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93" r:id="rId3"/>
    <p:sldId id="297" r:id="rId4"/>
    <p:sldId id="261" r:id="rId5"/>
    <p:sldId id="262" r:id="rId6"/>
    <p:sldId id="263" r:id="rId7"/>
    <p:sldId id="264" r:id="rId8"/>
    <p:sldId id="265" r:id="rId9"/>
    <p:sldId id="266" r:id="rId10"/>
    <p:sldId id="292" r:id="rId11"/>
    <p:sldId id="267" r:id="rId12"/>
    <p:sldId id="298" r:id="rId13"/>
    <p:sldId id="299" r:id="rId14"/>
    <p:sldId id="291" r:id="rId15"/>
    <p:sldId id="268" r:id="rId16"/>
    <p:sldId id="276" r:id="rId17"/>
    <p:sldId id="287" r:id="rId18"/>
    <p:sldId id="295" r:id="rId19"/>
    <p:sldId id="277" r:id="rId20"/>
    <p:sldId id="283" r:id="rId21"/>
    <p:sldId id="284" r:id="rId22"/>
    <p:sldId id="269" r:id="rId23"/>
    <p:sldId id="285" r:id="rId24"/>
    <p:sldId id="314" r:id="rId25"/>
    <p:sldId id="300" r:id="rId26"/>
    <p:sldId id="303" r:id="rId27"/>
    <p:sldId id="302" r:id="rId28"/>
    <p:sldId id="313" r:id="rId29"/>
    <p:sldId id="312" r:id="rId30"/>
    <p:sldId id="304" r:id="rId31"/>
    <p:sldId id="306" r:id="rId32"/>
    <p:sldId id="307" r:id="rId33"/>
    <p:sldId id="308" r:id="rId34"/>
    <p:sldId id="309" r:id="rId35"/>
    <p:sldId id="310" r:id="rId36"/>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77" autoAdjust="0"/>
  </p:normalViewPr>
  <p:slideViewPr>
    <p:cSldViewPr snapToGrid="0">
      <p:cViewPr varScale="1">
        <p:scale>
          <a:sx n="113" d="100"/>
          <a:sy n="113" d="100"/>
        </p:scale>
        <p:origin x="84" y="14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429C8AD-6681-4479-A2BF-3381C9601313}" type="datetimeFigureOut">
              <a:rPr kumimoji="1" lang="ja-JP" altLang="en-US" smtClean="0"/>
              <a:pPr/>
              <a:t>2018/11/26</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867CAFD7-E679-4E3F-A9D0-C27650F69636}" type="slidenum">
              <a:rPr kumimoji="1" lang="ja-JP" altLang="en-US" smtClean="0"/>
              <a:pPr/>
              <a:t>‹#›</a:t>
            </a:fld>
            <a:endParaRPr kumimoji="1" lang="ja-JP" altLang="en-US"/>
          </a:p>
        </p:txBody>
      </p:sp>
    </p:spTree>
    <p:extLst>
      <p:ext uri="{BB962C8B-B14F-4D97-AF65-F5344CB8AC3E}">
        <p14:creationId xmlns:p14="http://schemas.microsoft.com/office/powerpoint/2010/main" val="18760170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このパートは</a:t>
            </a:r>
            <a:r>
              <a:rPr kumimoji="1" lang="en-US" altLang="ja-JP" dirty="0" smtClean="0"/>
              <a:t>Plant Growth &amp; Climate change</a:t>
            </a:r>
            <a:r>
              <a:rPr kumimoji="1" lang="ja-JP" altLang="en-US" dirty="0" smtClean="0"/>
              <a:t>がネタ本</a:t>
            </a:r>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2</a:t>
            </a:fld>
            <a:endParaRPr kumimoji="1" lang="ja-JP" altLang="en-US"/>
          </a:p>
        </p:txBody>
      </p:sp>
    </p:spTree>
    <p:extLst>
      <p:ext uri="{BB962C8B-B14F-4D97-AF65-F5344CB8AC3E}">
        <p14:creationId xmlns:p14="http://schemas.microsoft.com/office/powerpoint/2010/main" val="41283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11</a:t>
            </a:fld>
            <a:endParaRPr kumimoji="1" lang="ja-JP" altLang="en-US"/>
          </a:p>
        </p:txBody>
      </p:sp>
    </p:spTree>
    <p:extLst>
      <p:ext uri="{BB962C8B-B14F-4D97-AF65-F5344CB8AC3E}">
        <p14:creationId xmlns:p14="http://schemas.microsoft.com/office/powerpoint/2010/main" val="1472155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たまたま手元にカラースケールの近い図があったから、それを出したが、本当は観測ベースの</a:t>
            </a:r>
            <a:r>
              <a:rPr kumimoji="1" lang="en-US" altLang="ja-JP" dirty="0" smtClean="0"/>
              <a:t>NPP</a:t>
            </a:r>
            <a:r>
              <a:rPr kumimoji="1" lang="ja-JP" altLang="en-US" dirty="0" smtClean="0"/>
              <a:t>を出したかった。</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12</a:t>
            </a:fld>
            <a:endParaRPr kumimoji="1" lang="ja-JP" altLang="en-US"/>
          </a:p>
        </p:txBody>
      </p:sp>
    </p:spTree>
    <p:extLst>
      <p:ext uri="{BB962C8B-B14F-4D97-AF65-F5344CB8AC3E}">
        <p14:creationId xmlns:p14="http://schemas.microsoft.com/office/powerpoint/2010/main" val="757161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ここは教科書「</a:t>
            </a:r>
            <a:r>
              <a:rPr kumimoji="1" lang="en-US" altLang="ja-JP" dirty="0" smtClean="0"/>
              <a:t>Plant Growth and Climate Change</a:t>
            </a:r>
            <a:r>
              <a:rPr kumimoji="1" lang="ja-JP" altLang="en-US" dirty="0" smtClean="0"/>
              <a:t>」を訳しただけです。</a:t>
            </a:r>
            <a:endParaRPr kumimoji="1" lang="en-US" altLang="ja-JP" dirty="0" smtClean="0"/>
          </a:p>
          <a:p>
            <a:r>
              <a:rPr kumimoji="1" lang="ja-JP" altLang="en-US" dirty="0" smtClean="0"/>
              <a:t>ので、あまり深い説明はできません。</a:t>
            </a:r>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13</a:t>
            </a:fld>
            <a:endParaRPr kumimoji="1" lang="ja-JP" altLang="en-US"/>
          </a:p>
        </p:txBody>
      </p:sp>
    </p:spTree>
    <p:extLst>
      <p:ext uri="{BB962C8B-B14F-4D97-AF65-F5344CB8AC3E}">
        <p14:creationId xmlns:p14="http://schemas.microsoft.com/office/powerpoint/2010/main" val="82334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15</a:t>
            </a:fld>
            <a:endParaRPr kumimoji="1" lang="ja-JP" altLang="en-US"/>
          </a:p>
        </p:txBody>
      </p:sp>
    </p:spTree>
    <p:extLst>
      <p:ext uri="{BB962C8B-B14F-4D97-AF65-F5344CB8AC3E}">
        <p14:creationId xmlns:p14="http://schemas.microsoft.com/office/powerpoint/2010/main" val="122289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16</a:t>
            </a:fld>
            <a:endParaRPr kumimoji="1" lang="ja-JP" altLang="en-US"/>
          </a:p>
        </p:txBody>
      </p:sp>
    </p:spTree>
    <p:extLst>
      <p:ext uri="{BB962C8B-B14F-4D97-AF65-F5344CB8AC3E}">
        <p14:creationId xmlns:p14="http://schemas.microsoft.com/office/powerpoint/2010/main" val="169862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低温に対する大きなニッチ分化は生育形（常緑・落葉・針葉）で生じる。</a:t>
            </a:r>
            <a:endParaRPr kumimoji="1" lang="en-US" altLang="ja-JP" dirty="0" smtClean="0"/>
          </a:p>
          <a:p>
            <a:r>
              <a:rPr kumimoji="1" lang="ja-JP" altLang="en-US" dirty="0" smtClean="0"/>
              <a:t>しかし、それぞれの生育形にも、低温に対する小さなニッチ分化が存在する。</a:t>
            </a:r>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18</a:t>
            </a:fld>
            <a:endParaRPr kumimoji="1" lang="ja-JP" altLang="en-US"/>
          </a:p>
        </p:txBody>
      </p:sp>
    </p:spTree>
    <p:extLst>
      <p:ext uri="{BB962C8B-B14F-4D97-AF65-F5344CB8AC3E}">
        <p14:creationId xmlns:p14="http://schemas.microsoft.com/office/powerpoint/2010/main" val="3958573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20</a:t>
            </a:fld>
            <a:endParaRPr kumimoji="1" lang="ja-JP" altLang="en-US"/>
          </a:p>
        </p:txBody>
      </p:sp>
    </p:spTree>
    <p:extLst>
      <p:ext uri="{BB962C8B-B14F-4D97-AF65-F5344CB8AC3E}">
        <p14:creationId xmlns:p14="http://schemas.microsoft.com/office/powerpoint/2010/main" val="2504270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21</a:t>
            </a:fld>
            <a:endParaRPr kumimoji="1" lang="ja-JP" altLang="en-US"/>
          </a:p>
        </p:txBody>
      </p:sp>
    </p:spTree>
    <p:extLst>
      <p:ext uri="{BB962C8B-B14F-4D97-AF65-F5344CB8AC3E}">
        <p14:creationId xmlns:p14="http://schemas.microsoft.com/office/powerpoint/2010/main" val="2745074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左図：凍結耐性の</a:t>
            </a:r>
            <a:r>
              <a:rPr kumimoji="1" lang="en-US" altLang="ja-JP" i="1" dirty="0" smtClean="0"/>
              <a:t>S. </a:t>
            </a:r>
            <a:r>
              <a:rPr kumimoji="1" lang="en-US" altLang="ja-JP" i="1" dirty="0" err="1" smtClean="0"/>
              <a:t>commersonii</a:t>
            </a:r>
            <a:r>
              <a:rPr kumimoji="1" lang="ja-JP" altLang="en-US" dirty="0" smtClean="0"/>
              <a:t>と凍結感受性の</a:t>
            </a:r>
            <a:r>
              <a:rPr kumimoji="1" lang="en-US" altLang="ja-JP" i="1" dirty="0" smtClean="0"/>
              <a:t>S. </a:t>
            </a:r>
            <a:r>
              <a:rPr kumimoji="1" lang="en-US" altLang="ja-JP" i="1" dirty="0" err="1" smtClean="0"/>
              <a:t>tuberosum</a:t>
            </a:r>
            <a:r>
              <a:rPr kumimoji="1" lang="ja-JP" altLang="en-US" i="1" dirty="0" smtClean="0"/>
              <a:t>を昼夜</a:t>
            </a:r>
            <a:r>
              <a:rPr kumimoji="1" lang="en-US" altLang="ja-JP" i="0" dirty="0" smtClean="0"/>
              <a:t>20/15</a:t>
            </a:r>
            <a:r>
              <a:rPr kumimoji="1" lang="ja-JP" altLang="en-US" i="0" dirty="0" smtClean="0"/>
              <a:t>℃の変温に設定されたクロースチェンバー内（</a:t>
            </a:r>
            <a:r>
              <a:rPr kumimoji="1" lang="en-US" altLang="ja-JP" i="0" dirty="0" smtClean="0"/>
              <a:t>14</a:t>
            </a:r>
            <a:r>
              <a:rPr kumimoji="1" lang="ja-JP" altLang="en-US" i="0" dirty="0" smtClean="0"/>
              <a:t>時間日長）で</a:t>
            </a:r>
            <a:r>
              <a:rPr kumimoji="1" lang="en-US" altLang="ja-JP" i="0" dirty="0" smtClean="0"/>
              <a:t>2</a:t>
            </a:r>
            <a:r>
              <a:rPr kumimoji="1" lang="ja-JP" altLang="en-US" i="0" dirty="0" smtClean="0"/>
              <a:t>週間生育させた後、</a:t>
            </a:r>
            <a:r>
              <a:rPr kumimoji="1" lang="en-US" altLang="ja-JP" i="0" dirty="0" smtClean="0"/>
              <a:t>2/2</a:t>
            </a:r>
            <a:r>
              <a:rPr kumimoji="1" lang="ja-JP" altLang="en-US" i="0" dirty="0" smtClean="0"/>
              <a:t>℃の冷温に異なる期間晒した。そのときの耐凍性の高まりと物質の変動が</a:t>
            </a:r>
            <a:r>
              <a:rPr kumimoji="1" lang="en-US" altLang="ja-JP" i="0" dirty="0" err="1" smtClean="0"/>
              <a:t>Chen&amp;Li</a:t>
            </a:r>
            <a:r>
              <a:rPr kumimoji="1" lang="en-US" altLang="ja-JP" i="0" dirty="0" smtClean="0"/>
              <a:t>(1982)</a:t>
            </a:r>
            <a:r>
              <a:rPr kumimoji="1" lang="ja-JP" altLang="en-US" i="0" dirty="0" smtClean="0"/>
              <a:t>によって調べられた。凍結耐性の種では、</a:t>
            </a:r>
            <a:r>
              <a:rPr kumimoji="1" lang="en-US" altLang="ja-JP" i="0" dirty="0" smtClean="0"/>
              <a:t>2</a:t>
            </a:r>
            <a:r>
              <a:rPr kumimoji="1" lang="ja-JP" altLang="en-US" i="0" dirty="0" smtClean="0"/>
              <a:t>℃にさらすと</a:t>
            </a:r>
            <a:r>
              <a:rPr kumimoji="1" lang="en-US" altLang="ja-JP" i="0" dirty="0" smtClean="0"/>
              <a:t>4</a:t>
            </a:r>
            <a:r>
              <a:rPr kumimoji="1" lang="ja-JP" altLang="en-US" i="0" dirty="0" smtClean="0"/>
              <a:t>日目にアブシジン酸（</a:t>
            </a:r>
            <a:r>
              <a:rPr kumimoji="1" lang="en-US" altLang="ja-JP" i="0" dirty="0" smtClean="0"/>
              <a:t>ABA</a:t>
            </a:r>
            <a:r>
              <a:rPr kumimoji="1" lang="ja-JP" altLang="en-US" i="0" dirty="0" smtClean="0"/>
              <a:t>）が急増した後、</a:t>
            </a:r>
            <a:r>
              <a:rPr kumimoji="1" lang="en-US" altLang="ja-JP" i="0" dirty="0" smtClean="0"/>
              <a:t>5</a:t>
            </a:r>
            <a:r>
              <a:rPr kumimoji="1" lang="ja-JP" altLang="en-US" i="0" dirty="0" smtClean="0"/>
              <a:t>日目にはほぼ元の値に戻った。そして</a:t>
            </a:r>
            <a:r>
              <a:rPr kumimoji="1" lang="en-US" altLang="ja-JP" i="0" dirty="0" smtClean="0"/>
              <a:t>ABA</a:t>
            </a:r>
            <a:r>
              <a:rPr kumimoji="1" lang="ja-JP" altLang="en-US" i="0" dirty="0" smtClean="0"/>
              <a:t>の増加に対応してタンパク質が著しく増加し葉の耐凍性が</a:t>
            </a:r>
            <a:r>
              <a:rPr kumimoji="1" lang="en-US" altLang="ja-JP" i="0" dirty="0" smtClean="0"/>
              <a:t>-3</a:t>
            </a:r>
            <a:r>
              <a:rPr kumimoji="1" lang="ja-JP" altLang="en-US" i="0" dirty="0" smtClean="0"/>
              <a:t>℃から</a:t>
            </a:r>
            <a:r>
              <a:rPr kumimoji="1" lang="en-US" altLang="ja-JP" i="0" dirty="0" smtClean="0"/>
              <a:t>-12</a:t>
            </a:r>
            <a:r>
              <a:rPr kumimoji="1" lang="ja-JP" altLang="en-US" i="0" dirty="0" smtClean="0"/>
              <a:t>℃まで高まった。しかし凍結感受性の種では</a:t>
            </a:r>
            <a:r>
              <a:rPr kumimoji="1" lang="en-US" altLang="ja-JP" i="0" dirty="0" smtClean="0"/>
              <a:t>ABA</a:t>
            </a:r>
            <a:r>
              <a:rPr kumimoji="1" lang="ja-JP" altLang="en-US" i="0" dirty="0" smtClean="0"/>
              <a:t>の増加も、タンパク質の増加も見られなかった。</a:t>
            </a:r>
            <a:endParaRPr kumimoji="1" lang="en-US" altLang="ja-JP" i="0" dirty="0" smtClean="0"/>
          </a:p>
          <a:p>
            <a:r>
              <a:rPr kumimoji="1" lang="ja-JP" altLang="en-US" i="0" dirty="0" smtClean="0"/>
              <a:t>これらから、低温に晒されることによって</a:t>
            </a:r>
            <a:r>
              <a:rPr kumimoji="1" lang="en-US" altLang="ja-JP" i="0" dirty="0" smtClean="0"/>
              <a:t>ABA</a:t>
            </a:r>
            <a:r>
              <a:rPr kumimoji="1" lang="ja-JP" altLang="en-US" i="0" dirty="0" smtClean="0"/>
              <a:t>が誘導され、これがタンパク質濃度を増大させて耐凍性を高めると推察される。この場合、室温に置かれた植物に</a:t>
            </a:r>
            <a:r>
              <a:rPr kumimoji="1" lang="en-US" altLang="ja-JP" i="0" dirty="0" smtClean="0"/>
              <a:t>ABA</a:t>
            </a:r>
            <a:r>
              <a:rPr kumimoji="1" lang="ja-JP" altLang="en-US" i="0" dirty="0" smtClean="0"/>
              <a:t>を人工的に与えたときも、</a:t>
            </a:r>
            <a:r>
              <a:rPr kumimoji="1" lang="en-US" altLang="ja-JP" i="0" dirty="0" smtClean="0"/>
              <a:t>2℃</a:t>
            </a:r>
            <a:r>
              <a:rPr kumimoji="1" lang="ja-JP" altLang="en-US" i="0" dirty="0" err="1" smtClean="0"/>
              <a:t>での</a:t>
            </a:r>
            <a:r>
              <a:rPr kumimoji="1" lang="ja-JP" altLang="en-US" i="0" dirty="0" smtClean="0"/>
              <a:t>低温順化の時とほぼ同じ程度に耐凍性が高まった。</a:t>
            </a:r>
            <a:endParaRPr kumimoji="1" lang="en-US" altLang="ja-JP" i="0" dirty="0" smtClean="0"/>
          </a:p>
          <a:p>
            <a:endParaRPr kumimoji="1" lang="en-US" altLang="ja-JP" i="0" dirty="0" smtClean="0"/>
          </a:p>
          <a:p>
            <a:r>
              <a:rPr kumimoji="1" lang="ja-JP" altLang="en-US" i="0" dirty="0" smtClean="0"/>
              <a:t>右図：伸長停止後、秋に木の枝の靱皮組織や木部射出髄組織に多量のデンプンが蓄積されるが、気温が</a:t>
            </a:r>
            <a:r>
              <a:rPr kumimoji="1" lang="en-US" altLang="ja-JP" i="0" dirty="0" smtClean="0"/>
              <a:t>5</a:t>
            </a:r>
            <a:r>
              <a:rPr kumimoji="1" lang="ja-JP" altLang="en-US" i="0" dirty="0" smtClean="0"/>
              <a:t>℃以下に低下してくると、デンプンは糖や糖アルコールに変わり、細胞の浸透濃度が著しく高まってくる。</a:t>
            </a:r>
            <a:endParaRPr kumimoji="1" lang="ja-JP" altLang="en-US" i="0"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22</a:t>
            </a:fld>
            <a:endParaRPr kumimoji="1" lang="ja-JP" altLang="en-US"/>
          </a:p>
        </p:txBody>
      </p:sp>
    </p:spTree>
    <p:extLst>
      <p:ext uri="{BB962C8B-B14F-4D97-AF65-F5344CB8AC3E}">
        <p14:creationId xmlns:p14="http://schemas.microsoft.com/office/powerpoint/2010/main" val="2435352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23</a:t>
            </a:fld>
            <a:endParaRPr kumimoji="1" lang="ja-JP" altLang="en-US"/>
          </a:p>
        </p:txBody>
      </p:sp>
    </p:spTree>
    <p:extLst>
      <p:ext uri="{BB962C8B-B14F-4D97-AF65-F5344CB8AC3E}">
        <p14:creationId xmlns:p14="http://schemas.microsoft.com/office/powerpoint/2010/main" val="220377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n-lt"/>
                <a:ea typeface="+mn-ea"/>
                <a:cs typeface="+mn-cs"/>
              </a:rPr>
              <a:t>次の論文も参考になる。葉温は、幅広い緯度帯でコンスタントであるとのこと。</a:t>
            </a:r>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Woodward, F. I. (2008), Forest air conditioning, </a:t>
            </a:r>
            <a:r>
              <a:rPr kumimoji="1" lang="en-US" altLang="ja-JP" sz="1200" i="1" kern="1200" dirty="0" smtClean="0">
                <a:solidFill>
                  <a:schemeClr val="tx1"/>
                </a:solidFill>
                <a:latin typeface="+mn-lt"/>
                <a:ea typeface="+mn-ea"/>
                <a:cs typeface="+mn-cs"/>
              </a:rPr>
              <a:t>Nature, 454(7203), 422-423, doi:10.1038/454422a.</a:t>
            </a:r>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3</a:t>
            </a:fld>
            <a:endParaRPr kumimoji="1" lang="ja-JP" altLang="en-US"/>
          </a:p>
        </p:txBody>
      </p:sp>
    </p:spTree>
    <p:extLst>
      <p:ext uri="{BB962C8B-B14F-4D97-AF65-F5344CB8AC3E}">
        <p14:creationId xmlns:p14="http://schemas.microsoft.com/office/powerpoint/2010/main" val="2928034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さっきまでの適応三態は、生き死</a:t>
            </a:r>
            <a:r>
              <a:rPr kumimoji="1" lang="ja-JP" altLang="en-US" dirty="0" err="1" smtClean="0"/>
              <a:t>にに</a:t>
            </a:r>
            <a:r>
              <a:rPr kumimoji="1" lang="ja-JP" altLang="en-US" dirty="0" smtClean="0"/>
              <a:t>関わる形質について。これは、</a:t>
            </a:r>
            <a:r>
              <a:rPr kumimoji="1" lang="en-US" altLang="ja-JP" dirty="0" smtClean="0"/>
              <a:t>Fine tune</a:t>
            </a:r>
            <a:r>
              <a:rPr kumimoji="1" lang="ja-JP" altLang="en-US" dirty="0" smtClean="0"/>
              <a:t>に関わる適応を説明するスライド。</a:t>
            </a:r>
            <a:endParaRPr kumimoji="1" lang="en-US" altLang="ja-JP" dirty="0" smtClean="0"/>
          </a:p>
          <a:p>
            <a:endParaRPr kumimoji="1" lang="en-US" altLang="ja-JP" dirty="0" smtClean="0"/>
          </a:p>
          <a:p>
            <a:r>
              <a:rPr kumimoji="1" lang="ja-JP" altLang="en-US" dirty="0" smtClean="0"/>
              <a:t>左図：どういう条件での計算結果かは未チェック。ともあれ、ポイントは、</a:t>
            </a:r>
            <a:endParaRPr kumimoji="1" lang="en-US" altLang="ja-JP" dirty="0" smtClean="0"/>
          </a:p>
          <a:p>
            <a:r>
              <a:rPr kumimoji="1" lang="ja-JP" altLang="en-US" dirty="0" smtClean="0"/>
              <a:t>　</a:t>
            </a:r>
            <a:r>
              <a:rPr kumimoji="1" lang="en-US" altLang="ja-JP" dirty="0" smtClean="0"/>
              <a:t>H/R</a:t>
            </a:r>
            <a:r>
              <a:rPr kumimoji="1" lang="ja-JP" altLang="en-US" dirty="0" smtClean="0"/>
              <a:t>比の増大に際して、吸収される直射光量は低緯度で最初一気に低下するが、高緯度では低下幅が小さい、</a:t>
            </a:r>
            <a:endParaRPr kumimoji="1" lang="en-US" altLang="ja-JP" dirty="0" smtClean="0"/>
          </a:p>
          <a:p>
            <a:r>
              <a:rPr kumimoji="1" lang="ja-JP" altLang="en-US" dirty="0" smtClean="0"/>
              <a:t>　</a:t>
            </a:r>
            <a:r>
              <a:rPr kumimoji="1" lang="en-US" altLang="ja-JP" dirty="0" smtClean="0"/>
              <a:t>H/R</a:t>
            </a:r>
            <a:r>
              <a:rPr kumimoji="1" lang="ja-JP" altLang="en-US" dirty="0" smtClean="0"/>
              <a:t>比が</a:t>
            </a:r>
            <a:r>
              <a:rPr kumimoji="1" lang="en-US" altLang="ja-JP" dirty="0" smtClean="0"/>
              <a:t>10</a:t>
            </a:r>
            <a:r>
              <a:rPr kumimoji="1" lang="ja-JP" altLang="en-US" dirty="0" smtClean="0"/>
              <a:t>を超えるあたりで、散乱光の吸収度合いは一番低い</a:t>
            </a:r>
            <a:r>
              <a:rPr kumimoji="1" lang="en-US" altLang="ja-JP" dirty="0" smtClean="0"/>
              <a:t>H/R</a:t>
            </a:r>
            <a:r>
              <a:rPr kumimoji="1" lang="ja-JP" altLang="en-US" dirty="0" smtClean="0"/>
              <a:t>比の時のそれを上回る（このグラフ</a:t>
            </a:r>
            <a:r>
              <a:rPr kumimoji="1" lang="en-US" altLang="ja-JP" dirty="0" smtClean="0"/>
              <a:t>b</a:t>
            </a:r>
            <a:r>
              <a:rPr kumimoji="1" lang="ja-JP" altLang="en-US" dirty="0" smtClean="0"/>
              <a:t>は高緯度での値）</a:t>
            </a:r>
            <a:endParaRPr kumimoji="1" lang="en-US" altLang="ja-JP" dirty="0" smtClean="0"/>
          </a:p>
          <a:p>
            <a:r>
              <a:rPr kumimoji="1" lang="ja-JP" altLang="en-US" dirty="0" smtClean="0"/>
              <a:t>　ゆえに、高緯度帯では、</a:t>
            </a:r>
            <a:r>
              <a:rPr kumimoji="1" lang="en-US" altLang="ja-JP" dirty="0" smtClean="0"/>
              <a:t>H/R</a:t>
            </a:r>
            <a:r>
              <a:rPr kumimoji="1" lang="ja-JP" altLang="en-US" dirty="0" smtClean="0"/>
              <a:t>比が</a:t>
            </a:r>
            <a:r>
              <a:rPr kumimoji="1" lang="en-US" altLang="ja-JP" dirty="0" smtClean="0"/>
              <a:t>10</a:t>
            </a:r>
            <a:r>
              <a:rPr kumimoji="1" lang="ja-JP" altLang="en-US" dirty="0" smtClean="0"/>
              <a:t>を超えるあたりで、直射光・散乱光ともに吸収量が、一番低い</a:t>
            </a:r>
            <a:r>
              <a:rPr kumimoji="1" lang="en-US" altLang="ja-JP" dirty="0" smtClean="0"/>
              <a:t>H/R</a:t>
            </a:r>
            <a:r>
              <a:rPr kumimoji="1" lang="ja-JP" altLang="en-US" dirty="0" smtClean="0"/>
              <a:t>比の時のそれを上回る</a:t>
            </a:r>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24</a:t>
            </a:fld>
            <a:endParaRPr kumimoji="1" lang="ja-JP" altLang="en-US"/>
          </a:p>
        </p:txBody>
      </p:sp>
    </p:spTree>
    <p:extLst>
      <p:ext uri="{BB962C8B-B14F-4D97-AF65-F5344CB8AC3E}">
        <p14:creationId xmlns:p14="http://schemas.microsoft.com/office/powerpoint/2010/main" val="3666467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D:\Dropbox\R\biome_ISLSCP2</a:t>
            </a:r>
            <a:endParaRPr kumimoji="1" lang="ja-JP" altLang="en-US" dirty="0"/>
          </a:p>
        </p:txBody>
      </p:sp>
    </p:spTree>
    <p:extLst>
      <p:ext uri="{BB962C8B-B14F-4D97-AF65-F5344CB8AC3E}">
        <p14:creationId xmlns:p14="http://schemas.microsoft.com/office/powerpoint/2010/main" val="2965727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種群の環境適応の違いが、</a:t>
            </a:r>
            <a:r>
              <a:rPr kumimoji="1" lang="en-US" altLang="ja-JP" dirty="0" smtClean="0"/>
              <a:t>BIOME</a:t>
            </a:r>
            <a:r>
              <a:rPr kumimoji="1" lang="ja-JP" altLang="en-US" dirty="0" smtClean="0"/>
              <a:t>を形成する。このため、例えば「熱帯多雨林」という</a:t>
            </a:r>
            <a:r>
              <a:rPr kumimoji="1" lang="en-US" altLang="ja-JP" dirty="0" smtClean="0"/>
              <a:t>Biome</a:t>
            </a:r>
            <a:r>
              <a:rPr kumimoji="1" lang="ja-JP" altLang="en-US" dirty="0" smtClean="0"/>
              <a:t>は、大陸や地域ごとに種構成が異なるが、似た環境条件に対する適応様式が似ているため、以下に挙げるような共通する特徴を持つ。</a:t>
            </a:r>
          </a:p>
          <a:p>
            <a:r>
              <a:rPr kumimoji="1" lang="ja-JP" altLang="en-US" dirty="0" smtClean="0"/>
              <a:t>・密で鉛直構造の発達した森林：一年を通じて高温多湿なため、植物生産力が高く、それに伴って樹木間の競争が激しく、多くの高木を含む植生となる。</a:t>
            </a:r>
          </a:p>
          <a:p>
            <a:r>
              <a:rPr kumimoji="1" lang="ja-JP" altLang="en-US" dirty="0" smtClean="0"/>
              <a:t>・</a:t>
            </a:r>
            <a:r>
              <a:rPr kumimoji="1" lang="en-US" altLang="ja-JP" dirty="0" smtClean="0"/>
              <a:t>Drip Tip</a:t>
            </a:r>
            <a:r>
              <a:rPr kumimoji="1" lang="ja-JP" altLang="en-US" dirty="0" smtClean="0"/>
              <a:t>：葉の水の切れを良くすることで、葉面に菌類が繁茂する事を防ぐ適応と考えられている。</a:t>
            </a:r>
          </a:p>
          <a:p>
            <a:r>
              <a:rPr kumimoji="1" lang="ja-JP" altLang="en-US" dirty="0" smtClean="0"/>
              <a:t>・着生植物：湿潤な環境下では、樹冠上でも水分の供給が可能なため、熱帯林では着生植物が多い</a:t>
            </a:r>
          </a:p>
          <a:p>
            <a:r>
              <a:rPr kumimoji="1" lang="ja-JP" altLang="en-US" dirty="0" smtClean="0"/>
              <a:t>・板根：土壌が雨に濡れ緩まる事が多く、また林冠層が発達し林床植生が貧弱で土壌保持力が低下しがちな環境に対する適応と考えられている（または、貧栄養な土壌から養分を効率よく吸収するとか、呼吸を助ける、などの役割があると説明されることもある）。</a:t>
            </a:r>
          </a:p>
          <a:p>
            <a:endParaRPr kumimoji="1" lang="ja-JP" altLang="en-US" dirty="0"/>
          </a:p>
        </p:txBody>
      </p:sp>
    </p:spTree>
    <p:extLst>
      <p:ext uri="{BB962C8B-B14F-4D97-AF65-F5344CB8AC3E}">
        <p14:creationId xmlns:p14="http://schemas.microsoft.com/office/powerpoint/2010/main" val="1147659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地</a:t>
            </a:r>
            <a:r>
              <a:rPr kumimoji="1" lang="ja-JP" altLang="en-US" dirty="0" smtClean="0"/>
              <a:t>中海料理に用いられるタイム、マンネンロウ、セージその他のハーブ類、チューリップなどの球根植物などはいずれも、長い人類の歴史の中で森林が退行し、草原となった地中海地方の生態系にある程度適応してきた植物と言われています</a:t>
            </a:r>
            <a:r>
              <a:rPr kumimoji="1" lang="ja-JP" altLang="en-US" dirty="0" smtClean="0"/>
              <a:t>。</a:t>
            </a:r>
            <a:endParaRPr kumimoji="1" lang="en-US" altLang="ja-JP" dirty="0" smtClean="0"/>
          </a:p>
          <a:p>
            <a:endParaRPr kumimoji="1" lang="en-US" altLang="ja-JP" dirty="0" smtClean="0"/>
          </a:p>
          <a:p>
            <a:r>
              <a:rPr kumimoji="1" lang="en-US" altLang="ja-JP" dirty="0" smtClean="0"/>
              <a:t>Wikipedia</a:t>
            </a:r>
            <a:r>
              <a:rPr kumimoji="1" lang="ja-JP" altLang="en-US" dirty="0" smtClean="0"/>
              <a:t>より：</a:t>
            </a:r>
          </a:p>
          <a:p>
            <a:r>
              <a:rPr kumimoji="1" lang="ja-JP" altLang="en-US" dirty="0" smtClean="0"/>
              <a:t>マキ科（マキか、学名：</a:t>
            </a:r>
            <a:r>
              <a:rPr kumimoji="1" lang="en-US" altLang="ja-JP" dirty="0" err="1" smtClean="0"/>
              <a:t>Podocarpaceae</a:t>
            </a:r>
            <a:r>
              <a:rPr kumimoji="1" lang="ja-JP" altLang="en-US" dirty="0" smtClean="0"/>
              <a:t>）は、球果植物の科。種名としての「マキ」はないので代表種イヌマキの名からイヌマキ科ということもある。南半球を中心に分布する常緑性針葉樹</a:t>
            </a:r>
            <a:r>
              <a:rPr kumimoji="1" lang="en-US" altLang="ja-JP" dirty="0" smtClean="0"/>
              <a:t>18-19</a:t>
            </a:r>
            <a:r>
              <a:rPr kumimoji="1" lang="ja-JP" altLang="en-US" dirty="0" smtClean="0"/>
              <a:t>属、</a:t>
            </a:r>
            <a:r>
              <a:rPr kumimoji="1" lang="en-US" altLang="ja-JP" dirty="0" smtClean="0"/>
              <a:t>170-200</a:t>
            </a:r>
            <a:r>
              <a:rPr kumimoji="1" lang="ja-JP" altLang="en-US" dirty="0" smtClean="0"/>
              <a:t>種からなる。このうちマキ属 </a:t>
            </a:r>
            <a:r>
              <a:rPr kumimoji="1" lang="en-US" altLang="ja-JP" dirty="0" err="1" smtClean="0"/>
              <a:t>Podocarpus</a:t>
            </a:r>
            <a:r>
              <a:rPr kumimoji="1" lang="en-US" altLang="ja-JP" dirty="0" smtClean="0"/>
              <a:t> </a:t>
            </a:r>
            <a:r>
              <a:rPr kumimoji="1" lang="ja-JP" altLang="en-US" dirty="0" smtClean="0"/>
              <a:t>が</a:t>
            </a:r>
            <a:r>
              <a:rPr kumimoji="1" lang="en-US" altLang="ja-JP" dirty="0" smtClean="0"/>
              <a:t>100</a:t>
            </a:r>
            <a:r>
              <a:rPr kumimoji="1" lang="ja-JP" altLang="en-US" dirty="0" smtClean="0"/>
              <a:t>種以上を占める。オーストララシア（ニューカレドニア、ニュージーランド、タスマニア）で特に多様化し、その他東南アジア、南米やアフリカに広がる。北は華南・日本・メキシコまで分布し、日本にはマキ属のイヌマキとナギの</a:t>
            </a:r>
            <a:r>
              <a:rPr kumimoji="1" lang="en-US" altLang="ja-JP" dirty="0" smtClean="0"/>
              <a:t>2</a:t>
            </a:r>
            <a:r>
              <a:rPr kumimoji="1" lang="ja-JP" altLang="en-US" dirty="0" smtClean="0"/>
              <a:t>種が自生する。葉は一般に細長いが、ナギのようにかなり幅広いものもある。</a:t>
            </a:r>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28</a:t>
            </a:fld>
            <a:endParaRPr kumimoji="1" lang="ja-JP" altLang="en-US"/>
          </a:p>
        </p:txBody>
      </p:sp>
    </p:spTree>
    <p:extLst>
      <p:ext uri="{BB962C8B-B14F-4D97-AF65-F5344CB8AC3E}">
        <p14:creationId xmlns:p14="http://schemas.microsoft.com/office/powerpoint/2010/main" val="2283866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地中海料理に用いられるタイム、マンネンロウ、セージその他のハーブ類、チューリップなどの球根植物などはいずれも、長い人類の歴史の中で森林が退行し、草原となった地中海地方の生態系にある程度適応してきた植物と言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29</a:t>
            </a:fld>
            <a:endParaRPr kumimoji="1" lang="ja-JP" altLang="en-US"/>
          </a:p>
        </p:txBody>
      </p:sp>
    </p:spTree>
    <p:extLst>
      <p:ext uri="{BB962C8B-B14F-4D97-AF65-F5344CB8AC3E}">
        <p14:creationId xmlns:p14="http://schemas.microsoft.com/office/powerpoint/2010/main" val="4051846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400" dirty="0"/>
              <a:t>落葉は、温良不足や水不足の時に、予め葉から窒素などの養分を回収した上で、葉を脱落させる戦略。</a:t>
            </a:r>
          </a:p>
          <a:p>
            <a:r>
              <a:rPr lang="en-US" altLang="ja-JP" sz="1400" dirty="0"/>
              <a:t> </a:t>
            </a:r>
            <a:endParaRPr lang="ja-JP" altLang="ja-JP" sz="1400" dirty="0"/>
          </a:p>
          <a:p>
            <a:r>
              <a:rPr lang="ja-JP" altLang="ja-JP" sz="1400" dirty="0"/>
              <a:t>葉を落とす</a:t>
            </a:r>
            <a:r>
              <a:rPr lang="en-US" altLang="ja-JP" sz="1400" dirty="0"/>
              <a:t>Cue</a:t>
            </a:r>
            <a:r>
              <a:rPr lang="ja-JP" altLang="ja-JP" sz="1400" dirty="0"/>
              <a:t>は、一般に、気温、日長、そして乾燥シグナルである。この</a:t>
            </a:r>
            <a:r>
              <a:rPr lang="en-US" altLang="ja-JP" sz="1400" dirty="0"/>
              <a:t>Cue</a:t>
            </a:r>
            <a:r>
              <a:rPr lang="ja-JP" altLang="ja-JP" sz="1400" dirty="0" err="1"/>
              <a:t>が適</a:t>
            </a:r>
            <a:r>
              <a:rPr lang="ja-JP" altLang="ja-JP" sz="1400" dirty="0"/>
              <a:t>切に設定されていることは、植物の栄養収支において重要。早すぎると年間光合成量を低下させてしまうし、遅すぎると葉が霜でダメージを受け、そしてダメージを受けた葉からの栄養分の回収は困難になる。展葉させるタイミングも、同様に大切である。</a:t>
            </a:r>
            <a:endParaRPr lang="en-US" altLang="ja-JP" sz="1400" dirty="0"/>
          </a:p>
          <a:p>
            <a:endParaRPr lang="en-US" altLang="ja-JP" sz="1400" dirty="0"/>
          </a:p>
          <a:p>
            <a:r>
              <a:rPr lang="ja-JP" altLang="ja-JP" sz="1400" dirty="0"/>
              <a:t>なお、寒い気候帯には常緑針葉樹林が分布する。寒い気候帯は、一年の成長期間が短く毎年新しい葉を生産することが効率的でないため、脱水や霜害への耐性の高い針葉（細く堅くワックスで覆われている）を有する樹種が有利になるからだと考えられている。東シベリアの様に冬期の寒さが極めて厳しく、しかし夏期には十分暖かくなる環境では、落葉性針葉樹であるカラマツが分布する。</a:t>
            </a:r>
            <a:endParaRPr lang="en-US" altLang="ja-JP" sz="1400" dirty="0"/>
          </a:p>
          <a:p>
            <a:r>
              <a:rPr lang="en-US" altLang="ja-JP" sz="1400" dirty="0"/>
              <a:t> </a:t>
            </a:r>
            <a:endParaRPr lang="ja-JP" altLang="ja-JP" sz="1400" dirty="0"/>
          </a:p>
          <a:p>
            <a:r>
              <a:rPr lang="ja-JP" altLang="ja-JP" sz="1400" dirty="0"/>
              <a:t>なお、亜寒帯で常緑性の針葉樹林が分布している理由としては、気候だけでなく、栄養塩の不足も関与している可能性も高い。落葉時に全ての栄養塩が葉から回収できるわけではないため。</a:t>
            </a:r>
          </a:p>
          <a:p>
            <a:endParaRPr lang="en-US" altLang="ja-JP" sz="1400" dirty="0"/>
          </a:p>
          <a:p>
            <a:endParaRPr lang="en-US" altLang="ja-JP" sz="1400" dirty="0"/>
          </a:p>
          <a:p>
            <a:r>
              <a:rPr lang="ja-JP" altLang="en-US" sz="1400" dirty="0"/>
              <a:t>図は</a:t>
            </a:r>
            <a:r>
              <a:rPr lang="en-US" altLang="ja-JP" sz="1400" dirty="0"/>
              <a:t>Adams (2010)</a:t>
            </a:r>
            <a:r>
              <a:rPr lang="ja-JP" altLang="en-US" sz="1400" dirty="0"/>
              <a:t>より</a:t>
            </a:r>
            <a:endParaRPr kumimoji="1" lang="ja-JP" altLang="en-US" dirty="0"/>
          </a:p>
        </p:txBody>
      </p:sp>
    </p:spTree>
    <p:extLst>
      <p:ext uri="{BB962C8B-B14F-4D97-AF65-F5344CB8AC3E}">
        <p14:creationId xmlns:p14="http://schemas.microsoft.com/office/powerpoint/2010/main" val="861748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72886">
              <a:defRPr/>
            </a:pPr>
            <a:r>
              <a:rPr lang="en-US" altLang="ja-JP" sz="1400" dirty="0"/>
              <a:t>Whittaker</a:t>
            </a:r>
            <a:r>
              <a:rPr lang="ja-JP" altLang="ja-JP" sz="1400" dirty="0"/>
              <a:t>の植生型。年平均気温と年降水量のみを考慮に入れたシンプルな区分法。</a:t>
            </a:r>
            <a:r>
              <a:rPr lang="ja-JP" altLang="en-US" sz="1400" dirty="0"/>
              <a:t>シンプル故に合わない場所も多い。</a:t>
            </a:r>
            <a:endParaRPr lang="ja-JP" altLang="ja-JP" sz="1400" dirty="0"/>
          </a:p>
          <a:p>
            <a:endParaRPr lang="en-US" altLang="ja-JP" sz="1400" dirty="0"/>
          </a:p>
        </p:txBody>
      </p:sp>
    </p:spTree>
    <p:extLst>
      <p:ext uri="{BB962C8B-B14F-4D97-AF65-F5344CB8AC3E}">
        <p14:creationId xmlns:p14="http://schemas.microsoft.com/office/powerpoint/2010/main" val="1503725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400" dirty="0"/>
              <a:t> </a:t>
            </a:r>
            <a:endParaRPr lang="ja-JP" altLang="ja-JP" sz="1400" dirty="0"/>
          </a:p>
          <a:p>
            <a:r>
              <a:rPr lang="en-US" altLang="ja-JP" sz="1400" dirty="0"/>
              <a:t> </a:t>
            </a:r>
            <a:r>
              <a:rPr lang="ja-JP" altLang="ja-JP" sz="1400" dirty="0"/>
              <a:t>現在でも、これら古典的な生物地理学的な成果は、動的全球植生モデル（</a:t>
            </a:r>
            <a:r>
              <a:rPr lang="en-US" altLang="ja-JP" sz="1400" dirty="0"/>
              <a:t>DGVM</a:t>
            </a:r>
            <a:r>
              <a:rPr lang="ja-JP" altLang="ja-JP" sz="1400" dirty="0"/>
              <a:t>）の構築に利用されている。</a:t>
            </a:r>
          </a:p>
        </p:txBody>
      </p:sp>
    </p:spTree>
    <p:extLst>
      <p:ext uri="{BB962C8B-B14F-4D97-AF65-F5344CB8AC3E}">
        <p14:creationId xmlns:p14="http://schemas.microsoft.com/office/powerpoint/2010/main" val="2006187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72886">
              <a:defRPr/>
            </a:pPr>
            <a:r>
              <a:rPr kumimoji="1" lang="en-US" altLang="ja-JP" dirty="0" smtClean="0"/>
              <a:t>PFT</a:t>
            </a:r>
            <a:r>
              <a:rPr kumimoji="1" lang="ja-JP" altLang="en-US" dirty="0" smtClean="0"/>
              <a:t>の分類方法は様々で、まだ共通のコンセプトは得られていない。定義も、きちんと確定してないと思う。</a:t>
            </a:r>
            <a:endParaRPr kumimoji="1" lang="en-US" altLang="ja-JP" dirty="0" smtClean="0"/>
          </a:p>
        </p:txBody>
      </p:sp>
    </p:spTree>
    <p:extLst>
      <p:ext uri="{BB962C8B-B14F-4D97-AF65-F5344CB8AC3E}">
        <p14:creationId xmlns:p14="http://schemas.microsoft.com/office/powerpoint/2010/main" val="3200951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1072886">
              <a:defRPr/>
            </a:pPr>
            <a:r>
              <a:rPr kumimoji="1" lang="en-US" altLang="ja-JP" dirty="0" smtClean="0"/>
              <a:t>SEIB</a:t>
            </a:r>
            <a:r>
              <a:rPr kumimoji="1" lang="ja-JP" altLang="en-US" dirty="0" smtClean="0"/>
              <a:t>では、</a:t>
            </a:r>
            <a:r>
              <a:rPr kumimoji="1" lang="en-US" altLang="ja-JP" dirty="0" smtClean="0"/>
              <a:t>LPJ</a:t>
            </a:r>
            <a:r>
              <a:rPr kumimoji="1" lang="ja-JP" altLang="en-US" dirty="0" smtClean="0"/>
              <a:t>の</a:t>
            </a:r>
            <a:r>
              <a:rPr kumimoji="1" lang="en-US" altLang="ja-JP" dirty="0" smtClean="0"/>
              <a:t>Bioclimatic limits</a:t>
            </a:r>
            <a:r>
              <a:rPr kumimoji="1" lang="ja-JP" altLang="en-US" dirty="0" smtClean="0"/>
              <a:t>と　</a:t>
            </a:r>
            <a:r>
              <a:rPr kumimoji="1" lang="en-US" altLang="ja-JP" dirty="0" err="1" smtClean="0"/>
              <a:t>Koppen‘s</a:t>
            </a:r>
            <a:r>
              <a:rPr kumimoji="1" lang="en-US" altLang="ja-JP" dirty="0" smtClean="0"/>
              <a:t> criteria for tree existence (1936)</a:t>
            </a:r>
            <a:r>
              <a:rPr kumimoji="1" lang="ja-JP" altLang="en-US" dirty="0" smtClean="0"/>
              <a:t>を採用している。さらに</a:t>
            </a:r>
            <a:r>
              <a:rPr kumimoji="1" lang="en-US" altLang="ja-JP" dirty="0" smtClean="0"/>
              <a:t>C3</a:t>
            </a:r>
            <a:r>
              <a:rPr kumimoji="1" lang="ja-JP" altLang="en-US" dirty="0" smtClean="0"/>
              <a:t>草本と</a:t>
            </a:r>
            <a:r>
              <a:rPr kumimoji="1" lang="en-US" altLang="ja-JP" dirty="0" smtClean="0"/>
              <a:t>C4</a:t>
            </a:r>
            <a:r>
              <a:rPr kumimoji="1" lang="ja-JP" altLang="en-US" dirty="0" smtClean="0"/>
              <a:t>草本については、</a:t>
            </a:r>
            <a:r>
              <a:rPr lang="en-US" altLang="ja-JP" sz="1400" dirty="0"/>
              <a:t> CO2</a:t>
            </a:r>
            <a:r>
              <a:rPr lang="ja-JP" altLang="en-US" sz="1400" dirty="0"/>
              <a:t>濃度も含めて</a:t>
            </a:r>
            <a:r>
              <a:rPr lang="en-US" altLang="ja-JP" sz="1400" dirty="0" err="1"/>
              <a:t>Collatz</a:t>
            </a:r>
            <a:r>
              <a:rPr lang="en-US" altLang="ja-JP" sz="1400" dirty="0"/>
              <a:t> et al. (1998)</a:t>
            </a:r>
            <a:r>
              <a:rPr lang="ja-JP" altLang="en-US" sz="1400" dirty="0"/>
              <a:t>でどちらが優占するのかを決めている</a:t>
            </a:r>
            <a:r>
              <a:rPr lang="en-US" altLang="ja-JP" sz="1400" dirty="0"/>
              <a:t>.</a:t>
            </a:r>
            <a:endParaRPr kumimoji="1" lang="en-US" altLang="ja-JP" dirty="0" smtClean="0"/>
          </a:p>
          <a:p>
            <a:endParaRPr kumimoji="1" lang="en-US" altLang="ja-JP" dirty="0" smtClean="0"/>
          </a:p>
          <a:p>
            <a:pPr defTabSz="1072886">
              <a:defRPr/>
            </a:pPr>
            <a:r>
              <a:rPr kumimoji="1" lang="ja-JP" altLang="en-US" dirty="0" smtClean="0"/>
              <a:t>小島覚</a:t>
            </a:r>
            <a:r>
              <a:rPr kumimoji="1" lang="en-US" altLang="ja-JP" dirty="0" smtClean="0"/>
              <a:t>(1991)</a:t>
            </a:r>
            <a:r>
              <a:rPr kumimoji="1" lang="ja-JP" altLang="en-US" dirty="0" smtClean="0"/>
              <a:t>の木本存続条件</a:t>
            </a:r>
            <a:r>
              <a:rPr kumimoji="1" lang="en-US" altLang="ja-JP" dirty="0" smtClean="0"/>
              <a:t>@</a:t>
            </a:r>
            <a:r>
              <a:rPr kumimoji="1" lang="ja-JP" altLang="en-US" dirty="0" smtClean="0"/>
              <a:t>岩坪五郎編「森林生態学」第</a:t>
            </a:r>
            <a:r>
              <a:rPr kumimoji="1" lang="en-US" altLang="ja-JP" dirty="0" smtClean="0"/>
              <a:t>2</a:t>
            </a:r>
            <a:r>
              <a:rPr kumimoji="1" lang="ja-JP" altLang="en-US" dirty="0" smtClean="0"/>
              <a:t>章：</a:t>
            </a:r>
            <a:endParaRPr kumimoji="1" lang="en-US" altLang="ja-JP" dirty="0" smtClean="0"/>
          </a:p>
          <a:p>
            <a:r>
              <a:rPr kumimoji="1" lang="ja-JP" altLang="en-US" dirty="0" smtClean="0"/>
              <a:t>ただし、たとえ冬の寒さが緩く上の条件を満たす地域でも、夏期（成長期）の平均気温が７～８℃以下の地域には通常木本は生存できない。夏期の平均気温が高ければ、東シベリアのように冬期の気温が極度に低い地域でも森林が成立する。このような温度条件は、</a:t>
            </a:r>
            <a:r>
              <a:rPr kumimoji="1" lang="en-US" altLang="ja-JP" dirty="0" smtClean="0"/>
              <a:t>Shrub(</a:t>
            </a:r>
            <a:r>
              <a:rPr kumimoji="1" lang="ja-JP" altLang="en-US" dirty="0" smtClean="0"/>
              <a:t>低木林・灌木林</a:t>
            </a:r>
            <a:r>
              <a:rPr kumimoji="1" lang="en-US" altLang="ja-JP" dirty="0" smtClean="0"/>
              <a:t>)</a:t>
            </a:r>
            <a:r>
              <a:rPr kumimoji="1" lang="ja-JP" altLang="en-US" dirty="0" smtClean="0"/>
              <a:t>などでは少し緩和される。これら条件が生じる主な理由として挙げられるのは、森林は幹の維持に多くのエネルギーを消費するため、一年を通じた生産量の閾値が高いからというもの。また、高い生産量の達成には、より多くの葉を必要とし、実際に森林は多くの葉を有している。そのため、蒸散量が多くなり、より多量の水が必要となることが降水量の条件として生じる。 山火事の頻発する地域では森林が発達しないこともある</a:t>
            </a:r>
            <a:endParaRPr kumimoji="1" lang="en-US" altLang="ja-JP" dirty="0" smtClean="0"/>
          </a:p>
          <a:p>
            <a:endParaRPr kumimoji="1" lang="ja-JP" altLang="en-US" dirty="0"/>
          </a:p>
        </p:txBody>
      </p:sp>
    </p:spTree>
    <p:extLst>
      <p:ext uri="{BB962C8B-B14F-4D97-AF65-F5344CB8AC3E}">
        <p14:creationId xmlns:p14="http://schemas.microsoft.com/office/powerpoint/2010/main" val="2433169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光さえあれば、</a:t>
            </a:r>
            <a:r>
              <a:rPr kumimoji="1" lang="en-US" altLang="ja-JP" dirty="0" smtClean="0"/>
              <a:t>0</a:t>
            </a:r>
            <a:r>
              <a:rPr kumimoji="1" lang="ja-JP" altLang="en-US" dirty="0" smtClean="0"/>
              <a:t>℃でも</a:t>
            </a:r>
            <a:r>
              <a:rPr kumimoji="1" lang="en-US" altLang="ja-JP" dirty="0" smtClean="0"/>
              <a:t>30</a:t>
            </a:r>
            <a:r>
              <a:rPr kumimoji="1" lang="ja-JP" altLang="en-US" dirty="0" smtClean="0"/>
              <a:t>％の光合成速度を達成できる</a:t>
            </a:r>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4</a:t>
            </a:fld>
            <a:endParaRPr kumimoji="1" lang="ja-JP" altLang="en-US"/>
          </a:p>
        </p:txBody>
      </p:sp>
    </p:spTree>
    <p:extLst>
      <p:ext uri="{BB962C8B-B14F-4D97-AF65-F5344CB8AC3E}">
        <p14:creationId xmlns:p14="http://schemas.microsoft.com/office/powerpoint/2010/main" val="2474979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動的植生モデルでは、まずは</a:t>
            </a:r>
            <a:r>
              <a:rPr kumimoji="1" lang="en-US" altLang="ja-JP" dirty="0" smtClean="0"/>
              <a:t>Bioclimatic limit</a:t>
            </a:r>
            <a:r>
              <a:rPr kumimoji="1" lang="ja-JP" altLang="en-US" dirty="0" smtClean="0"/>
              <a:t>で大雑把に生育可能な</a:t>
            </a:r>
            <a:r>
              <a:rPr kumimoji="1" lang="en-US" altLang="ja-JP" dirty="0" smtClean="0"/>
              <a:t>PFT</a:t>
            </a:r>
            <a:r>
              <a:rPr kumimoji="1" lang="ja-JP" altLang="en-US" dirty="0" smtClean="0"/>
              <a:t>の組み合わせを決め、それら</a:t>
            </a:r>
            <a:r>
              <a:rPr kumimoji="1" lang="en-US" altLang="ja-JP" dirty="0" smtClean="0"/>
              <a:t>PFT</a:t>
            </a:r>
            <a:r>
              <a:rPr kumimoji="1" lang="ja-JP" altLang="en-US" dirty="0" smtClean="0"/>
              <a:t>間で競争を行わせる。そして、その競争の結果、生き残った</a:t>
            </a:r>
            <a:r>
              <a:rPr kumimoji="1" lang="en-US" altLang="ja-JP" dirty="0" smtClean="0"/>
              <a:t>PFT</a:t>
            </a:r>
            <a:r>
              <a:rPr kumimoji="1" lang="ja-JP" altLang="en-US" dirty="0" smtClean="0"/>
              <a:t>（または</a:t>
            </a:r>
            <a:r>
              <a:rPr kumimoji="1" lang="en-US" altLang="ja-JP" dirty="0" smtClean="0"/>
              <a:t>PFT</a:t>
            </a:r>
            <a:r>
              <a:rPr kumimoji="1" lang="ja-JP" altLang="en-US" dirty="0" smtClean="0"/>
              <a:t>の組み合わせ）によって植生タイプを決定させている。</a:t>
            </a:r>
            <a:endParaRPr kumimoji="1" lang="en-US" altLang="ja-JP" dirty="0" smtClean="0"/>
          </a:p>
          <a:p>
            <a:endParaRPr kumimoji="1" lang="en-US" altLang="ja-JP" dirty="0" smtClean="0"/>
          </a:p>
          <a:p>
            <a:r>
              <a:rPr kumimoji="1" lang="ja-JP" altLang="en-US" dirty="0" smtClean="0"/>
              <a:t>なので、</a:t>
            </a:r>
            <a:r>
              <a:rPr kumimoji="1" lang="en-US" altLang="ja-JP" dirty="0" smtClean="0"/>
              <a:t>BIOME4 (Kaplan et al. 2003)</a:t>
            </a:r>
            <a:r>
              <a:rPr kumimoji="1" lang="ja-JP" altLang="en-US" dirty="0" err="1" smtClean="0"/>
              <a:t>のような</a:t>
            </a:r>
            <a:r>
              <a:rPr kumimoji="1" lang="ja-JP" altLang="en-US" dirty="0" smtClean="0"/>
              <a:t>静的モデルでは、低温要求性なども含めた、更に詳細な</a:t>
            </a:r>
            <a:r>
              <a:rPr kumimoji="1" lang="en-US" altLang="ja-JP" dirty="0" smtClean="0"/>
              <a:t>Bioclimatic Envelope</a:t>
            </a:r>
            <a:r>
              <a:rPr kumimoji="1" lang="ja-JP" altLang="en-US" dirty="0" smtClean="0"/>
              <a:t>によって、潜在植生を決めるのが一般的である</a:t>
            </a:r>
            <a:endParaRPr kumimoji="1" lang="ja-JP" altLang="en-US" dirty="0"/>
          </a:p>
        </p:txBody>
      </p:sp>
    </p:spTree>
    <p:extLst>
      <p:ext uri="{BB962C8B-B14F-4D97-AF65-F5344CB8AC3E}">
        <p14:creationId xmlns:p14="http://schemas.microsoft.com/office/powerpoint/2010/main" val="3422089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光呼吸は、全く無駄なプロセスに見えるが、これを阻害すると植物は死んでしまう。よって、なんらかの役割を果たしていると考えられている。</a:t>
            </a:r>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5</a:t>
            </a:fld>
            <a:endParaRPr kumimoji="1" lang="ja-JP" altLang="en-US"/>
          </a:p>
        </p:txBody>
      </p:sp>
    </p:spTree>
    <p:extLst>
      <p:ext uri="{BB962C8B-B14F-4D97-AF65-F5344CB8AC3E}">
        <p14:creationId xmlns:p14="http://schemas.microsoft.com/office/powerpoint/2010/main" val="67295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478">
              <a:defRPr/>
            </a:pPr>
            <a:r>
              <a:rPr lang="en-US" altLang="ja-JP" sz="1300" dirty="0"/>
              <a:t>Woodward, F. I. </a:t>
            </a:r>
            <a:r>
              <a:rPr lang="en-US" altLang="ja-JP" sz="1300"/>
              <a:t>(2008), Forest air conditioning, </a:t>
            </a:r>
            <a:r>
              <a:rPr lang="en-US" altLang="ja-JP" sz="1300" i="1"/>
              <a:t>Nature, 454(7203), 422-423, doi:10.1038/454422a.</a:t>
            </a:r>
          </a:p>
          <a:p>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6</a:t>
            </a:fld>
            <a:endParaRPr kumimoji="1" lang="ja-JP" altLang="en-US"/>
          </a:p>
        </p:txBody>
      </p:sp>
    </p:spTree>
    <p:extLst>
      <p:ext uri="{BB962C8B-B14F-4D97-AF65-F5344CB8AC3E}">
        <p14:creationId xmlns:p14="http://schemas.microsoft.com/office/powerpoint/2010/main" val="1356657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7</a:t>
            </a:fld>
            <a:endParaRPr kumimoji="1" lang="ja-JP" altLang="en-US"/>
          </a:p>
        </p:txBody>
      </p:sp>
    </p:spTree>
    <p:extLst>
      <p:ext uri="{BB962C8B-B14F-4D97-AF65-F5344CB8AC3E}">
        <p14:creationId xmlns:p14="http://schemas.microsoft.com/office/powerpoint/2010/main" val="3706026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8</a:t>
            </a:fld>
            <a:endParaRPr kumimoji="1" lang="ja-JP" altLang="en-US"/>
          </a:p>
        </p:txBody>
      </p:sp>
    </p:spTree>
    <p:extLst>
      <p:ext uri="{BB962C8B-B14F-4D97-AF65-F5344CB8AC3E}">
        <p14:creationId xmlns:p14="http://schemas.microsoft.com/office/powerpoint/2010/main" val="2165219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LTR10</a:t>
            </a:r>
            <a:r>
              <a:rPr kumimoji="1" lang="ja-JP" altLang="en-US" dirty="0" smtClean="0"/>
              <a:t>：馴化が生じる時間スケールで測定した</a:t>
            </a:r>
            <a:r>
              <a:rPr kumimoji="1" lang="en-US" altLang="ja-JP" dirty="0" smtClean="0"/>
              <a:t>Q10</a:t>
            </a:r>
            <a:r>
              <a:rPr kumimoji="1" lang="ja-JP" altLang="en-US" dirty="0" smtClean="0"/>
              <a:t>値、という理解</a:t>
            </a:r>
            <a:endParaRPr kumimoji="1" lang="ja-JP" altLang="en-US"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9</a:t>
            </a:fld>
            <a:endParaRPr kumimoji="1" lang="ja-JP" altLang="en-US"/>
          </a:p>
        </p:txBody>
      </p:sp>
    </p:spTree>
    <p:extLst>
      <p:ext uri="{BB962C8B-B14F-4D97-AF65-F5344CB8AC3E}">
        <p14:creationId xmlns:p14="http://schemas.microsoft.com/office/powerpoint/2010/main" val="213870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smtClean="0"/>
              <a:t>上のケースの</a:t>
            </a:r>
            <a:r>
              <a:rPr lang="en-US" altLang="ja-JP" sz="1300" dirty="0" smtClean="0"/>
              <a:t>Q10</a:t>
            </a:r>
            <a:r>
              <a:rPr lang="ja-JP" altLang="en-US" sz="1300" dirty="0" smtClean="0"/>
              <a:t>値は</a:t>
            </a:r>
            <a:r>
              <a:rPr lang="en-US" altLang="ja-JP" sz="1300" dirty="0" smtClean="0"/>
              <a:t>1.83</a:t>
            </a:r>
            <a:r>
              <a:rPr lang="ja-JP" altLang="en-US" sz="1300" dirty="0" err="1" smtClean="0"/>
              <a:t>。</a:t>
            </a:r>
            <a:r>
              <a:rPr lang="ja-JP" altLang="en-US" sz="1300" dirty="0" smtClean="0"/>
              <a:t>計算方法は次の通り。</a:t>
            </a:r>
            <a:endParaRPr lang="en-US" altLang="ja-JP" sz="1300" dirty="0" smtClean="0"/>
          </a:p>
          <a:p>
            <a:r>
              <a:rPr lang="en-US" altLang="ja-JP" sz="1300" dirty="0" smtClean="0"/>
              <a:t>	R = R</a:t>
            </a:r>
            <a:r>
              <a:rPr lang="en-US" altLang="ja-JP" sz="1300" baseline="-25000" dirty="0" smtClean="0"/>
              <a:t>0</a:t>
            </a:r>
            <a:r>
              <a:rPr lang="en-US" altLang="ja-JP" sz="1300" dirty="0" smtClean="0"/>
              <a:t> × </a:t>
            </a:r>
            <a:r>
              <a:rPr lang="en-US" altLang="ja-JP" sz="1300" dirty="0" err="1" smtClean="0"/>
              <a:t>exp</a:t>
            </a:r>
            <a:r>
              <a:rPr lang="en-US" altLang="ja-JP" sz="1300" dirty="0" smtClean="0"/>
              <a:t>[ln(Q</a:t>
            </a:r>
            <a:r>
              <a:rPr lang="en-US" altLang="ja-JP" sz="1300" baseline="-25000" dirty="0" smtClean="0"/>
              <a:t>10</a:t>
            </a:r>
            <a:r>
              <a:rPr lang="en-US" altLang="ja-JP" sz="1300" dirty="0" smtClean="0"/>
              <a:t>) × (T-T</a:t>
            </a:r>
            <a:r>
              <a:rPr lang="en-US" altLang="ja-JP" sz="1300" baseline="-25000" dirty="0" smtClean="0"/>
              <a:t>0</a:t>
            </a:r>
            <a:r>
              <a:rPr lang="en-US" altLang="ja-JP" sz="1300" dirty="0" smtClean="0"/>
              <a:t>)/10]	</a:t>
            </a:r>
            <a:r>
              <a:rPr lang="ja-JP" altLang="en-US" sz="1300" dirty="0" smtClean="0"/>
              <a:t>←　</a:t>
            </a:r>
            <a:r>
              <a:rPr lang="en-US" altLang="ja-JP" sz="1300" dirty="0" smtClean="0"/>
              <a:t>Q</a:t>
            </a:r>
            <a:r>
              <a:rPr lang="en-US" altLang="ja-JP" sz="1300" baseline="-25000" dirty="0" smtClean="0"/>
              <a:t>10</a:t>
            </a:r>
            <a:r>
              <a:rPr lang="ja-JP" altLang="en-US" sz="1300" dirty="0" smtClean="0"/>
              <a:t>モデル</a:t>
            </a:r>
            <a:endParaRPr lang="en-US" altLang="ja-JP" sz="1300" dirty="0" smtClean="0"/>
          </a:p>
          <a:p>
            <a:r>
              <a:rPr lang="en-US" altLang="ja-JP" sz="1300" dirty="0" smtClean="0"/>
              <a:t>	1.23 × R</a:t>
            </a:r>
            <a:r>
              <a:rPr lang="en-US" altLang="ja-JP" sz="1300" baseline="-25000" dirty="0" smtClean="0"/>
              <a:t>0</a:t>
            </a:r>
            <a:r>
              <a:rPr lang="en-US" altLang="ja-JP" sz="1300" dirty="0" smtClean="0"/>
              <a:t> = R</a:t>
            </a:r>
            <a:r>
              <a:rPr lang="en-US" altLang="ja-JP" sz="1300" baseline="-25000" dirty="0" smtClean="0"/>
              <a:t>0</a:t>
            </a:r>
            <a:r>
              <a:rPr lang="en-US" altLang="ja-JP" sz="1300" dirty="0" smtClean="0"/>
              <a:t> × </a:t>
            </a:r>
            <a:r>
              <a:rPr lang="en-US" altLang="ja-JP" sz="1300" dirty="0" err="1" smtClean="0"/>
              <a:t>exp</a:t>
            </a:r>
            <a:r>
              <a:rPr lang="en-US" altLang="ja-JP" sz="1300" dirty="0" smtClean="0"/>
              <a:t>[ln(Q</a:t>
            </a:r>
            <a:r>
              <a:rPr lang="en-US" altLang="ja-JP" sz="1300" baseline="-25000" dirty="0" smtClean="0"/>
              <a:t>10</a:t>
            </a:r>
            <a:r>
              <a:rPr lang="en-US" altLang="ja-JP" sz="1300" dirty="0" smtClean="0"/>
              <a:t>) × 0.34]</a:t>
            </a:r>
            <a:r>
              <a:rPr lang="ja-JP" altLang="en-US" sz="1300" dirty="0" smtClean="0"/>
              <a:t> </a:t>
            </a:r>
            <a:r>
              <a:rPr lang="en-US" altLang="ja-JP" sz="1300" dirty="0" smtClean="0"/>
              <a:t>	</a:t>
            </a:r>
            <a:r>
              <a:rPr lang="ja-JP" altLang="en-US" sz="1300" dirty="0" smtClean="0"/>
              <a:t>←　</a:t>
            </a:r>
            <a:r>
              <a:rPr lang="en-US" altLang="ja-JP" sz="1300" dirty="0" smtClean="0"/>
              <a:t>Q</a:t>
            </a:r>
            <a:r>
              <a:rPr lang="en-US" altLang="ja-JP" sz="1300" baseline="-25000" dirty="0" smtClean="0"/>
              <a:t>10</a:t>
            </a:r>
            <a:r>
              <a:rPr lang="ja-JP" altLang="en-US" sz="1300" dirty="0" smtClean="0"/>
              <a:t>モデルに数字を入れた</a:t>
            </a:r>
            <a:endParaRPr lang="en-US" altLang="ja-JP" sz="1300" dirty="0" smtClean="0"/>
          </a:p>
          <a:p>
            <a:r>
              <a:rPr lang="en-US" altLang="ja-JP" sz="1300" dirty="0" smtClean="0"/>
              <a:t>	ln(1.23) = ln(Q</a:t>
            </a:r>
            <a:r>
              <a:rPr lang="en-US" altLang="ja-JP" sz="1300" baseline="-25000" dirty="0" smtClean="0"/>
              <a:t>10</a:t>
            </a:r>
            <a:r>
              <a:rPr lang="en-US" altLang="ja-JP" sz="1300" dirty="0" smtClean="0"/>
              <a:t>) × 0.34		</a:t>
            </a:r>
            <a:r>
              <a:rPr lang="ja-JP" altLang="en-US" sz="1300" dirty="0" smtClean="0"/>
              <a:t>←　両辺の自然対数を取った</a:t>
            </a:r>
            <a:endParaRPr lang="en-US" altLang="ja-JP" sz="1300" dirty="0" smtClean="0"/>
          </a:p>
          <a:p>
            <a:r>
              <a:rPr lang="en-US" altLang="ja-JP" sz="1300" dirty="0" smtClean="0"/>
              <a:t>	ln(Q</a:t>
            </a:r>
            <a:r>
              <a:rPr lang="en-US" altLang="ja-JP" sz="1300" baseline="-25000" dirty="0" smtClean="0"/>
              <a:t>10</a:t>
            </a:r>
            <a:r>
              <a:rPr lang="en-US" altLang="ja-JP" sz="1300" dirty="0" smtClean="0"/>
              <a:t>) × 0.34 - ln(1.23) = 0</a:t>
            </a:r>
          </a:p>
          <a:p>
            <a:r>
              <a:rPr lang="en-US" altLang="ja-JP" sz="1300" dirty="0" smtClean="0"/>
              <a:t>	ln[ (Q</a:t>
            </a:r>
            <a:r>
              <a:rPr lang="en-US" altLang="ja-JP" sz="1300" baseline="-25000" dirty="0" smtClean="0"/>
              <a:t>10</a:t>
            </a:r>
            <a:r>
              <a:rPr lang="en-US" altLang="ja-JP" sz="1300" baseline="30000" dirty="0" smtClean="0"/>
              <a:t>0.34</a:t>
            </a:r>
            <a:r>
              <a:rPr lang="en-US" altLang="ja-JP" sz="1300" dirty="0" smtClean="0"/>
              <a:t>) / 1.23 ] = 0		</a:t>
            </a:r>
            <a:r>
              <a:rPr lang="ja-JP" altLang="en-US" sz="1300" dirty="0" smtClean="0"/>
              <a:t>←</a:t>
            </a:r>
            <a:r>
              <a:rPr lang="en-US" altLang="ja-JP" sz="1300" dirty="0" smtClean="0"/>
              <a:t>ln</a:t>
            </a:r>
            <a:r>
              <a:rPr lang="ja-JP" altLang="en-US" sz="1300" dirty="0" smtClean="0"/>
              <a:t>の括弧内は</a:t>
            </a:r>
            <a:r>
              <a:rPr lang="en-US" altLang="ja-JP" sz="1300" dirty="0" smtClean="0"/>
              <a:t>1</a:t>
            </a:r>
            <a:r>
              <a:rPr lang="ja-JP" altLang="en-US" sz="1300" dirty="0" smtClean="0"/>
              <a:t>になるので</a:t>
            </a:r>
            <a:endParaRPr lang="en-US" altLang="ja-JP" sz="1300" dirty="0" smtClean="0"/>
          </a:p>
          <a:p>
            <a:r>
              <a:rPr lang="en-US" altLang="ja-JP" sz="1300" dirty="0" smtClean="0"/>
              <a:t>	Q</a:t>
            </a:r>
            <a:r>
              <a:rPr lang="en-US" altLang="ja-JP" sz="1300" baseline="-25000" dirty="0" smtClean="0"/>
              <a:t>10</a:t>
            </a:r>
            <a:r>
              <a:rPr lang="en-US" altLang="ja-JP" sz="1300" baseline="30000" dirty="0" smtClean="0"/>
              <a:t>0.34</a:t>
            </a:r>
            <a:r>
              <a:rPr lang="en-US" altLang="ja-JP" sz="1300" dirty="0" smtClean="0"/>
              <a:t> = 1.23</a:t>
            </a:r>
          </a:p>
          <a:p>
            <a:r>
              <a:rPr lang="en-US" altLang="ja-JP" sz="1300" dirty="0" smtClean="0"/>
              <a:t>	Q</a:t>
            </a:r>
            <a:r>
              <a:rPr lang="en-US" altLang="ja-JP" sz="1300" baseline="-25000" dirty="0" smtClean="0"/>
              <a:t>10</a:t>
            </a:r>
            <a:r>
              <a:rPr lang="en-US" altLang="ja-JP" sz="1300" dirty="0" smtClean="0"/>
              <a:t> = 1.23</a:t>
            </a:r>
            <a:r>
              <a:rPr lang="en-US" altLang="ja-JP" sz="1300" baseline="30000" dirty="0" smtClean="0"/>
              <a:t>(1/0.34)</a:t>
            </a:r>
            <a:r>
              <a:rPr lang="en-US" altLang="ja-JP" sz="1300" dirty="0" smtClean="0"/>
              <a:t> = 1.83		</a:t>
            </a:r>
            <a:r>
              <a:rPr lang="ja-JP" altLang="en-US" sz="1300" dirty="0" smtClean="0"/>
              <a:t>←同様に</a:t>
            </a:r>
            <a:r>
              <a:rPr lang="en-US" altLang="ja-JP" sz="1300" dirty="0" smtClean="0"/>
              <a:t>L</a:t>
            </a:r>
            <a:r>
              <a:rPr lang="en-US" altLang="ja-JP" sz="1300" baseline="-25000" dirty="0" smtClean="0"/>
              <a:t>10</a:t>
            </a:r>
            <a:r>
              <a:rPr lang="ja-JP" altLang="en-US" sz="1300" dirty="0" smtClean="0"/>
              <a:t>は約</a:t>
            </a:r>
            <a:r>
              <a:rPr lang="en-US" altLang="ja-JP" sz="1300" dirty="0" smtClean="0"/>
              <a:t>1.154</a:t>
            </a:r>
            <a:r>
              <a:rPr lang="ja-JP" altLang="en-US" sz="1300" dirty="0" smtClean="0"/>
              <a:t>と計算できる</a:t>
            </a:r>
            <a:endParaRPr lang="en-US" altLang="ja-JP" sz="1300" dirty="0" smtClean="0"/>
          </a:p>
          <a:p>
            <a:endParaRPr lang="en-US" altLang="ja-JP" sz="1300" dirty="0" smtClean="0"/>
          </a:p>
          <a:p>
            <a:endParaRPr lang="en-US" altLang="ja-JP" sz="1300" dirty="0" smtClean="0"/>
          </a:p>
          <a:p>
            <a:r>
              <a:rPr lang="en-US" altLang="ja-JP" sz="1300" dirty="0" smtClean="0"/>
              <a:t>Reich</a:t>
            </a:r>
            <a:r>
              <a:rPr lang="en-US" altLang="ja-JP" sz="1300" dirty="0"/>
              <a:t>, P. B., et al. (2016). "Boreal and temperate trees show strong acclimation of respiration to warming." </a:t>
            </a:r>
            <a:r>
              <a:rPr lang="en-US" altLang="ja-JP" sz="1300" u="sng" dirty="0"/>
              <a:t>Nature </a:t>
            </a:r>
            <a:r>
              <a:rPr lang="en-US" altLang="ja-JP" sz="1300" b="1" u="sng" dirty="0"/>
              <a:t>531(7596): 633-+.</a:t>
            </a:r>
          </a:p>
          <a:p>
            <a:r>
              <a:rPr lang="en-US" altLang="ja-JP" sz="1300" dirty="0"/>
              <a:t>Plant respiration results in an annual flux of carbon dioxide (CO2) to the atmosphere that is six times as large as that due to the emissions from fossil fuel burning, so changes in either will impact future climate. As plant respiration responds positively to temperature, a warming world may result in additional respiratory CO2 release, and hence further atmospheric warming(1,2). Plant respiration can acclimate to altered temperatures, however, weakening the positive feedback of plant respiration to rising global air temperature(3-7), but a lack of evidence on long-term (weeks to years) acclimation to climate warming in field settings currently hinders realistic predictions of respiratory release of CO2 under future climatic conditions. Here we demonstrate strong acclimation of leaf respiration to both experimental warming and seasonal temperature variation for juveniles of ten North American tree species growing for several years in forest conditions. Plants grown and measured at 3.4 degrees C above ambient temperature increased leaf respiration by an average of 5% compared to plants grown and measured at ambient temperature; without acclimation, these increases would have been 23%. Thus, acclimation eliminated 80% of the expected increase in leaf respiration of non-acclimated plants. Acclimation of leaf respiration per degree temperature change was similar for experimental warming and seasonal temperature variation. Moreover, the observed increase in leaf respiration per degree increase in temperature was less than half as large as the average reported for previous studies(4,7), which were conducted largely over shorter time scales in laboratory settings. If such dampening effects of leaf thermal acclimation occur generally, the increase in respiration rates of terrestrial plants in response to climate warming may be less than predicted, and thus may not raise atmospheric CO2 concentrations as much as anticipated.</a:t>
            </a:r>
          </a:p>
          <a:p>
            <a:endParaRPr lang="ja-JP" altLang="en-US" sz="1300" dirty="0"/>
          </a:p>
        </p:txBody>
      </p:sp>
      <p:sp>
        <p:nvSpPr>
          <p:cNvPr id="4" name="スライド番号プレースホルダー 3"/>
          <p:cNvSpPr>
            <a:spLocks noGrp="1"/>
          </p:cNvSpPr>
          <p:nvPr>
            <p:ph type="sldNum" sz="quarter" idx="10"/>
          </p:nvPr>
        </p:nvSpPr>
        <p:spPr/>
        <p:txBody>
          <a:bodyPr/>
          <a:lstStyle/>
          <a:p>
            <a:fld id="{867CAFD7-E679-4E3F-A9D0-C27650F69636}" type="slidenum">
              <a:rPr kumimoji="1" lang="ja-JP" altLang="en-US" smtClean="0"/>
              <a:pPr/>
              <a:t>10</a:t>
            </a:fld>
            <a:endParaRPr kumimoji="1" lang="ja-JP" altLang="en-US"/>
          </a:p>
        </p:txBody>
      </p:sp>
    </p:spTree>
    <p:extLst>
      <p:ext uri="{BB962C8B-B14F-4D97-AF65-F5344CB8AC3E}">
        <p14:creationId xmlns:p14="http://schemas.microsoft.com/office/powerpoint/2010/main" val="89994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7FA54BF-E102-4D3E-BCA0-E339311BB222}" type="datetimeFigureOut">
              <a:rPr kumimoji="1" lang="ja-JP" altLang="en-US" smtClean="0"/>
              <a:pPr/>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7D591-227E-4B8E-AD0F-6F9E9D1E6CB4}" type="slidenum">
              <a:rPr kumimoji="1" lang="ja-JP" altLang="en-US" smtClean="0"/>
              <a:pPr/>
              <a:t>‹#›</a:t>
            </a:fld>
            <a:endParaRPr kumimoji="1" lang="ja-JP" altLang="en-US"/>
          </a:p>
        </p:txBody>
      </p:sp>
    </p:spTree>
    <p:extLst>
      <p:ext uri="{BB962C8B-B14F-4D97-AF65-F5344CB8AC3E}">
        <p14:creationId xmlns:p14="http://schemas.microsoft.com/office/powerpoint/2010/main" val="353111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FA54BF-E102-4D3E-BCA0-E339311BB222}" type="datetimeFigureOut">
              <a:rPr kumimoji="1" lang="ja-JP" altLang="en-US" smtClean="0"/>
              <a:pPr/>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7D591-227E-4B8E-AD0F-6F9E9D1E6CB4}" type="slidenum">
              <a:rPr kumimoji="1" lang="ja-JP" altLang="en-US" smtClean="0"/>
              <a:pPr/>
              <a:t>‹#›</a:t>
            </a:fld>
            <a:endParaRPr kumimoji="1" lang="ja-JP" altLang="en-US"/>
          </a:p>
        </p:txBody>
      </p:sp>
    </p:spTree>
    <p:extLst>
      <p:ext uri="{BB962C8B-B14F-4D97-AF65-F5344CB8AC3E}">
        <p14:creationId xmlns:p14="http://schemas.microsoft.com/office/powerpoint/2010/main" val="2200150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FA54BF-E102-4D3E-BCA0-E339311BB222}" type="datetimeFigureOut">
              <a:rPr kumimoji="1" lang="ja-JP" altLang="en-US" smtClean="0"/>
              <a:pPr/>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7D591-227E-4B8E-AD0F-6F9E9D1E6CB4}" type="slidenum">
              <a:rPr kumimoji="1" lang="ja-JP" altLang="en-US" smtClean="0"/>
              <a:pPr/>
              <a:t>‹#›</a:t>
            </a:fld>
            <a:endParaRPr kumimoji="1" lang="ja-JP" altLang="en-US"/>
          </a:p>
        </p:txBody>
      </p:sp>
    </p:spTree>
    <p:extLst>
      <p:ext uri="{BB962C8B-B14F-4D97-AF65-F5344CB8AC3E}">
        <p14:creationId xmlns:p14="http://schemas.microsoft.com/office/powerpoint/2010/main" val="99832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7FA54BF-E102-4D3E-BCA0-E339311BB222}" type="datetimeFigureOut">
              <a:rPr kumimoji="1" lang="ja-JP" altLang="en-US" smtClean="0"/>
              <a:pPr/>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7D591-227E-4B8E-AD0F-6F9E9D1E6CB4}" type="slidenum">
              <a:rPr kumimoji="1" lang="ja-JP" altLang="en-US" smtClean="0"/>
              <a:pPr/>
              <a:t>‹#›</a:t>
            </a:fld>
            <a:endParaRPr kumimoji="1" lang="ja-JP" altLang="en-US"/>
          </a:p>
        </p:txBody>
      </p:sp>
    </p:spTree>
    <p:extLst>
      <p:ext uri="{BB962C8B-B14F-4D97-AF65-F5344CB8AC3E}">
        <p14:creationId xmlns:p14="http://schemas.microsoft.com/office/powerpoint/2010/main" val="362299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7FA54BF-E102-4D3E-BCA0-E339311BB222}" type="datetimeFigureOut">
              <a:rPr kumimoji="1" lang="ja-JP" altLang="en-US" smtClean="0"/>
              <a:pPr/>
              <a:t>2018/11/26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7D7D591-227E-4B8E-AD0F-6F9E9D1E6CB4}" type="slidenum">
              <a:rPr kumimoji="1" lang="ja-JP" altLang="en-US" smtClean="0"/>
              <a:pPr/>
              <a:t>‹#›</a:t>
            </a:fld>
            <a:endParaRPr kumimoji="1" lang="ja-JP" altLang="en-US"/>
          </a:p>
        </p:txBody>
      </p:sp>
    </p:spTree>
    <p:extLst>
      <p:ext uri="{BB962C8B-B14F-4D97-AF65-F5344CB8AC3E}">
        <p14:creationId xmlns:p14="http://schemas.microsoft.com/office/powerpoint/2010/main" val="3095393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7FA54BF-E102-4D3E-BCA0-E339311BB222}" type="datetimeFigureOut">
              <a:rPr kumimoji="1" lang="ja-JP" altLang="en-US" smtClean="0"/>
              <a:pPr/>
              <a:t>2018/11/26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D7D591-227E-4B8E-AD0F-6F9E9D1E6CB4}" type="slidenum">
              <a:rPr kumimoji="1" lang="ja-JP" altLang="en-US" smtClean="0"/>
              <a:pPr/>
              <a:t>‹#›</a:t>
            </a:fld>
            <a:endParaRPr kumimoji="1" lang="ja-JP" altLang="en-US"/>
          </a:p>
        </p:txBody>
      </p:sp>
    </p:spTree>
    <p:extLst>
      <p:ext uri="{BB962C8B-B14F-4D97-AF65-F5344CB8AC3E}">
        <p14:creationId xmlns:p14="http://schemas.microsoft.com/office/powerpoint/2010/main" val="2491388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7FA54BF-E102-4D3E-BCA0-E339311BB222}" type="datetimeFigureOut">
              <a:rPr kumimoji="1" lang="ja-JP" altLang="en-US" smtClean="0"/>
              <a:pPr/>
              <a:t>2018/11/26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7D7D591-227E-4B8E-AD0F-6F9E9D1E6CB4}" type="slidenum">
              <a:rPr kumimoji="1" lang="ja-JP" altLang="en-US" smtClean="0"/>
              <a:pPr/>
              <a:t>‹#›</a:t>
            </a:fld>
            <a:endParaRPr kumimoji="1" lang="ja-JP" altLang="en-US"/>
          </a:p>
        </p:txBody>
      </p:sp>
    </p:spTree>
    <p:extLst>
      <p:ext uri="{BB962C8B-B14F-4D97-AF65-F5344CB8AC3E}">
        <p14:creationId xmlns:p14="http://schemas.microsoft.com/office/powerpoint/2010/main" val="1331220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7FA54BF-E102-4D3E-BCA0-E339311BB222}" type="datetimeFigureOut">
              <a:rPr kumimoji="1" lang="ja-JP" altLang="en-US" smtClean="0"/>
              <a:pPr/>
              <a:t>2018/11/26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7D7D591-227E-4B8E-AD0F-6F9E9D1E6CB4}" type="slidenum">
              <a:rPr kumimoji="1" lang="ja-JP" altLang="en-US" smtClean="0"/>
              <a:pPr/>
              <a:t>‹#›</a:t>
            </a:fld>
            <a:endParaRPr kumimoji="1" lang="ja-JP" altLang="en-US"/>
          </a:p>
        </p:txBody>
      </p:sp>
    </p:spTree>
    <p:extLst>
      <p:ext uri="{BB962C8B-B14F-4D97-AF65-F5344CB8AC3E}">
        <p14:creationId xmlns:p14="http://schemas.microsoft.com/office/powerpoint/2010/main" val="1035740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7FA54BF-E102-4D3E-BCA0-E339311BB222}" type="datetimeFigureOut">
              <a:rPr kumimoji="1" lang="ja-JP" altLang="en-US" smtClean="0"/>
              <a:pPr/>
              <a:t>2018/11/26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7D7D591-227E-4B8E-AD0F-6F9E9D1E6CB4}" type="slidenum">
              <a:rPr kumimoji="1" lang="ja-JP" altLang="en-US" smtClean="0"/>
              <a:pPr/>
              <a:t>‹#›</a:t>
            </a:fld>
            <a:endParaRPr kumimoji="1" lang="ja-JP" altLang="en-US"/>
          </a:p>
        </p:txBody>
      </p:sp>
    </p:spTree>
    <p:extLst>
      <p:ext uri="{BB962C8B-B14F-4D97-AF65-F5344CB8AC3E}">
        <p14:creationId xmlns:p14="http://schemas.microsoft.com/office/powerpoint/2010/main" val="98502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FA54BF-E102-4D3E-BCA0-E339311BB222}" type="datetimeFigureOut">
              <a:rPr kumimoji="1" lang="ja-JP" altLang="en-US" smtClean="0"/>
              <a:pPr/>
              <a:t>2018/11/26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D7D591-227E-4B8E-AD0F-6F9E9D1E6CB4}" type="slidenum">
              <a:rPr kumimoji="1" lang="ja-JP" altLang="en-US" smtClean="0"/>
              <a:pPr/>
              <a:t>‹#›</a:t>
            </a:fld>
            <a:endParaRPr kumimoji="1" lang="ja-JP" altLang="en-US"/>
          </a:p>
        </p:txBody>
      </p:sp>
    </p:spTree>
    <p:extLst>
      <p:ext uri="{BB962C8B-B14F-4D97-AF65-F5344CB8AC3E}">
        <p14:creationId xmlns:p14="http://schemas.microsoft.com/office/powerpoint/2010/main" val="166654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7FA54BF-E102-4D3E-BCA0-E339311BB222}" type="datetimeFigureOut">
              <a:rPr kumimoji="1" lang="ja-JP" altLang="en-US" smtClean="0"/>
              <a:pPr/>
              <a:t>2018/11/26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7D7D591-227E-4B8E-AD0F-6F9E9D1E6CB4}" type="slidenum">
              <a:rPr kumimoji="1" lang="ja-JP" altLang="en-US" smtClean="0"/>
              <a:pPr/>
              <a:t>‹#›</a:t>
            </a:fld>
            <a:endParaRPr kumimoji="1" lang="ja-JP" altLang="en-US"/>
          </a:p>
        </p:txBody>
      </p:sp>
    </p:spTree>
    <p:extLst>
      <p:ext uri="{BB962C8B-B14F-4D97-AF65-F5344CB8AC3E}">
        <p14:creationId xmlns:p14="http://schemas.microsoft.com/office/powerpoint/2010/main" val="1886102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A54BF-E102-4D3E-BCA0-E339311BB222}" type="datetimeFigureOut">
              <a:rPr kumimoji="1" lang="ja-JP" altLang="en-US" smtClean="0"/>
              <a:pPr/>
              <a:t>2018/11/26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7D591-227E-4B8E-AD0F-6F9E9D1E6CB4}" type="slidenum">
              <a:rPr kumimoji="1" lang="ja-JP" altLang="en-US" smtClean="0"/>
              <a:pPr/>
              <a:t>‹#›</a:t>
            </a:fld>
            <a:endParaRPr kumimoji="1" lang="ja-JP" altLang="en-US"/>
          </a:p>
        </p:txBody>
      </p:sp>
    </p:spTree>
    <p:extLst>
      <p:ext uri="{BB962C8B-B14F-4D97-AF65-F5344CB8AC3E}">
        <p14:creationId xmlns:p14="http://schemas.microsoft.com/office/powerpoint/2010/main" val="2632014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5.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6" name="角丸四角形 5"/>
          <p:cNvSpPr/>
          <p:nvPr/>
        </p:nvSpPr>
        <p:spPr>
          <a:xfrm>
            <a:off x="276790" y="1580182"/>
            <a:ext cx="7943285" cy="4332157"/>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32832" y="1669805"/>
            <a:ext cx="1569660" cy="369332"/>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主な参考文献</a:t>
            </a:r>
            <a:endParaRPr kumimoji="1" lang="ja-JP" altLang="en-US" dirty="0">
              <a:latin typeface="メイリオ" panose="020B0604030504040204" pitchFamily="50" charset="-128"/>
              <a:ea typeface="メイリオ" panose="020B0604030504040204" pitchFamily="50" charset="-128"/>
            </a:endParaRPr>
          </a:p>
        </p:txBody>
      </p:sp>
      <p:sp>
        <p:nvSpPr>
          <p:cNvPr id="2" name="タイトル 1"/>
          <p:cNvSpPr>
            <a:spLocks noGrp="1"/>
          </p:cNvSpPr>
          <p:nvPr>
            <p:ph type="title"/>
          </p:nvPr>
        </p:nvSpPr>
        <p:spPr>
          <a:xfrm>
            <a:off x="823332" y="305651"/>
            <a:ext cx="10515600" cy="944029"/>
          </a:xfrm>
        </p:spPr>
        <p:txBody>
          <a:bodyPr/>
          <a:lstStyle/>
          <a:p>
            <a:pPr algn="ctr"/>
            <a:r>
              <a:rPr kumimoji="1" lang="ja-JP" altLang="en-US" dirty="0" smtClean="0"/>
              <a:t>植物の環境応答と植生の分布</a:t>
            </a:r>
            <a:endParaRPr kumimoji="1" lang="ja-JP" altLang="en-US" dirty="0"/>
          </a:p>
        </p:txBody>
      </p:sp>
      <p:pic>
        <p:nvPicPr>
          <p:cNvPr id="1026" name="Picture 2" descr="https://images-na.ssl-images-amazon.com/images/I/41W7uG3w7uL._SX332_BO1,204,203,2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897" y="2103256"/>
            <a:ext cx="2383045" cy="35602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s://images-na.ssl-images-amazon.com/images/I/4141wiX%2BmyL._SX349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7820" y="2103255"/>
            <a:ext cx="2500878" cy="3555381"/>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4"/>
          <a:stretch>
            <a:fillRect/>
          </a:stretch>
        </p:blipFill>
        <p:spPr>
          <a:xfrm>
            <a:off x="5601576" y="2103255"/>
            <a:ext cx="2476007" cy="3555381"/>
          </a:xfrm>
          <a:prstGeom prst="rect">
            <a:avLst/>
          </a:prstGeom>
        </p:spPr>
      </p:pic>
      <p:sp>
        <p:nvSpPr>
          <p:cNvPr id="8" name="正方形/長方形 7"/>
          <p:cNvSpPr/>
          <p:nvPr/>
        </p:nvSpPr>
        <p:spPr>
          <a:xfrm>
            <a:off x="8342953" y="2103255"/>
            <a:ext cx="3590438" cy="3370153"/>
          </a:xfrm>
          <a:prstGeom prst="rect">
            <a:avLst/>
          </a:prstGeom>
          <a:solidFill>
            <a:srgbClr val="FFFF99"/>
          </a:solidFill>
          <a:ln>
            <a:solidFill>
              <a:schemeClr val="accent1">
                <a:shade val="50000"/>
              </a:schemeClr>
            </a:solidFill>
          </a:ln>
        </p:spPr>
        <p:txBody>
          <a:bodyPr wrap="square">
            <a:spAutoFit/>
          </a:bodyPr>
          <a:lstStyle/>
          <a:p>
            <a:pPr algn="ctr">
              <a:spcAft>
                <a:spcPts val="1800"/>
              </a:spcAft>
            </a:pPr>
            <a:r>
              <a:rPr lang="ja-JP" altLang="en-US" sz="2400" dirty="0" smtClean="0">
                <a:latin typeface="メイリオ" panose="020B0604030504040204" pitchFamily="50" charset="-128"/>
                <a:ea typeface="メイリオ" panose="020B0604030504040204" pitchFamily="50" charset="-128"/>
              </a:rPr>
              <a:t>もくじ</a:t>
            </a:r>
            <a:endParaRPr lang="en-US" altLang="ja-JP" sz="2400" dirty="0" smtClean="0">
              <a:latin typeface="メイリオ" panose="020B0604030504040204" pitchFamily="50" charset="-128"/>
              <a:ea typeface="メイリオ" panose="020B0604030504040204" pitchFamily="50" charset="-128"/>
            </a:endParaRPr>
          </a:p>
          <a:p>
            <a:pPr>
              <a:spcAft>
                <a:spcPts val="1800"/>
              </a:spcAft>
            </a:pPr>
            <a:r>
              <a:rPr lang="en-US" altLang="ja-JP" sz="2400" dirty="0" smtClean="0">
                <a:latin typeface="メイリオ" panose="020B0604030504040204" pitchFamily="50" charset="-128"/>
                <a:ea typeface="メイリオ" panose="020B0604030504040204" pitchFamily="50" charset="-128"/>
              </a:rPr>
              <a:t>1. </a:t>
            </a:r>
            <a:r>
              <a:rPr lang="ja-JP" altLang="en-US" sz="2400" dirty="0" smtClean="0">
                <a:latin typeface="メイリオ" panose="020B0604030504040204" pitchFamily="50" charset="-128"/>
                <a:ea typeface="メイリオ" panose="020B0604030504040204" pitchFamily="50" charset="-128"/>
              </a:rPr>
              <a:t>温度</a:t>
            </a:r>
            <a:r>
              <a:rPr lang="ja-JP" altLang="en-US" sz="2400" dirty="0">
                <a:latin typeface="メイリオ" panose="020B0604030504040204" pitchFamily="50" charset="-128"/>
                <a:ea typeface="メイリオ" panose="020B0604030504040204" pitchFamily="50" charset="-128"/>
              </a:rPr>
              <a:t>条件に対する光合成・呼吸・成長の応答</a:t>
            </a:r>
          </a:p>
          <a:p>
            <a:pPr>
              <a:spcAft>
                <a:spcPts val="1800"/>
              </a:spcAft>
            </a:pPr>
            <a:r>
              <a:rPr lang="en-US" altLang="ja-JP" sz="2400" dirty="0" smtClean="0">
                <a:latin typeface="メイリオ" panose="020B0604030504040204" pitchFamily="50" charset="-128"/>
                <a:ea typeface="メイリオ" panose="020B0604030504040204" pitchFamily="50" charset="-128"/>
              </a:rPr>
              <a:t>2. </a:t>
            </a:r>
            <a:r>
              <a:rPr lang="ja-JP" altLang="en-US" sz="2400" dirty="0" smtClean="0">
                <a:latin typeface="メイリオ" panose="020B0604030504040204" pitchFamily="50" charset="-128"/>
                <a:ea typeface="メイリオ" panose="020B0604030504040204" pitchFamily="50" charset="-128"/>
              </a:rPr>
              <a:t>植物</a:t>
            </a:r>
            <a:r>
              <a:rPr lang="ja-JP" altLang="en-US" sz="2400" dirty="0">
                <a:latin typeface="メイリオ" panose="020B0604030504040204" pitchFamily="50" charset="-128"/>
                <a:ea typeface="メイリオ" panose="020B0604030504040204" pitchFamily="50" charset="-128"/>
              </a:rPr>
              <a:t>の生存限界としての環境因子</a:t>
            </a:r>
          </a:p>
          <a:p>
            <a:pPr>
              <a:spcAft>
                <a:spcPts val="1800"/>
              </a:spcAft>
            </a:pPr>
            <a:r>
              <a:rPr lang="en-US" altLang="ja-JP" sz="2400" dirty="0" smtClean="0">
                <a:latin typeface="メイリオ" panose="020B0604030504040204" pitchFamily="50" charset="-128"/>
                <a:ea typeface="メイリオ" panose="020B0604030504040204" pitchFamily="50" charset="-128"/>
              </a:rPr>
              <a:t>3. </a:t>
            </a:r>
            <a:r>
              <a:rPr lang="ja-JP" altLang="en-US" sz="2400" dirty="0" smtClean="0">
                <a:latin typeface="メイリオ" panose="020B0604030504040204" pitchFamily="50" charset="-128"/>
                <a:ea typeface="メイリオ" panose="020B0604030504040204" pitchFamily="50" charset="-128"/>
              </a:rPr>
              <a:t>バイオーム</a:t>
            </a:r>
            <a:r>
              <a:rPr lang="ja-JP" altLang="en-US" sz="2400" dirty="0">
                <a:latin typeface="メイリオ" panose="020B0604030504040204" pitchFamily="50" charset="-128"/>
                <a:ea typeface="メイリオ" panose="020B0604030504040204" pitchFamily="50" charset="-128"/>
              </a:rPr>
              <a:t>と、その地理</a:t>
            </a:r>
            <a:r>
              <a:rPr lang="ja-JP" altLang="en-US" sz="2400" dirty="0" smtClean="0">
                <a:latin typeface="メイリオ" panose="020B0604030504040204" pitchFamily="50" charset="-128"/>
                <a:ea typeface="メイリオ" panose="020B0604030504040204" pitchFamily="50" charset="-128"/>
              </a:rPr>
              <a:t>分布</a:t>
            </a:r>
            <a:endParaRPr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8002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正方形/長方形 8"/>
          <p:cNvSpPr/>
          <p:nvPr/>
        </p:nvSpPr>
        <p:spPr>
          <a:xfrm>
            <a:off x="1135380" y="701040"/>
            <a:ext cx="9875520" cy="5524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p:cNvSpPr txBox="1"/>
          <p:nvPr/>
        </p:nvSpPr>
        <p:spPr>
          <a:xfrm>
            <a:off x="2824118" y="148681"/>
            <a:ext cx="7007046" cy="523220"/>
          </a:xfrm>
          <a:prstGeom prst="rect">
            <a:avLst/>
          </a:prstGeom>
          <a:noFill/>
        </p:spPr>
        <p:txBody>
          <a:bodyPr wrap="none" rtlCol="0">
            <a:spAutoFit/>
          </a:bodyPr>
          <a:lstStyle/>
          <a:p>
            <a:pPr algn="ctr"/>
            <a:r>
              <a:rPr lang="ja-JP" altLang="en-US" sz="2800" dirty="0" smtClean="0">
                <a:solidFill>
                  <a:srgbClr val="0000FF"/>
                </a:solidFill>
                <a:latin typeface="メイリオ" panose="020B0604030504040204" pitchFamily="50" charset="-128"/>
                <a:ea typeface="メイリオ" panose="020B0604030504040204" pitchFamily="50" charset="-128"/>
              </a:rPr>
              <a:t>葉の呼吸速度において観測された温度馴化</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2103120" y="788354"/>
            <a:ext cx="7452360" cy="707886"/>
          </a:xfrm>
          <a:prstGeom prst="rect">
            <a:avLst/>
          </a:prstGeom>
        </p:spPr>
        <p:txBody>
          <a:bodyPr wrap="square">
            <a:spAutoFit/>
          </a:bodyPr>
          <a:lstStyle/>
          <a:p>
            <a:r>
              <a:rPr lang="ja-JP" altLang="en-US" sz="2000" dirty="0" smtClean="0">
                <a:solidFill>
                  <a:srgbClr val="008000"/>
                </a:solidFill>
                <a:latin typeface="メイリオ" panose="020B0604030504040204" pitchFamily="50" charset="-128"/>
                <a:ea typeface="メイリオ" panose="020B0604030504040204" pitchFamily="50" charset="-128"/>
              </a:rPr>
              <a:t>米国ミネソタ州の温帯林</a:t>
            </a:r>
            <a:r>
              <a:rPr lang="en-US" altLang="ja-JP" sz="2000" dirty="0" smtClean="0">
                <a:solidFill>
                  <a:srgbClr val="008000"/>
                </a:solidFill>
                <a:latin typeface="メイリオ" panose="020B0604030504040204" pitchFamily="50" charset="-128"/>
                <a:ea typeface="メイリオ" panose="020B0604030504040204" pitchFamily="50" charset="-128"/>
              </a:rPr>
              <a:t>-</a:t>
            </a:r>
            <a:r>
              <a:rPr lang="ja-JP" altLang="en-US" sz="2000" dirty="0" smtClean="0">
                <a:solidFill>
                  <a:srgbClr val="008000"/>
                </a:solidFill>
                <a:latin typeface="メイリオ" panose="020B0604030504040204" pitchFamily="50" charset="-128"/>
                <a:ea typeface="メイリオ" panose="020B0604030504040204" pitchFamily="50" charset="-128"/>
              </a:rPr>
              <a:t>亜寒帯林</a:t>
            </a:r>
            <a:r>
              <a:rPr lang="en-US" altLang="ja-JP" sz="2000" dirty="0" smtClean="0">
                <a:solidFill>
                  <a:srgbClr val="008000"/>
                </a:solidFill>
                <a:latin typeface="メイリオ" panose="020B0604030504040204" pitchFamily="50" charset="-128"/>
                <a:ea typeface="メイリオ" panose="020B0604030504040204" pitchFamily="50" charset="-128"/>
              </a:rPr>
              <a:t>ecotone</a:t>
            </a:r>
            <a:r>
              <a:rPr lang="ja-JP" altLang="en-US" sz="2000" dirty="0" smtClean="0">
                <a:solidFill>
                  <a:srgbClr val="008000"/>
                </a:solidFill>
                <a:latin typeface="メイリオ" panose="020B0604030504040204" pitchFamily="50" charset="-128"/>
                <a:ea typeface="メイリオ" panose="020B0604030504040204" pitchFamily="50" charset="-128"/>
              </a:rPr>
              <a:t>（移行帯）において2009～2013年に実施されたFree-Air-Warming実験の結果</a:t>
            </a:r>
            <a:endParaRPr lang="ja-JP" altLang="en-US" sz="2000" dirty="0">
              <a:solidFill>
                <a:srgbClr val="008000"/>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2103120" y="5185031"/>
            <a:ext cx="6096000" cy="923330"/>
          </a:xfrm>
          <a:prstGeom prst="rect">
            <a:avLst/>
          </a:prstGeom>
          <a:solidFill>
            <a:schemeClr val="bg1"/>
          </a:solidFill>
          <a:ln>
            <a:solidFill>
              <a:schemeClr val="accent1">
                <a:shade val="50000"/>
              </a:schemeClr>
            </a:solidFill>
          </a:ln>
        </p:spPr>
        <p:txBody>
          <a:bodyPr>
            <a:spAutoFit/>
          </a:bodyPr>
          <a:lstStyle/>
          <a:p>
            <a:r>
              <a:rPr lang="ja-JP" altLang="en-US" dirty="0">
                <a:latin typeface="メイリオ" panose="020B0604030504040204" pitchFamily="50" charset="-128"/>
                <a:ea typeface="メイリオ" panose="020B0604030504040204" pitchFamily="50" charset="-128"/>
              </a:rPr>
              <a:t>3.4℃の昇温に対して</a:t>
            </a:r>
          </a:p>
          <a:p>
            <a:r>
              <a:rPr lang="ja-JP" altLang="en-US" dirty="0">
                <a:latin typeface="メイリオ" panose="020B0604030504040204" pitchFamily="50" charset="-128"/>
                <a:ea typeface="メイリオ" panose="020B0604030504040204" pitchFamily="50" charset="-128"/>
              </a:rPr>
              <a:t>その温度に対して馴化させた場合→ 5%の呼吸量増加</a:t>
            </a:r>
          </a:p>
          <a:p>
            <a:r>
              <a:rPr lang="ja-JP" altLang="en-US" dirty="0">
                <a:latin typeface="メイリオ" panose="020B0604030504040204" pitchFamily="50" charset="-128"/>
                <a:ea typeface="メイリオ" panose="020B0604030504040204" pitchFamily="50" charset="-128"/>
              </a:rPr>
              <a:t>その温度に対して馴化さない場合→23%の呼吸量増加</a:t>
            </a:r>
          </a:p>
        </p:txBody>
      </p:sp>
      <p:pic>
        <p:nvPicPr>
          <p:cNvPr id="5" name="図 4"/>
          <p:cNvPicPr>
            <a:picLocks noChangeAspect="1"/>
          </p:cNvPicPr>
          <p:nvPr/>
        </p:nvPicPr>
        <p:blipFill>
          <a:blip r:embed="rId3"/>
          <a:stretch>
            <a:fillRect/>
          </a:stretch>
        </p:blipFill>
        <p:spPr>
          <a:xfrm>
            <a:off x="1333500" y="1426726"/>
            <a:ext cx="9570740" cy="3641240"/>
          </a:xfrm>
          <a:prstGeom prst="rect">
            <a:avLst/>
          </a:prstGeom>
        </p:spPr>
      </p:pic>
      <p:sp>
        <p:nvSpPr>
          <p:cNvPr id="6" name="テキスト ボックス 5"/>
          <p:cNvSpPr txBox="1"/>
          <p:nvPr/>
        </p:nvSpPr>
        <p:spPr>
          <a:xfrm>
            <a:off x="2369820" y="1470030"/>
            <a:ext cx="1800493" cy="369332"/>
          </a:xfrm>
          <a:prstGeom prst="rect">
            <a:avLst/>
          </a:prstGeom>
          <a:noFill/>
        </p:spPr>
        <p:txBody>
          <a:bodyPr wrap="none" rtlCol="0">
            <a:spAutoFit/>
          </a:bodyPr>
          <a:lstStyle/>
          <a:p>
            <a:r>
              <a:rPr kumimoji="1" lang="ja-JP" altLang="en-US" dirty="0" smtClean="0"/>
              <a:t>亜寒帯性の樹種</a:t>
            </a:r>
            <a:endParaRPr kumimoji="1" lang="ja-JP" altLang="en-US" dirty="0"/>
          </a:p>
        </p:txBody>
      </p:sp>
      <p:sp>
        <p:nvSpPr>
          <p:cNvPr id="7" name="テキスト ボックス 6"/>
          <p:cNvSpPr txBox="1"/>
          <p:nvPr/>
        </p:nvSpPr>
        <p:spPr>
          <a:xfrm>
            <a:off x="6712133" y="1470030"/>
            <a:ext cx="1569660" cy="369332"/>
          </a:xfrm>
          <a:prstGeom prst="rect">
            <a:avLst/>
          </a:prstGeom>
          <a:noFill/>
        </p:spPr>
        <p:txBody>
          <a:bodyPr wrap="none" rtlCol="0">
            <a:spAutoFit/>
          </a:bodyPr>
          <a:lstStyle/>
          <a:p>
            <a:r>
              <a:rPr kumimoji="1" lang="ja-JP" altLang="en-US" dirty="0" smtClean="0"/>
              <a:t>温帯性の樹種</a:t>
            </a:r>
            <a:endParaRPr kumimoji="1" lang="ja-JP" altLang="en-US" dirty="0"/>
          </a:p>
        </p:txBody>
      </p:sp>
      <p:sp>
        <p:nvSpPr>
          <p:cNvPr id="8" name="テキスト ボックス 7"/>
          <p:cNvSpPr txBox="1"/>
          <p:nvPr/>
        </p:nvSpPr>
        <p:spPr>
          <a:xfrm>
            <a:off x="9007208" y="6394291"/>
            <a:ext cx="2979534" cy="369332"/>
          </a:xfrm>
          <a:prstGeom prst="rect">
            <a:avLst/>
          </a:prstGeom>
          <a:noFill/>
        </p:spPr>
        <p:txBody>
          <a:bodyPr wrap="none" rtlCol="0">
            <a:spAutoFit/>
          </a:bodyPr>
          <a:lstStyle/>
          <a:p>
            <a:r>
              <a:rPr kumimoji="1" lang="en-US" altLang="ja-JP" dirty="0" smtClean="0"/>
              <a:t>Reich et al. (2010) Nature 531</a:t>
            </a:r>
            <a:endParaRPr kumimoji="1" lang="ja-JP" altLang="en-US" dirty="0"/>
          </a:p>
        </p:txBody>
      </p:sp>
      <p:sp>
        <p:nvSpPr>
          <p:cNvPr id="10" name="テキスト ボックス 9"/>
          <p:cNvSpPr txBox="1"/>
          <p:nvPr/>
        </p:nvSpPr>
        <p:spPr>
          <a:xfrm>
            <a:off x="8308985" y="5473239"/>
            <a:ext cx="2492990" cy="646331"/>
          </a:xfrm>
          <a:prstGeom prst="rect">
            <a:avLst/>
          </a:prstGeom>
          <a:noFill/>
        </p:spPr>
        <p:txBody>
          <a:bodyPr wrap="none" rtlCol="0">
            <a:spAutoFit/>
          </a:bodyPr>
          <a:lstStyle/>
          <a:p>
            <a:r>
              <a:rPr kumimoji="1" lang="ja-JP" altLang="en-US" dirty="0" smtClean="0">
                <a:latin typeface="メイリオ" panose="020B0604030504040204" pitchFamily="50" charset="-128"/>
                <a:ea typeface="メイリオ" panose="020B0604030504040204" pitchFamily="50" charset="-128"/>
              </a:rPr>
              <a:t>この場合</a:t>
            </a:r>
            <a:endParaRPr kumimoji="1" lang="en-US" altLang="ja-JP" dirty="0" smtClean="0">
              <a:latin typeface="メイリオ" panose="020B0604030504040204" pitchFamily="50" charset="-128"/>
              <a:ea typeface="メイリオ" panose="020B0604030504040204" pitchFamily="50" charset="-128"/>
            </a:endParaRPr>
          </a:p>
          <a:p>
            <a:r>
              <a:rPr kumimoji="1" lang="en-US" altLang="ja-JP" dirty="0" smtClean="0">
                <a:latin typeface="メイリオ" panose="020B0604030504040204" pitchFamily="50" charset="-128"/>
                <a:ea typeface="メイリオ" panose="020B0604030504040204" pitchFamily="50" charset="-128"/>
              </a:rPr>
              <a:t>Q</a:t>
            </a:r>
            <a:r>
              <a:rPr kumimoji="1" lang="en-US" altLang="ja-JP" baseline="-25000" dirty="0" smtClean="0">
                <a:latin typeface="メイリオ" panose="020B0604030504040204" pitchFamily="50" charset="-128"/>
                <a:ea typeface="メイリオ" panose="020B0604030504040204" pitchFamily="50" charset="-128"/>
              </a:rPr>
              <a:t>10</a:t>
            </a:r>
            <a:r>
              <a:rPr kumimoji="1" lang="en-US" altLang="ja-JP" dirty="0" smtClean="0">
                <a:latin typeface="メイリオ" panose="020B0604030504040204" pitchFamily="50" charset="-128"/>
                <a:ea typeface="メイリオ" panose="020B0604030504040204" pitchFamily="50" charset="-128"/>
              </a:rPr>
              <a:t>=1.83</a:t>
            </a:r>
            <a:r>
              <a:rPr kumimoji="1" lang="ja-JP" altLang="en-US" dirty="0" err="1" smtClean="0">
                <a:latin typeface="メイリオ" panose="020B0604030504040204" pitchFamily="50" charset="-128"/>
                <a:ea typeface="メイリオ" panose="020B0604030504040204" pitchFamily="50" charset="-128"/>
              </a:rPr>
              <a:t>、</a:t>
            </a:r>
            <a:r>
              <a:rPr kumimoji="1" lang="en-US" altLang="ja-JP" dirty="0" smtClean="0">
                <a:latin typeface="メイリオ" panose="020B0604030504040204" pitchFamily="50" charset="-128"/>
                <a:ea typeface="メイリオ" panose="020B0604030504040204" pitchFamily="50" charset="-128"/>
              </a:rPr>
              <a:t>L</a:t>
            </a:r>
            <a:r>
              <a:rPr kumimoji="1" lang="en-US" altLang="ja-JP" baseline="-25000" dirty="0" smtClean="0">
                <a:latin typeface="メイリオ" panose="020B0604030504040204" pitchFamily="50" charset="-128"/>
                <a:ea typeface="メイリオ" panose="020B0604030504040204" pitchFamily="50" charset="-128"/>
              </a:rPr>
              <a:t>10</a:t>
            </a:r>
            <a:r>
              <a:rPr kumimoji="1" lang="en-US" altLang="ja-JP" dirty="0" smtClean="0">
                <a:latin typeface="メイリオ" panose="020B0604030504040204" pitchFamily="50" charset="-128"/>
                <a:ea typeface="メイリオ" panose="020B0604030504040204" pitchFamily="50" charset="-128"/>
              </a:rPr>
              <a:t>=1.15</a:t>
            </a:r>
          </a:p>
        </p:txBody>
      </p:sp>
      <p:sp>
        <p:nvSpPr>
          <p:cNvPr id="11" name="円弧 10"/>
          <p:cNvSpPr/>
          <p:nvPr/>
        </p:nvSpPr>
        <p:spPr>
          <a:xfrm>
            <a:off x="7951475" y="5269009"/>
            <a:ext cx="660400" cy="388896"/>
          </a:xfrm>
          <a:prstGeom prst="arc">
            <a:avLst/>
          </a:prstGeom>
          <a:ln w="15875">
            <a:solidFill>
              <a:srgbClr val="FF0000"/>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320953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 name="角丸四角形 10"/>
          <p:cNvSpPr/>
          <p:nvPr/>
        </p:nvSpPr>
        <p:spPr>
          <a:xfrm>
            <a:off x="228353" y="3666209"/>
            <a:ext cx="11391217" cy="2963191"/>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latin typeface="メイリオ" panose="020B0604030504040204" pitchFamily="50" charset="-128"/>
                <a:ea typeface="メイリオ" panose="020B0604030504040204" pitchFamily="50" charset="-128"/>
              </a:rPr>
              <a:t>光合成と細胞分裂速度の温度依存性</a:t>
            </a:r>
          </a:p>
          <a:p>
            <a:pPr algn="ctr"/>
            <a:r>
              <a:rPr lang="ja-JP" altLang="en-US">
                <a:latin typeface="メイリオ" panose="020B0604030504040204" pitchFamily="50" charset="-128"/>
                <a:ea typeface="メイリオ" panose="020B0604030504040204" pitchFamily="50" charset="-128"/>
              </a:rPr>
              <a:t>↑気温低下による光合成速度の低下は、細胞分裂速度の減少よりもゆるやか。</a:t>
            </a:r>
          </a:p>
          <a:p>
            <a:pPr algn="ctr"/>
            <a:r>
              <a:rPr lang="ja-JP" altLang="en-US">
                <a:latin typeface="メイリオ" panose="020B0604030504040204" pitchFamily="50" charset="-128"/>
                <a:ea typeface="メイリオ" panose="020B0604030504040204" pitchFamily="50" charset="-128"/>
              </a:rPr>
              <a:t>気温</a:t>
            </a:r>
            <a:r>
              <a:rPr lang="en-US" altLang="ja-JP">
                <a:latin typeface="メイリオ" panose="020B0604030504040204" pitchFamily="50" charset="-128"/>
                <a:ea typeface="メイリオ" panose="020B0604030504040204" pitchFamily="50" charset="-128"/>
              </a:rPr>
              <a:t>0℃</a:t>
            </a:r>
            <a:r>
              <a:rPr lang="ja-JP" altLang="en-US">
                <a:latin typeface="メイリオ" panose="020B0604030504040204" pitchFamily="50" charset="-128"/>
                <a:ea typeface="メイリオ" panose="020B0604030504040204" pitchFamily="50" charset="-128"/>
              </a:rPr>
              <a:t>以下では、殆ど成長できないが、そこそこの光合成はできる。</a:t>
            </a:r>
            <a:endParaRPr kumimoji="1" lang="ja-JP" altLang="en-US">
              <a:latin typeface="メイリオ" panose="020B0604030504040204" pitchFamily="50" charset="-128"/>
              <a:ea typeface="メイリオ" panose="020B0604030504040204" pitchFamily="50" charset="-128"/>
            </a:endParaRPr>
          </a:p>
        </p:txBody>
      </p:sp>
      <p:sp>
        <p:nvSpPr>
          <p:cNvPr id="8" name="角丸四角形 7"/>
          <p:cNvSpPr/>
          <p:nvPr/>
        </p:nvSpPr>
        <p:spPr>
          <a:xfrm>
            <a:off x="228353" y="753742"/>
            <a:ext cx="11391217" cy="2814648"/>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latin typeface="メイリオ" panose="020B0604030504040204" pitchFamily="50" charset="-128"/>
                <a:ea typeface="メイリオ" panose="020B0604030504040204" pitchFamily="50" charset="-128"/>
              </a:rPr>
              <a:t>光合成と細胞分裂速度の温度依存性</a:t>
            </a:r>
          </a:p>
          <a:p>
            <a:pPr algn="ctr"/>
            <a:r>
              <a:rPr lang="ja-JP" altLang="en-US">
                <a:latin typeface="メイリオ" panose="020B0604030504040204" pitchFamily="50" charset="-128"/>
                <a:ea typeface="メイリオ" panose="020B0604030504040204" pitchFamily="50" charset="-128"/>
              </a:rPr>
              <a:t>↑気温低下による光合成速度の低下は、細胞分裂速度の減少よりもゆるやか。</a:t>
            </a:r>
          </a:p>
          <a:p>
            <a:pPr algn="ctr"/>
            <a:r>
              <a:rPr lang="ja-JP" altLang="en-US">
                <a:latin typeface="メイリオ" panose="020B0604030504040204" pitchFamily="50" charset="-128"/>
                <a:ea typeface="メイリオ" panose="020B0604030504040204" pitchFamily="50" charset="-128"/>
              </a:rPr>
              <a:t>気温</a:t>
            </a:r>
            <a:r>
              <a:rPr lang="en-US" altLang="ja-JP">
                <a:latin typeface="メイリオ" panose="020B0604030504040204" pitchFamily="50" charset="-128"/>
                <a:ea typeface="メイリオ" panose="020B0604030504040204" pitchFamily="50" charset="-128"/>
              </a:rPr>
              <a:t>0℃</a:t>
            </a:r>
            <a:r>
              <a:rPr lang="ja-JP" altLang="en-US">
                <a:latin typeface="メイリオ" panose="020B0604030504040204" pitchFamily="50" charset="-128"/>
                <a:ea typeface="メイリオ" panose="020B0604030504040204" pitchFamily="50" charset="-128"/>
              </a:rPr>
              <a:t>以下では、殆ど成長できないが、そこそこの光合成はできる。</a:t>
            </a:r>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062287" y="148681"/>
            <a:ext cx="4134465" cy="523220"/>
          </a:xfrm>
          <a:prstGeom prst="rect">
            <a:avLst/>
          </a:prstGeom>
          <a:noFill/>
        </p:spPr>
        <p:txBody>
          <a:bodyPr wrap="none" rtlCol="0">
            <a:spAutoFit/>
          </a:bodyPr>
          <a:lstStyle/>
          <a:p>
            <a:pPr algn="ctr"/>
            <a:r>
              <a:rPr lang="ja-JP" altLang="en-US" sz="2800" dirty="0">
                <a:solidFill>
                  <a:srgbClr val="0000FF"/>
                </a:solidFill>
                <a:latin typeface="メイリオ" panose="020B0604030504040204" pitchFamily="50" charset="-128"/>
                <a:ea typeface="メイリオ" panose="020B0604030504040204" pitchFamily="50" charset="-128"/>
              </a:rPr>
              <a:t>温度に対する成長の</a:t>
            </a:r>
            <a:r>
              <a:rPr lang="ja-JP" altLang="en-US" sz="2800" dirty="0" smtClean="0">
                <a:solidFill>
                  <a:srgbClr val="0000FF"/>
                </a:solidFill>
                <a:latin typeface="メイリオ" panose="020B0604030504040204" pitchFamily="50" charset="-128"/>
                <a:ea typeface="メイリオ" panose="020B0604030504040204" pitchFamily="50" charset="-128"/>
              </a:rPr>
              <a:t>反応</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4936274" y="1031199"/>
            <a:ext cx="6683296" cy="1323439"/>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rPr>
              <a:t>光合成と細胞分裂速度の温度依存性</a:t>
            </a:r>
          </a:p>
          <a:p>
            <a:r>
              <a:rPr lang="ja-JP" altLang="en-US" sz="2000" dirty="0" smtClean="0">
                <a:latin typeface="メイリオ" panose="020B0604030504040204" pitchFamily="50" charset="-128"/>
                <a:ea typeface="メイリオ" panose="020B0604030504040204" pitchFamily="50" charset="-128"/>
              </a:rPr>
              <a:t>気温</a:t>
            </a:r>
            <a:r>
              <a:rPr lang="ja-JP" altLang="en-US" sz="2000" dirty="0">
                <a:latin typeface="メイリオ" panose="020B0604030504040204" pitchFamily="50" charset="-128"/>
                <a:ea typeface="メイリオ" panose="020B0604030504040204" pitchFamily="50" charset="-128"/>
              </a:rPr>
              <a:t>低下による光合成速度の低下は、細胞分裂速度の減少よりもゆるやか</a:t>
            </a:r>
            <a:r>
              <a:rPr lang="ja-JP" altLang="en-US" sz="2000" dirty="0" smtClean="0">
                <a:latin typeface="メイリオ" panose="020B0604030504040204" pitchFamily="50" charset="-128"/>
                <a:ea typeface="メイリオ" panose="020B0604030504040204" pitchFamily="50" charset="-128"/>
              </a:rPr>
              <a:t>。</a:t>
            </a:r>
            <a:r>
              <a:rPr lang="ja-JP" altLang="en-US" sz="2000" dirty="0" smtClean="0">
                <a:solidFill>
                  <a:srgbClr val="FF0000"/>
                </a:solidFill>
                <a:latin typeface="メイリオ" panose="020B0604030504040204" pitchFamily="50" charset="-128"/>
                <a:ea typeface="メイリオ" panose="020B0604030504040204" pitchFamily="50" charset="-128"/>
              </a:rPr>
              <a:t>気温</a:t>
            </a:r>
            <a:r>
              <a:rPr lang="en-US" altLang="ja-JP" sz="2000" dirty="0">
                <a:solidFill>
                  <a:srgbClr val="FF0000"/>
                </a:solidFill>
                <a:latin typeface="メイリオ" panose="020B0604030504040204" pitchFamily="50" charset="-128"/>
                <a:ea typeface="メイリオ" panose="020B0604030504040204" pitchFamily="50" charset="-128"/>
              </a:rPr>
              <a:t>0℃</a:t>
            </a:r>
            <a:r>
              <a:rPr lang="ja-JP" altLang="en-US" sz="2000" dirty="0">
                <a:solidFill>
                  <a:srgbClr val="FF0000"/>
                </a:solidFill>
                <a:latin typeface="メイリオ" panose="020B0604030504040204" pitchFamily="50" charset="-128"/>
                <a:ea typeface="メイリオ" panose="020B0604030504040204" pitchFamily="50" charset="-128"/>
              </a:rPr>
              <a:t>以下では、殆ど成長できないが、</a:t>
            </a:r>
            <a:r>
              <a:rPr lang="ja-JP" altLang="en-US" sz="2000" dirty="0" err="1">
                <a:solidFill>
                  <a:srgbClr val="FF0000"/>
                </a:solidFill>
                <a:latin typeface="メイリオ" panose="020B0604030504040204" pitchFamily="50" charset="-128"/>
                <a:ea typeface="メイリオ" panose="020B0604030504040204" pitchFamily="50" charset="-128"/>
              </a:rPr>
              <a:t>そこそこ</a:t>
            </a:r>
            <a:r>
              <a:rPr lang="ja-JP" altLang="en-US" sz="2000" dirty="0">
                <a:solidFill>
                  <a:srgbClr val="FF0000"/>
                </a:solidFill>
                <a:latin typeface="メイリオ" panose="020B0604030504040204" pitchFamily="50" charset="-128"/>
                <a:ea typeface="メイリオ" panose="020B0604030504040204" pitchFamily="50" charset="-128"/>
              </a:rPr>
              <a:t>の光合成はできる</a:t>
            </a:r>
            <a:r>
              <a:rPr lang="ja-JP" altLang="en-US" sz="2000" dirty="0">
                <a:latin typeface="メイリオ" panose="020B0604030504040204" pitchFamily="50" charset="-128"/>
                <a:ea typeface="メイリオ" panose="020B0604030504040204" pitchFamily="50" charset="-128"/>
              </a:rPr>
              <a:t>。</a:t>
            </a:r>
          </a:p>
        </p:txBody>
      </p:sp>
      <p:sp>
        <p:nvSpPr>
          <p:cNvPr id="3" name="正方形/長方形 2"/>
          <p:cNvSpPr/>
          <p:nvPr/>
        </p:nvSpPr>
        <p:spPr>
          <a:xfrm>
            <a:off x="4976044" y="2429788"/>
            <a:ext cx="6603756" cy="1015663"/>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しかし、</a:t>
            </a:r>
            <a:r>
              <a:rPr lang="ja-JP" altLang="en-US" sz="2000" u="sng" dirty="0" smtClean="0">
                <a:latin typeface="メイリオ" panose="020B0604030504040204" pitchFamily="50" charset="-128"/>
                <a:ea typeface="メイリオ" panose="020B0604030504040204" pitchFamily="50" charset="-128"/>
              </a:rPr>
              <a:t>最も寒冷地</a:t>
            </a:r>
            <a:r>
              <a:rPr lang="ja-JP" altLang="en-US" sz="2000" u="sng" dirty="0">
                <a:latin typeface="メイリオ" panose="020B0604030504040204" pitchFamily="50" charset="-128"/>
                <a:ea typeface="メイリオ" panose="020B0604030504040204" pitchFamily="50" charset="-128"/>
              </a:rPr>
              <a:t>に適応した穀類</a:t>
            </a:r>
            <a:r>
              <a:rPr lang="ja-JP" altLang="en-US" sz="2000" u="sng" dirty="0" smtClean="0">
                <a:latin typeface="メイリオ" panose="020B0604030504040204" pitchFamily="50" charset="-128"/>
                <a:ea typeface="メイリオ" panose="020B0604030504040204" pitchFamily="50" charset="-128"/>
              </a:rPr>
              <a:t>でも、成長にはおおむね</a:t>
            </a:r>
            <a:r>
              <a:rPr lang="en-US" altLang="ja-JP" sz="2000" u="sng" dirty="0" smtClean="0">
                <a:latin typeface="メイリオ" panose="020B0604030504040204" pitchFamily="50" charset="-128"/>
                <a:ea typeface="メイリオ" panose="020B0604030504040204" pitchFamily="50" charset="-128"/>
              </a:rPr>
              <a:t>6</a:t>
            </a:r>
            <a:r>
              <a:rPr lang="en-US" altLang="ja-JP" sz="2000" u="sng" dirty="0">
                <a:latin typeface="メイリオ" panose="020B0604030504040204" pitchFamily="50" charset="-128"/>
                <a:ea typeface="メイリオ" panose="020B0604030504040204" pitchFamily="50" charset="-128"/>
              </a:rPr>
              <a:t>℃</a:t>
            </a:r>
            <a:r>
              <a:rPr lang="ja-JP" altLang="en-US" sz="2000" u="sng" dirty="0">
                <a:latin typeface="メイリオ" panose="020B0604030504040204" pitchFamily="50" charset="-128"/>
                <a:ea typeface="メイリオ" panose="020B0604030504040204" pitchFamily="50" charset="-128"/>
              </a:rPr>
              <a:t>以上の気温が</a:t>
            </a:r>
            <a:r>
              <a:rPr lang="ja-JP" altLang="en-US" sz="2000" u="sng" dirty="0" smtClean="0">
                <a:latin typeface="メイリオ" panose="020B0604030504040204" pitchFamily="50" charset="-128"/>
                <a:ea typeface="メイリオ" panose="020B0604030504040204" pitchFamily="50" charset="-128"/>
              </a:rPr>
              <a:t>必要</a:t>
            </a:r>
            <a:r>
              <a:rPr lang="ja-JP" altLang="en-US" sz="2000" dirty="0" smtClean="0">
                <a:latin typeface="メイリオ" panose="020B0604030504040204" pitchFamily="50" charset="-128"/>
                <a:ea typeface="メイリオ" panose="020B0604030504040204" pitchFamily="50" charset="-128"/>
              </a:rPr>
              <a:t>。世界</a:t>
            </a:r>
            <a:r>
              <a:rPr lang="en-US" altLang="ja-JP" sz="2000" dirty="0">
                <a:latin typeface="メイリオ" panose="020B0604030504040204" pitchFamily="50" charset="-128"/>
                <a:ea typeface="メイリオ" panose="020B0604030504040204" pitchFamily="50" charset="-128"/>
              </a:rPr>
              <a:t>40</a:t>
            </a:r>
            <a:r>
              <a:rPr lang="ja-JP" altLang="en-US" sz="2000" dirty="0">
                <a:latin typeface="メイリオ" panose="020B0604030504040204" pitchFamily="50" charset="-128"/>
                <a:ea typeface="メイリオ" panose="020B0604030504040204" pitchFamily="50" charset="-128"/>
              </a:rPr>
              <a:t>カ所ほどの</a:t>
            </a:r>
            <a:r>
              <a:rPr lang="ja-JP" altLang="en-US" sz="2000" dirty="0">
                <a:solidFill>
                  <a:srgbClr val="FF0000"/>
                </a:solidFill>
                <a:latin typeface="メイリオ" panose="020B0604030504040204" pitchFamily="50" charset="-128"/>
                <a:ea typeface="メイリオ" panose="020B0604030504040204" pitchFamily="50" charset="-128"/>
              </a:rPr>
              <a:t>森林限界の調査では</a:t>
            </a:r>
            <a:r>
              <a:rPr lang="ja-JP" altLang="en-US" sz="2000" dirty="0" smtClean="0">
                <a:solidFill>
                  <a:srgbClr val="FF0000"/>
                </a:solidFill>
                <a:latin typeface="メイリオ" panose="020B0604030504040204" pitchFamily="50" charset="-128"/>
                <a:ea typeface="メイリオ" panose="020B0604030504040204" pitchFamily="50" charset="-128"/>
              </a:rPr>
              <a:t>、成長期間の平均気温は、</a:t>
            </a:r>
            <a:r>
              <a:rPr lang="en-US" altLang="ja-JP" sz="2000" dirty="0">
                <a:solidFill>
                  <a:srgbClr val="FF0000"/>
                </a:solidFill>
                <a:latin typeface="メイリオ" panose="020B0604030504040204" pitchFamily="50" charset="-128"/>
                <a:ea typeface="メイリオ" panose="020B0604030504040204" pitchFamily="50" charset="-128"/>
              </a:rPr>
              <a:t>6.7±0.8</a:t>
            </a:r>
            <a:r>
              <a:rPr lang="en-US" altLang="ja-JP" sz="2000" dirty="0" smtClean="0">
                <a:solidFill>
                  <a:srgbClr val="FF0000"/>
                </a:solidFill>
                <a:latin typeface="メイリオ" panose="020B0604030504040204" pitchFamily="50" charset="-128"/>
                <a:ea typeface="メイリオ" panose="020B0604030504040204" pitchFamily="50" charset="-128"/>
              </a:rPr>
              <a:t>℃</a:t>
            </a:r>
            <a:endParaRPr lang="ja-JP" altLang="en-US" sz="2000" dirty="0">
              <a:solidFill>
                <a:srgbClr val="FF0000"/>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501" y="794113"/>
            <a:ext cx="4265676" cy="2718054"/>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02" y="3683143"/>
            <a:ext cx="5332725" cy="2929323"/>
          </a:xfrm>
          <a:prstGeom prst="rect">
            <a:avLst/>
          </a:prstGeom>
        </p:spPr>
      </p:pic>
      <p:sp>
        <p:nvSpPr>
          <p:cNvPr id="9" name="正方形/長方形 8"/>
          <p:cNvSpPr/>
          <p:nvPr/>
        </p:nvSpPr>
        <p:spPr>
          <a:xfrm>
            <a:off x="6155266" y="3953630"/>
            <a:ext cx="5116231" cy="2246769"/>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異なる</a:t>
            </a:r>
            <a:r>
              <a:rPr lang="ja-JP" altLang="en-US" sz="2000" dirty="0">
                <a:latin typeface="メイリオ" panose="020B0604030504040204" pitchFamily="50" charset="-128"/>
                <a:ea typeface="メイリオ" panose="020B0604030504040204" pitchFamily="50" charset="-128"/>
              </a:rPr>
              <a:t>暖かさの元に生育する</a:t>
            </a:r>
            <a:r>
              <a:rPr lang="en-US" altLang="ja-JP" sz="2000" dirty="0" err="1">
                <a:latin typeface="メイリオ" panose="020B0604030504040204" pitchFamily="50" charset="-128"/>
                <a:ea typeface="メイリオ" panose="020B0604030504040204" pitchFamily="50" charset="-128"/>
              </a:rPr>
              <a:t>poa</a:t>
            </a:r>
            <a:r>
              <a:rPr lang="ja-JP" altLang="en-US" sz="2000" dirty="0">
                <a:latin typeface="メイリオ" panose="020B0604030504040204" pitchFamily="50" charset="-128"/>
                <a:ea typeface="メイリオ" panose="020B0604030504040204" pitchFamily="50" charset="-128"/>
              </a:rPr>
              <a:t>（イチゴツナギ属）の葉成長速度の温度</a:t>
            </a:r>
            <a:r>
              <a:rPr lang="ja-JP" altLang="en-US" sz="2000" dirty="0" smtClean="0">
                <a:latin typeface="メイリオ" panose="020B0604030504040204" pitchFamily="50" charset="-128"/>
                <a:ea typeface="メイリオ" panose="020B0604030504040204" pitchFamily="50" charset="-128"/>
              </a:rPr>
              <a:t>依存性</a:t>
            </a:r>
            <a:endParaRPr lang="en-US" altLang="ja-JP" sz="2000" dirty="0" smtClean="0">
              <a:latin typeface="メイリオ" panose="020B0604030504040204" pitchFamily="50" charset="-128"/>
              <a:ea typeface="メイリオ" panose="020B0604030504040204" pitchFamily="50" charset="-128"/>
            </a:endParaRPr>
          </a:p>
          <a:p>
            <a:endParaRPr lang="en-US" altLang="ja-JP" sz="2000" dirty="0" smtClean="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呼吸</a:t>
            </a:r>
            <a:r>
              <a:rPr lang="ja-JP" altLang="en-US" sz="2000" dirty="0">
                <a:latin typeface="メイリオ" panose="020B0604030504040204" pitchFamily="50" charset="-128"/>
                <a:ea typeface="メイリオ" panose="020B0604030504040204" pitchFamily="50" charset="-128"/>
              </a:rPr>
              <a:t>速度とは異なり、ある一定温度以下で</a:t>
            </a:r>
            <a:r>
              <a:rPr lang="en-US" altLang="ja-JP" sz="2000" dirty="0">
                <a:latin typeface="メイリオ" panose="020B0604030504040204" pitchFamily="50" charset="-128"/>
                <a:ea typeface="メイリオ" panose="020B0604030504040204" pitchFamily="50" charset="-128"/>
              </a:rPr>
              <a:t>0</a:t>
            </a:r>
            <a:r>
              <a:rPr lang="ja-JP" altLang="en-US" sz="2000" dirty="0">
                <a:latin typeface="メイリオ" panose="020B0604030504040204" pitchFamily="50" charset="-128"/>
                <a:ea typeface="メイリオ" panose="020B0604030504040204" pitchFamily="50" charset="-128"/>
              </a:rPr>
              <a:t>になる。また、</a:t>
            </a:r>
            <a:r>
              <a:rPr lang="ja-JP" altLang="en-US" sz="2000" dirty="0" smtClean="0">
                <a:latin typeface="メイリオ" panose="020B0604030504040204" pitchFamily="50" charset="-128"/>
                <a:ea typeface="メイリオ" panose="020B0604030504040204" pitchFamily="50" charset="-128"/>
              </a:rPr>
              <a:t>低温時に高い成長速度を持つことは</a:t>
            </a:r>
            <a:r>
              <a:rPr lang="ja-JP" altLang="en-US" sz="2000" dirty="0">
                <a:latin typeface="メイリオ" panose="020B0604030504040204" pitchFamily="50" charset="-128"/>
                <a:ea typeface="メイリオ" panose="020B0604030504040204" pitchFamily="50" charset="-128"/>
              </a:rPr>
              <a:t>、高温</a:t>
            </a:r>
            <a:r>
              <a:rPr lang="ja-JP" altLang="en-US" sz="2000" dirty="0" smtClean="0">
                <a:latin typeface="メイリオ" panose="020B0604030504040204" pitchFamily="50" charset="-128"/>
                <a:ea typeface="メイリオ" panose="020B0604030504040204" pitchFamily="50" charset="-128"/>
              </a:rPr>
              <a:t>時に成長</a:t>
            </a:r>
            <a:r>
              <a:rPr lang="ja-JP" altLang="en-US" sz="2000" dirty="0">
                <a:latin typeface="メイリオ" panose="020B0604030504040204" pitchFamily="50" charset="-128"/>
                <a:ea typeface="メイリオ" panose="020B0604030504040204" pitchFamily="50" charset="-128"/>
              </a:rPr>
              <a:t>速度が下がるというトレードオフがあるように見える</a:t>
            </a:r>
          </a:p>
        </p:txBody>
      </p:sp>
    </p:spTree>
    <p:extLst>
      <p:ext uri="{BB962C8B-B14F-4D97-AF65-F5344CB8AC3E}">
        <p14:creationId xmlns:p14="http://schemas.microsoft.com/office/powerpoint/2010/main" val="1576717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 name="角丸四角形 15"/>
          <p:cNvSpPr/>
          <p:nvPr/>
        </p:nvSpPr>
        <p:spPr>
          <a:xfrm>
            <a:off x="390290" y="749299"/>
            <a:ext cx="5662025" cy="5888568"/>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596346" y="148681"/>
            <a:ext cx="7066358" cy="523220"/>
          </a:xfrm>
          <a:prstGeom prst="rect">
            <a:avLst/>
          </a:prstGeom>
          <a:noFill/>
        </p:spPr>
        <p:txBody>
          <a:bodyPr wrap="none" rtlCol="0">
            <a:spAutoFit/>
          </a:bodyPr>
          <a:lstStyle/>
          <a:p>
            <a:pPr algn="ctr"/>
            <a:r>
              <a:rPr lang="ja-JP" altLang="en-US" sz="2800" dirty="0" smtClean="0">
                <a:solidFill>
                  <a:srgbClr val="0000FF"/>
                </a:solidFill>
                <a:latin typeface="メイリオ" panose="020B0604030504040204" pitchFamily="50" charset="-128"/>
                <a:ea typeface="メイリオ" panose="020B0604030504040204" pitchFamily="50" charset="-128"/>
              </a:rPr>
              <a:t>植物生産量は主に成長期間長で規定される</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460000" y="837751"/>
            <a:ext cx="1415772" cy="461665"/>
          </a:xfrm>
          <a:prstGeom prst="rect">
            <a:avLst/>
          </a:prstGeom>
          <a:noFill/>
        </p:spPr>
        <p:txBody>
          <a:bodyPr wrap="none" rtlCol="0">
            <a:spAutoFit/>
          </a:bodyPr>
          <a:lstStyle/>
          <a:p>
            <a:pPr algn="ctr"/>
            <a:r>
              <a:rPr lang="ja-JP" altLang="en-US" sz="2400" dirty="0" smtClean="0">
                <a:latin typeface="メイリオ" panose="020B0604030504040204" pitchFamily="50" charset="-128"/>
                <a:ea typeface="メイリオ" panose="020B0604030504040204" pitchFamily="50" charset="-128"/>
              </a:rPr>
              <a:t>成長期間</a:t>
            </a:r>
            <a:endParaRPr kumimoji="1" lang="ja-JP" altLang="en-US" sz="2400" dirty="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480319" y="3860394"/>
            <a:ext cx="1085555" cy="461665"/>
          </a:xfrm>
          <a:prstGeom prst="rect">
            <a:avLst/>
          </a:prstGeom>
          <a:noFill/>
        </p:spPr>
        <p:txBody>
          <a:bodyPr wrap="none" rtlCol="0">
            <a:spAutoFit/>
          </a:bodyPr>
          <a:lstStyle/>
          <a:p>
            <a:pPr algn="ctr"/>
            <a:r>
              <a:rPr lang="ja-JP" altLang="en-US" sz="2400" dirty="0" smtClean="0">
                <a:latin typeface="メイリオ" panose="020B0604030504040204" pitchFamily="50" charset="-128"/>
                <a:ea typeface="メイリオ" panose="020B0604030504040204" pitchFamily="50" charset="-128"/>
              </a:rPr>
              <a:t>年</a:t>
            </a:r>
            <a:r>
              <a:rPr lang="en-US" altLang="ja-JP" sz="2400" dirty="0" smtClean="0">
                <a:latin typeface="メイリオ" panose="020B0604030504040204" pitchFamily="50" charset="-128"/>
                <a:ea typeface="メイリオ" panose="020B0604030504040204" pitchFamily="50" charset="-128"/>
              </a:rPr>
              <a:t>NPP</a:t>
            </a:r>
            <a:endParaRPr kumimoji="1" lang="ja-JP" altLang="en-US" sz="2400" dirty="0">
              <a:latin typeface="メイリオ" panose="020B0604030504040204" pitchFamily="50" charset="-128"/>
              <a:ea typeface="メイリオ" panose="020B0604030504040204" pitchFamily="50" charset="-128"/>
            </a:endParaRPr>
          </a:p>
        </p:txBody>
      </p:sp>
      <p:sp>
        <p:nvSpPr>
          <p:cNvPr id="19" name="正方形/長方形 18"/>
          <p:cNvSpPr/>
          <p:nvPr/>
        </p:nvSpPr>
        <p:spPr>
          <a:xfrm>
            <a:off x="6240620" y="985703"/>
            <a:ext cx="5748180" cy="2831544"/>
          </a:xfrm>
          <a:prstGeom prst="rect">
            <a:avLst/>
          </a:prstGeom>
        </p:spPr>
        <p:txBody>
          <a:bodyPr wrap="square">
            <a:spAutoFit/>
          </a:bodyPr>
          <a:lstStyle/>
          <a:p>
            <a:pPr>
              <a:spcAft>
                <a:spcPts val="1200"/>
              </a:spcAft>
            </a:pPr>
            <a:r>
              <a:rPr lang="ja-JP" altLang="en-US" sz="2400" dirty="0">
                <a:latin typeface="メイリオ" panose="020B0604030504040204" pitchFamily="50" charset="-128"/>
                <a:ea typeface="メイリオ" panose="020B0604030504040204" pitchFamily="50" charset="-128"/>
              </a:rPr>
              <a:t>全球の植物生産の差は、主に成長期間の差によって規定されている。</a:t>
            </a:r>
          </a:p>
          <a:p>
            <a:pPr>
              <a:spcAft>
                <a:spcPts val="1200"/>
              </a:spcAft>
            </a:pPr>
            <a:r>
              <a:rPr lang="ja-JP" altLang="en-US" sz="2400" dirty="0">
                <a:latin typeface="メイリオ" panose="020B0604030504040204" pitchFamily="50" charset="-128"/>
                <a:ea typeface="メイリオ" panose="020B0604030504040204" pitchFamily="50" charset="-128"/>
              </a:rPr>
              <a:t>成長期間中の平均気温の差が場所ごとに大きく異なっていても、</a:t>
            </a:r>
            <a:r>
              <a:rPr lang="ja-JP" altLang="en-US" sz="2400" dirty="0">
                <a:solidFill>
                  <a:srgbClr val="FF0000"/>
                </a:solidFill>
                <a:latin typeface="メイリオ" panose="020B0604030504040204" pitchFamily="50" charset="-128"/>
                <a:ea typeface="メイリオ" panose="020B0604030504040204" pitchFamily="50" charset="-128"/>
              </a:rPr>
              <a:t>大体どこ</a:t>
            </a:r>
            <a:r>
              <a:rPr lang="ja-JP" altLang="en-US" sz="2400" dirty="0" smtClean="0">
                <a:solidFill>
                  <a:srgbClr val="FF0000"/>
                </a:solidFill>
                <a:latin typeface="メイリオ" panose="020B0604030504040204" pitchFamily="50" charset="-128"/>
                <a:ea typeface="メイリオ" panose="020B0604030504040204" pitchFamily="50" charset="-128"/>
              </a:rPr>
              <a:t>でも</a:t>
            </a:r>
            <a:r>
              <a:rPr lang="en-US" altLang="ja-JP" sz="2400" dirty="0" smtClean="0">
                <a:solidFill>
                  <a:srgbClr val="FF0000"/>
                </a:solidFill>
                <a:latin typeface="メイリオ" panose="020B0604030504040204" pitchFamily="50" charset="-128"/>
                <a:ea typeface="メイリオ" panose="020B0604030504040204" pitchFamily="50" charset="-128"/>
              </a:rPr>
              <a:t>NPP</a:t>
            </a:r>
            <a:r>
              <a:rPr lang="ja-JP" altLang="en-US" sz="2400" dirty="0" smtClean="0">
                <a:solidFill>
                  <a:srgbClr val="FF0000"/>
                </a:solidFill>
                <a:latin typeface="メイリオ" panose="020B0604030504040204" pitchFamily="50" charset="-128"/>
                <a:ea typeface="メイリオ" panose="020B0604030504040204" pitchFamily="50" charset="-128"/>
              </a:rPr>
              <a:t>は</a:t>
            </a:r>
            <a:r>
              <a:rPr lang="en-US" altLang="ja-JP" sz="2400" dirty="0" smtClean="0">
                <a:solidFill>
                  <a:srgbClr val="FF0000"/>
                </a:solidFill>
                <a:latin typeface="メイリオ" panose="020B0604030504040204" pitchFamily="50" charset="-128"/>
                <a:ea typeface="メイリオ" panose="020B0604030504040204" pitchFamily="50" charset="-128"/>
              </a:rPr>
              <a:t>100 </a:t>
            </a:r>
            <a:r>
              <a:rPr lang="en-US" altLang="ja-JP" sz="2400" dirty="0" err="1" smtClean="0">
                <a:solidFill>
                  <a:srgbClr val="FF0000"/>
                </a:solidFill>
                <a:latin typeface="メイリオ" panose="020B0604030504040204" pitchFamily="50" charset="-128"/>
                <a:ea typeface="メイリオ" panose="020B0604030504040204" pitchFamily="50" charset="-128"/>
              </a:rPr>
              <a:t>gC</a:t>
            </a:r>
            <a:r>
              <a:rPr lang="en-US" altLang="ja-JP" sz="2400" dirty="0" smtClean="0">
                <a:solidFill>
                  <a:srgbClr val="FF0000"/>
                </a:solidFill>
                <a:latin typeface="メイリオ" panose="020B0604030504040204" pitchFamily="50" charset="-128"/>
                <a:ea typeface="メイリオ" panose="020B0604030504040204" pitchFamily="50" charset="-128"/>
              </a:rPr>
              <a:t>/m</a:t>
            </a:r>
            <a:r>
              <a:rPr lang="en-US" altLang="ja-JP" sz="2400" baseline="30000" dirty="0" smtClean="0">
                <a:solidFill>
                  <a:srgbClr val="FF0000"/>
                </a:solidFill>
                <a:latin typeface="メイリオ" panose="020B0604030504040204" pitchFamily="50" charset="-128"/>
                <a:ea typeface="メイリオ" panose="020B0604030504040204" pitchFamily="50" charset="-128"/>
              </a:rPr>
              <a:t>2</a:t>
            </a:r>
            <a:r>
              <a:rPr lang="en-US" altLang="ja-JP" sz="2400" dirty="0" smtClean="0">
                <a:solidFill>
                  <a:srgbClr val="FF0000"/>
                </a:solidFill>
                <a:latin typeface="メイリオ" panose="020B0604030504040204" pitchFamily="50" charset="-128"/>
                <a:ea typeface="メイリオ" panose="020B0604030504040204" pitchFamily="50" charset="-128"/>
              </a:rPr>
              <a:t>/month</a:t>
            </a:r>
            <a:r>
              <a:rPr lang="ja-JP" altLang="en-US" sz="2400" dirty="0" err="1" smtClean="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同様に土壌からの年間炭素放出量も、ほぼ成長期間の長さが規定する。</a:t>
            </a:r>
            <a:endParaRPr lang="en-US" altLang="ja-JP" sz="2400" dirty="0" smtClean="0">
              <a:latin typeface="メイリオ" panose="020B0604030504040204" pitchFamily="50" charset="-128"/>
              <a:ea typeface="メイリオ" panose="020B0604030504040204" pitchFamily="50" charset="-128"/>
            </a:endParaRPr>
          </a:p>
        </p:txBody>
      </p:sp>
      <p:sp>
        <p:nvSpPr>
          <p:cNvPr id="20" name="正方形/長方形 19"/>
          <p:cNvSpPr/>
          <p:nvPr/>
        </p:nvSpPr>
        <p:spPr>
          <a:xfrm>
            <a:off x="6240620" y="4322059"/>
            <a:ext cx="5748180" cy="1938992"/>
          </a:xfrm>
          <a:prstGeom prst="rect">
            <a:avLst/>
          </a:prstGeom>
        </p:spPr>
        <p:txBody>
          <a:bodyPr wrap="square">
            <a:spAutoFit/>
          </a:bodyPr>
          <a:lstStyle/>
          <a:p>
            <a:pPr>
              <a:spcAft>
                <a:spcPts val="1200"/>
              </a:spcAft>
            </a:pPr>
            <a:r>
              <a:rPr lang="ja-JP" altLang="en-US" sz="2400" dirty="0" smtClean="0">
                <a:latin typeface="メイリオ" panose="020B0604030504040204" pitchFamily="50" charset="-128"/>
                <a:ea typeface="メイリオ" panose="020B0604030504040204" pitchFamily="50" charset="-128"/>
              </a:rPr>
              <a:t>大きな地理スケールにおける年</a:t>
            </a:r>
            <a:r>
              <a:rPr lang="en-US" altLang="ja-JP" sz="2400" dirty="0" smtClean="0">
                <a:latin typeface="メイリオ" panose="020B0604030504040204" pitchFamily="50" charset="-128"/>
                <a:ea typeface="メイリオ" panose="020B0604030504040204" pitchFamily="50" charset="-128"/>
              </a:rPr>
              <a:t>NPP</a:t>
            </a:r>
            <a:r>
              <a:rPr lang="ja-JP" altLang="en-US" sz="2400" dirty="0" smtClean="0">
                <a:latin typeface="メイリオ" panose="020B0604030504040204" pitchFamily="50" charset="-128"/>
                <a:ea typeface="メイリオ" panose="020B0604030504040204" pitchFamily="50" charset="-128"/>
              </a:rPr>
              <a:t>のみを知りたい場合には、この関係のみを用いた方が、より信頼性の高い推定値が得られるかもしれない。</a:t>
            </a:r>
            <a:r>
              <a:rPr lang="ja-JP" altLang="en-US" sz="2400" u="sng" dirty="0" smtClean="0">
                <a:latin typeface="メイリオ" panose="020B0604030504040204" pitchFamily="50" charset="-128"/>
                <a:ea typeface="メイリオ" panose="020B0604030504040204" pitchFamily="50" charset="-128"/>
              </a:rPr>
              <a:t>複雑なモデルが必ずしも良いとは限らない。</a:t>
            </a:r>
            <a:endParaRPr lang="en-US" altLang="ja-JP" sz="2400" u="sng" dirty="0" smtClean="0">
              <a:latin typeface="メイリオ" panose="020B0604030504040204" pitchFamily="50" charset="-128"/>
              <a:ea typeface="メイリオ" panose="020B0604030504040204" pitchFamily="50" charset="-128"/>
            </a:endParaRPr>
          </a:p>
        </p:txBody>
      </p:sp>
      <p:sp>
        <p:nvSpPr>
          <p:cNvPr id="3" name="正方形/長方形 2"/>
          <p:cNvSpPr/>
          <p:nvPr/>
        </p:nvSpPr>
        <p:spPr>
          <a:xfrm>
            <a:off x="1875772" y="876511"/>
            <a:ext cx="4176543" cy="577081"/>
          </a:xfrm>
          <a:prstGeom prst="rect">
            <a:avLst/>
          </a:prstGeom>
        </p:spPr>
        <p:txBody>
          <a:bodyPr wrap="square">
            <a:spAutoFit/>
          </a:bodyPr>
          <a:lstStyle/>
          <a:p>
            <a:r>
              <a:rPr lang="ja-JP" altLang="en-US" sz="1050" dirty="0">
                <a:latin typeface="メイリオ" panose="020B0604030504040204" pitchFamily="50" charset="-128"/>
                <a:ea typeface="メイリオ" panose="020B0604030504040204" pitchFamily="50" charset="-128"/>
              </a:rPr>
              <a:t>Julien &amp; Sobrino (2017) DOI: 10.1109/MULTITEMP.</a:t>
            </a:r>
            <a:r>
              <a:rPr lang="ja-JP" altLang="en-US" sz="1050" dirty="0" smtClean="0">
                <a:latin typeface="メイリオ" panose="020B0604030504040204" pitchFamily="50" charset="-128"/>
                <a:ea typeface="メイリオ" panose="020B0604030504040204" pitchFamily="50" charset="-128"/>
              </a:rPr>
              <a:t>2007.4293073</a:t>
            </a:r>
            <a:endParaRPr lang="en-US" altLang="ja-JP" sz="1050" dirty="0" smtClean="0">
              <a:latin typeface="メイリオ" panose="020B0604030504040204" pitchFamily="50" charset="-128"/>
              <a:ea typeface="メイリオ" panose="020B0604030504040204" pitchFamily="50" charset="-128"/>
            </a:endParaRPr>
          </a:p>
          <a:p>
            <a:r>
              <a:rPr lang="en-US" altLang="ja-JP" sz="1050" dirty="0" smtClean="0">
                <a:latin typeface="メイリオ" panose="020B0604030504040204" pitchFamily="50" charset="-128"/>
                <a:ea typeface="メイリオ" panose="020B0604030504040204" pitchFamily="50" charset="-128"/>
              </a:rPr>
              <a:t>GIMMS-NDVI</a:t>
            </a:r>
            <a:r>
              <a:rPr lang="ja-JP" altLang="en-US" sz="1050" dirty="0" smtClean="0">
                <a:latin typeface="メイリオ" panose="020B0604030504040204" pitchFamily="50" charset="-128"/>
                <a:ea typeface="メイリオ" panose="020B0604030504040204" pitchFamily="50" charset="-128"/>
              </a:rPr>
              <a:t>の</a:t>
            </a:r>
            <a:r>
              <a:rPr lang="en-US" altLang="ja-JP" sz="1050" dirty="0" smtClean="0">
                <a:latin typeface="メイリオ" panose="020B0604030504040204" pitchFamily="50" charset="-128"/>
                <a:ea typeface="メイリオ" panose="020B0604030504040204" pitchFamily="50" charset="-128"/>
              </a:rPr>
              <a:t>1981</a:t>
            </a:r>
            <a:r>
              <a:rPr lang="ja-JP" altLang="en-US" sz="1050" dirty="0" smtClean="0">
                <a:latin typeface="メイリオ" panose="020B0604030504040204" pitchFamily="50" charset="-128"/>
                <a:ea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rPr>
              <a:t>2003</a:t>
            </a:r>
            <a:r>
              <a:rPr lang="ja-JP" altLang="en-US" sz="1050" dirty="0" smtClean="0">
                <a:latin typeface="メイリオ" panose="020B0604030504040204" pitchFamily="50" charset="-128"/>
                <a:ea typeface="メイリオ" panose="020B0604030504040204" pitchFamily="50" charset="-128"/>
              </a:rPr>
              <a:t>年までデータを集計した</a:t>
            </a:r>
            <a:endParaRPr lang="ja-JP" altLang="en-US" sz="105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583" y="1350861"/>
            <a:ext cx="4730950" cy="2458088"/>
          </a:xfrm>
          <a:prstGeom prst="rect">
            <a:avLst/>
          </a:prstGeom>
        </p:spPr>
      </p:pic>
      <p:sp>
        <p:nvSpPr>
          <p:cNvPr id="21" name="正方形/長方形 20"/>
          <p:cNvSpPr/>
          <p:nvPr/>
        </p:nvSpPr>
        <p:spPr>
          <a:xfrm>
            <a:off x="1527401" y="3958006"/>
            <a:ext cx="3545640" cy="415498"/>
          </a:xfrm>
          <a:prstGeom prst="rect">
            <a:avLst/>
          </a:prstGeom>
        </p:spPr>
        <p:txBody>
          <a:bodyPr wrap="square">
            <a:spAutoFit/>
          </a:bodyPr>
          <a:lstStyle/>
          <a:p>
            <a:r>
              <a:rPr lang="en-US" altLang="ja-JP" sz="1050" dirty="0" smtClean="0">
                <a:latin typeface="メイリオ" panose="020B0604030504040204" pitchFamily="50" charset="-128"/>
                <a:ea typeface="メイリオ" panose="020B0604030504040204" pitchFamily="50" charset="-128"/>
              </a:rPr>
              <a:t>Cramer et al. (1999) </a:t>
            </a:r>
          </a:p>
          <a:p>
            <a:r>
              <a:rPr lang="en-US" altLang="ja-JP" sz="1050" dirty="0" smtClean="0">
                <a:latin typeface="メイリオ" panose="020B0604030504040204" pitchFamily="50" charset="-128"/>
                <a:ea typeface="メイリオ" panose="020B0604030504040204" pitchFamily="50" charset="-128"/>
              </a:rPr>
              <a:t>ISLSCP I</a:t>
            </a:r>
            <a:r>
              <a:rPr lang="ja-JP" altLang="en-US" sz="1050" dirty="0" smtClean="0">
                <a:latin typeface="メイリオ" panose="020B0604030504040204" pitchFamily="50" charset="-128"/>
                <a:ea typeface="メイリオ" panose="020B0604030504040204" pitchFamily="50" charset="-128"/>
              </a:rPr>
              <a:t>における</a:t>
            </a:r>
            <a:r>
              <a:rPr lang="en-US" altLang="ja-JP" sz="1050" dirty="0" smtClean="0">
                <a:latin typeface="メイリオ" panose="020B0604030504040204" pitchFamily="50" charset="-128"/>
                <a:ea typeface="メイリオ" panose="020B0604030504040204" pitchFamily="50" charset="-128"/>
              </a:rPr>
              <a:t>17</a:t>
            </a:r>
            <a:r>
              <a:rPr lang="ja-JP" altLang="en-US" sz="1050" dirty="0" smtClean="0">
                <a:latin typeface="メイリオ" panose="020B0604030504040204" pitchFamily="50" charset="-128"/>
                <a:ea typeface="メイリオ" panose="020B0604030504040204" pitchFamily="50" charset="-128"/>
              </a:rPr>
              <a:t>種類のモデルの平均値</a:t>
            </a:r>
            <a:endParaRPr lang="ja-JP" altLang="en-US" sz="105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479" y="4373504"/>
            <a:ext cx="4635854" cy="2120990"/>
          </a:xfrm>
          <a:prstGeom prst="rect">
            <a:avLst/>
          </a:prstGeom>
        </p:spPr>
      </p:pic>
      <p:sp>
        <p:nvSpPr>
          <p:cNvPr id="22" name="正方形/長方形 21"/>
          <p:cNvSpPr/>
          <p:nvPr/>
        </p:nvSpPr>
        <p:spPr>
          <a:xfrm>
            <a:off x="5023793" y="6383951"/>
            <a:ext cx="1105732" cy="253916"/>
          </a:xfrm>
          <a:prstGeom prst="rect">
            <a:avLst/>
          </a:prstGeom>
        </p:spPr>
        <p:txBody>
          <a:bodyPr wrap="square">
            <a:spAutoFit/>
          </a:bodyPr>
          <a:lstStyle/>
          <a:p>
            <a:r>
              <a:rPr lang="en-US" altLang="ja-JP" sz="1050" dirty="0" smtClean="0">
                <a:latin typeface="メイリオ" panose="020B0604030504040204" pitchFamily="50" charset="-128"/>
                <a:ea typeface="メイリオ" panose="020B0604030504040204" pitchFamily="50" charset="-128"/>
              </a:rPr>
              <a:t>(</a:t>
            </a:r>
            <a:r>
              <a:rPr lang="en-US" altLang="ja-JP" sz="1050" dirty="0" err="1" smtClean="0">
                <a:latin typeface="メイリオ" panose="020B0604030504040204" pitchFamily="50" charset="-128"/>
                <a:ea typeface="メイリオ" panose="020B0604030504040204" pitchFamily="50" charset="-128"/>
              </a:rPr>
              <a:t>gC</a:t>
            </a:r>
            <a:r>
              <a:rPr lang="en-US" altLang="ja-JP" sz="1050" dirty="0" smtClean="0">
                <a:latin typeface="メイリオ" panose="020B0604030504040204" pitchFamily="50" charset="-128"/>
                <a:ea typeface="メイリオ" panose="020B0604030504040204" pitchFamily="50" charset="-128"/>
              </a:rPr>
              <a:t>/m</a:t>
            </a:r>
            <a:r>
              <a:rPr lang="en-US" altLang="ja-JP" sz="1050" baseline="30000" dirty="0" smtClean="0">
                <a:latin typeface="メイリオ" panose="020B0604030504040204" pitchFamily="50" charset="-128"/>
                <a:ea typeface="メイリオ" panose="020B0604030504040204" pitchFamily="50" charset="-128"/>
              </a:rPr>
              <a:t>2</a:t>
            </a:r>
            <a:r>
              <a:rPr lang="en-US" altLang="ja-JP" sz="1050" dirty="0" smtClean="0">
                <a:latin typeface="メイリオ" panose="020B0604030504040204" pitchFamily="50" charset="-128"/>
                <a:ea typeface="メイリオ" panose="020B0604030504040204" pitchFamily="50" charset="-128"/>
              </a:rPr>
              <a:t>/Year)</a:t>
            </a:r>
            <a:endParaRPr lang="ja-JP" altLang="en-US" sz="10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77264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931100" y="304626"/>
            <a:ext cx="10020435" cy="523220"/>
          </a:xfrm>
          <a:prstGeom prst="rect">
            <a:avLst/>
          </a:prstGeom>
          <a:noFill/>
        </p:spPr>
        <p:txBody>
          <a:bodyPr wrap="none" rtlCol="0">
            <a:spAutoFit/>
          </a:bodyPr>
          <a:lstStyle/>
          <a:p>
            <a:pPr algn="ctr"/>
            <a:r>
              <a:rPr lang="en-US" altLang="ja-JP" sz="2800" dirty="0">
                <a:solidFill>
                  <a:srgbClr val="0000FF"/>
                </a:solidFill>
                <a:latin typeface="メイリオ" panose="020B0604030504040204" pitchFamily="50" charset="-128"/>
                <a:ea typeface="メイリオ" panose="020B0604030504040204" pitchFamily="50" charset="-128"/>
              </a:rPr>
              <a:t>The challenge of testing plant responses to temperature</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961580" y="5339896"/>
            <a:ext cx="10313581" cy="1107996"/>
          </a:xfrm>
          <a:prstGeom prst="rect">
            <a:avLst/>
          </a:prstGeom>
          <a:solidFill>
            <a:srgbClr val="FFFF99"/>
          </a:solidFill>
        </p:spPr>
        <p:txBody>
          <a:bodyPr wrap="square">
            <a:spAutoFit/>
          </a:bodyPr>
          <a:lstStyle/>
          <a:p>
            <a:r>
              <a:rPr lang="ja-JP" altLang="en-US" sz="2200" dirty="0" smtClean="0">
                <a:latin typeface="メイリオ" panose="020B0604030504040204" pitchFamily="50" charset="-128"/>
                <a:ea typeface="メイリオ" panose="020B0604030504040204" pitchFamily="50" charset="-128"/>
              </a:rPr>
              <a:t>土壌</a:t>
            </a:r>
            <a:r>
              <a:rPr lang="ja-JP" altLang="en-US" sz="2200" dirty="0">
                <a:latin typeface="メイリオ" panose="020B0604030504040204" pitchFamily="50" charset="-128"/>
                <a:ea typeface="メイリオ" panose="020B0604030504040204" pitchFamily="50" charset="-128"/>
              </a:rPr>
              <a:t>温度の昇温実験では、熱源近くにおける乾燥という</a:t>
            </a:r>
            <a:r>
              <a:rPr lang="ja-JP" altLang="en-US" sz="2200" dirty="0" smtClean="0">
                <a:latin typeface="メイリオ" panose="020B0604030504040204" pitchFamily="50" charset="-128"/>
                <a:ea typeface="メイリオ" panose="020B0604030504040204" pitchFamily="50" charset="-128"/>
              </a:rPr>
              <a:t>問題もある。</a:t>
            </a:r>
            <a:r>
              <a:rPr lang="ja-JP" altLang="en-US" sz="2200" dirty="0">
                <a:latin typeface="メイリオ" panose="020B0604030504040204" pitchFamily="50" charset="-128"/>
                <a:ea typeface="メイリオ" panose="020B0604030504040204" pitchFamily="50" charset="-128"/>
              </a:rPr>
              <a:t>また、新しい温度条件に、土壌生物の種構成や生理条件が平行に達するまでに数年レベルの期間が必要である点にも注意を要する</a:t>
            </a:r>
          </a:p>
        </p:txBody>
      </p:sp>
      <p:sp>
        <p:nvSpPr>
          <p:cNvPr id="5" name="正方形/長方形 4"/>
          <p:cNvSpPr/>
          <p:nvPr/>
        </p:nvSpPr>
        <p:spPr>
          <a:xfrm>
            <a:off x="961580" y="1053884"/>
            <a:ext cx="10313581" cy="1785104"/>
          </a:xfrm>
          <a:prstGeom prst="rect">
            <a:avLst/>
          </a:prstGeom>
          <a:solidFill>
            <a:srgbClr val="FFFF99"/>
          </a:solidFill>
        </p:spPr>
        <p:txBody>
          <a:bodyPr wrap="square">
            <a:spAutoFit/>
          </a:bodyPr>
          <a:lstStyle/>
          <a:p>
            <a:r>
              <a:rPr lang="ja-JP" altLang="en-US" sz="2200" dirty="0">
                <a:latin typeface="メイリオ" panose="020B0604030504040204" pitchFamily="50" charset="-128"/>
                <a:ea typeface="メイリオ" panose="020B0604030504040204" pitchFamily="50" charset="-128"/>
              </a:rPr>
              <a:t>植物の気温に対する反応を経験的に調べるための</a:t>
            </a:r>
            <a:r>
              <a:rPr lang="en-US" altLang="ja-JP" sz="2200" dirty="0">
                <a:latin typeface="メイリオ" panose="020B0604030504040204" pitchFamily="50" charset="-128"/>
                <a:ea typeface="メイリオ" panose="020B0604030504040204" pitchFamily="50" charset="-128"/>
              </a:rPr>
              <a:t>4</a:t>
            </a:r>
            <a:r>
              <a:rPr lang="ja-JP" altLang="en-US" sz="2200" dirty="0" err="1">
                <a:latin typeface="メイリオ" panose="020B0604030504040204" pitchFamily="50" charset="-128"/>
                <a:ea typeface="メイリオ" panose="020B0604030504040204" pitchFamily="50" charset="-128"/>
              </a:rPr>
              <a:t>つの</a:t>
            </a:r>
            <a:r>
              <a:rPr lang="ja-JP" altLang="en-US" sz="2200" dirty="0">
                <a:latin typeface="メイリオ" panose="020B0604030504040204" pitchFamily="50" charset="-128"/>
                <a:ea typeface="メイリオ" panose="020B0604030504040204" pitchFamily="50" charset="-128"/>
              </a:rPr>
              <a:t>方法</a:t>
            </a:r>
          </a:p>
          <a:p>
            <a:r>
              <a:rPr lang="en-US" altLang="ja-JP" sz="2200" dirty="0">
                <a:latin typeface="メイリオ" panose="020B0604030504040204" pitchFamily="50" charset="-128"/>
                <a:ea typeface="メイリオ" panose="020B0604030504040204" pitchFamily="50" charset="-128"/>
              </a:rPr>
              <a:t>(1) </a:t>
            </a:r>
            <a:r>
              <a:rPr lang="ja-JP" altLang="en-US" sz="2200" dirty="0">
                <a:latin typeface="メイリオ" panose="020B0604030504040204" pitchFamily="50" charset="-128"/>
                <a:ea typeface="メイリオ" panose="020B0604030504040204" pitchFamily="50" charset="-128"/>
              </a:rPr>
              <a:t>過去の樹木の成長と気温との対応関係</a:t>
            </a:r>
          </a:p>
          <a:p>
            <a:r>
              <a:rPr lang="en-US" altLang="ja-JP" sz="2200" dirty="0">
                <a:latin typeface="メイリオ" panose="020B0604030504040204" pitchFamily="50" charset="-128"/>
                <a:ea typeface="メイリオ" panose="020B0604030504040204" pitchFamily="50" charset="-128"/>
              </a:rPr>
              <a:t>(2) </a:t>
            </a:r>
            <a:r>
              <a:rPr lang="ja-JP" altLang="en-US" sz="2200" dirty="0">
                <a:latin typeface="メイリオ" panose="020B0604030504040204" pitchFamily="50" charset="-128"/>
                <a:ea typeface="メイリオ" panose="020B0604030504040204" pitchFamily="50" charset="-128"/>
              </a:rPr>
              <a:t>気温勾配に沿った成長の観測</a:t>
            </a:r>
          </a:p>
          <a:p>
            <a:r>
              <a:rPr lang="en-US" altLang="ja-JP" sz="2200" dirty="0">
                <a:latin typeface="メイリオ" panose="020B0604030504040204" pitchFamily="50" charset="-128"/>
                <a:ea typeface="メイリオ" panose="020B0604030504040204" pitchFamily="50" charset="-128"/>
              </a:rPr>
              <a:t>(3) </a:t>
            </a:r>
            <a:r>
              <a:rPr lang="ja-JP" altLang="en-US" sz="2200" dirty="0">
                <a:latin typeface="メイリオ" panose="020B0604030504040204" pitchFamily="50" charset="-128"/>
                <a:ea typeface="メイリオ" panose="020B0604030504040204" pitchFamily="50" charset="-128"/>
              </a:rPr>
              <a:t>自然の気象摂動下における成長の反応</a:t>
            </a:r>
          </a:p>
          <a:p>
            <a:r>
              <a:rPr lang="en-US" altLang="ja-JP" sz="2200" dirty="0">
                <a:latin typeface="メイリオ" panose="020B0604030504040204" pitchFamily="50" charset="-128"/>
                <a:ea typeface="メイリオ" panose="020B0604030504040204" pitchFamily="50" charset="-128"/>
              </a:rPr>
              <a:t>(4) </a:t>
            </a:r>
            <a:r>
              <a:rPr lang="ja-JP" altLang="en-US" sz="2200" dirty="0">
                <a:latin typeface="メイリオ" panose="020B0604030504040204" pitchFamily="50" charset="-128"/>
                <a:ea typeface="メイリオ" panose="020B0604030504040204" pitchFamily="50" charset="-128"/>
              </a:rPr>
              <a:t>昇温</a:t>
            </a:r>
            <a:r>
              <a:rPr lang="ja-JP" altLang="en-US" sz="2200" dirty="0" smtClean="0">
                <a:latin typeface="メイリオ" panose="020B0604030504040204" pitchFamily="50" charset="-128"/>
                <a:ea typeface="メイリオ" panose="020B0604030504040204" pitchFamily="50" charset="-128"/>
              </a:rPr>
              <a:t>実験</a:t>
            </a:r>
            <a:endParaRPr lang="ja-JP" altLang="en-US" sz="2200"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961580" y="3027613"/>
            <a:ext cx="10313581" cy="2123658"/>
          </a:xfrm>
          <a:prstGeom prst="rect">
            <a:avLst/>
          </a:prstGeom>
          <a:solidFill>
            <a:srgbClr val="FFFF99"/>
          </a:solidFill>
        </p:spPr>
        <p:txBody>
          <a:bodyPr wrap="square">
            <a:spAutoFit/>
          </a:bodyPr>
          <a:lstStyle/>
          <a:p>
            <a:r>
              <a:rPr lang="en-US" altLang="ja-JP" sz="2200" dirty="0" smtClean="0">
                <a:latin typeface="メイリオ" panose="020B0604030504040204" pitchFamily="50" charset="-128"/>
                <a:ea typeface="メイリオ" panose="020B0604030504040204" pitchFamily="50" charset="-128"/>
              </a:rPr>
              <a:t>(</a:t>
            </a:r>
            <a:r>
              <a:rPr lang="en-US" altLang="ja-JP" sz="2200" dirty="0">
                <a:latin typeface="メイリオ" panose="020B0604030504040204" pitchFamily="50" charset="-128"/>
                <a:ea typeface="メイリオ" panose="020B0604030504040204" pitchFamily="50" charset="-128"/>
              </a:rPr>
              <a:t>1)</a:t>
            </a:r>
            <a:r>
              <a:rPr lang="ja-JP" altLang="en-US" sz="2200" dirty="0">
                <a:latin typeface="メイリオ" panose="020B0604030504040204" pitchFamily="50" charset="-128"/>
                <a:ea typeface="メイリオ" panose="020B0604030504040204" pitchFamily="50" charset="-128"/>
              </a:rPr>
              <a:t>～</a:t>
            </a:r>
            <a:r>
              <a:rPr lang="en-US" altLang="ja-JP" sz="2200" dirty="0">
                <a:latin typeface="メイリオ" panose="020B0604030504040204" pitchFamily="50" charset="-128"/>
                <a:ea typeface="メイリオ" panose="020B0604030504040204" pitchFamily="50" charset="-128"/>
              </a:rPr>
              <a:t>(3)</a:t>
            </a:r>
            <a:r>
              <a:rPr lang="ja-JP" altLang="en-US" sz="2200" dirty="0">
                <a:latin typeface="メイリオ" panose="020B0604030504040204" pitchFamily="50" charset="-128"/>
                <a:ea typeface="メイリオ" panose="020B0604030504040204" pitchFamily="50" charset="-128"/>
              </a:rPr>
              <a:t>は、複数の環境因子が同時に動いてしまう。</a:t>
            </a:r>
            <a:r>
              <a:rPr lang="en-US" altLang="ja-JP" sz="2200" dirty="0">
                <a:latin typeface="メイリオ" panose="020B0604030504040204" pitchFamily="50" charset="-128"/>
                <a:ea typeface="メイリオ" panose="020B0604030504040204" pitchFamily="50" charset="-128"/>
              </a:rPr>
              <a:t>(4)</a:t>
            </a:r>
            <a:r>
              <a:rPr lang="ja-JP" altLang="en-US" sz="2200" dirty="0">
                <a:latin typeface="メイリオ" panose="020B0604030504040204" pitchFamily="50" charset="-128"/>
                <a:ea typeface="メイリオ" panose="020B0604030504040204" pitchFamily="50" charset="-128"/>
              </a:rPr>
              <a:t>については、単独の環境因子のみを動かすことが可能ではあるが、暴露する時間と、実験に供する植物体のサイズに関する制約がある。また、気温のみを変動させるつもりでも、湿度への影響は避けられない。さらには、気温上昇を完全にシミュレートするのも困難。放射熱源が最もよく使用されるが、これは対流的（拡散的）に生じる温暖化とは異なる。また昇温部位に傾斜が生じる</a:t>
            </a:r>
            <a:r>
              <a:rPr lang="ja-JP" altLang="en-US" sz="2200" dirty="0" smtClean="0">
                <a:latin typeface="メイリオ" panose="020B0604030504040204" pitchFamily="50" charset="-128"/>
                <a:ea typeface="メイリオ" panose="020B0604030504040204" pitchFamily="50" charset="-128"/>
              </a:rPr>
              <a:t>。</a:t>
            </a:r>
            <a:endParaRPr lang="ja-JP" altLang="en-US" sz="2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85525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363980" y="2857500"/>
            <a:ext cx="10180992" cy="923330"/>
          </a:xfrm>
          <a:prstGeom prst="rect">
            <a:avLst/>
          </a:prstGeom>
          <a:noFill/>
        </p:spPr>
        <p:txBody>
          <a:bodyPr wrap="none" rtlCol="0">
            <a:spAutoFit/>
          </a:bodyPr>
          <a:lstStyle/>
          <a:p>
            <a:r>
              <a:rPr kumimoji="1" lang="ja-JP" altLang="en-US" sz="5400" dirty="0" smtClean="0"/>
              <a:t>植物の生存限界としての環境因子</a:t>
            </a:r>
            <a:endParaRPr kumimoji="1" lang="ja-JP" altLang="en-US" sz="5400" dirty="0"/>
          </a:p>
        </p:txBody>
      </p:sp>
    </p:spTree>
    <p:extLst>
      <p:ext uri="{BB962C8B-B14F-4D97-AF65-F5344CB8AC3E}">
        <p14:creationId xmlns:p14="http://schemas.microsoft.com/office/powerpoint/2010/main" val="747882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 name="角丸四角形 8"/>
          <p:cNvSpPr/>
          <p:nvPr/>
        </p:nvSpPr>
        <p:spPr>
          <a:xfrm>
            <a:off x="944137" y="3327178"/>
            <a:ext cx="10675433" cy="2255865"/>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latin typeface="メイリオ" panose="020B0604030504040204" pitchFamily="50" charset="-128"/>
                <a:ea typeface="メイリオ" panose="020B0604030504040204" pitchFamily="50" charset="-128"/>
              </a:rPr>
              <a:t>光合成と細胞分裂速度の温度依存性</a:t>
            </a:r>
          </a:p>
          <a:p>
            <a:pPr algn="ctr"/>
            <a:r>
              <a:rPr lang="ja-JP" altLang="en-US">
                <a:latin typeface="メイリオ" panose="020B0604030504040204" pitchFamily="50" charset="-128"/>
                <a:ea typeface="メイリオ" panose="020B0604030504040204" pitchFamily="50" charset="-128"/>
              </a:rPr>
              <a:t>↑気温低下による光合成速度の低下は、細胞分裂速度の減少よりもゆるやか。</a:t>
            </a:r>
          </a:p>
          <a:p>
            <a:pPr algn="ctr"/>
            <a:r>
              <a:rPr lang="ja-JP" altLang="en-US">
                <a:latin typeface="メイリオ" panose="020B0604030504040204" pitchFamily="50" charset="-128"/>
                <a:ea typeface="メイリオ" panose="020B0604030504040204" pitchFamily="50" charset="-128"/>
              </a:rPr>
              <a:t>気温</a:t>
            </a:r>
            <a:r>
              <a:rPr lang="en-US" altLang="ja-JP">
                <a:latin typeface="メイリオ" panose="020B0604030504040204" pitchFamily="50" charset="-128"/>
                <a:ea typeface="メイリオ" panose="020B0604030504040204" pitchFamily="50" charset="-128"/>
              </a:rPr>
              <a:t>0℃</a:t>
            </a:r>
            <a:r>
              <a:rPr lang="ja-JP" altLang="en-US">
                <a:latin typeface="メイリオ" panose="020B0604030504040204" pitchFamily="50" charset="-128"/>
                <a:ea typeface="メイリオ" panose="020B0604030504040204" pitchFamily="50" charset="-128"/>
              </a:rPr>
              <a:t>以下では、殆ど成長できないが、そこそこの光合成はできる。</a:t>
            </a:r>
            <a:endParaRPr kumimoji="1" lang="ja-JP" altLang="en-US">
              <a:latin typeface="メイリオ" panose="020B0604030504040204" pitchFamily="50" charset="-128"/>
              <a:ea typeface="メイリオ" panose="020B0604030504040204" pitchFamily="50" charset="-128"/>
            </a:endParaRPr>
          </a:p>
        </p:txBody>
      </p:sp>
      <p:sp>
        <p:nvSpPr>
          <p:cNvPr id="8" name="角丸四角形 7"/>
          <p:cNvSpPr/>
          <p:nvPr/>
        </p:nvSpPr>
        <p:spPr>
          <a:xfrm>
            <a:off x="944137" y="988741"/>
            <a:ext cx="10675433" cy="1754460"/>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latin typeface="メイリオ" panose="020B0604030504040204" pitchFamily="50" charset="-128"/>
                <a:ea typeface="メイリオ" panose="020B0604030504040204" pitchFamily="50" charset="-128"/>
              </a:rPr>
              <a:t>光合成と細胞分裂速度の温度依存性</a:t>
            </a:r>
          </a:p>
          <a:p>
            <a:pPr algn="ctr"/>
            <a:r>
              <a:rPr lang="ja-JP" altLang="en-US">
                <a:latin typeface="メイリオ" panose="020B0604030504040204" pitchFamily="50" charset="-128"/>
                <a:ea typeface="メイリオ" panose="020B0604030504040204" pitchFamily="50" charset="-128"/>
              </a:rPr>
              <a:t>↑気温低下による光合成速度の低下は、細胞分裂速度の減少よりもゆるやか。</a:t>
            </a:r>
          </a:p>
          <a:p>
            <a:pPr algn="ctr"/>
            <a:r>
              <a:rPr lang="ja-JP" altLang="en-US">
                <a:latin typeface="メイリオ" panose="020B0604030504040204" pitchFamily="50" charset="-128"/>
                <a:ea typeface="メイリオ" panose="020B0604030504040204" pitchFamily="50" charset="-128"/>
              </a:rPr>
              <a:t>気温</a:t>
            </a:r>
            <a:r>
              <a:rPr lang="en-US" altLang="ja-JP">
                <a:latin typeface="メイリオ" panose="020B0604030504040204" pitchFamily="50" charset="-128"/>
                <a:ea typeface="メイリオ" panose="020B0604030504040204" pitchFamily="50" charset="-128"/>
              </a:rPr>
              <a:t>0℃</a:t>
            </a:r>
            <a:r>
              <a:rPr lang="ja-JP" altLang="en-US">
                <a:latin typeface="メイリオ" panose="020B0604030504040204" pitchFamily="50" charset="-128"/>
                <a:ea typeface="メイリオ" panose="020B0604030504040204" pitchFamily="50" charset="-128"/>
              </a:rPr>
              <a:t>以下では、殆ど成長できないが、そこそこの光合成はできる。</a:t>
            </a:r>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421362" y="148681"/>
            <a:ext cx="3416320" cy="523220"/>
          </a:xfrm>
          <a:prstGeom prst="rect">
            <a:avLst/>
          </a:prstGeom>
          <a:noFill/>
        </p:spPr>
        <p:txBody>
          <a:bodyPr wrap="none" rtlCol="0">
            <a:spAutoFit/>
          </a:bodyPr>
          <a:lstStyle/>
          <a:p>
            <a:pPr algn="ctr"/>
            <a:r>
              <a:rPr lang="ja-JP" altLang="en-US" sz="2800" dirty="0" smtClean="0">
                <a:solidFill>
                  <a:srgbClr val="0000FF"/>
                </a:solidFill>
                <a:latin typeface="メイリオ" panose="020B0604030504040204" pitchFamily="50" charset="-128"/>
                <a:ea typeface="メイリオ" panose="020B0604030504040204" pitchFamily="50" charset="-128"/>
              </a:rPr>
              <a:t>植物の生存限界温度</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sp>
        <p:nvSpPr>
          <p:cNvPr id="2" name="正方形/長方形 1"/>
          <p:cNvSpPr/>
          <p:nvPr/>
        </p:nvSpPr>
        <p:spPr>
          <a:xfrm>
            <a:off x="1144858" y="1188638"/>
            <a:ext cx="9929542" cy="1569660"/>
          </a:xfrm>
          <a:prstGeom prst="rect">
            <a:avLst/>
          </a:prstGeom>
        </p:spPr>
        <p:txBody>
          <a:bodyPr wrap="square">
            <a:spAutoFit/>
          </a:bodyPr>
          <a:lstStyle/>
          <a:p>
            <a:r>
              <a:rPr lang="ja-JP" altLang="en-US" sz="2400" dirty="0" smtClean="0">
                <a:solidFill>
                  <a:srgbClr val="FF0000"/>
                </a:solidFill>
                <a:latin typeface="メイリオ" panose="020B0604030504040204" pitchFamily="50" charset="-128"/>
                <a:ea typeface="メイリオ" panose="020B0604030504040204" pitchFamily="50" charset="-128"/>
              </a:rPr>
              <a:t>全て</a:t>
            </a:r>
            <a:r>
              <a:rPr lang="ja-JP" altLang="en-US" sz="2400" dirty="0">
                <a:solidFill>
                  <a:srgbClr val="FF0000"/>
                </a:solidFill>
                <a:latin typeface="メイリオ" panose="020B0604030504040204" pitchFamily="50" charset="-128"/>
                <a:ea typeface="メイリオ" panose="020B0604030504040204" pitchFamily="50" charset="-128"/>
              </a:rPr>
              <a:t>の植物は46～56℃（大抵は48～50℃）の高温で死亡</a:t>
            </a:r>
            <a:r>
              <a:rPr lang="ja-JP" altLang="en-US" sz="2400" dirty="0">
                <a:latin typeface="メイリオ" panose="020B0604030504040204" pitchFamily="50" charset="-128"/>
                <a:ea typeface="メイリオ" panose="020B0604030504040204" pitchFamily="50" charset="-128"/>
              </a:rPr>
              <a:t>する</a:t>
            </a:r>
            <a:r>
              <a:rPr lang="ja-JP" altLang="en-US" sz="2400" dirty="0" smtClean="0">
                <a:latin typeface="メイリオ" panose="020B0604030504040204" pitchFamily="50" charset="-128"/>
                <a:ea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こういった高温は、</a:t>
            </a:r>
            <a:r>
              <a:rPr lang="ja-JP" altLang="en-US" sz="2400" dirty="0">
                <a:latin typeface="メイリオ" panose="020B0604030504040204" pitchFamily="50" charset="-128"/>
                <a:ea typeface="メイリオ" panose="020B0604030504040204" pitchFamily="50" charset="-128"/>
              </a:rPr>
              <a:t>むき出しの土壌表面などで実現しうるので</a:t>
            </a:r>
            <a:r>
              <a:rPr lang="ja-JP" altLang="en-US" sz="2400" dirty="0" smtClean="0">
                <a:latin typeface="メイリオ" panose="020B0604030504040204" pitchFamily="50" charset="-128"/>
                <a:ea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endParaRPr>
          </a:p>
          <a:p>
            <a:r>
              <a:rPr lang="ja-JP" altLang="en-US" sz="2400" dirty="0" smtClean="0">
                <a:latin typeface="メイリオ" panose="020B0604030504040204" pitchFamily="50" charset="-128"/>
                <a:ea typeface="メイリオ" panose="020B0604030504040204" pitchFamily="50" charset="-128"/>
              </a:rPr>
              <a:t>半乾燥帯</a:t>
            </a:r>
            <a:r>
              <a:rPr lang="ja-JP" altLang="en-US" sz="2400" dirty="0">
                <a:latin typeface="メイリオ" panose="020B0604030504040204" pitchFamily="50" charset="-128"/>
                <a:ea typeface="メイリオ" panose="020B0604030504040204" pitchFamily="50" charset="-128"/>
              </a:rPr>
              <a:t>などでは、植物の定着は被陰された場所で生じる事が一般的。</a:t>
            </a:r>
          </a:p>
        </p:txBody>
      </p:sp>
      <p:sp>
        <p:nvSpPr>
          <p:cNvPr id="10" name="正方形/長方形 9"/>
          <p:cNvSpPr/>
          <p:nvPr/>
        </p:nvSpPr>
        <p:spPr>
          <a:xfrm>
            <a:off x="1077950" y="3357253"/>
            <a:ext cx="10147609" cy="2246769"/>
          </a:xfrm>
          <a:prstGeom prst="rect">
            <a:avLst/>
          </a:prstGeom>
        </p:spPr>
        <p:txBody>
          <a:bodyPr wrap="square">
            <a:spAutoFit/>
          </a:bodyPr>
          <a:lstStyle/>
          <a:p>
            <a:pPr>
              <a:spcAft>
                <a:spcPts val="600"/>
              </a:spcAft>
            </a:pPr>
            <a:r>
              <a:rPr lang="ja-JP" altLang="en-US" sz="2400" dirty="0">
                <a:latin typeface="メイリオ" panose="020B0604030504040204" pitchFamily="50" charset="-128"/>
                <a:ea typeface="メイリオ" panose="020B0604030504040204" pitchFamily="50" charset="-128"/>
              </a:rPr>
              <a:t>しかし、</a:t>
            </a:r>
            <a:r>
              <a:rPr lang="ja-JP" altLang="en-US" sz="2400" dirty="0">
                <a:solidFill>
                  <a:srgbClr val="FF0000"/>
                </a:solidFill>
                <a:latin typeface="メイリオ" panose="020B0604030504040204" pitchFamily="50" charset="-128"/>
                <a:ea typeface="メイリオ" panose="020B0604030504040204" pitchFamily="50" charset="-128"/>
              </a:rPr>
              <a:t>致死的な低温</a:t>
            </a:r>
            <a:r>
              <a:rPr lang="ja-JP" altLang="en-US" sz="2400" dirty="0" smtClean="0">
                <a:solidFill>
                  <a:srgbClr val="FF0000"/>
                </a:solidFill>
                <a:latin typeface="メイリオ" panose="020B0604030504040204" pitchFamily="50" charset="-128"/>
                <a:ea typeface="メイリオ" panose="020B0604030504040204" pitchFamily="50" charset="-128"/>
              </a:rPr>
              <a:t>は植物種間で非常</a:t>
            </a:r>
            <a:r>
              <a:rPr lang="ja-JP" altLang="en-US" sz="2400" dirty="0">
                <a:solidFill>
                  <a:srgbClr val="FF0000"/>
                </a:solidFill>
                <a:latin typeface="メイリオ" panose="020B0604030504040204" pitchFamily="50" charset="-128"/>
                <a:ea typeface="メイリオ" panose="020B0604030504040204" pitchFamily="50" charset="-128"/>
              </a:rPr>
              <a:t>に大きくばらつく</a:t>
            </a:r>
            <a:r>
              <a:rPr lang="ja-JP" altLang="en-US" sz="2400" dirty="0" smtClean="0">
                <a:latin typeface="メイリオ" panose="020B0604030504040204" pitchFamily="50" charset="-128"/>
                <a:ea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endParaRPr>
          </a:p>
          <a:p>
            <a:pPr>
              <a:spcAft>
                <a:spcPts val="1800"/>
              </a:spcAft>
            </a:pPr>
            <a:r>
              <a:rPr lang="ja-JP" altLang="en-US" sz="2400" dirty="0" smtClean="0">
                <a:latin typeface="メイリオ" panose="020B0604030504040204" pitchFamily="50" charset="-128"/>
                <a:ea typeface="メイリオ" panose="020B0604030504040204" pitchFamily="50" charset="-128"/>
              </a:rPr>
              <a:t>更に</a:t>
            </a:r>
            <a:r>
              <a:rPr lang="ja-JP" altLang="en-US" sz="2400" dirty="0">
                <a:latin typeface="メイリオ" panose="020B0604030504040204" pitchFamily="50" charset="-128"/>
                <a:ea typeface="メイリオ" panose="020B0604030504040204" pitchFamily="50" charset="-128"/>
              </a:rPr>
              <a:t>これらの閾値には、季節の進行に伴った馴化があったり、組織依存性、植物の齢、植物の栄養・水ポテンシャルの状態、に応じても異なる。</a:t>
            </a:r>
          </a:p>
          <a:p>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7℃</a:t>
            </a:r>
            <a:r>
              <a:rPr lang="ja-JP" altLang="en-US" sz="2400" dirty="0">
                <a:latin typeface="メイリオ" panose="020B0604030504040204" pitchFamily="50" charset="-128"/>
                <a:ea typeface="メイリオ" panose="020B0604030504040204" pitchFamily="50" charset="-128"/>
              </a:rPr>
              <a:t>：コーヒーやカカオなどの熱帯樹。</a:t>
            </a:r>
          </a:p>
          <a:p>
            <a:r>
              <a:rPr lang="en-US" altLang="ja-JP" sz="2400" dirty="0" smtClean="0">
                <a:latin typeface="メイリオ" panose="020B0604030504040204" pitchFamily="50" charset="-128"/>
                <a:ea typeface="メイリオ" panose="020B0604030504040204" pitchFamily="50" charset="-128"/>
              </a:rPr>
              <a:t>	</a:t>
            </a:r>
            <a:r>
              <a:rPr lang="ja-JP" altLang="en-US" sz="2400" dirty="0" smtClean="0">
                <a:latin typeface="メイリオ" panose="020B0604030504040204" pitchFamily="50" charset="-128"/>
                <a:ea typeface="メイリオ" panose="020B0604030504040204" pitchFamily="50" charset="-128"/>
              </a:rPr>
              <a:t>　</a:t>
            </a:r>
            <a:r>
              <a:rPr lang="en-US" altLang="ja-JP" sz="2400" dirty="0" smtClean="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70℃:</a:t>
            </a:r>
            <a:r>
              <a:rPr lang="ja-JP" altLang="en-US" sz="2400" dirty="0">
                <a:latin typeface="メイリオ" panose="020B0604030504040204" pitchFamily="50" charset="-128"/>
                <a:ea typeface="メイリオ" panose="020B0604030504040204" pitchFamily="50" charset="-128"/>
              </a:rPr>
              <a:t>亜寒帯における多くの耐寒性</a:t>
            </a:r>
            <a:r>
              <a:rPr lang="ja-JP" altLang="en-US" sz="2400" dirty="0" smtClean="0">
                <a:latin typeface="メイリオ" panose="020B0604030504040204" pitchFamily="50" charset="-128"/>
                <a:ea typeface="メイリオ" panose="020B0604030504040204" pitchFamily="50" charset="-128"/>
              </a:rPr>
              <a:t>系統</a:t>
            </a:r>
            <a:endParaRPr lang="ja-JP" altLang="en-US" sz="2400" dirty="0">
              <a:latin typeface="メイリオ" panose="020B0604030504040204" pitchFamily="50" charset="-128"/>
              <a:ea typeface="メイリオ" panose="020B0604030504040204" pitchFamily="50" charset="-128"/>
            </a:endParaRPr>
          </a:p>
        </p:txBody>
      </p:sp>
      <p:sp>
        <p:nvSpPr>
          <p:cNvPr id="12" name="左中かっこ 11"/>
          <p:cNvSpPr/>
          <p:nvPr/>
        </p:nvSpPr>
        <p:spPr>
          <a:xfrm>
            <a:off x="3689993" y="4828401"/>
            <a:ext cx="193287" cy="629452"/>
          </a:xfrm>
          <a:prstGeom prst="leftBrace">
            <a:avLst>
              <a:gd name="adj1" fmla="val 35162"/>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400">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1283985" y="4922014"/>
            <a:ext cx="2339102" cy="461665"/>
          </a:xfrm>
          <a:prstGeom prst="rect">
            <a:avLst/>
          </a:prstGeom>
          <a:noFill/>
        </p:spPr>
        <p:txBody>
          <a:bodyPr wrap="none" rtlCol="0">
            <a:spAutoFit/>
          </a:bodyPr>
          <a:lstStyle/>
          <a:p>
            <a:r>
              <a:rPr kumimoji="1" lang="ja-JP" altLang="en-US" sz="2400" dirty="0" smtClean="0">
                <a:latin typeface="メイリオ" panose="020B0604030504040204" pitchFamily="50" charset="-128"/>
                <a:ea typeface="メイリオ" panose="020B0604030504040204" pitchFamily="50" charset="-128"/>
              </a:rPr>
              <a:t>低温の閾値の例</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02009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8" name="角丸四角形 7"/>
          <p:cNvSpPr/>
          <p:nvPr/>
        </p:nvSpPr>
        <p:spPr>
          <a:xfrm>
            <a:off x="572430" y="1457093"/>
            <a:ext cx="5449229" cy="4921405"/>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latin typeface="メイリオ" panose="020B0604030504040204" pitchFamily="50" charset="-128"/>
                <a:ea typeface="メイリオ" panose="020B0604030504040204" pitchFamily="50" charset="-128"/>
              </a:rPr>
              <a:t>光合成と細胞分裂速度の温度依存性</a:t>
            </a:r>
          </a:p>
          <a:p>
            <a:pPr algn="ctr"/>
            <a:r>
              <a:rPr lang="ja-JP" altLang="en-US">
                <a:latin typeface="メイリオ" panose="020B0604030504040204" pitchFamily="50" charset="-128"/>
                <a:ea typeface="メイリオ" panose="020B0604030504040204" pitchFamily="50" charset="-128"/>
              </a:rPr>
              <a:t>↑気温低下による光合成速度の低下は、細胞分裂速度の減少よりもゆるやか。</a:t>
            </a:r>
          </a:p>
          <a:p>
            <a:pPr algn="ctr"/>
            <a:r>
              <a:rPr lang="ja-JP" altLang="en-US">
                <a:latin typeface="メイリオ" panose="020B0604030504040204" pitchFamily="50" charset="-128"/>
                <a:ea typeface="メイリオ" panose="020B0604030504040204" pitchFamily="50" charset="-128"/>
              </a:rPr>
              <a:t>気温</a:t>
            </a:r>
            <a:r>
              <a:rPr lang="en-US" altLang="ja-JP">
                <a:latin typeface="メイリオ" panose="020B0604030504040204" pitchFamily="50" charset="-128"/>
                <a:ea typeface="メイリオ" panose="020B0604030504040204" pitchFamily="50" charset="-128"/>
              </a:rPr>
              <a:t>0℃</a:t>
            </a:r>
            <a:r>
              <a:rPr lang="ja-JP" altLang="en-US">
                <a:latin typeface="メイリオ" panose="020B0604030504040204" pitchFamily="50" charset="-128"/>
                <a:ea typeface="メイリオ" panose="020B0604030504040204" pitchFamily="50" charset="-128"/>
              </a:rPr>
              <a:t>以下では、殆ど成長できないが、そこそこの光合成はできる。</a:t>
            </a:r>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927702" y="354304"/>
            <a:ext cx="6288901" cy="954107"/>
          </a:xfrm>
          <a:prstGeom prst="rect">
            <a:avLst/>
          </a:prstGeom>
          <a:noFill/>
        </p:spPr>
        <p:txBody>
          <a:bodyPr wrap="none" rtlCol="0">
            <a:spAutoFit/>
          </a:bodyPr>
          <a:lstStyle/>
          <a:p>
            <a:r>
              <a:rPr lang="ja-JP" altLang="en-US" sz="2800" dirty="0">
                <a:solidFill>
                  <a:srgbClr val="0000FF"/>
                </a:solidFill>
                <a:latin typeface="メイリオ" panose="020B0604030504040204" pitchFamily="50" charset="-128"/>
                <a:ea typeface="メイリオ" panose="020B0604030504040204" pitchFamily="50" charset="-128"/>
              </a:rPr>
              <a:t>植物の生存限界を規定する変数と</a:t>
            </a:r>
            <a:r>
              <a:rPr lang="ja-JP" altLang="en-US" sz="2800" dirty="0" smtClean="0">
                <a:solidFill>
                  <a:srgbClr val="0000FF"/>
                </a:solidFill>
                <a:latin typeface="メイリオ" panose="020B0604030504040204" pitchFamily="50" charset="-128"/>
                <a:ea typeface="メイリオ" panose="020B0604030504040204" pitchFamily="50" charset="-128"/>
              </a:rPr>
              <a:t>して</a:t>
            </a:r>
            <a:endParaRPr lang="en-US" altLang="ja-JP" sz="2800" dirty="0" smtClean="0">
              <a:solidFill>
                <a:srgbClr val="0000FF"/>
              </a:solidFill>
              <a:latin typeface="メイリオ" panose="020B0604030504040204" pitchFamily="50" charset="-128"/>
              <a:ea typeface="メイリオ" panose="020B0604030504040204" pitchFamily="50" charset="-128"/>
            </a:endParaRPr>
          </a:p>
          <a:p>
            <a:r>
              <a:rPr lang="ja-JP" altLang="en-US" sz="2800" dirty="0" smtClean="0">
                <a:solidFill>
                  <a:srgbClr val="0000FF"/>
                </a:solidFill>
                <a:latin typeface="メイリオ" panose="020B0604030504040204" pitchFamily="50" charset="-128"/>
                <a:ea typeface="メイリオ" panose="020B0604030504040204" pitchFamily="50" charset="-128"/>
              </a:rPr>
              <a:t>年</a:t>
            </a:r>
            <a:r>
              <a:rPr lang="ja-JP" altLang="en-US" sz="2800" dirty="0">
                <a:solidFill>
                  <a:srgbClr val="0000FF"/>
                </a:solidFill>
                <a:latin typeface="メイリオ" panose="020B0604030504040204" pitchFamily="50" charset="-128"/>
                <a:ea typeface="メイリオ" panose="020B0604030504040204" pitchFamily="50" charset="-128"/>
              </a:rPr>
              <a:t>平均気温</a:t>
            </a:r>
            <a:r>
              <a:rPr lang="ja-JP" altLang="en-US" sz="2800" dirty="0" smtClean="0">
                <a:solidFill>
                  <a:srgbClr val="0000FF"/>
                </a:solidFill>
                <a:latin typeface="メイリオ" panose="020B0604030504040204" pitchFamily="50" charset="-128"/>
                <a:ea typeface="メイリオ" panose="020B0604030504040204" pitchFamily="50" charset="-128"/>
              </a:rPr>
              <a:t>は決定的</a:t>
            </a:r>
            <a:r>
              <a:rPr lang="ja-JP" altLang="en-US" sz="2800" dirty="0">
                <a:solidFill>
                  <a:srgbClr val="0000FF"/>
                </a:solidFill>
                <a:latin typeface="メイリオ" panose="020B0604030504040204" pitchFamily="50" charset="-128"/>
                <a:ea typeface="メイリオ" panose="020B0604030504040204" pitchFamily="50" charset="-128"/>
              </a:rPr>
              <a:t>に</a:t>
            </a:r>
            <a:r>
              <a:rPr lang="ja-JP" altLang="en-US" sz="2800" dirty="0" smtClean="0">
                <a:solidFill>
                  <a:srgbClr val="0000FF"/>
                </a:solidFill>
                <a:latin typeface="メイリオ" panose="020B0604030504040204" pitchFamily="50" charset="-128"/>
                <a:ea typeface="メイリオ" panose="020B0604030504040204" pitchFamily="50" charset="-128"/>
              </a:rPr>
              <a:t>重要でない</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728546" y="1568288"/>
            <a:ext cx="5092391" cy="4862870"/>
          </a:xfrm>
          <a:prstGeom prst="rect">
            <a:avLst/>
          </a:prstGeom>
        </p:spPr>
        <p:txBody>
          <a:bodyPr wrap="square">
            <a:spAutoFit/>
          </a:bodyPr>
          <a:lstStyle/>
          <a:p>
            <a:pPr>
              <a:spcAft>
                <a:spcPts val="1800"/>
              </a:spcAft>
            </a:pPr>
            <a:r>
              <a:rPr lang="ja-JP" altLang="en-US" sz="2000" dirty="0" smtClean="0">
                <a:latin typeface="メイリオ" panose="020B0604030504040204" pitchFamily="50" charset="-128"/>
                <a:ea typeface="メイリオ" panose="020B0604030504040204" pitchFamily="50" charset="-128"/>
              </a:rPr>
              <a:t>低温の閾値</a:t>
            </a:r>
            <a:r>
              <a:rPr lang="ja-JP" altLang="en-US" sz="2000" dirty="0">
                <a:latin typeface="メイリオ" panose="020B0604030504040204" pitchFamily="50" charset="-128"/>
                <a:ea typeface="メイリオ" panose="020B0604030504040204" pitchFamily="50" charset="-128"/>
              </a:rPr>
              <a:t>の重要性としては、植物の生活史の中で1回でも経験すると、群落が消失してしまうと言う重大性にある</a:t>
            </a:r>
            <a:r>
              <a:rPr lang="ja-JP" altLang="en-US" sz="2000" dirty="0" smtClean="0">
                <a:latin typeface="メイリオ" panose="020B0604030504040204" pitchFamily="50" charset="-128"/>
                <a:ea typeface="メイリオ" panose="020B0604030504040204" pitchFamily="50" charset="-128"/>
              </a:rPr>
              <a:t>（埋土</a:t>
            </a:r>
            <a:r>
              <a:rPr lang="ja-JP" altLang="en-US" sz="2000" dirty="0">
                <a:latin typeface="メイリオ" panose="020B0604030504040204" pitchFamily="50" charset="-128"/>
                <a:ea typeface="メイリオ" panose="020B0604030504040204" pitchFamily="50" charset="-128"/>
              </a:rPr>
              <a:t>種子や根系からの更新がなければ、そのまま地域</a:t>
            </a:r>
            <a:r>
              <a:rPr lang="ja-JP" altLang="en-US" sz="2000" dirty="0" smtClean="0">
                <a:latin typeface="メイリオ" panose="020B0604030504040204" pitchFamily="50" charset="-128"/>
                <a:ea typeface="メイリオ" panose="020B0604030504040204" pitchFamily="50" charset="-128"/>
              </a:rPr>
              <a:t>絶滅）</a:t>
            </a:r>
            <a:endParaRPr lang="ja-JP" altLang="en-US" sz="2000" dirty="0">
              <a:latin typeface="メイリオ" panose="020B0604030504040204" pitchFamily="50" charset="-128"/>
              <a:ea typeface="メイリオ" panose="020B0604030504040204" pitchFamily="50" charset="-128"/>
            </a:endParaRPr>
          </a:p>
          <a:p>
            <a:pPr>
              <a:spcAft>
                <a:spcPts val="1800"/>
              </a:spcAft>
            </a:pPr>
            <a:r>
              <a:rPr lang="ja-JP" altLang="en-US" sz="2000" dirty="0" smtClean="0">
                <a:latin typeface="メイリオ" panose="020B0604030504040204" pitchFamily="50" charset="-128"/>
                <a:ea typeface="メイリオ" panose="020B0604030504040204" pitchFamily="50" charset="-128"/>
              </a:rPr>
              <a:t>他方</a:t>
            </a:r>
            <a:r>
              <a:rPr lang="ja-JP" altLang="en-US" sz="2000" dirty="0">
                <a:latin typeface="メイリオ" panose="020B0604030504040204" pitchFamily="50" charset="-128"/>
                <a:ea typeface="メイリオ" panose="020B0604030504040204" pitchFamily="50" charset="-128"/>
              </a:rPr>
              <a:t>で、現在の植物種の分布は、この100年に1度レベル</a:t>
            </a:r>
            <a:r>
              <a:rPr lang="ja-JP" altLang="en-US" sz="2000" dirty="0" smtClean="0">
                <a:latin typeface="メイリオ" panose="020B0604030504040204" pitchFamily="50" charset="-128"/>
                <a:ea typeface="メイリオ" panose="020B0604030504040204" pitchFamily="50" charset="-128"/>
              </a:rPr>
              <a:t>の「フィルター」から</a:t>
            </a:r>
            <a:r>
              <a:rPr lang="ja-JP" altLang="en-US" sz="2000" dirty="0">
                <a:latin typeface="メイリオ" panose="020B0604030504040204" pitchFamily="50" charset="-128"/>
                <a:ea typeface="メイリオ" panose="020B0604030504040204" pitchFamily="50" charset="-128"/>
              </a:rPr>
              <a:t>逃れているわけであり、よって低温が群落の存続に致命的なダメージを起こすことは、殆どないとも期待できる</a:t>
            </a:r>
            <a:r>
              <a:rPr lang="ja-JP" altLang="en-US" sz="2000" dirty="0" smtClean="0">
                <a:latin typeface="メイリオ" panose="020B0604030504040204" pitchFamily="50" charset="-128"/>
                <a:ea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endParaRPr>
          </a:p>
          <a:p>
            <a:pPr>
              <a:spcAft>
                <a:spcPts val="1800"/>
              </a:spcAft>
            </a:pPr>
            <a:r>
              <a:rPr lang="ja-JP" altLang="en-US" sz="2000" dirty="0" smtClean="0">
                <a:latin typeface="メイリオ" panose="020B0604030504040204" pitchFamily="50" charset="-128"/>
                <a:ea typeface="メイリオ" panose="020B0604030504040204" pitchFamily="50" charset="-128"/>
              </a:rPr>
              <a:t>さらに</a:t>
            </a:r>
            <a:r>
              <a:rPr lang="ja-JP" altLang="en-US" sz="2000" dirty="0">
                <a:latin typeface="メイリオ" panose="020B0604030504040204" pitchFamily="50" charset="-128"/>
                <a:ea typeface="メイリオ" panose="020B0604030504040204" pitchFamily="50" charset="-128"/>
              </a:rPr>
              <a:t>、耐寒性を有する植物種にとっての致命的でない低温条件は、耐寒性の程度の低い多種の侵入から自らのニッチを守ってくれるというメリットもある</a:t>
            </a:r>
            <a:r>
              <a:rPr lang="ja-JP" altLang="en-US" sz="2000" dirty="0" smtClean="0">
                <a:latin typeface="メイリオ" panose="020B0604030504040204" pitchFamily="50" charset="-128"/>
                <a:ea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6603370" y="1378148"/>
            <a:ext cx="4928839" cy="923330"/>
          </a:xfrm>
          <a:prstGeom prst="rect">
            <a:avLst/>
          </a:prstGeom>
        </p:spPr>
        <p:txBody>
          <a:bodyPr wrap="square">
            <a:spAutoFit/>
          </a:bodyPr>
          <a:lstStyle/>
          <a:p>
            <a:r>
              <a:rPr lang="ja-JP" altLang="en-US" dirty="0" smtClean="0">
                <a:latin typeface="メイリオ" panose="020B0604030504040204" pitchFamily="50" charset="-128"/>
                <a:ea typeface="メイリオ" panose="020B0604030504040204" pitchFamily="50" charset="-128"/>
              </a:rPr>
              <a:t>実際</a:t>
            </a:r>
            <a:r>
              <a:rPr lang="ja-JP" altLang="en-US" dirty="0">
                <a:latin typeface="メイリオ" panose="020B0604030504040204" pitchFamily="50" charset="-128"/>
                <a:ea typeface="メイリオ" panose="020B0604030504040204" pitchFamily="50" charset="-128"/>
              </a:rPr>
              <a:t>に、frost-freeである温帯</a:t>
            </a:r>
            <a:r>
              <a:rPr lang="ja-JP" altLang="en-US" dirty="0" smtClean="0">
                <a:latin typeface="メイリオ" panose="020B0604030504040204" pitchFamily="50" charset="-128"/>
                <a:ea typeface="メイリオ" panose="020B0604030504040204" pitchFamily="50" charset="-128"/>
              </a:rPr>
              <a:t>の島嶼で</a:t>
            </a:r>
            <a:r>
              <a:rPr lang="ja-JP" altLang="en-US" dirty="0">
                <a:latin typeface="メイリオ" panose="020B0604030504040204" pitchFamily="50" charset="-128"/>
                <a:ea typeface="メイリオ" panose="020B0604030504040204" pitchFamily="50" charset="-128"/>
              </a:rPr>
              <a:t>は、温帯にもかかわらず熱帯性の植物が分布することも多い。</a:t>
            </a:r>
          </a:p>
        </p:txBody>
      </p:sp>
      <p:sp>
        <p:nvSpPr>
          <p:cNvPr id="13" name="正方形/長方形 12"/>
          <p:cNvSpPr/>
          <p:nvPr/>
        </p:nvSpPr>
        <p:spPr>
          <a:xfrm>
            <a:off x="6434788" y="2357482"/>
            <a:ext cx="5452412" cy="646331"/>
          </a:xfrm>
          <a:prstGeom prst="rect">
            <a:avLst/>
          </a:prstGeom>
        </p:spPr>
        <p:txBody>
          <a:bodyPr wrap="square">
            <a:spAutoFit/>
          </a:bodyPr>
          <a:lstStyle/>
          <a:p>
            <a:r>
              <a:rPr lang="ja-JP" altLang="en-US" dirty="0" smtClean="0">
                <a:latin typeface="メイリオ" panose="020B0604030504040204" pitchFamily="50" charset="-128"/>
                <a:ea typeface="メイリオ" panose="020B0604030504040204" pitchFamily="50" charset="-128"/>
              </a:rPr>
              <a:t>例：ヤシ科の常緑高木ビロウの自生地</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a:t>
            </a:r>
            <a:r>
              <a:rPr lang="en-US" altLang="ja-JP" sz="1600" dirty="0" smtClean="0">
                <a:latin typeface="メイリオ" panose="020B0604030504040204" pitchFamily="50" charset="-128"/>
                <a:ea typeface="メイリオ" panose="020B0604030504040204" pitchFamily="50" charset="-128"/>
              </a:rPr>
              <a:t>Google</a:t>
            </a:r>
            <a:r>
              <a:rPr lang="ja-JP" altLang="en-US" sz="1600" dirty="0" smtClean="0">
                <a:latin typeface="メイリオ" panose="020B0604030504040204" pitchFamily="50" charset="-128"/>
                <a:ea typeface="メイリオ" panose="020B0604030504040204" pitchFamily="50" charset="-128"/>
              </a:rPr>
              <a:t>検索した自生地を</a:t>
            </a:r>
            <a:r>
              <a:rPr lang="en-US" altLang="ja-JP" sz="1600" dirty="0" smtClean="0">
                <a:latin typeface="メイリオ" panose="020B0604030504040204" pitchFamily="50" charset="-128"/>
                <a:ea typeface="メイリオ" panose="020B0604030504040204" pitchFamily="50" charset="-128"/>
              </a:rPr>
              <a:t>Google Map</a:t>
            </a:r>
            <a:r>
              <a:rPr lang="ja-JP" altLang="en-US" sz="1600" dirty="0" smtClean="0">
                <a:latin typeface="メイリオ" panose="020B0604030504040204" pitchFamily="50" charset="-128"/>
                <a:ea typeface="メイリオ" panose="020B0604030504040204" pitchFamily="50" charset="-128"/>
              </a:rPr>
              <a:t>上に表示）</a:t>
            </a:r>
            <a:endParaRPr lang="en-US" altLang="ja-JP" dirty="0" smtClean="0">
              <a:latin typeface="メイリオ" panose="020B0604030504040204" pitchFamily="50" charset="-128"/>
              <a:ea typeface="メイリオ" panose="020B0604030504040204" pitchFamily="50" charset="-128"/>
            </a:endParaRPr>
          </a:p>
        </p:txBody>
      </p:sp>
      <p:grpSp>
        <p:nvGrpSpPr>
          <p:cNvPr id="54" name="グループ化 53"/>
          <p:cNvGrpSpPr/>
          <p:nvPr/>
        </p:nvGrpSpPr>
        <p:grpSpPr>
          <a:xfrm>
            <a:off x="6502806" y="3167143"/>
            <a:ext cx="5129968" cy="3262467"/>
            <a:chOff x="6569714" y="2788927"/>
            <a:chExt cx="5129968" cy="3262467"/>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9714" y="2788927"/>
              <a:ext cx="5129968" cy="3262467"/>
            </a:xfrm>
            <a:prstGeom prst="rect">
              <a:avLst/>
            </a:prstGeom>
          </p:spPr>
        </p:pic>
        <p:sp>
          <p:nvSpPr>
            <p:cNvPr id="7" name="円/楕円 6"/>
            <p:cNvSpPr/>
            <p:nvPr/>
          </p:nvSpPr>
          <p:spPr>
            <a:xfrm>
              <a:off x="7731513" y="2893290"/>
              <a:ext cx="104078" cy="1115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4" name="円/楕円 13"/>
            <p:cNvSpPr/>
            <p:nvPr/>
          </p:nvSpPr>
          <p:spPr>
            <a:xfrm>
              <a:off x="7644205" y="3459713"/>
              <a:ext cx="104078" cy="1115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8106017" y="2820136"/>
              <a:ext cx="877163" cy="369332"/>
            </a:xfrm>
            <a:prstGeom prst="rect">
              <a:avLst/>
            </a:prstGeom>
            <a:noFill/>
          </p:spPr>
          <p:txBody>
            <a:bodyPr wrap="non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沖ノ島</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6653200" y="3009857"/>
              <a:ext cx="877163" cy="369332"/>
            </a:xfrm>
            <a:prstGeom prst="rect">
              <a:avLst/>
            </a:prstGeom>
            <a:noFill/>
          </p:spPr>
          <p:txBody>
            <a:bodyPr wrap="non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小呂島</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6" name="円/楕円 15"/>
            <p:cNvSpPr/>
            <p:nvPr/>
          </p:nvSpPr>
          <p:spPr>
            <a:xfrm>
              <a:off x="10010081" y="4331510"/>
              <a:ext cx="104078" cy="1115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9749345" y="3672137"/>
              <a:ext cx="646331" cy="369332"/>
            </a:xfrm>
            <a:prstGeom prst="rect">
              <a:avLst/>
            </a:prstGeom>
            <a:noFill/>
          </p:spPr>
          <p:txBody>
            <a:bodyPr wrap="non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高島</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8" name="テキスト ボックス 17"/>
            <p:cNvSpPr txBox="1"/>
            <p:nvPr/>
          </p:nvSpPr>
          <p:spPr>
            <a:xfrm>
              <a:off x="9179343" y="5477485"/>
              <a:ext cx="877163" cy="369332"/>
            </a:xfrm>
            <a:prstGeom prst="rect">
              <a:avLst/>
            </a:prstGeom>
            <a:noFill/>
          </p:spPr>
          <p:txBody>
            <a:bodyPr wrap="non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竹野浦</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19" name="円/楕円 18"/>
            <p:cNvSpPr/>
            <p:nvPr/>
          </p:nvSpPr>
          <p:spPr>
            <a:xfrm>
              <a:off x="10114159" y="4991754"/>
              <a:ext cx="104078" cy="1115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 name="円/楕円 19"/>
            <p:cNvSpPr/>
            <p:nvPr/>
          </p:nvSpPr>
          <p:spPr>
            <a:xfrm>
              <a:off x="11326457" y="5122010"/>
              <a:ext cx="104078" cy="1115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1" name="テキスト ボックス 20"/>
            <p:cNvSpPr txBox="1"/>
            <p:nvPr/>
          </p:nvSpPr>
          <p:spPr>
            <a:xfrm>
              <a:off x="10319119" y="5512968"/>
              <a:ext cx="877163" cy="369332"/>
            </a:xfrm>
            <a:prstGeom prst="rect">
              <a:avLst/>
            </a:prstGeom>
            <a:noFill/>
          </p:spPr>
          <p:txBody>
            <a:bodyPr wrap="non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足摺岬</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22" name="円/楕円 21"/>
            <p:cNvSpPr/>
            <p:nvPr/>
          </p:nvSpPr>
          <p:spPr>
            <a:xfrm>
              <a:off x="7078585" y="4220869"/>
              <a:ext cx="104078" cy="1115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3" name="テキスト ボックス 22"/>
            <p:cNvSpPr txBox="1"/>
            <p:nvPr/>
          </p:nvSpPr>
          <p:spPr>
            <a:xfrm>
              <a:off x="6720324" y="3648503"/>
              <a:ext cx="877163" cy="369332"/>
            </a:xfrm>
            <a:prstGeom prst="rect">
              <a:avLst/>
            </a:prstGeom>
            <a:noFill/>
          </p:spPr>
          <p:txBody>
            <a:bodyPr wrap="non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平戸口</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sp>
          <p:nvSpPr>
            <p:cNvPr id="24" name="円/楕円 23"/>
            <p:cNvSpPr/>
            <p:nvPr/>
          </p:nvSpPr>
          <p:spPr>
            <a:xfrm>
              <a:off x="6770284" y="4331510"/>
              <a:ext cx="104078" cy="1115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5" name="正方形/長方形 24"/>
            <p:cNvSpPr/>
            <p:nvPr/>
          </p:nvSpPr>
          <p:spPr>
            <a:xfrm>
              <a:off x="6647555" y="4797003"/>
              <a:ext cx="1107996" cy="369332"/>
            </a:xfrm>
            <a:prstGeom prst="rect">
              <a:avLst/>
            </a:prstGeom>
          </p:spPr>
          <p:txBody>
            <a:bodyPr wrap="none">
              <a:spAutoFit/>
            </a:bodyPr>
            <a:lstStyle/>
            <a:p>
              <a:r>
                <a:rPr lang="ja-JP" altLang="en-US" dirty="0">
                  <a:solidFill>
                    <a:srgbClr val="FF0000"/>
                  </a:solidFill>
                  <a:latin typeface="メイリオ" panose="020B0604030504040204" pitchFamily="50" charset="-128"/>
                  <a:ea typeface="メイリオ" panose="020B0604030504040204" pitchFamily="50" charset="-128"/>
                </a:rPr>
                <a:t>阿値賀島</a:t>
              </a:r>
            </a:p>
          </p:txBody>
        </p:sp>
        <p:cxnSp>
          <p:nvCxnSpPr>
            <p:cNvPr id="27" name="直線矢印コネクタ 26"/>
            <p:cNvCxnSpPr/>
            <p:nvPr/>
          </p:nvCxnSpPr>
          <p:spPr>
            <a:xfrm flipH="1">
              <a:off x="7859933" y="2920807"/>
              <a:ext cx="337917" cy="3829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7356652" y="3334828"/>
              <a:ext cx="287553" cy="10743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7130624" y="3935885"/>
              <a:ext cx="28281" cy="284984"/>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a:off x="9975850" y="3965214"/>
              <a:ext cx="59986" cy="350620"/>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flipV="1">
              <a:off x="6851650" y="4464050"/>
              <a:ext cx="223282" cy="38416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V="1">
              <a:off x="9730317" y="5120217"/>
              <a:ext cx="412751" cy="414866"/>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10983383" y="5233522"/>
              <a:ext cx="343074" cy="335429"/>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10414462" y="3945228"/>
              <a:ext cx="877163" cy="369332"/>
            </a:xfrm>
            <a:prstGeom prst="rect">
              <a:avLst/>
            </a:prstGeom>
            <a:noFill/>
          </p:spPr>
          <p:txBody>
            <a:bodyPr wrap="none" rtlCol="0">
              <a:spAutoFit/>
            </a:bodyPr>
            <a:lstStyle/>
            <a:p>
              <a:r>
                <a:rPr kumimoji="1" lang="ja-JP" altLang="en-US" dirty="0" smtClean="0">
                  <a:solidFill>
                    <a:srgbClr val="FF0000"/>
                  </a:solidFill>
                  <a:latin typeface="メイリオ" panose="020B0604030504040204" pitchFamily="50" charset="-128"/>
                  <a:ea typeface="メイリオ" panose="020B0604030504040204" pitchFamily="50" charset="-128"/>
                </a:rPr>
                <a:t>小地島</a:t>
              </a:r>
              <a:endParaRPr kumimoji="1" lang="ja-JP" altLang="en-US" dirty="0">
                <a:solidFill>
                  <a:srgbClr val="FF0000"/>
                </a:solidFill>
                <a:latin typeface="メイリオ" panose="020B0604030504040204" pitchFamily="50" charset="-128"/>
                <a:ea typeface="メイリオ" panose="020B0604030504040204" pitchFamily="50" charset="-128"/>
              </a:endParaRPr>
            </a:p>
          </p:txBody>
        </p:sp>
      </p:grpSp>
      <p:sp>
        <p:nvSpPr>
          <p:cNvPr id="56" name="円/楕円 55"/>
          <p:cNvSpPr/>
          <p:nvPr/>
        </p:nvSpPr>
        <p:spPr>
          <a:xfrm>
            <a:off x="10539883" y="5175219"/>
            <a:ext cx="104078" cy="1115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58" name="直線矢印コネクタ 57"/>
          <p:cNvCxnSpPr/>
          <p:nvPr/>
        </p:nvCxnSpPr>
        <p:spPr>
          <a:xfrm flipH="1">
            <a:off x="10599869" y="4599085"/>
            <a:ext cx="90923" cy="53269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ãã­ã¦ã®åç"/>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40338" y="2980497"/>
            <a:ext cx="1744916" cy="117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462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正方形/長方形 3"/>
          <p:cNvSpPr/>
          <p:nvPr/>
        </p:nvSpPr>
        <p:spPr>
          <a:xfrm>
            <a:off x="9300116" y="6006934"/>
            <a:ext cx="2891883" cy="707886"/>
          </a:xfrm>
          <a:prstGeom prst="rect">
            <a:avLst/>
          </a:prstGeom>
        </p:spPr>
        <p:txBody>
          <a:bodyPr wrap="square">
            <a:spAutoFit/>
          </a:bodyPr>
          <a:lstStyle/>
          <a:p>
            <a:r>
              <a:rPr lang="ja-JP" altLang="en-US" sz="1000" smtClean="0"/>
              <a:t>竹中明夫 (1999)</a:t>
            </a:r>
          </a:p>
          <a:p>
            <a:r>
              <a:rPr lang="ja-JP" altLang="en-US" sz="1000" smtClean="0"/>
              <a:t>シベリア・永久凍土地帯のカラマツ林　－地球温暖化の潜在的な影響をさぐる－</a:t>
            </a:r>
          </a:p>
          <a:p>
            <a:r>
              <a:rPr lang="ja-JP" altLang="en-US" sz="1000" smtClean="0"/>
              <a:t>地球環境研究センターニュース 9(8)</a:t>
            </a:r>
            <a:endParaRPr lang="ja-JP" altLang="en-US" sz="1000" dirty="0"/>
          </a:p>
        </p:txBody>
      </p:sp>
      <p:sp>
        <p:nvSpPr>
          <p:cNvPr id="5" name="正方形/長方形 4"/>
          <p:cNvSpPr/>
          <p:nvPr/>
        </p:nvSpPr>
        <p:spPr>
          <a:xfrm>
            <a:off x="472274" y="335115"/>
            <a:ext cx="11113476" cy="5632311"/>
          </a:xfrm>
          <a:prstGeom prst="rect">
            <a:avLst/>
          </a:prstGeom>
          <a:solidFill>
            <a:schemeClr val="bg1"/>
          </a:solidFill>
        </p:spPr>
        <p:txBody>
          <a:bodyPr wrap="square">
            <a:spAutoFit/>
          </a:bodyPr>
          <a:lstStyle/>
          <a:p>
            <a:pPr>
              <a:spcAft>
                <a:spcPts val="1200"/>
              </a:spcAft>
            </a:pPr>
            <a:r>
              <a:rPr lang="ja-JP" altLang="en-US" sz="2200" dirty="0">
                <a:latin typeface="HGP教科書体" pitchFamily="18" charset="-128"/>
                <a:ea typeface="HGP教科書体" pitchFamily="18" charset="-128"/>
              </a:rPr>
              <a:t>高緯度地域では、夏が短いだけでなく冬の寒さもきびしい。シベリア内陸部ではマイナス50度以下にまで下がることもよくある。しかし、寒さに備える準備ができたカラマツにとってはこの程度の低温は恐くない。ただし、まだ備えができておらず、葉を広げ枝が成長中の状態では格段に寒さに弱い。</a:t>
            </a:r>
          </a:p>
          <a:p>
            <a:pPr>
              <a:spcAft>
                <a:spcPts val="1200"/>
              </a:spcAft>
            </a:pPr>
            <a:r>
              <a:rPr lang="ja-JP" altLang="en-US" sz="2200" dirty="0" err="1">
                <a:latin typeface="HGP教科書体" pitchFamily="18" charset="-128"/>
                <a:ea typeface="HGP教科書体" pitchFamily="18" charset="-128"/>
              </a:rPr>
              <a:t>いっぱんに</a:t>
            </a:r>
            <a:r>
              <a:rPr lang="ja-JP" altLang="en-US" sz="2200" dirty="0">
                <a:latin typeface="HGP教科書体" pitchFamily="18" charset="-128"/>
                <a:ea typeface="HGP教科書体" pitchFamily="18" charset="-128"/>
              </a:rPr>
              <a:t>、寒さが厳しい地方に分布する植物ほど寒さに対して臆病だ。いつ季節はずれの寒さがくるか分からないシベリアのカラマツは、早々に伸長を停止してしっかりした越冬芽を作って寒さに備える。日本に移植しても、やはり日本のカラマツよりもずっと早くに伸びるのをやめてしまい冬を越すための芽をつける。</a:t>
            </a:r>
          </a:p>
          <a:p>
            <a:pPr>
              <a:spcAft>
                <a:spcPts val="1200"/>
              </a:spcAft>
            </a:pPr>
            <a:r>
              <a:rPr lang="ja-JP" altLang="en-US" sz="2200" dirty="0">
                <a:latin typeface="HGP教科書体" pitchFamily="18" charset="-128"/>
                <a:ea typeface="HGP教科書体" pitchFamily="18" charset="-128"/>
              </a:rPr>
              <a:t>高緯度地方の気候はとても不安定である。シベリア東部、サハ共和国のヤクーツクは北緯62度の町だ。ここでは８月にマイナス20度まで下がったことがあるという。ヤクーツクの植物園ではサハ共和国内各地の植物を集めていたが、この突然の寒さに多くの植物が枯れてしまった。そのなかで、もともとヤクーツクに生育していた植物は、８月にはすでに寒さへの備えをしていたので生き延びたという。</a:t>
            </a:r>
          </a:p>
          <a:p>
            <a:pPr>
              <a:spcAft>
                <a:spcPts val="1200"/>
              </a:spcAft>
            </a:pPr>
            <a:r>
              <a:rPr lang="ja-JP" altLang="en-US" sz="2200" dirty="0">
                <a:latin typeface="HGP教科書体" pitchFamily="18" charset="-128"/>
                <a:ea typeface="HGP教科書体" pitchFamily="18" charset="-128"/>
              </a:rPr>
              <a:t>この事例はなかなか示唆的だ。</a:t>
            </a:r>
            <a:r>
              <a:rPr lang="ja-JP" altLang="en-US" sz="2200" dirty="0">
                <a:solidFill>
                  <a:srgbClr val="FF0000"/>
                </a:solidFill>
                <a:latin typeface="HGP教科書体" pitchFamily="18" charset="-128"/>
                <a:ea typeface="HGP教科書体" pitchFamily="18" charset="-128"/>
              </a:rPr>
              <a:t>ごくまれに起こる現象であっても、現在の森林の分布パターンをきめるうえで重要なものかもしれない。</a:t>
            </a:r>
            <a:r>
              <a:rPr lang="ja-JP" altLang="en-US" sz="2200" dirty="0">
                <a:latin typeface="HGP教科書体" pitchFamily="18" charset="-128"/>
                <a:ea typeface="HGP教科書体" pitchFamily="18" charset="-128"/>
              </a:rPr>
              <a:t>種子が発芽して成長をはじめたカラマツが自分で種子をつけるまでに一度でも壊滅的な打撃を</a:t>
            </a:r>
            <a:r>
              <a:rPr lang="ja-JP" altLang="en-US" sz="2200" dirty="0" smtClean="0">
                <a:latin typeface="HGP教科書体" pitchFamily="18" charset="-128"/>
                <a:ea typeface="HGP教科書体" pitchFamily="18" charset="-128"/>
              </a:rPr>
              <a:t>うけたなら</a:t>
            </a:r>
            <a:r>
              <a:rPr lang="ja-JP" altLang="en-US" sz="2200" dirty="0">
                <a:latin typeface="HGP教科書体" pitchFamily="18" charset="-128"/>
                <a:ea typeface="HGP教科書体" pitchFamily="18" charset="-128"/>
              </a:rPr>
              <a:t>、カラマツは子供を残す前に死んでしまう。これでは安定したカラマツ林は成立できない。</a:t>
            </a:r>
          </a:p>
        </p:txBody>
      </p:sp>
    </p:spTree>
    <p:extLst>
      <p:ext uri="{BB962C8B-B14F-4D97-AF65-F5344CB8AC3E}">
        <p14:creationId xmlns:p14="http://schemas.microsoft.com/office/powerpoint/2010/main" val="1707705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 name="角丸四角形 12"/>
          <p:cNvSpPr/>
          <p:nvPr/>
        </p:nvSpPr>
        <p:spPr>
          <a:xfrm>
            <a:off x="457200" y="825190"/>
            <a:ext cx="6516029" cy="5925015"/>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光合成と細胞分裂速度の温度依存性</a:t>
            </a:r>
          </a:p>
          <a:p>
            <a:pPr algn="ctr"/>
            <a:r>
              <a:rPr lang="ja-JP" altLang="en-US" dirty="0"/>
              <a:t>↑気温低下による光合成速度の低下は、細胞分裂速度の減少よりもゆるやか。</a:t>
            </a:r>
          </a:p>
          <a:p>
            <a:pPr algn="ctr"/>
            <a:r>
              <a:rPr lang="ja-JP" altLang="en-US" dirty="0"/>
              <a:t>気温</a:t>
            </a:r>
            <a:r>
              <a:rPr lang="en-US" altLang="ja-JP" dirty="0"/>
              <a:t>0℃</a:t>
            </a:r>
            <a:r>
              <a:rPr lang="ja-JP" altLang="en-US" dirty="0"/>
              <a:t>以下では、殆ど成長できないが、</a:t>
            </a:r>
            <a:r>
              <a:rPr lang="ja-JP" altLang="en-US" dirty="0" err="1"/>
              <a:t>そこそこ</a:t>
            </a:r>
            <a:r>
              <a:rPr lang="ja-JP" altLang="en-US" dirty="0"/>
              <a:t>の光合成はできる。</a:t>
            </a:r>
            <a:endParaRPr kumimoji="1" lang="ja-JP" altLang="en-US" dirty="0"/>
          </a:p>
        </p:txBody>
      </p:sp>
      <p:sp>
        <p:nvSpPr>
          <p:cNvPr id="12" name="角丸四角形 11"/>
          <p:cNvSpPr/>
          <p:nvPr/>
        </p:nvSpPr>
        <p:spPr>
          <a:xfrm>
            <a:off x="7123320" y="825190"/>
            <a:ext cx="4733320" cy="4272590"/>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t>光合成と細胞分裂速度の温度依存性</a:t>
            </a:r>
          </a:p>
          <a:p>
            <a:pPr algn="ctr"/>
            <a:r>
              <a:rPr lang="ja-JP" altLang="en-US"/>
              <a:t>↑気温低下による光合成速度の低下は、細胞分裂速度の減少よりもゆるやか。</a:t>
            </a:r>
          </a:p>
          <a:p>
            <a:pPr algn="ctr"/>
            <a:r>
              <a:rPr lang="ja-JP" altLang="en-US"/>
              <a:t>気温</a:t>
            </a:r>
            <a:r>
              <a:rPr lang="en-US" altLang="ja-JP"/>
              <a:t>0℃</a:t>
            </a:r>
            <a:r>
              <a:rPr lang="ja-JP" altLang="en-US"/>
              <a:t>以下では、殆ど成長できないが、そこそこの光合成はできる。</a:t>
            </a:r>
            <a:endParaRPr kumimoji="1" lang="ja-JP" altLang="en-US"/>
          </a:p>
        </p:txBody>
      </p:sp>
      <p:sp>
        <p:nvSpPr>
          <p:cNvPr id="4" name="テキスト ボックス 3"/>
          <p:cNvSpPr txBox="1"/>
          <p:nvPr/>
        </p:nvSpPr>
        <p:spPr>
          <a:xfrm>
            <a:off x="2570726" y="148681"/>
            <a:ext cx="7117654" cy="523220"/>
          </a:xfrm>
          <a:prstGeom prst="rect">
            <a:avLst/>
          </a:prstGeom>
          <a:noFill/>
        </p:spPr>
        <p:txBody>
          <a:bodyPr wrap="none" rtlCol="0">
            <a:spAutoFit/>
          </a:bodyPr>
          <a:lstStyle/>
          <a:p>
            <a:pPr algn="ctr"/>
            <a:r>
              <a:rPr lang="ja-JP" altLang="en-US" sz="2800" dirty="0" smtClean="0">
                <a:solidFill>
                  <a:srgbClr val="0000FF"/>
                </a:solidFill>
              </a:rPr>
              <a:t>優占する樹木の生育形は、耐凍性が決定する</a:t>
            </a:r>
            <a:endParaRPr kumimoji="1" lang="ja-JP" altLang="en-US" sz="2800" dirty="0">
              <a:solidFill>
                <a:srgbClr val="0000FF"/>
              </a:solidFill>
            </a:endParaRPr>
          </a:p>
        </p:txBody>
      </p:sp>
      <p:sp>
        <p:nvSpPr>
          <p:cNvPr id="2" name="正方形/長方形 1"/>
          <p:cNvSpPr/>
          <p:nvPr/>
        </p:nvSpPr>
        <p:spPr>
          <a:xfrm>
            <a:off x="701040" y="884111"/>
            <a:ext cx="6100627" cy="1384995"/>
          </a:xfrm>
          <a:prstGeom prst="rect">
            <a:avLst/>
          </a:prstGeom>
        </p:spPr>
        <p:txBody>
          <a:bodyPr wrap="square">
            <a:spAutoFit/>
          </a:bodyPr>
          <a:lstStyle/>
          <a:p>
            <a:r>
              <a:rPr lang="ja-JP" altLang="en-US" sz="2100" dirty="0" smtClean="0">
                <a:solidFill>
                  <a:srgbClr val="008000"/>
                </a:solidFill>
                <a:latin typeface="メイリオ" panose="020B0604030504040204" pitchFamily="50" charset="-128"/>
                <a:ea typeface="メイリオ" panose="020B0604030504040204" pitchFamily="50" charset="-128"/>
              </a:rPr>
              <a:t>年間</a:t>
            </a:r>
            <a:r>
              <a:rPr lang="ja-JP" altLang="en-US" sz="2100" dirty="0">
                <a:solidFill>
                  <a:srgbClr val="008000"/>
                </a:solidFill>
                <a:latin typeface="メイリオ" panose="020B0604030504040204" pitchFamily="50" charset="-128"/>
                <a:ea typeface="メイリオ" panose="020B0604030504040204" pitchFamily="50" charset="-128"/>
              </a:rPr>
              <a:t>最大気温</a:t>
            </a:r>
            <a:r>
              <a:rPr lang="ja-JP" altLang="en-US" sz="2100" dirty="0" smtClean="0">
                <a:solidFill>
                  <a:srgbClr val="008000"/>
                </a:solidFill>
                <a:latin typeface="メイリオ" panose="020B0604030504040204" pitchFamily="50" charset="-128"/>
                <a:ea typeface="メイリオ" panose="020B0604030504040204" pitchFamily="50" charset="-128"/>
              </a:rPr>
              <a:t>は、異なる</a:t>
            </a:r>
            <a:r>
              <a:rPr lang="ja-JP" altLang="en-US" sz="2100" dirty="0">
                <a:solidFill>
                  <a:srgbClr val="008000"/>
                </a:solidFill>
                <a:latin typeface="メイリオ" panose="020B0604030504040204" pitchFamily="50" charset="-128"/>
                <a:ea typeface="メイリオ" panose="020B0604030504040204" pitchFamily="50" charset="-128"/>
              </a:rPr>
              <a:t>生育形</a:t>
            </a:r>
            <a:r>
              <a:rPr lang="ja-JP" altLang="en-US" sz="2100" dirty="0" smtClean="0">
                <a:solidFill>
                  <a:srgbClr val="008000"/>
                </a:solidFill>
                <a:latin typeface="メイリオ" panose="020B0604030504040204" pitchFamily="50" charset="-128"/>
                <a:ea typeface="メイリオ" panose="020B0604030504040204" pitchFamily="50" charset="-128"/>
              </a:rPr>
              <a:t>で入れ子になって</a:t>
            </a:r>
            <a:r>
              <a:rPr lang="ja-JP" altLang="en-US" sz="2100" dirty="0">
                <a:solidFill>
                  <a:srgbClr val="008000"/>
                </a:solidFill>
                <a:latin typeface="メイリオ" panose="020B0604030504040204" pitchFamily="50" charset="-128"/>
                <a:ea typeface="メイリオ" panose="020B0604030504040204" pitchFamily="50" charset="-128"/>
              </a:rPr>
              <a:t>いるが、最低</a:t>
            </a:r>
            <a:r>
              <a:rPr lang="ja-JP" altLang="en-US" sz="2100" dirty="0" smtClean="0">
                <a:solidFill>
                  <a:srgbClr val="008000"/>
                </a:solidFill>
                <a:latin typeface="メイリオ" panose="020B0604030504040204" pitchFamily="50" charset="-128"/>
                <a:ea typeface="メイリオ" panose="020B0604030504040204" pitchFamily="50" charset="-128"/>
              </a:rPr>
              <a:t>気温は</a:t>
            </a:r>
            <a:r>
              <a:rPr lang="ja-JP" altLang="en-US" sz="2100" dirty="0">
                <a:solidFill>
                  <a:srgbClr val="008000"/>
                </a:solidFill>
                <a:latin typeface="メイリオ" panose="020B0604030504040204" pitchFamily="50" charset="-128"/>
                <a:ea typeface="メイリオ" panose="020B0604030504040204" pitchFamily="50" charset="-128"/>
              </a:rPr>
              <a:t>明瞭に分離</a:t>
            </a:r>
            <a:r>
              <a:rPr lang="ja-JP" altLang="en-US" sz="2100" dirty="0" smtClean="0">
                <a:solidFill>
                  <a:srgbClr val="008000"/>
                </a:solidFill>
                <a:latin typeface="メイリオ" panose="020B0604030504040204" pitchFamily="50" charset="-128"/>
                <a:ea typeface="メイリオ" panose="020B0604030504040204" pitchFamily="50" charset="-128"/>
              </a:rPr>
              <a:t>される。つまり、優占</a:t>
            </a:r>
            <a:r>
              <a:rPr lang="ja-JP" altLang="en-US" sz="2100" dirty="0">
                <a:solidFill>
                  <a:srgbClr val="008000"/>
                </a:solidFill>
                <a:latin typeface="メイリオ" panose="020B0604030504040204" pitchFamily="50" charset="-128"/>
                <a:ea typeface="メイリオ" panose="020B0604030504040204" pitchFamily="50" charset="-128"/>
              </a:rPr>
              <a:t>する樹種の生育形（常緑・落葉・針葉</a:t>
            </a:r>
            <a:r>
              <a:rPr lang="ja-JP" altLang="en-US" sz="2100" dirty="0" smtClean="0">
                <a:solidFill>
                  <a:srgbClr val="008000"/>
                </a:solidFill>
                <a:latin typeface="メイリオ" panose="020B0604030504040204" pitchFamily="50" charset="-128"/>
                <a:ea typeface="メイリオ" panose="020B0604030504040204" pitchFamily="50" charset="-128"/>
              </a:rPr>
              <a:t>）は耐凍性が決定する</a:t>
            </a:r>
            <a:endParaRPr lang="ja-JP" altLang="en-US" sz="2100" dirty="0">
              <a:solidFill>
                <a:srgbClr val="008000"/>
              </a:solidFill>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8403" y="1840783"/>
            <a:ext cx="3193264" cy="4822480"/>
          </a:xfrm>
          <a:prstGeom prst="rect">
            <a:avLst/>
          </a:prstGeom>
        </p:spPr>
      </p:pic>
      <p:sp>
        <p:nvSpPr>
          <p:cNvPr id="9" name="正方形/長方形 8"/>
          <p:cNvSpPr/>
          <p:nvPr/>
        </p:nvSpPr>
        <p:spPr>
          <a:xfrm>
            <a:off x="7329193" y="888451"/>
            <a:ext cx="4367427" cy="707886"/>
          </a:xfrm>
          <a:prstGeom prst="rect">
            <a:avLst/>
          </a:prstGeom>
        </p:spPr>
        <p:txBody>
          <a:bodyPr wrap="square">
            <a:spAutoFit/>
          </a:bodyPr>
          <a:lstStyle/>
          <a:p>
            <a:r>
              <a:rPr lang="ja-JP" altLang="en-US" sz="2000" dirty="0" smtClean="0">
                <a:solidFill>
                  <a:srgbClr val="008000"/>
                </a:solidFill>
                <a:latin typeface="メイリオ" panose="020B0604030504040204" pitchFamily="50" charset="-128"/>
                <a:ea typeface="メイリオ" panose="020B0604030504040204" pitchFamily="50" charset="-128"/>
              </a:rPr>
              <a:t>とはいえ、同じ生育形の樹木でも、自生地に応じた耐凍性の差がある</a:t>
            </a:r>
            <a:endParaRPr lang="ja-JP" altLang="en-US" sz="2000" dirty="0">
              <a:solidFill>
                <a:srgbClr val="008000"/>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642282" y="3342800"/>
            <a:ext cx="2503231" cy="2246769"/>
          </a:xfrm>
          <a:prstGeom prst="rect">
            <a:avLst/>
          </a:prstGeom>
          <a:solidFill>
            <a:srgbClr val="92D050"/>
          </a:solidFill>
          <a:ln>
            <a:solidFill>
              <a:schemeClr val="accent1">
                <a:shade val="50000"/>
              </a:schemeClr>
            </a:solidFill>
          </a:ln>
        </p:spPr>
        <p:txBody>
          <a:bodyPr wrap="square">
            <a:spAutoFit/>
          </a:bodyPr>
          <a:lstStyle/>
          <a:p>
            <a:r>
              <a:rPr lang="ja-JP" altLang="en-US" sz="2000" dirty="0" smtClean="0"/>
              <a:t>ヤナギ属</a:t>
            </a:r>
            <a:r>
              <a:rPr lang="ja-JP" altLang="en-US" sz="2000" dirty="0"/>
              <a:t>、ポプラ属、カンバ属は-45℃の低温に耐える。実際に、東シベリアやアラスカ内陸部に分布する落葉性高木種は、ほぼこれらのみ</a:t>
            </a: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9214" y="1576608"/>
            <a:ext cx="4167383" cy="3432863"/>
          </a:xfrm>
          <a:prstGeom prst="rect">
            <a:avLst/>
          </a:prstGeom>
        </p:spPr>
      </p:pic>
      <p:cxnSp>
        <p:nvCxnSpPr>
          <p:cNvPr id="15" name="直線矢印コネクタ 14"/>
          <p:cNvCxnSpPr/>
          <p:nvPr/>
        </p:nvCxnSpPr>
        <p:spPr>
          <a:xfrm>
            <a:off x="3145513" y="5263376"/>
            <a:ext cx="1162746" cy="350020"/>
          </a:xfrm>
          <a:prstGeom prst="straightConnector1">
            <a:avLst/>
          </a:prstGeom>
          <a:ln>
            <a:solidFill>
              <a:srgbClr val="008000"/>
            </a:solidFill>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7264557" y="5339824"/>
            <a:ext cx="4592083" cy="1323439"/>
          </a:xfrm>
          <a:prstGeom prst="rect">
            <a:avLst/>
          </a:prstGeom>
          <a:solidFill>
            <a:srgbClr val="FFFF99"/>
          </a:solidFill>
        </p:spPr>
        <p:txBody>
          <a:bodyPr wrap="square">
            <a:spAutoFit/>
          </a:bodyPr>
          <a:lstStyle/>
          <a:p>
            <a:r>
              <a:rPr lang="ja-JP" altLang="en-US" sz="2000" dirty="0">
                <a:latin typeface="メイリオ" panose="020B0604030504040204" pitchFamily="50" charset="-128"/>
                <a:ea typeface="メイリオ" panose="020B0604030504040204" pitchFamily="50" charset="-128"/>
              </a:rPr>
              <a:t>低温に対する大きなニッチ分化は生育形（常緑・落葉・針葉）で生じる</a:t>
            </a:r>
            <a:r>
              <a:rPr lang="ja-JP" altLang="en-US" sz="2000" dirty="0" smtClean="0">
                <a:latin typeface="メイリオ" panose="020B0604030504040204" pitchFamily="50" charset="-128"/>
                <a:ea typeface="メイリオ" panose="020B0604030504040204" pitchFamily="50" charset="-128"/>
              </a:rPr>
              <a:t>。しかし</a:t>
            </a:r>
            <a:r>
              <a:rPr lang="ja-JP" altLang="en-US" sz="2000" dirty="0">
                <a:latin typeface="メイリオ" panose="020B0604030504040204" pitchFamily="50" charset="-128"/>
                <a:ea typeface="メイリオ" panose="020B0604030504040204" pitchFamily="50" charset="-128"/>
              </a:rPr>
              <a:t>、それぞれの生育形にも、低温に対する小さなニッチ分化が存在する。</a:t>
            </a:r>
          </a:p>
        </p:txBody>
      </p:sp>
      <p:sp>
        <p:nvSpPr>
          <p:cNvPr id="14" name="テキスト ボックス 13"/>
          <p:cNvSpPr txBox="1"/>
          <p:nvPr/>
        </p:nvSpPr>
        <p:spPr>
          <a:xfrm>
            <a:off x="680263" y="6380873"/>
            <a:ext cx="2427268" cy="369332"/>
          </a:xfrm>
          <a:prstGeom prst="rect">
            <a:avLst/>
          </a:prstGeom>
          <a:noFill/>
        </p:spPr>
        <p:txBody>
          <a:bodyPr wrap="none" rtlCol="0">
            <a:spAutoFit/>
          </a:bodyPr>
          <a:lstStyle/>
          <a:p>
            <a:r>
              <a:rPr kumimoji="1" lang="ja-JP" altLang="en-US" sz="900" dirty="0" smtClean="0"/>
              <a:t>図の出典：</a:t>
            </a:r>
            <a:endParaRPr kumimoji="1" lang="en-US" altLang="ja-JP" sz="900" dirty="0" smtClean="0"/>
          </a:p>
          <a:p>
            <a:r>
              <a:rPr kumimoji="1" lang="ja-JP" altLang="en-US" sz="900" dirty="0" smtClean="0"/>
              <a:t>酒井昭著、「植物の分布と環境適用」朝倉書店</a:t>
            </a:r>
            <a:endParaRPr kumimoji="1" lang="ja-JP" altLang="en-US" sz="900" dirty="0"/>
          </a:p>
        </p:txBody>
      </p:sp>
      <p:sp>
        <p:nvSpPr>
          <p:cNvPr id="16" name="テキスト ボックス 15"/>
          <p:cNvSpPr txBox="1"/>
          <p:nvPr/>
        </p:nvSpPr>
        <p:spPr>
          <a:xfrm rot="16200000">
            <a:off x="10458340" y="2853723"/>
            <a:ext cx="2427268" cy="369332"/>
          </a:xfrm>
          <a:prstGeom prst="rect">
            <a:avLst/>
          </a:prstGeom>
          <a:noFill/>
        </p:spPr>
        <p:txBody>
          <a:bodyPr wrap="none" rtlCol="0">
            <a:spAutoFit/>
          </a:bodyPr>
          <a:lstStyle/>
          <a:p>
            <a:r>
              <a:rPr kumimoji="1" lang="ja-JP" altLang="en-US" sz="900" dirty="0" smtClean="0"/>
              <a:t>図の出典：</a:t>
            </a:r>
            <a:endParaRPr kumimoji="1" lang="en-US" altLang="ja-JP" sz="900" dirty="0" smtClean="0"/>
          </a:p>
          <a:p>
            <a:r>
              <a:rPr kumimoji="1" lang="ja-JP" altLang="en-US" sz="900" dirty="0" smtClean="0"/>
              <a:t>酒井昭著、「植物の分布と環境適用」朝倉書店</a:t>
            </a:r>
            <a:endParaRPr kumimoji="1" lang="ja-JP" altLang="en-US" sz="900" dirty="0"/>
          </a:p>
        </p:txBody>
      </p:sp>
    </p:spTree>
    <p:extLst>
      <p:ext uri="{BB962C8B-B14F-4D97-AF65-F5344CB8AC3E}">
        <p14:creationId xmlns:p14="http://schemas.microsoft.com/office/powerpoint/2010/main" val="1586816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7893" y="750478"/>
            <a:ext cx="6869857" cy="5783994"/>
          </a:xfrm>
          <a:prstGeom prst="rect">
            <a:avLst/>
          </a:prstGeom>
        </p:spPr>
      </p:pic>
      <p:sp>
        <p:nvSpPr>
          <p:cNvPr id="5" name="テキスト ボックス 4"/>
          <p:cNvSpPr txBox="1"/>
          <p:nvPr/>
        </p:nvSpPr>
        <p:spPr>
          <a:xfrm>
            <a:off x="1595289" y="148681"/>
            <a:ext cx="9068508" cy="523220"/>
          </a:xfrm>
          <a:prstGeom prst="rect">
            <a:avLst/>
          </a:prstGeom>
          <a:noFill/>
        </p:spPr>
        <p:txBody>
          <a:bodyPr wrap="none" rtlCol="0">
            <a:spAutoFit/>
          </a:bodyPr>
          <a:lstStyle/>
          <a:p>
            <a:pPr algn="ctr"/>
            <a:r>
              <a:rPr lang="ja-JP" altLang="en-US" sz="2800" dirty="0" smtClean="0">
                <a:solidFill>
                  <a:srgbClr val="0000FF"/>
                </a:solidFill>
              </a:rPr>
              <a:t>エンボリズム耐性は、常緑高木の耐凍性の一部を説明する</a:t>
            </a:r>
            <a:endParaRPr kumimoji="1" lang="ja-JP" altLang="en-US" sz="2800" dirty="0">
              <a:solidFill>
                <a:srgbClr val="0000FF"/>
              </a:solidFill>
            </a:endParaRPr>
          </a:p>
        </p:txBody>
      </p:sp>
      <p:sp>
        <p:nvSpPr>
          <p:cNvPr id="6" name="テキスト ボックス 5"/>
          <p:cNvSpPr txBox="1"/>
          <p:nvPr/>
        </p:nvSpPr>
        <p:spPr>
          <a:xfrm>
            <a:off x="7090383" y="6070666"/>
            <a:ext cx="3573414" cy="507831"/>
          </a:xfrm>
          <a:prstGeom prst="rect">
            <a:avLst/>
          </a:prstGeom>
          <a:noFill/>
        </p:spPr>
        <p:txBody>
          <a:bodyPr wrap="none" rtlCol="0">
            <a:spAutoFit/>
          </a:bodyPr>
          <a:lstStyle/>
          <a:p>
            <a:r>
              <a:rPr kumimoji="1" lang="ja-JP" altLang="en-US" sz="900" dirty="0" smtClean="0"/>
              <a:t>文章と図の出典：</a:t>
            </a:r>
            <a:endParaRPr kumimoji="1" lang="en-US" altLang="ja-JP" sz="900" dirty="0" smtClean="0"/>
          </a:p>
          <a:p>
            <a:r>
              <a:rPr kumimoji="1" lang="ja-JP" altLang="en-US" sz="900" dirty="0" smtClean="0"/>
              <a:t>館野正樹著、光と水のジレンマに生きる、「植物が地球をかえた！」</a:t>
            </a:r>
            <a:r>
              <a:rPr kumimoji="1" lang="en-US" altLang="ja-JP" sz="900" dirty="0" smtClean="0"/>
              <a:t>5</a:t>
            </a:r>
            <a:r>
              <a:rPr kumimoji="1" lang="ja-JP" altLang="en-US" sz="900" dirty="0" smtClean="0"/>
              <a:t>章</a:t>
            </a:r>
            <a:endParaRPr kumimoji="1" lang="en-US" altLang="ja-JP" sz="900" dirty="0" smtClean="0"/>
          </a:p>
          <a:p>
            <a:r>
              <a:rPr kumimoji="1" lang="ja-JP" altLang="en-US" sz="900" dirty="0" smtClean="0"/>
              <a:t>化学同人</a:t>
            </a:r>
            <a:endParaRPr kumimoji="1" lang="ja-JP" altLang="en-US" sz="900" dirty="0"/>
          </a:p>
        </p:txBody>
      </p:sp>
      <p:sp>
        <p:nvSpPr>
          <p:cNvPr id="7" name="正方形/長方形 6"/>
          <p:cNvSpPr/>
          <p:nvPr/>
        </p:nvSpPr>
        <p:spPr>
          <a:xfrm>
            <a:off x="7208520" y="1616957"/>
            <a:ext cx="4781397" cy="4016484"/>
          </a:xfrm>
          <a:prstGeom prst="rect">
            <a:avLst/>
          </a:prstGeom>
          <a:solidFill>
            <a:srgbClr val="FFFF99"/>
          </a:solidFill>
        </p:spPr>
        <p:txBody>
          <a:bodyPr wrap="square">
            <a:spAutoFit/>
          </a:bodyPr>
          <a:lstStyle/>
          <a:p>
            <a:pPr>
              <a:spcAft>
                <a:spcPts val="1800"/>
              </a:spcAft>
            </a:pPr>
            <a:r>
              <a:rPr lang="ja-JP" altLang="en-US" sz="2400" dirty="0" smtClean="0">
                <a:latin typeface="メイリオ" panose="020B0604030504040204" pitchFamily="50" charset="-128"/>
                <a:ea typeface="メイリオ" panose="020B0604030504040204" pitchFamily="50" charset="-128"/>
              </a:rPr>
              <a:t>落葉広葉樹にとっては、分布の北限と道管の太さは無関係だが、</a:t>
            </a:r>
            <a:r>
              <a:rPr lang="ja-JP" altLang="en-US" sz="2400" dirty="0" smtClean="0">
                <a:solidFill>
                  <a:srgbClr val="FF0000"/>
                </a:solidFill>
                <a:latin typeface="メイリオ" panose="020B0604030504040204" pitchFamily="50" charset="-128"/>
                <a:ea typeface="メイリオ" panose="020B0604030504040204" pitchFamily="50" charset="-128"/>
              </a:rPr>
              <a:t>常緑広葉樹にとっては、道管が細いものほど北に分布できる</a:t>
            </a:r>
            <a:r>
              <a:rPr lang="ja-JP" altLang="en-US" sz="2400" dirty="0" smtClean="0">
                <a:latin typeface="メイリオ" panose="020B0604030504040204" pitchFamily="50" charset="-128"/>
                <a:ea typeface="メイリオ" panose="020B0604030504040204" pitchFamily="50" charset="-128"/>
              </a:rPr>
              <a:t>。</a:t>
            </a:r>
            <a:endParaRPr lang="en-US" altLang="ja-JP" sz="2400" dirty="0" smtClean="0">
              <a:latin typeface="メイリオ" panose="020B0604030504040204" pitchFamily="50" charset="-128"/>
              <a:ea typeface="メイリオ" panose="020B0604030504040204" pitchFamily="50" charset="-128"/>
            </a:endParaRPr>
          </a:p>
          <a:p>
            <a:pPr>
              <a:spcAft>
                <a:spcPts val="1800"/>
              </a:spcAft>
            </a:pPr>
            <a:r>
              <a:rPr lang="ja-JP" altLang="en-US" sz="2400" dirty="0" smtClean="0">
                <a:latin typeface="メイリオ" panose="020B0604030504040204" pitchFamily="50" charset="-128"/>
                <a:ea typeface="メイリオ" panose="020B0604030504040204" pitchFamily="50" charset="-128"/>
              </a:rPr>
              <a:t>エンボリズムに強い常緑針葉樹は、仮道管が細いので夏でも葉に水を十分供給できず、また気孔を大きく開けることができないため光合成能力は低い。そのため、温暖な土地では常緑広葉樹に勝てない。</a:t>
            </a:r>
            <a:endParaRPr lang="en-US" altLang="ja-JP" sz="24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95489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103120" y="2476500"/>
            <a:ext cx="7802136" cy="1754326"/>
          </a:xfrm>
          <a:prstGeom prst="rect">
            <a:avLst/>
          </a:prstGeom>
          <a:noFill/>
        </p:spPr>
        <p:txBody>
          <a:bodyPr wrap="none" rtlCol="0">
            <a:spAutoFit/>
          </a:bodyPr>
          <a:lstStyle/>
          <a:p>
            <a:r>
              <a:rPr lang="ja-JP" altLang="en-US" sz="5400" dirty="0" smtClean="0"/>
              <a:t>温度条件に対する</a:t>
            </a:r>
            <a:endParaRPr kumimoji="1" lang="en-US" altLang="ja-JP" sz="5400" dirty="0" smtClean="0"/>
          </a:p>
          <a:p>
            <a:r>
              <a:rPr kumimoji="1" lang="ja-JP" altLang="en-US" sz="5400" dirty="0" smtClean="0"/>
              <a:t>光合成・呼吸・成長の応答</a:t>
            </a:r>
            <a:endParaRPr kumimoji="1" lang="ja-JP" altLang="en-US" sz="5400" dirty="0"/>
          </a:p>
        </p:txBody>
      </p:sp>
    </p:spTree>
    <p:extLst>
      <p:ext uri="{BB962C8B-B14F-4D97-AF65-F5344CB8AC3E}">
        <p14:creationId xmlns:p14="http://schemas.microsoft.com/office/powerpoint/2010/main" val="1236845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4309955" y="148681"/>
            <a:ext cx="3639138" cy="523220"/>
          </a:xfrm>
          <a:prstGeom prst="rect">
            <a:avLst/>
          </a:prstGeom>
          <a:noFill/>
        </p:spPr>
        <p:txBody>
          <a:bodyPr wrap="none" rtlCol="0">
            <a:spAutoFit/>
          </a:bodyPr>
          <a:lstStyle/>
          <a:p>
            <a:pPr algn="ctr"/>
            <a:r>
              <a:rPr lang="ja-JP" altLang="en-US" sz="2800" dirty="0">
                <a:solidFill>
                  <a:srgbClr val="0000FF"/>
                </a:solidFill>
                <a:latin typeface="メイリオ" panose="020B0604030504040204" pitchFamily="50" charset="-128"/>
                <a:ea typeface="メイリオ" panose="020B0604030504040204" pitchFamily="50" charset="-128"/>
              </a:rPr>
              <a:t>植物の低温</a:t>
            </a:r>
            <a:r>
              <a:rPr lang="ja-JP" altLang="en-US" sz="2800" dirty="0" smtClean="0">
                <a:solidFill>
                  <a:srgbClr val="0000FF"/>
                </a:solidFill>
                <a:latin typeface="メイリオ" panose="020B0604030504040204" pitchFamily="50" charset="-128"/>
                <a:ea typeface="メイリオ" panose="020B0604030504040204" pitchFamily="50" charset="-128"/>
              </a:rPr>
              <a:t>適応の</a:t>
            </a:r>
            <a:r>
              <a:rPr lang="en-US" altLang="ja-JP" sz="2800" dirty="0" smtClean="0">
                <a:solidFill>
                  <a:srgbClr val="0000FF"/>
                </a:solidFill>
                <a:latin typeface="メイリオ" panose="020B0604030504040204" pitchFamily="50" charset="-128"/>
                <a:ea typeface="メイリオ" panose="020B0604030504040204" pitchFamily="50" charset="-128"/>
              </a:rPr>
              <a:t>3</a:t>
            </a:r>
            <a:r>
              <a:rPr lang="ja-JP" altLang="en-US" sz="2800" dirty="0" smtClean="0">
                <a:solidFill>
                  <a:srgbClr val="0000FF"/>
                </a:solidFill>
                <a:latin typeface="メイリオ" panose="020B0604030504040204" pitchFamily="50" charset="-128"/>
                <a:ea typeface="メイリオ" panose="020B0604030504040204" pitchFamily="50" charset="-128"/>
              </a:rPr>
              <a:t>態</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661639" y="1047394"/>
            <a:ext cx="10816684" cy="1138773"/>
          </a:xfrm>
          <a:prstGeom prst="rect">
            <a:avLst/>
          </a:prstGeom>
          <a:solidFill>
            <a:schemeClr val="bg1"/>
          </a:solidFill>
          <a:ln>
            <a:solidFill>
              <a:schemeClr val="accent1">
                <a:shade val="50000"/>
              </a:schemeClr>
            </a:solidFill>
          </a:ln>
        </p:spPr>
        <p:txBody>
          <a:bodyPr wrap="square">
            <a:spAutoFit/>
          </a:bodyPr>
          <a:lstStyle/>
          <a:p>
            <a:r>
              <a:rPr lang="ja-JP" altLang="en-US" sz="2800" dirty="0" smtClean="0">
                <a:solidFill>
                  <a:srgbClr val="008000"/>
                </a:solidFill>
                <a:latin typeface="メイリオ" panose="020B0604030504040204" pitchFamily="50" charset="-128"/>
                <a:ea typeface="メイリオ" panose="020B0604030504040204" pitchFamily="50" charset="-128"/>
              </a:rPr>
              <a:t>(</a:t>
            </a:r>
            <a:r>
              <a:rPr lang="ja-JP" altLang="en-US" sz="2800" dirty="0">
                <a:solidFill>
                  <a:srgbClr val="008000"/>
                </a:solidFill>
                <a:latin typeface="メイリオ" panose="020B0604030504040204" pitchFamily="50" charset="-128"/>
                <a:ea typeface="メイリオ" panose="020B0604030504040204" pitchFamily="50" charset="-128"/>
              </a:rPr>
              <a:t>1) Escape</a:t>
            </a:r>
          </a:p>
          <a:p>
            <a:r>
              <a:rPr lang="ja-JP" altLang="en-US" sz="2000" dirty="0">
                <a:latin typeface="メイリオ" panose="020B0604030504040204" pitchFamily="50" charset="-128"/>
                <a:ea typeface="メイリオ" panose="020B0604030504040204" pitchFamily="50" charset="-128"/>
              </a:rPr>
              <a:t>低温耐性の弱い器官を冷気に晒さない。具体的には、秋に落葉させる（落葉性）、地下器官による越冬、Snow bedにおける越冬など</a:t>
            </a:r>
          </a:p>
        </p:txBody>
      </p:sp>
      <p:sp>
        <p:nvSpPr>
          <p:cNvPr id="6" name="正方形/長方形 5"/>
          <p:cNvSpPr/>
          <p:nvPr/>
        </p:nvSpPr>
        <p:spPr>
          <a:xfrm>
            <a:off x="661638" y="2715277"/>
            <a:ext cx="10816684" cy="1446550"/>
          </a:xfrm>
          <a:prstGeom prst="rect">
            <a:avLst/>
          </a:prstGeom>
          <a:solidFill>
            <a:schemeClr val="bg1"/>
          </a:solidFill>
          <a:ln>
            <a:solidFill>
              <a:schemeClr val="accent1">
                <a:shade val="50000"/>
              </a:schemeClr>
            </a:solidFill>
          </a:ln>
        </p:spPr>
        <p:txBody>
          <a:bodyPr wrap="square">
            <a:spAutoFit/>
          </a:bodyPr>
          <a:lstStyle/>
          <a:p>
            <a:r>
              <a:rPr lang="ja-JP" altLang="en-US" sz="2800" dirty="0">
                <a:solidFill>
                  <a:srgbClr val="008000"/>
                </a:solidFill>
                <a:latin typeface="メイリオ" panose="020B0604030504040204" pitchFamily="50" charset="-128"/>
                <a:ea typeface="メイリオ" panose="020B0604030504040204" pitchFamily="50" charset="-128"/>
              </a:rPr>
              <a:t>(2) Avoidance</a:t>
            </a:r>
          </a:p>
          <a:p>
            <a:r>
              <a:rPr lang="ja-JP" altLang="en-US" sz="2000" dirty="0">
                <a:latin typeface="メイリオ" panose="020B0604030504040204" pitchFamily="50" charset="-128"/>
                <a:ea typeface="メイリオ" panose="020B0604030504040204" pitchFamily="50" charset="-128"/>
              </a:rPr>
              <a:t>細胞の溶質を増やすことで、氷結温度を下げる。これは効率が悪い方法。浸透圧を2倍にするほど溶質を増やしても、1.5～2.0K程しか氷点は下がらない</a:t>
            </a:r>
            <a:r>
              <a:rPr lang="ja-JP" altLang="en-US" sz="2000" dirty="0" smtClean="0">
                <a:latin typeface="メイリオ" panose="020B0604030504040204" pitchFamily="50" charset="-128"/>
                <a:ea typeface="メイリオ" panose="020B0604030504040204" pitchFamily="50" charset="-128"/>
              </a:rPr>
              <a:t>。また</a:t>
            </a:r>
            <a:r>
              <a:rPr lang="ja-JP" altLang="en-US" sz="2000" dirty="0">
                <a:latin typeface="メイリオ" panose="020B0604030504040204" pitchFamily="50" charset="-128"/>
                <a:ea typeface="メイリオ" panose="020B0604030504040204" pitchFamily="50" charset="-128"/>
              </a:rPr>
              <a:t>は葉は-12℃まで過冷却状態で、氷核を生成せず保つことができる。但し、この温度を下回ると、一気に氷結が生じる。</a:t>
            </a:r>
          </a:p>
        </p:txBody>
      </p:sp>
      <p:sp>
        <p:nvSpPr>
          <p:cNvPr id="7" name="正方形/長方形 6"/>
          <p:cNvSpPr/>
          <p:nvPr/>
        </p:nvSpPr>
        <p:spPr>
          <a:xfrm>
            <a:off x="661638" y="4690937"/>
            <a:ext cx="10816684" cy="1754326"/>
          </a:xfrm>
          <a:prstGeom prst="rect">
            <a:avLst/>
          </a:prstGeom>
          <a:solidFill>
            <a:schemeClr val="bg1"/>
          </a:solidFill>
          <a:ln>
            <a:solidFill>
              <a:schemeClr val="accent1">
                <a:shade val="50000"/>
              </a:schemeClr>
            </a:solidFill>
          </a:ln>
        </p:spPr>
        <p:txBody>
          <a:bodyPr wrap="square">
            <a:spAutoFit/>
          </a:bodyPr>
          <a:lstStyle/>
          <a:p>
            <a:r>
              <a:rPr lang="ja-JP" altLang="en-US" sz="2800" dirty="0">
                <a:solidFill>
                  <a:srgbClr val="008000"/>
                </a:solidFill>
                <a:latin typeface="メイリオ" panose="020B0604030504040204" pitchFamily="50" charset="-128"/>
                <a:ea typeface="メイリオ" panose="020B0604030504040204" pitchFamily="50" charset="-128"/>
              </a:rPr>
              <a:t>(3) Tolerance</a:t>
            </a:r>
          </a:p>
          <a:p>
            <a:r>
              <a:rPr lang="ja-JP" altLang="en-US" sz="2000" dirty="0">
                <a:latin typeface="メイリオ" panose="020B0604030504040204" pitchFamily="50" charset="-128"/>
                <a:ea typeface="メイリオ" panose="020B0604030504040204" pitchFamily="50" charset="-128"/>
              </a:rPr>
              <a:t>氷の生成を原形質外（主に細胞間壁）で生じさせる。氷の形成に伴って原形質は脱水されていくので、細胞膜は縮小して脱水した原形質を包み込んだ状態で健全性を維持しなければならない</a:t>
            </a:r>
            <a:r>
              <a:rPr lang="ja-JP" altLang="en-US" sz="2000" dirty="0" smtClean="0">
                <a:latin typeface="メイリオ" panose="020B0604030504040204" pitchFamily="50" charset="-128"/>
                <a:ea typeface="メイリオ" panose="020B0604030504040204" pitchFamily="50" charset="-128"/>
              </a:rPr>
              <a:t>。なの</a:t>
            </a:r>
            <a:r>
              <a:rPr lang="ja-JP" altLang="en-US" sz="2000" dirty="0">
                <a:latin typeface="メイリオ" panose="020B0604030504040204" pitchFamily="50" charset="-128"/>
                <a:ea typeface="メイリオ" panose="020B0604030504040204" pitchFamily="50" charset="-128"/>
              </a:rPr>
              <a:t>で、生理的に馴化するためには時間が必要であり、一気に低温に晒される状況では、十分にToleranceの能力を発揮することができない。</a:t>
            </a:r>
          </a:p>
        </p:txBody>
      </p:sp>
    </p:spTree>
    <p:extLst>
      <p:ext uri="{BB962C8B-B14F-4D97-AF65-F5344CB8AC3E}">
        <p14:creationId xmlns:p14="http://schemas.microsoft.com/office/powerpoint/2010/main" val="626041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2864444" y="277134"/>
            <a:ext cx="6514925" cy="523220"/>
          </a:xfrm>
          <a:prstGeom prst="rect">
            <a:avLst/>
          </a:prstGeom>
          <a:noFill/>
        </p:spPr>
        <p:txBody>
          <a:bodyPr wrap="none" rtlCol="0">
            <a:spAutoFit/>
          </a:bodyPr>
          <a:lstStyle/>
          <a:p>
            <a:pPr algn="ctr"/>
            <a:r>
              <a:rPr lang="ja-JP" altLang="en-US" sz="2800" dirty="0">
                <a:solidFill>
                  <a:srgbClr val="0000FF"/>
                </a:solidFill>
                <a:latin typeface="メイリオ" panose="020B0604030504040204" pitchFamily="50" charset="-128"/>
                <a:ea typeface="メイリオ" panose="020B0604030504040204" pitchFamily="50" charset="-128"/>
              </a:rPr>
              <a:t>植物の低温</a:t>
            </a:r>
            <a:r>
              <a:rPr lang="ja-JP" altLang="en-US" sz="2800" dirty="0" smtClean="0">
                <a:solidFill>
                  <a:srgbClr val="0000FF"/>
                </a:solidFill>
                <a:latin typeface="メイリオ" panose="020B0604030504040204" pitchFamily="50" charset="-128"/>
                <a:ea typeface="メイリオ" panose="020B0604030504040204" pitchFamily="50" charset="-128"/>
              </a:rPr>
              <a:t>適応の</a:t>
            </a:r>
            <a:r>
              <a:rPr lang="en-US" altLang="ja-JP" sz="2800" dirty="0" smtClean="0">
                <a:solidFill>
                  <a:srgbClr val="0000FF"/>
                </a:solidFill>
                <a:latin typeface="メイリオ" panose="020B0604030504040204" pitchFamily="50" charset="-128"/>
                <a:ea typeface="メイリオ" panose="020B0604030504040204" pitchFamily="50" charset="-128"/>
              </a:rPr>
              <a:t>3</a:t>
            </a:r>
            <a:r>
              <a:rPr lang="ja-JP" altLang="en-US" sz="2800" dirty="0" smtClean="0">
                <a:solidFill>
                  <a:srgbClr val="0000FF"/>
                </a:solidFill>
                <a:latin typeface="メイリオ" panose="020B0604030504040204" pitchFamily="50" charset="-128"/>
                <a:ea typeface="メイリオ" panose="020B0604030504040204" pitchFamily="50" charset="-128"/>
              </a:rPr>
              <a:t>態（その</a:t>
            </a:r>
            <a:r>
              <a:rPr lang="en-US" altLang="ja-JP" sz="2800" dirty="0" smtClean="0">
                <a:solidFill>
                  <a:srgbClr val="0000FF"/>
                </a:solidFill>
                <a:latin typeface="メイリオ" panose="020B0604030504040204" pitchFamily="50" charset="-128"/>
                <a:ea typeface="メイリオ" panose="020B0604030504040204" pitchFamily="50" charset="-128"/>
              </a:rPr>
              <a:t>1</a:t>
            </a:r>
            <a:r>
              <a:rPr lang="ja-JP" altLang="en-US" sz="2800" dirty="0" smtClean="0">
                <a:solidFill>
                  <a:srgbClr val="0000FF"/>
                </a:solidFill>
                <a:latin typeface="メイリオ" panose="020B0604030504040204" pitchFamily="50" charset="-128"/>
                <a:ea typeface="メイリオ" panose="020B0604030504040204" pitchFamily="50" charset="-128"/>
              </a:rPr>
              <a:t>）</a:t>
            </a:r>
            <a:r>
              <a:rPr lang="en-US" altLang="ja-JP" sz="2800" dirty="0" smtClean="0">
                <a:solidFill>
                  <a:srgbClr val="0000FF"/>
                </a:solidFill>
                <a:latin typeface="メイリオ" panose="020B0604030504040204" pitchFamily="50" charset="-128"/>
                <a:ea typeface="メイリオ" panose="020B0604030504040204" pitchFamily="50" charset="-128"/>
              </a:rPr>
              <a:t>Escape</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727" y="800354"/>
            <a:ext cx="9992793" cy="5812950"/>
          </a:xfrm>
          <a:prstGeom prst="rect">
            <a:avLst/>
          </a:prstGeom>
        </p:spPr>
      </p:pic>
      <p:sp>
        <p:nvSpPr>
          <p:cNvPr id="2" name="正方形/長方形 1"/>
          <p:cNvSpPr/>
          <p:nvPr/>
        </p:nvSpPr>
        <p:spPr>
          <a:xfrm>
            <a:off x="6290429" y="1248951"/>
            <a:ext cx="5109091" cy="461665"/>
          </a:xfrm>
          <a:prstGeom prst="rect">
            <a:avLst/>
          </a:prstGeom>
        </p:spPr>
        <p:txBody>
          <a:bodyPr wrap="none">
            <a:spAutoFit/>
          </a:bodyPr>
          <a:lstStyle/>
          <a:p>
            <a:r>
              <a:rPr lang="ja-JP" altLang="en-US" sz="2400" dirty="0" smtClean="0">
                <a:solidFill>
                  <a:srgbClr val="008000"/>
                </a:solidFill>
                <a:latin typeface="メイリオ" panose="020B0604030504040204" pitchFamily="50" charset="-128"/>
                <a:ea typeface="メイリオ" panose="020B0604030504040204" pitchFamily="50" charset="-128"/>
              </a:rPr>
              <a:t>低温に弱い</a:t>
            </a:r>
            <a:r>
              <a:rPr lang="ja-JP" altLang="en-US" sz="2400" dirty="0">
                <a:solidFill>
                  <a:srgbClr val="008000"/>
                </a:solidFill>
                <a:latin typeface="メイリオ" panose="020B0604030504040204" pitchFamily="50" charset="-128"/>
                <a:ea typeface="メイリオ" panose="020B0604030504040204" pitchFamily="50" charset="-128"/>
              </a:rPr>
              <a:t>器官を冷気に</a:t>
            </a:r>
            <a:r>
              <a:rPr lang="ja-JP" altLang="en-US" sz="2400" dirty="0" smtClean="0">
                <a:solidFill>
                  <a:srgbClr val="008000"/>
                </a:solidFill>
                <a:latin typeface="メイリオ" panose="020B0604030504040204" pitchFamily="50" charset="-128"/>
                <a:ea typeface="メイリオ" panose="020B0604030504040204" pitchFamily="50" charset="-128"/>
              </a:rPr>
              <a:t>晒さない！</a:t>
            </a:r>
            <a:endParaRPr lang="ja-JP" altLang="en-US" sz="2400" dirty="0">
              <a:solidFill>
                <a:srgbClr val="008000"/>
              </a:solidFill>
            </a:endParaRPr>
          </a:p>
        </p:txBody>
      </p:sp>
      <p:sp>
        <p:nvSpPr>
          <p:cNvPr id="6" name="テキスト ボックス 5"/>
          <p:cNvSpPr txBox="1"/>
          <p:nvPr/>
        </p:nvSpPr>
        <p:spPr>
          <a:xfrm>
            <a:off x="8972252" y="6243972"/>
            <a:ext cx="2427268" cy="369332"/>
          </a:xfrm>
          <a:prstGeom prst="rect">
            <a:avLst/>
          </a:prstGeom>
          <a:noFill/>
        </p:spPr>
        <p:txBody>
          <a:bodyPr wrap="none" rtlCol="0">
            <a:spAutoFit/>
          </a:bodyPr>
          <a:lstStyle/>
          <a:p>
            <a:r>
              <a:rPr kumimoji="1" lang="ja-JP" altLang="en-US" sz="900" dirty="0" smtClean="0"/>
              <a:t>図の出典：</a:t>
            </a:r>
            <a:endParaRPr kumimoji="1" lang="en-US" altLang="ja-JP" sz="900" dirty="0" smtClean="0"/>
          </a:p>
          <a:p>
            <a:r>
              <a:rPr kumimoji="1" lang="ja-JP" altLang="en-US" sz="900" dirty="0" smtClean="0"/>
              <a:t>酒井昭著、「植物の分布と環境適用」朝倉書店</a:t>
            </a:r>
            <a:endParaRPr kumimoji="1" lang="ja-JP" altLang="en-US" sz="900" dirty="0"/>
          </a:p>
        </p:txBody>
      </p:sp>
    </p:spTree>
    <p:extLst>
      <p:ext uri="{BB962C8B-B14F-4D97-AF65-F5344CB8AC3E}">
        <p14:creationId xmlns:p14="http://schemas.microsoft.com/office/powerpoint/2010/main" val="35466810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3" name="角丸四角形 32"/>
          <p:cNvSpPr/>
          <p:nvPr/>
        </p:nvSpPr>
        <p:spPr>
          <a:xfrm>
            <a:off x="60960" y="1165860"/>
            <a:ext cx="8145780" cy="5547360"/>
          </a:xfrm>
          <a:prstGeom prst="roundRect">
            <a:avLst>
              <a:gd name="adj" fmla="val 55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15" y="2118361"/>
            <a:ext cx="7950827" cy="4422784"/>
          </a:xfrm>
          <a:prstGeom prst="rect">
            <a:avLst/>
          </a:prstGeom>
        </p:spPr>
      </p:pic>
      <p:sp>
        <p:nvSpPr>
          <p:cNvPr id="7" name="テキスト ボックス 6"/>
          <p:cNvSpPr txBox="1"/>
          <p:nvPr/>
        </p:nvSpPr>
        <p:spPr>
          <a:xfrm>
            <a:off x="2031317" y="169049"/>
            <a:ext cx="7075783" cy="523220"/>
          </a:xfrm>
          <a:prstGeom prst="rect">
            <a:avLst/>
          </a:prstGeom>
          <a:noFill/>
        </p:spPr>
        <p:txBody>
          <a:bodyPr wrap="none" rtlCol="0">
            <a:spAutoFit/>
          </a:bodyPr>
          <a:lstStyle/>
          <a:p>
            <a:pPr algn="ctr"/>
            <a:r>
              <a:rPr lang="ja-JP" altLang="en-US" sz="2800" dirty="0">
                <a:solidFill>
                  <a:srgbClr val="0000FF"/>
                </a:solidFill>
                <a:latin typeface="メイリオ" panose="020B0604030504040204" pitchFamily="50" charset="-128"/>
                <a:ea typeface="メイリオ" panose="020B0604030504040204" pitchFamily="50" charset="-128"/>
              </a:rPr>
              <a:t>植物の低温</a:t>
            </a:r>
            <a:r>
              <a:rPr lang="ja-JP" altLang="en-US" sz="2800" dirty="0" smtClean="0">
                <a:solidFill>
                  <a:srgbClr val="0000FF"/>
                </a:solidFill>
                <a:latin typeface="メイリオ" panose="020B0604030504040204" pitchFamily="50" charset="-128"/>
                <a:ea typeface="メイリオ" panose="020B0604030504040204" pitchFamily="50" charset="-128"/>
              </a:rPr>
              <a:t>適応の</a:t>
            </a:r>
            <a:r>
              <a:rPr lang="en-US" altLang="ja-JP" sz="2800" dirty="0" smtClean="0">
                <a:solidFill>
                  <a:srgbClr val="0000FF"/>
                </a:solidFill>
                <a:latin typeface="メイリオ" panose="020B0604030504040204" pitchFamily="50" charset="-128"/>
                <a:ea typeface="メイリオ" panose="020B0604030504040204" pitchFamily="50" charset="-128"/>
              </a:rPr>
              <a:t>3</a:t>
            </a:r>
            <a:r>
              <a:rPr lang="ja-JP" altLang="en-US" sz="2800" dirty="0" smtClean="0">
                <a:solidFill>
                  <a:srgbClr val="0000FF"/>
                </a:solidFill>
                <a:latin typeface="メイリオ" panose="020B0604030504040204" pitchFamily="50" charset="-128"/>
                <a:ea typeface="メイリオ" panose="020B0604030504040204" pitchFamily="50" charset="-128"/>
              </a:rPr>
              <a:t>態（その</a:t>
            </a:r>
            <a:r>
              <a:rPr lang="en-US" altLang="ja-JP" sz="2800" dirty="0" smtClean="0">
                <a:solidFill>
                  <a:srgbClr val="0000FF"/>
                </a:solidFill>
                <a:latin typeface="メイリオ" panose="020B0604030504040204" pitchFamily="50" charset="-128"/>
                <a:ea typeface="メイリオ" panose="020B0604030504040204" pitchFamily="50" charset="-128"/>
              </a:rPr>
              <a:t>2</a:t>
            </a:r>
            <a:r>
              <a:rPr lang="ja-JP" altLang="en-US" sz="2800" dirty="0" smtClean="0">
                <a:solidFill>
                  <a:srgbClr val="0000FF"/>
                </a:solidFill>
                <a:latin typeface="メイリオ" panose="020B0604030504040204" pitchFamily="50" charset="-128"/>
                <a:ea typeface="メイリオ" panose="020B0604030504040204" pitchFamily="50" charset="-128"/>
              </a:rPr>
              <a:t>）</a:t>
            </a:r>
            <a:r>
              <a:rPr lang="en-US" altLang="ja-JP" sz="2800" dirty="0" smtClean="0">
                <a:solidFill>
                  <a:srgbClr val="0000FF"/>
                </a:solidFill>
                <a:latin typeface="メイリオ" panose="020B0604030504040204" pitchFamily="50" charset="-128"/>
                <a:ea typeface="メイリオ" panose="020B0604030504040204" pitchFamily="50" charset="-128"/>
              </a:rPr>
              <a:t>Avoidance</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3092" y="580458"/>
            <a:ext cx="4401015" cy="2267480"/>
          </a:xfrm>
          <a:prstGeom prst="rect">
            <a:avLst/>
          </a:prstGeom>
          <a:ln>
            <a:solidFill>
              <a:schemeClr val="tx1"/>
            </a:solidFill>
          </a:ln>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1090" y="3017986"/>
            <a:ext cx="3435469" cy="3459791"/>
          </a:xfrm>
          <a:prstGeom prst="rect">
            <a:avLst/>
          </a:prstGeom>
          <a:ln>
            <a:solidFill>
              <a:schemeClr val="tx1"/>
            </a:solidFill>
          </a:ln>
        </p:spPr>
      </p:pic>
      <p:sp>
        <p:nvSpPr>
          <p:cNvPr id="2" name="テキスト ボックス 1"/>
          <p:cNvSpPr txBox="1"/>
          <p:nvPr/>
        </p:nvSpPr>
        <p:spPr>
          <a:xfrm>
            <a:off x="129516" y="1268722"/>
            <a:ext cx="7423576" cy="707886"/>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凍結耐性の種では、低温に晒されることによってアブシジン酸が誘導され、これがタンパク質濃度を増大</a:t>
            </a:r>
            <a:r>
              <a:rPr lang="ja-JP" altLang="en-US" sz="2000" dirty="0" smtClean="0">
                <a:latin typeface="メイリオ" panose="020B0604030504040204" pitchFamily="50" charset="-128"/>
                <a:ea typeface="メイリオ" panose="020B0604030504040204" pitchFamily="50" charset="-128"/>
              </a:rPr>
              <a:t>させ耐凍</a:t>
            </a:r>
            <a:r>
              <a:rPr lang="ja-JP" altLang="en-US" sz="2000" dirty="0">
                <a:latin typeface="メイリオ" panose="020B0604030504040204" pitchFamily="50" charset="-128"/>
                <a:ea typeface="メイリオ" panose="020B0604030504040204" pitchFamily="50" charset="-128"/>
              </a:rPr>
              <a:t>性を</a:t>
            </a:r>
            <a:r>
              <a:rPr lang="ja-JP" altLang="en-US" sz="2000" dirty="0" smtClean="0">
                <a:latin typeface="メイリオ" panose="020B0604030504040204" pitchFamily="50" charset="-128"/>
                <a:ea typeface="メイリオ" panose="020B0604030504040204" pitchFamily="50" charset="-128"/>
              </a:rPr>
              <a:t>高める</a:t>
            </a:r>
            <a:endParaRPr kumimoji="1" lang="ja-JP" altLang="en-US" sz="20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935480" y="3196195"/>
            <a:ext cx="1800493" cy="369332"/>
          </a:xfrm>
          <a:prstGeom prst="rect">
            <a:avLst/>
          </a:prstGeom>
          <a:noFill/>
        </p:spPr>
        <p:txBody>
          <a:bodyPr wrap="none" rtlCol="0">
            <a:spAutoFit/>
          </a:bodyPr>
          <a:lstStyle/>
          <a:p>
            <a:r>
              <a:rPr kumimoji="1" lang="ja-JP" altLang="en-US" dirty="0" smtClean="0">
                <a:solidFill>
                  <a:srgbClr val="0070C0"/>
                </a:solidFill>
              </a:rPr>
              <a:t>凍結感受性の種</a:t>
            </a:r>
            <a:endParaRPr kumimoji="1" lang="ja-JP" altLang="en-US" dirty="0">
              <a:solidFill>
                <a:srgbClr val="0070C0"/>
              </a:solidFill>
            </a:endParaRPr>
          </a:p>
        </p:txBody>
      </p:sp>
      <p:sp>
        <p:nvSpPr>
          <p:cNvPr id="10" name="テキスト ボックス 9"/>
          <p:cNvSpPr txBox="1"/>
          <p:nvPr/>
        </p:nvSpPr>
        <p:spPr>
          <a:xfrm>
            <a:off x="2501889" y="5455608"/>
            <a:ext cx="1569660" cy="369332"/>
          </a:xfrm>
          <a:prstGeom prst="rect">
            <a:avLst/>
          </a:prstGeom>
          <a:noFill/>
          <a:ln>
            <a:noFill/>
          </a:ln>
        </p:spPr>
        <p:txBody>
          <a:bodyPr wrap="none" rtlCol="0">
            <a:spAutoFit/>
          </a:bodyPr>
          <a:lstStyle/>
          <a:p>
            <a:r>
              <a:rPr kumimoji="1" lang="ja-JP" altLang="en-US" dirty="0" smtClean="0">
                <a:solidFill>
                  <a:srgbClr val="C00000"/>
                </a:solidFill>
              </a:rPr>
              <a:t>凍結耐性の種</a:t>
            </a:r>
            <a:endParaRPr kumimoji="1" lang="ja-JP" altLang="en-US" dirty="0">
              <a:solidFill>
                <a:srgbClr val="C00000"/>
              </a:solidFill>
            </a:endParaRPr>
          </a:p>
        </p:txBody>
      </p:sp>
      <p:cxnSp>
        <p:nvCxnSpPr>
          <p:cNvPr id="5" name="直線矢印コネクタ 4"/>
          <p:cNvCxnSpPr/>
          <p:nvPr/>
        </p:nvCxnSpPr>
        <p:spPr>
          <a:xfrm flipH="1" flipV="1">
            <a:off x="2031318" y="4587240"/>
            <a:ext cx="564150" cy="964926"/>
          </a:xfrm>
          <a:prstGeom prst="straightConnector1">
            <a:avLst/>
          </a:prstGeom>
          <a:ln w="2540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flipV="1">
            <a:off x="2499361" y="5048250"/>
            <a:ext cx="96107" cy="461010"/>
          </a:xfrm>
          <a:prstGeom prst="straightConnector1">
            <a:avLst/>
          </a:prstGeom>
          <a:ln w="2540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2595468" y="3506711"/>
            <a:ext cx="67712" cy="519826"/>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677476" y="5139928"/>
            <a:ext cx="1569660" cy="369332"/>
          </a:xfrm>
          <a:prstGeom prst="rect">
            <a:avLst/>
          </a:prstGeom>
          <a:noFill/>
        </p:spPr>
        <p:txBody>
          <a:bodyPr wrap="none" rtlCol="0">
            <a:spAutoFit/>
          </a:bodyPr>
          <a:lstStyle/>
          <a:p>
            <a:r>
              <a:rPr kumimoji="1" lang="ja-JP" altLang="en-US" dirty="0" smtClean="0">
                <a:solidFill>
                  <a:srgbClr val="C00000"/>
                </a:solidFill>
              </a:rPr>
              <a:t>凍結耐性の種</a:t>
            </a:r>
            <a:endParaRPr kumimoji="1" lang="ja-JP" altLang="en-US" dirty="0">
              <a:solidFill>
                <a:srgbClr val="C00000"/>
              </a:solidFill>
            </a:endParaRPr>
          </a:p>
        </p:txBody>
      </p:sp>
      <p:cxnSp>
        <p:nvCxnSpPr>
          <p:cNvPr id="22" name="直線矢印コネクタ 21"/>
          <p:cNvCxnSpPr/>
          <p:nvPr/>
        </p:nvCxnSpPr>
        <p:spPr>
          <a:xfrm flipH="1" flipV="1">
            <a:off x="5430685" y="2904299"/>
            <a:ext cx="190161" cy="2227965"/>
          </a:xfrm>
          <a:prstGeom prst="straightConnector1">
            <a:avLst/>
          </a:prstGeom>
          <a:ln w="2540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5620846" y="4248718"/>
            <a:ext cx="551331" cy="883547"/>
          </a:xfrm>
          <a:prstGeom prst="straightConnector1">
            <a:avLst/>
          </a:prstGeom>
          <a:ln w="2540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5620846" y="3750733"/>
            <a:ext cx="215490" cy="1389195"/>
          </a:xfrm>
          <a:prstGeom prst="straightConnector1">
            <a:avLst/>
          </a:prstGeom>
          <a:ln w="25400">
            <a:solidFill>
              <a:srgbClr val="C00000"/>
            </a:solidFill>
            <a:tailEnd type="ova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6366049" y="5069703"/>
            <a:ext cx="1569660" cy="369332"/>
          </a:xfrm>
          <a:prstGeom prst="rect">
            <a:avLst/>
          </a:prstGeom>
          <a:noFill/>
        </p:spPr>
        <p:txBody>
          <a:bodyPr wrap="none" rtlCol="0">
            <a:spAutoFit/>
          </a:bodyPr>
          <a:lstStyle/>
          <a:p>
            <a:r>
              <a:rPr kumimoji="1" lang="ja-JP" altLang="en-US" dirty="0" smtClean="0">
                <a:solidFill>
                  <a:srgbClr val="0070C0"/>
                </a:solidFill>
              </a:rPr>
              <a:t>凍結耐性の種</a:t>
            </a:r>
            <a:endParaRPr kumimoji="1" lang="ja-JP" altLang="en-US" dirty="0">
              <a:solidFill>
                <a:srgbClr val="0070C0"/>
              </a:solidFill>
            </a:endParaRPr>
          </a:p>
        </p:txBody>
      </p:sp>
      <p:cxnSp>
        <p:nvCxnSpPr>
          <p:cNvPr id="30" name="直線矢印コネクタ 29"/>
          <p:cNvCxnSpPr>
            <a:stCxn id="29" idx="1"/>
          </p:cNvCxnSpPr>
          <p:nvPr/>
        </p:nvCxnSpPr>
        <p:spPr>
          <a:xfrm flipH="1" flipV="1">
            <a:off x="6321512" y="4692134"/>
            <a:ext cx="44537" cy="562235"/>
          </a:xfrm>
          <a:prstGeom prst="straightConnector1">
            <a:avLst/>
          </a:prstGeom>
          <a:ln w="25400">
            <a:tailEnd type="oval"/>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4869734" y="673178"/>
            <a:ext cx="2339102" cy="461665"/>
          </a:xfrm>
          <a:prstGeom prst="rect">
            <a:avLst/>
          </a:prstGeom>
        </p:spPr>
        <p:txBody>
          <a:bodyPr wrap="none">
            <a:spAutoFit/>
          </a:bodyPr>
          <a:lstStyle/>
          <a:p>
            <a:r>
              <a:rPr lang="ja-JP" altLang="en-US" sz="2400" dirty="0" smtClean="0">
                <a:solidFill>
                  <a:srgbClr val="008000"/>
                </a:solidFill>
                <a:latin typeface="メイリオ" panose="020B0604030504040204" pitchFamily="50" charset="-128"/>
                <a:ea typeface="メイリオ" panose="020B0604030504040204" pitchFamily="50" charset="-128"/>
              </a:rPr>
              <a:t>凍結させない！</a:t>
            </a:r>
            <a:endParaRPr lang="ja-JP" altLang="en-US" sz="2400" dirty="0">
              <a:solidFill>
                <a:srgbClr val="008000"/>
              </a:solidFill>
            </a:endParaRPr>
          </a:p>
        </p:txBody>
      </p:sp>
      <p:sp>
        <p:nvSpPr>
          <p:cNvPr id="20" name="テキスト ボックス 19"/>
          <p:cNvSpPr txBox="1"/>
          <p:nvPr/>
        </p:nvSpPr>
        <p:spPr>
          <a:xfrm rot="20596835">
            <a:off x="6697882" y="3112751"/>
            <a:ext cx="694421" cy="261610"/>
          </a:xfrm>
          <a:prstGeom prst="rect">
            <a:avLst/>
          </a:prstGeom>
          <a:noFill/>
        </p:spPr>
        <p:txBody>
          <a:bodyPr wrap="none" rtlCol="0">
            <a:spAutoFit/>
          </a:bodyPr>
          <a:lstStyle/>
          <a:p>
            <a:r>
              <a:rPr kumimoji="1" lang="en-US" altLang="ja-JP" sz="1100" b="1" dirty="0" smtClean="0"/>
              <a:t>(</a:t>
            </a:r>
            <a:r>
              <a:rPr kumimoji="1" lang="ja-JP" altLang="en-US" sz="1100" b="1" dirty="0" smtClean="0"/>
              <a:t>右目盛</a:t>
            </a:r>
            <a:r>
              <a:rPr kumimoji="1" lang="en-US" altLang="ja-JP" sz="1100" b="1" dirty="0" smtClean="0"/>
              <a:t>)</a:t>
            </a:r>
            <a:endParaRPr kumimoji="1" lang="ja-JP" altLang="en-US" sz="1100" b="1" dirty="0"/>
          </a:p>
        </p:txBody>
      </p:sp>
      <p:sp>
        <p:nvSpPr>
          <p:cNvPr id="31" name="テキスト ボックス 30"/>
          <p:cNvSpPr txBox="1"/>
          <p:nvPr/>
        </p:nvSpPr>
        <p:spPr>
          <a:xfrm rot="16200000">
            <a:off x="10477905" y="4864842"/>
            <a:ext cx="2946640" cy="230832"/>
          </a:xfrm>
          <a:prstGeom prst="rect">
            <a:avLst/>
          </a:prstGeom>
          <a:noFill/>
        </p:spPr>
        <p:txBody>
          <a:bodyPr wrap="none" rtlCol="0">
            <a:spAutoFit/>
          </a:bodyPr>
          <a:lstStyle/>
          <a:p>
            <a:r>
              <a:rPr kumimoji="1" lang="ja-JP" altLang="en-US" sz="900" dirty="0" smtClean="0"/>
              <a:t>図の出典：酒井昭著、「植物の分布と環境適用」朝倉書店</a:t>
            </a:r>
            <a:endParaRPr kumimoji="1" lang="ja-JP" altLang="en-US" sz="900" dirty="0"/>
          </a:p>
        </p:txBody>
      </p:sp>
    </p:spTree>
    <p:extLst>
      <p:ext uri="{BB962C8B-B14F-4D97-AF65-F5344CB8AC3E}">
        <p14:creationId xmlns:p14="http://schemas.microsoft.com/office/powerpoint/2010/main" val="2748319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847" y="993372"/>
            <a:ext cx="5922221" cy="5679258"/>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4043" y="107841"/>
            <a:ext cx="4532243" cy="6603268"/>
          </a:xfrm>
          <a:prstGeom prst="rect">
            <a:avLst/>
          </a:prstGeom>
        </p:spPr>
      </p:pic>
      <p:sp>
        <p:nvSpPr>
          <p:cNvPr id="7" name="テキスト ボックス 6"/>
          <p:cNvSpPr txBox="1"/>
          <p:nvPr/>
        </p:nvSpPr>
        <p:spPr>
          <a:xfrm>
            <a:off x="85808" y="162573"/>
            <a:ext cx="7239331" cy="523220"/>
          </a:xfrm>
          <a:prstGeom prst="rect">
            <a:avLst/>
          </a:prstGeom>
          <a:noFill/>
        </p:spPr>
        <p:txBody>
          <a:bodyPr wrap="square" rtlCol="0">
            <a:spAutoFit/>
          </a:bodyPr>
          <a:lstStyle/>
          <a:p>
            <a:pPr algn="ctr"/>
            <a:r>
              <a:rPr lang="ja-JP" altLang="en-US" sz="2800" dirty="0">
                <a:solidFill>
                  <a:srgbClr val="0000FF"/>
                </a:solidFill>
                <a:latin typeface="メイリオ" panose="020B0604030504040204" pitchFamily="50" charset="-128"/>
                <a:ea typeface="メイリオ" panose="020B0604030504040204" pitchFamily="50" charset="-128"/>
              </a:rPr>
              <a:t>植物の低温</a:t>
            </a:r>
            <a:r>
              <a:rPr lang="ja-JP" altLang="en-US" sz="2800" dirty="0" smtClean="0">
                <a:solidFill>
                  <a:srgbClr val="0000FF"/>
                </a:solidFill>
                <a:latin typeface="メイリオ" panose="020B0604030504040204" pitchFamily="50" charset="-128"/>
                <a:ea typeface="メイリオ" panose="020B0604030504040204" pitchFamily="50" charset="-128"/>
              </a:rPr>
              <a:t>適応の</a:t>
            </a:r>
            <a:r>
              <a:rPr lang="en-US" altLang="ja-JP" sz="2800" dirty="0" smtClean="0">
                <a:solidFill>
                  <a:srgbClr val="0000FF"/>
                </a:solidFill>
                <a:latin typeface="メイリオ" panose="020B0604030504040204" pitchFamily="50" charset="-128"/>
                <a:ea typeface="メイリオ" panose="020B0604030504040204" pitchFamily="50" charset="-128"/>
              </a:rPr>
              <a:t>3</a:t>
            </a:r>
            <a:r>
              <a:rPr lang="ja-JP" altLang="en-US" sz="2800" dirty="0" smtClean="0">
                <a:solidFill>
                  <a:srgbClr val="0000FF"/>
                </a:solidFill>
                <a:latin typeface="メイリオ" panose="020B0604030504040204" pitchFamily="50" charset="-128"/>
                <a:ea typeface="メイリオ" panose="020B0604030504040204" pitchFamily="50" charset="-128"/>
              </a:rPr>
              <a:t>態（その</a:t>
            </a:r>
            <a:r>
              <a:rPr lang="en-US" altLang="ja-JP" sz="2800" dirty="0" smtClean="0">
                <a:solidFill>
                  <a:srgbClr val="0000FF"/>
                </a:solidFill>
                <a:latin typeface="メイリオ" panose="020B0604030504040204" pitchFamily="50" charset="-128"/>
                <a:ea typeface="メイリオ" panose="020B0604030504040204" pitchFamily="50" charset="-128"/>
              </a:rPr>
              <a:t>3</a:t>
            </a:r>
            <a:r>
              <a:rPr lang="ja-JP" altLang="en-US" sz="2800" dirty="0" smtClean="0">
                <a:solidFill>
                  <a:srgbClr val="0000FF"/>
                </a:solidFill>
                <a:latin typeface="メイリオ" panose="020B0604030504040204" pitchFamily="50" charset="-128"/>
                <a:ea typeface="メイリオ" panose="020B0604030504040204" pitchFamily="50" charset="-128"/>
              </a:rPr>
              <a:t>）</a:t>
            </a:r>
            <a:r>
              <a:rPr lang="en-US" altLang="ja-JP" sz="2800" dirty="0" smtClean="0">
                <a:solidFill>
                  <a:srgbClr val="0000FF"/>
                </a:solidFill>
                <a:latin typeface="メイリオ" panose="020B0604030504040204" pitchFamily="50" charset="-128"/>
                <a:ea typeface="メイリオ" panose="020B0604030504040204" pitchFamily="50" charset="-128"/>
              </a:rPr>
              <a:t>Toleranc</a:t>
            </a:r>
            <a:r>
              <a:rPr kumimoji="1" lang="en-US" altLang="ja-JP" sz="2800" dirty="0" smtClean="0">
                <a:solidFill>
                  <a:srgbClr val="0000FF"/>
                </a:solidFill>
                <a:latin typeface="メイリオ" panose="020B0604030504040204" pitchFamily="50" charset="-128"/>
                <a:ea typeface="メイリオ" panose="020B0604030504040204" pitchFamily="50" charset="-128"/>
              </a:rPr>
              <a:t>e</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4300236" y="993372"/>
            <a:ext cx="2339102" cy="461665"/>
          </a:xfrm>
          <a:prstGeom prst="rect">
            <a:avLst/>
          </a:prstGeom>
        </p:spPr>
        <p:txBody>
          <a:bodyPr wrap="none">
            <a:spAutoFit/>
          </a:bodyPr>
          <a:lstStyle/>
          <a:p>
            <a:r>
              <a:rPr lang="ja-JP" altLang="en-US" sz="2400" dirty="0" smtClean="0">
                <a:solidFill>
                  <a:srgbClr val="008000"/>
                </a:solidFill>
                <a:latin typeface="メイリオ" panose="020B0604030504040204" pitchFamily="50" charset="-128"/>
                <a:ea typeface="メイリオ" panose="020B0604030504040204" pitchFamily="50" charset="-128"/>
              </a:rPr>
              <a:t>凍結に耐える！</a:t>
            </a:r>
            <a:endParaRPr lang="ja-JP" altLang="en-US" sz="2400" dirty="0">
              <a:solidFill>
                <a:srgbClr val="008000"/>
              </a:solidFill>
            </a:endParaRPr>
          </a:p>
        </p:txBody>
      </p:sp>
      <p:sp>
        <p:nvSpPr>
          <p:cNvPr id="2" name="テキスト ボックス 1"/>
          <p:cNvSpPr txBox="1"/>
          <p:nvPr/>
        </p:nvSpPr>
        <p:spPr>
          <a:xfrm rot="20470187">
            <a:off x="10264766" y="529617"/>
            <a:ext cx="646331" cy="369332"/>
          </a:xfrm>
          <a:prstGeom prst="rect">
            <a:avLst/>
          </a:prstGeom>
          <a:noFill/>
        </p:spPr>
        <p:txBody>
          <a:bodyPr wrap="none" rtlCol="0">
            <a:spAutoFit/>
          </a:bodyPr>
          <a:lstStyle/>
          <a:p>
            <a:r>
              <a:rPr kumimoji="1" lang="ja-JP" altLang="en-US" dirty="0" smtClean="0">
                <a:solidFill>
                  <a:srgbClr val="C00000"/>
                </a:solidFill>
              </a:rPr>
              <a:t>鱗片</a:t>
            </a:r>
            <a:endParaRPr kumimoji="1" lang="ja-JP" altLang="en-US" dirty="0">
              <a:solidFill>
                <a:srgbClr val="C00000"/>
              </a:solidFill>
            </a:endParaRPr>
          </a:p>
        </p:txBody>
      </p:sp>
      <p:cxnSp>
        <p:nvCxnSpPr>
          <p:cNvPr id="4" name="直線矢印コネクタ 3"/>
          <p:cNvCxnSpPr/>
          <p:nvPr/>
        </p:nvCxnSpPr>
        <p:spPr>
          <a:xfrm flipH="1">
            <a:off x="10337895" y="815009"/>
            <a:ext cx="3832" cy="318045"/>
          </a:xfrm>
          <a:prstGeom prst="straightConnector1">
            <a:avLst/>
          </a:prstGeom>
          <a:ln w="22225">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10014729" y="2080121"/>
            <a:ext cx="646331" cy="369332"/>
          </a:xfrm>
          <a:prstGeom prst="rect">
            <a:avLst/>
          </a:prstGeom>
          <a:noFill/>
        </p:spPr>
        <p:txBody>
          <a:bodyPr wrap="none" rtlCol="0">
            <a:spAutoFit/>
          </a:bodyPr>
          <a:lstStyle/>
          <a:p>
            <a:r>
              <a:rPr kumimoji="1" lang="ja-JP" altLang="en-US" dirty="0" smtClean="0">
                <a:solidFill>
                  <a:srgbClr val="C00000"/>
                </a:solidFill>
              </a:rPr>
              <a:t>花軸</a:t>
            </a:r>
            <a:endParaRPr kumimoji="1" lang="ja-JP" altLang="en-US" dirty="0">
              <a:solidFill>
                <a:srgbClr val="C00000"/>
              </a:solidFill>
            </a:endParaRPr>
          </a:p>
        </p:txBody>
      </p:sp>
      <p:cxnSp>
        <p:nvCxnSpPr>
          <p:cNvPr id="13" name="直線矢印コネクタ 12"/>
          <p:cNvCxnSpPr/>
          <p:nvPr/>
        </p:nvCxnSpPr>
        <p:spPr>
          <a:xfrm flipH="1">
            <a:off x="9910788" y="2264787"/>
            <a:ext cx="182736" cy="462413"/>
          </a:xfrm>
          <a:prstGeom prst="straightConnector1">
            <a:avLst/>
          </a:prstGeom>
          <a:ln w="22225">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9801987" y="3833001"/>
            <a:ext cx="646331" cy="369332"/>
          </a:xfrm>
          <a:prstGeom prst="rect">
            <a:avLst/>
          </a:prstGeom>
          <a:noFill/>
        </p:spPr>
        <p:txBody>
          <a:bodyPr wrap="none" rtlCol="0">
            <a:spAutoFit/>
          </a:bodyPr>
          <a:lstStyle/>
          <a:p>
            <a:r>
              <a:rPr kumimoji="1" lang="ja-JP" altLang="en-US" dirty="0" smtClean="0">
                <a:solidFill>
                  <a:srgbClr val="C00000"/>
                </a:solidFill>
              </a:rPr>
              <a:t>小花</a:t>
            </a:r>
            <a:endParaRPr kumimoji="1" lang="ja-JP" altLang="en-US" dirty="0">
              <a:solidFill>
                <a:srgbClr val="C00000"/>
              </a:solidFill>
            </a:endParaRPr>
          </a:p>
        </p:txBody>
      </p:sp>
      <p:cxnSp>
        <p:nvCxnSpPr>
          <p:cNvPr id="17" name="直線矢印コネクタ 16"/>
          <p:cNvCxnSpPr>
            <a:stCxn id="16" idx="0"/>
          </p:cNvCxnSpPr>
          <p:nvPr/>
        </p:nvCxnSpPr>
        <p:spPr>
          <a:xfrm flipV="1">
            <a:off x="10125153" y="3536201"/>
            <a:ext cx="212744" cy="296800"/>
          </a:xfrm>
          <a:prstGeom prst="straightConnector1">
            <a:avLst/>
          </a:prstGeom>
          <a:ln w="22225">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9243391" y="3042557"/>
            <a:ext cx="133723" cy="493644"/>
          </a:xfrm>
          <a:prstGeom prst="straightConnector1">
            <a:avLst/>
          </a:prstGeom>
          <a:ln w="22225">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9034311" y="3499935"/>
            <a:ext cx="415498" cy="369332"/>
          </a:xfrm>
          <a:prstGeom prst="rect">
            <a:avLst/>
          </a:prstGeom>
          <a:noFill/>
        </p:spPr>
        <p:txBody>
          <a:bodyPr wrap="none" rtlCol="0">
            <a:spAutoFit/>
          </a:bodyPr>
          <a:lstStyle/>
          <a:p>
            <a:r>
              <a:rPr kumimoji="1" lang="ja-JP" altLang="en-US" dirty="0" smtClean="0">
                <a:solidFill>
                  <a:srgbClr val="C00000"/>
                </a:solidFill>
              </a:rPr>
              <a:t>枝</a:t>
            </a:r>
            <a:endParaRPr kumimoji="1" lang="ja-JP" altLang="en-US" dirty="0">
              <a:solidFill>
                <a:srgbClr val="C00000"/>
              </a:solidFill>
            </a:endParaRPr>
          </a:p>
        </p:txBody>
      </p:sp>
      <p:sp>
        <p:nvSpPr>
          <p:cNvPr id="24" name="テキスト ボックス 23"/>
          <p:cNvSpPr txBox="1"/>
          <p:nvPr/>
        </p:nvSpPr>
        <p:spPr>
          <a:xfrm rot="16200000">
            <a:off x="5064747" y="4967485"/>
            <a:ext cx="3093400" cy="230832"/>
          </a:xfrm>
          <a:prstGeom prst="rect">
            <a:avLst/>
          </a:prstGeom>
          <a:noFill/>
        </p:spPr>
        <p:txBody>
          <a:bodyPr wrap="square" rtlCol="0">
            <a:spAutoFit/>
          </a:bodyPr>
          <a:lstStyle/>
          <a:p>
            <a:r>
              <a:rPr kumimoji="1" lang="ja-JP" altLang="en-US" sz="900" dirty="0" smtClean="0"/>
              <a:t>図の出典：　酒井昭著、「植物の分布と環境適用」朝倉書店</a:t>
            </a:r>
            <a:endParaRPr kumimoji="1" lang="ja-JP" altLang="en-US" sz="900" dirty="0"/>
          </a:p>
        </p:txBody>
      </p:sp>
      <p:sp>
        <p:nvSpPr>
          <p:cNvPr id="25" name="テキスト ボックス 24"/>
          <p:cNvSpPr txBox="1"/>
          <p:nvPr/>
        </p:nvSpPr>
        <p:spPr>
          <a:xfrm rot="16200000">
            <a:off x="10374170" y="2927141"/>
            <a:ext cx="3093400" cy="230832"/>
          </a:xfrm>
          <a:prstGeom prst="rect">
            <a:avLst/>
          </a:prstGeom>
          <a:noFill/>
        </p:spPr>
        <p:txBody>
          <a:bodyPr wrap="square" rtlCol="0">
            <a:spAutoFit/>
          </a:bodyPr>
          <a:lstStyle/>
          <a:p>
            <a:r>
              <a:rPr kumimoji="1" lang="ja-JP" altLang="en-US" sz="900" dirty="0" smtClean="0"/>
              <a:t>図の出典：　酒井昭著、「植物の分布と環境適用」朝倉書店</a:t>
            </a:r>
            <a:endParaRPr kumimoji="1" lang="ja-JP" altLang="en-US" sz="900" dirty="0"/>
          </a:p>
        </p:txBody>
      </p:sp>
    </p:spTree>
    <p:extLst>
      <p:ext uri="{BB962C8B-B14F-4D97-AF65-F5344CB8AC3E}">
        <p14:creationId xmlns:p14="http://schemas.microsoft.com/office/powerpoint/2010/main" val="4139073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5" name="角丸四角形 14"/>
          <p:cNvSpPr/>
          <p:nvPr/>
        </p:nvSpPr>
        <p:spPr>
          <a:xfrm>
            <a:off x="4573622" y="713937"/>
            <a:ext cx="7260238" cy="5761203"/>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角丸四角形 18"/>
          <p:cNvSpPr/>
          <p:nvPr/>
        </p:nvSpPr>
        <p:spPr>
          <a:xfrm>
            <a:off x="396859" y="713937"/>
            <a:ext cx="3929813" cy="5761203"/>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4421381" y="148681"/>
            <a:ext cx="3416320" cy="523220"/>
          </a:xfrm>
          <a:prstGeom prst="rect">
            <a:avLst/>
          </a:prstGeom>
          <a:noFill/>
        </p:spPr>
        <p:txBody>
          <a:bodyPr wrap="none" rtlCol="0">
            <a:spAutoFit/>
          </a:bodyPr>
          <a:lstStyle/>
          <a:p>
            <a:pPr algn="ctr"/>
            <a:r>
              <a:rPr lang="ja-JP" altLang="en-US" sz="2800" dirty="0">
                <a:solidFill>
                  <a:srgbClr val="0000FF"/>
                </a:solidFill>
              </a:rPr>
              <a:t>針葉樹</a:t>
            </a:r>
            <a:r>
              <a:rPr lang="ja-JP" altLang="en-US" sz="2800" dirty="0" smtClean="0">
                <a:solidFill>
                  <a:srgbClr val="0000FF"/>
                </a:solidFill>
              </a:rPr>
              <a:t>の寒冷地適応</a:t>
            </a:r>
            <a:endParaRPr kumimoji="1" lang="ja-JP" altLang="en-US" sz="2800" dirty="0">
              <a:solidFill>
                <a:srgbClr val="0000FF"/>
              </a:solidFill>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304" y="1953339"/>
            <a:ext cx="2488602" cy="4500663"/>
          </a:xfrm>
          <a:prstGeom prst="rect">
            <a:avLst/>
          </a:prstGeom>
        </p:spPr>
      </p:pic>
      <p:sp>
        <p:nvSpPr>
          <p:cNvPr id="5" name="正方形/長方形 4"/>
          <p:cNvSpPr/>
          <p:nvPr/>
        </p:nvSpPr>
        <p:spPr>
          <a:xfrm>
            <a:off x="490654" y="824365"/>
            <a:ext cx="3930727" cy="1477328"/>
          </a:xfrm>
          <a:prstGeom prst="rect">
            <a:avLst/>
          </a:prstGeom>
        </p:spPr>
        <p:txBody>
          <a:bodyPr wrap="square">
            <a:spAutoFit/>
          </a:bodyPr>
          <a:lstStyle/>
          <a:p>
            <a:r>
              <a:rPr lang="ja-JP" altLang="en-US" dirty="0">
                <a:solidFill>
                  <a:srgbClr val="008000"/>
                </a:solidFill>
                <a:latin typeface="メイリオ" panose="020B0604030504040204" pitchFamily="50" charset="-128"/>
                <a:ea typeface="メイリオ" panose="020B0604030504040204" pitchFamily="50" charset="-128"/>
              </a:rPr>
              <a:t>亜寒帯性針葉樹の多くは樹冠を細長く展開</a:t>
            </a:r>
            <a:r>
              <a:rPr lang="ja-JP" altLang="en-US" dirty="0" smtClean="0">
                <a:solidFill>
                  <a:srgbClr val="008000"/>
                </a:solidFill>
                <a:latin typeface="メイリオ" panose="020B0604030504040204" pitchFamily="50" charset="-128"/>
                <a:ea typeface="メイリオ" panose="020B0604030504040204" pitchFamily="50" charset="-128"/>
              </a:rPr>
              <a:t>するが、</a:t>
            </a:r>
            <a:r>
              <a:rPr lang="ja-JP" altLang="en-US" dirty="0" smtClean="0">
                <a:solidFill>
                  <a:srgbClr val="FF0000"/>
                </a:solidFill>
                <a:latin typeface="メイリオ" panose="020B0604030504040204" pitchFamily="50" charset="-128"/>
                <a:ea typeface="メイリオ" panose="020B0604030504040204" pitchFamily="50" charset="-128"/>
              </a:rPr>
              <a:t>高緯度帯</a:t>
            </a:r>
            <a:r>
              <a:rPr lang="ja-JP" altLang="en-US" dirty="0">
                <a:solidFill>
                  <a:srgbClr val="FF0000"/>
                </a:solidFill>
                <a:latin typeface="メイリオ" panose="020B0604030504040204" pitchFamily="50" charset="-128"/>
                <a:ea typeface="メイリオ" panose="020B0604030504040204" pitchFamily="50" charset="-128"/>
              </a:rPr>
              <a:t>の受光</a:t>
            </a:r>
            <a:r>
              <a:rPr lang="ja-JP" altLang="en-US" dirty="0" smtClean="0">
                <a:solidFill>
                  <a:srgbClr val="FF0000"/>
                </a:solidFill>
                <a:latin typeface="メイリオ" panose="020B0604030504040204" pitchFamily="50" charset="-128"/>
                <a:ea typeface="メイリオ" panose="020B0604030504040204" pitchFamily="50" charset="-128"/>
              </a:rPr>
              <a:t>効率は、細長いほど高い</a:t>
            </a:r>
            <a:r>
              <a:rPr lang="ja-JP" altLang="en-US" dirty="0" smtClean="0">
                <a:solidFill>
                  <a:srgbClr val="008000"/>
                </a:solidFill>
                <a:latin typeface="メイリオ" panose="020B0604030504040204" pitchFamily="50" charset="-128"/>
                <a:ea typeface="メイリオ" panose="020B0604030504040204" pitchFamily="50" charset="-128"/>
              </a:rPr>
              <a:t>。</a:t>
            </a:r>
            <a:endParaRPr lang="en-US" altLang="ja-JP" dirty="0" smtClean="0">
              <a:solidFill>
                <a:srgbClr val="008000"/>
              </a:solidFill>
              <a:latin typeface="メイリオ" panose="020B0604030504040204" pitchFamily="50" charset="-128"/>
              <a:ea typeface="メイリオ" panose="020B0604030504040204" pitchFamily="50" charset="-128"/>
            </a:endParaRPr>
          </a:p>
          <a:p>
            <a:r>
              <a:rPr lang="ja-JP" altLang="en-US" dirty="0" smtClean="0">
                <a:solidFill>
                  <a:srgbClr val="008000"/>
                </a:solidFill>
                <a:latin typeface="メイリオ" panose="020B0604030504040204" pitchFamily="50" charset="-128"/>
                <a:ea typeface="メイリオ" panose="020B0604030504040204" pitchFamily="50" charset="-128"/>
              </a:rPr>
              <a:t>積雪地帯では、樹冠上の積雪量を抑えることもできる</a:t>
            </a:r>
            <a:endParaRPr lang="ja-JP" altLang="en-US" dirty="0">
              <a:solidFill>
                <a:srgbClr val="008000"/>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4893780" y="926334"/>
            <a:ext cx="6863880" cy="1200329"/>
          </a:xfrm>
          <a:prstGeom prst="rect">
            <a:avLst/>
          </a:prstGeom>
        </p:spPr>
        <p:txBody>
          <a:bodyPr wrap="square">
            <a:spAutoFit/>
          </a:bodyPr>
          <a:lstStyle/>
          <a:p>
            <a:r>
              <a:rPr lang="ja-JP" altLang="en-US" dirty="0">
                <a:solidFill>
                  <a:srgbClr val="008000"/>
                </a:solidFill>
                <a:latin typeface="メイリオ" panose="020B0604030504040204" pitchFamily="50" charset="-128"/>
                <a:ea typeface="メイリオ" panose="020B0604030504040204" pitchFamily="50" charset="-128"/>
              </a:rPr>
              <a:t>針葉の形態的特性としては、葉が厚く、表面積は小さく、クチクラ層も厚い。気孔は表皮から落ち込んだ穴の下にあり、その表面をワックスが覆う</a:t>
            </a:r>
            <a:r>
              <a:rPr lang="ja-JP" altLang="en-US" dirty="0" smtClean="0">
                <a:solidFill>
                  <a:srgbClr val="008000"/>
                </a:solidFill>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この</a:t>
            </a:r>
            <a:r>
              <a:rPr lang="ja-JP" altLang="en-US" dirty="0">
                <a:solidFill>
                  <a:srgbClr val="FF0000"/>
                </a:solidFill>
                <a:latin typeface="メイリオ" panose="020B0604030504040204" pitchFamily="50" charset="-128"/>
                <a:ea typeface="メイリオ" panose="020B0604030504040204" pitchFamily="50" charset="-128"/>
              </a:rPr>
              <a:t>構造により、蒸散速度を約1/3に、光合成速度を約2/3にしている</a:t>
            </a:r>
            <a:r>
              <a:rPr lang="ja-JP" altLang="en-US" dirty="0">
                <a:solidFill>
                  <a:srgbClr val="008000"/>
                </a:solidFill>
                <a:latin typeface="メイリオ" panose="020B0604030504040204" pitchFamily="50" charset="-128"/>
                <a:ea typeface="メイリオ" panose="020B0604030504040204" pitchFamily="50" charset="-128"/>
              </a:rPr>
              <a:t>(Jeffree et al. 1971)。</a:t>
            </a: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1790" y="2575997"/>
            <a:ext cx="1863308" cy="1397481"/>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1790" y="4071538"/>
            <a:ext cx="1863308" cy="1397481"/>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3571" y="2577139"/>
            <a:ext cx="1861785" cy="1396339"/>
          </a:xfrm>
          <a:prstGeom prst="rect">
            <a:avLst/>
          </a:prstGeom>
        </p:spPr>
      </p:pic>
      <p:pic>
        <p:nvPicPr>
          <p:cNvPr id="11" name="図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2048" y="4071538"/>
            <a:ext cx="1863308" cy="1396340"/>
          </a:xfrm>
          <a:prstGeom prst="rect">
            <a:avLst/>
          </a:prstGeom>
        </p:spPr>
      </p:pic>
      <p:pic>
        <p:nvPicPr>
          <p:cNvPr id="12" name="図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56138" y="2604966"/>
            <a:ext cx="2654808" cy="3197352"/>
          </a:xfrm>
          <a:prstGeom prst="rect">
            <a:avLst/>
          </a:prstGeom>
        </p:spPr>
      </p:pic>
      <p:sp>
        <p:nvSpPr>
          <p:cNvPr id="21" name="正方形/長方形 20"/>
          <p:cNvSpPr/>
          <p:nvPr/>
        </p:nvSpPr>
        <p:spPr>
          <a:xfrm>
            <a:off x="5239023" y="5567079"/>
            <a:ext cx="768842" cy="369332"/>
          </a:xfrm>
          <a:prstGeom prst="rect">
            <a:avLst/>
          </a:prstGeom>
        </p:spPr>
        <p:txBody>
          <a:bodyPr wrap="square">
            <a:spAutoFit/>
          </a:bodyPr>
          <a:lstStyle/>
          <a:p>
            <a:r>
              <a:rPr lang="ja-JP" altLang="en-US" dirty="0" smtClean="0">
                <a:solidFill>
                  <a:srgbClr val="008000"/>
                </a:solidFill>
              </a:rPr>
              <a:t>ヒノキ</a:t>
            </a:r>
            <a:endParaRPr lang="ja-JP" altLang="en-US" dirty="0">
              <a:solidFill>
                <a:srgbClr val="008000"/>
              </a:solidFill>
            </a:endParaRPr>
          </a:p>
        </p:txBody>
      </p:sp>
      <p:sp>
        <p:nvSpPr>
          <p:cNvPr id="22" name="正方形/長方形 21"/>
          <p:cNvSpPr/>
          <p:nvPr/>
        </p:nvSpPr>
        <p:spPr>
          <a:xfrm>
            <a:off x="5239023" y="6088380"/>
            <a:ext cx="3426333" cy="369332"/>
          </a:xfrm>
          <a:prstGeom prst="rect">
            <a:avLst/>
          </a:prstGeom>
        </p:spPr>
        <p:txBody>
          <a:bodyPr wrap="square">
            <a:spAutoFit/>
          </a:bodyPr>
          <a:lstStyle/>
          <a:p>
            <a:r>
              <a:rPr lang="ja-JP" altLang="en-US" sz="900" dirty="0" smtClean="0"/>
              <a:t>左の</a:t>
            </a:r>
            <a:r>
              <a:rPr lang="en-US" altLang="ja-JP" sz="900" dirty="0" smtClean="0"/>
              <a:t>4</a:t>
            </a:r>
            <a:r>
              <a:rPr lang="ja-JP" altLang="en-US" sz="900" dirty="0" err="1" smtClean="0"/>
              <a:t>つの</a:t>
            </a:r>
            <a:r>
              <a:rPr lang="ja-JP" altLang="en-US" sz="900" dirty="0" smtClean="0"/>
              <a:t>写真</a:t>
            </a:r>
            <a:r>
              <a:rPr lang="ja-JP" altLang="en-US" sz="900" dirty="0"/>
              <a:t>の出典：静岡県総合教育センター理科</a:t>
            </a:r>
            <a:r>
              <a:rPr lang="ja-JP" altLang="en-US" sz="900" dirty="0" smtClean="0"/>
              <a:t>研修課</a:t>
            </a:r>
            <a:endParaRPr lang="en-US" altLang="ja-JP" sz="900" dirty="0" smtClean="0"/>
          </a:p>
          <a:p>
            <a:r>
              <a:rPr lang="ja-JP" altLang="en-US" sz="900" dirty="0" smtClean="0"/>
              <a:t>（</a:t>
            </a:r>
            <a:r>
              <a:rPr lang="en-US" altLang="ja-JP" sz="900" dirty="0"/>
              <a:t>http://</a:t>
            </a:r>
            <a:r>
              <a:rPr lang="en-US" altLang="ja-JP" sz="900" dirty="0" smtClean="0"/>
              <a:t>gakusyu.shizuoka-c.ed.jp/science/DENKEN/</a:t>
            </a:r>
            <a:r>
              <a:rPr lang="ja-JP" altLang="en-US" sz="900" dirty="0" smtClean="0"/>
              <a:t>）</a:t>
            </a:r>
            <a:endParaRPr lang="ja-JP" altLang="en-US" sz="900" dirty="0"/>
          </a:p>
        </p:txBody>
      </p:sp>
      <p:sp>
        <p:nvSpPr>
          <p:cNvPr id="23" name="正方形/長方形 22"/>
          <p:cNvSpPr/>
          <p:nvPr/>
        </p:nvSpPr>
        <p:spPr>
          <a:xfrm>
            <a:off x="7272262" y="5565938"/>
            <a:ext cx="768842" cy="369332"/>
          </a:xfrm>
          <a:prstGeom prst="rect">
            <a:avLst/>
          </a:prstGeom>
        </p:spPr>
        <p:txBody>
          <a:bodyPr wrap="square">
            <a:spAutoFit/>
          </a:bodyPr>
          <a:lstStyle/>
          <a:p>
            <a:r>
              <a:rPr lang="ja-JP" altLang="en-US" dirty="0" smtClean="0">
                <a:solidFill>
                  <a:srgbClr val="008000"/>
                </a:solidFill>
              </a:rPr>
              <a:t>マツ</a:t>
            </a:r>
            <a:endParaRPr lang="ja-JP" altLang="en-US" dirty="0">
              <a:solidFill>
                <a:srgbClr val="008000"/>
              </a:solidFill>
            </a:endParaRPr>
          </a:p>
        </p:txBody>
      </p:sp>
      <p:sp>
        <p:nvSpPr>
          <p:cNvPr id="16" name="テキスト ボックス 15"/>
          <p:cNvSpPr txBox="1"/>
          <p:nvPr/>
        </p:nvSpPr>
        <p:spPr>
          <a:xfrm rot="16200000">
            <a:off x="2925689" y="4690080"/>
            <a:ext cx="2427268" cy="369332"/>
          </a:xfrm>
          <a:prstGeom prst="rect">
            <a:avLst/>
          </a:prstGeom>
          <a:noFill/>
        </p:spPr>
        <p:txBody>
          <a:bodyPr wrap="none" rtlCol="0">
            <a:spAutoFit/>
          </a:bodyPr>
          <a:lstStyle/>
          <a:p>
            <a:r>
              <a:rPr kumimoji="1" lang="ja-JP" altLang="en-US" sz="900" dirty="0" smtClean="0"/>
              <a:t>図の出典：</a:t>
            </a:r>
            <a:endParaRPr kumimoji="1" lang="en-US" altLang="ja-JP" sz="900" dirty="0" smtClean="0"/>
          </a:p>
          <a:p>
            <a:r>
              <a:rPr kumimoji="1" lang="ja-JP" altLang="en-US" sz="900" dirty="0" smtClean="0"/>
              <a:t>酒井昭著、「植物の分布と環境適用」朝倉書店</a:t>
            </a:r>
            <a:endParaRPr kumimoji="1" lang="ja-JP" altLang="en-US" sz="900" dirty="0"/>
          </a:p>
        </p:txBody>
      </p:sp>
    </p:spTree>
    <p:extLst>
      <p:ext uri="{BB962C8B-B14F-4D97-AF65-F5344CB8AC3E}">
        <p14:creationId xmlns:p14="http://schemas.microsoft.com/office/powerpoint/2010/main" val="2861238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905000" y="2857500"/>
            <a:ext cx="8526693" cy="923330"/>
          </a:xfrm>
          <a:prstGeom prst="rect">
            <a:avLst/>
          </a:prstGeom>
          <a:noFill/>
        </p:spPr>
        <p:txBody>
          <a:bodyPr wrap="none" rtlCol="0">
            <a:spAutoFit/>
          </a:bodyPr>
          <a:lstStyle/>
          <a:p>
            <a:r>
              <a:rPr kumimoji="1" lang="ja-JP" altLang="en-US" sz="5400" dirty="0" smtClean="0"/>
              <a:t>バイオームと、その地理分布</a:t>
            </a:r>
            <a:endParaRPr kumimoji="1" lang="ja-JP" altLang="en-US" sz="5400" dirty="0"/>
          </a:p>
        </p:txBody>
      </p:sp>
      <p:sp>
        <p:nvSpPr>
          <p:cNvPr id="5" name="正方形/長方形 4"/>
          <p:cNvSpPr/>
          <p:nvPr/>
        </p:nvSpPr>
        <p:spPr>
          <a:xfrm>
            <a:off x="3752850" y="5262860"/>
            <a:ext cx="7410450" cy="1200329"/>
          </a:xfrm>
          <a:prstGeom prst="rect">
            <a:avLst/>
          </a:prstGeom>
        </p:spPr>
        <p:txBody>
          <a:bodyPr wrap="square">
            <a:spAutoFit/>
          </a:bodyPr>
          <a:lstStyle/>
          <a:p>
            <a:r>
              <a:rPr lang="ja-JP" altLang="en-US" dirty="0" smtClean="0">
                <a:solidFill>
                  <a:srgbClr val="FF0000"/>
                </a:solidFill>
                <a:latin typeface="メイリオ" panose="020B0604030504040204" pitchFamily="50" charset="-128"/>
                <a:ea typeface="メイリオ" panose="020B0604030504040204" pitchFamily="50" charset="-128"/>
              </a:rPr>
              <a:t>バイオーム</a:t>
            </a:r>
            <a:r>
              <a:rPr lang="ja-JP" altLang="en-US" dirty="0" smtClean="0">
                <a:latin typeface="メイリオ" panose="020B0604030504040204" pitchFamily="50" charset="-128"/>
                <a:ea typeface="メイリオ" panose="020B0604030504040204" pitchFamily="50" charset="-128"/>
              </a:rPr>
              <a:t>（生物群系）：</a:t>
            </a:r>
            <a:r>
              <a:rPr lang="ja-JP" altLang="en-US" dirty="0">
                <a:latin typeface="メイリオ" panose="020B0604030504040204" pitchFamily="50" charset="-128"/>
                <a:ea typeface="メイリオ" panose="020B0604030504040204" pitchFamily="50" charset="-128"/>
              </a:rPr>
              <a:t>植生を外から見た時の外観上の特徴を</a:t>
            </a:r>
            <a:r>
              <a:rPr lang="ja-JP" altLang="en-US" dirty="0">
                <a:solidFill>
                  <a:srgbClr val="FF0000"/>
                </a:solidFill>
                <a:latin typeface="メイリオ" panose="020B0604030504040204" pitchFamily="50" charset="-128"/>
                <a:ea typeface="メイリオ" panose="020B0604030504040204" pitchFamily="50" charset="-128"/>
              </a:rPr>
              <a:t>相観</a:t>
            </a:r>
            <a:r>
              <a:rPr lang="ja-JP" altLang="en-US" dirty="0">
                <a:latin typeface="メイリオ" panose="020B0604030504040204" pitchFamily="50" charset="-128"/>
                <a:ea typeface="メイリオ" panose="020B0604030504040204" pitchFamily="50" charset="-128"/>
              </a:rPr>
              <a:t>と言うが、その相</a:t>
            </a:r>
            <a:r>
              <a:rPr lang="ja-JP" altLang="en-US" dirty="0" smtClean="0">
                <a:latin typeface="メイリオ" panose="020B0604030504040204" pitchFamily="50" charset="-128"/>
                <a:ea typeface="メイリオ" panose="020B0604030504040204" pitchFamily="50" charset="-128"/>
              </a:rPr>
              <a:t>観を粗く分類したもの。 優占</a:t>
            </a:r>
            <a:r>
              <a:rPr lang="ja-JP" altLang="en-US" dirty="0">
                <a:latin typeface="メイリオ" panose="020B0604030504040204" pitchFamily="50" charset="-128"/>
                <a:ea typeface="メイリオ" panose="020B0604030504040204" pitchFamily="50" charset="-128"/>
              </a:rPr>
              <a:t>する植物の生活型（樹木、草本、灌木）、針葉か広葉か、落葉性か常緑性か、個体密度（森林・サバナ</a:t>
            </a:r>
            <a:r>
              <a:rPr lang="ja-JP" altLang="en-US" dirty="0" smtClean="0">
                <a:latin typeface="メイリオ" panose="020B0604030504040204" pitchFamily="50" charset="-128"/>
                <a:ea typeface="メイリオ" panose="020B0604030504040204" pitchFamily="50" charset="-128"/>
              </a:rPr>
              <a:t>）などが分類に用いられる。</a:t>
            </a:r>
            <a:endParaRPr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18371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3" name="正方形/長方形 12"/>
          <p:cNvSpPr/>
          <p:nvPr/>
        </p:nvSpPr>
        <p:spPr>
          <a:xfrm>
            <a:off x="367748" y="777047"/>
            <a:ext cx="4198387" cy="3249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6" name="テキスト ボックス 5"/>
          <p:cNvSpPr txBox="1"/>
          <p:nvPr/>
        </p:nvSpPr>
        <p:spPr>
          <a:xfrm>
            <a:off x="233746" y="6169954"/>
            <a:ext cx="3557384" cy="461665"/>
          </a:xfrm>
          <a:prstGeom prst="rect">
            <a:avLst/>
          </a:prstGeom>
          <a:noFill/>
        </p:spPr>
        <p:txBody>
          <a:bodyPr wrap="none" rtlCol="0">
            <a:spAutoFit/>
          </a:bodyPr>
          <a:lstStyle/>
          <a:p>
            <a:r>
              <a:rPr lang="en-US" altLang="ja-JP" sz="1200" baseline="30000" dirty="0">
                <a:latin typeface="+mn-ea"/>
              </a:rPr>
              <a:t>1</a:t>
            </a:r>
            <a:r>
              <a:rPr lang="en-US" altLang="ja-JP" sz="1200" dirty="0">
                <a:latin typeface="+mn-ea"/>
              </a:rPr>
              <a:t> ISLSCP2</a:t>
            </a:r>
          </a:p>
          <a:p>
            <a:r>
              <a:rPr lang="en-US" altLang="ja-JP" sz="1200" baseline="30000" dirty="0">
                <a:latin typeface="+mn-ea"/>
              </a:rPr>
              <a:t>2 </a:t>
            </a:r>
            <a:r>
              <a:rPr lang="en-US" altLang="ja-JP" sz="1200" dirty="0">
                <a:latin typeface="+mn-ea"/>
              </a:rPr>
              <a:t>A Dictionary of Ecology, Evolution and Systematics</a:t>
            </a:r>
            <a:endParaRPr lang="ja-JP" altLang="en-US" sz="1200" dirty="0">
              <a:latin typeface="+mn-ea"/>
            </a:endParaRPr>
          </a:p>
        </p:txBody>
      </p:sp>
      <p:sp>
        <p:nvSpPr>
          <p:cNvPr id="9" name="テキスト ボックス 8"/>
          <p:cNvSpPr txBox="1"/>
          <p:nvPr/>
        </p:nvSpPr>
        <p:spPr>
          <a:xfrm>
            <a:off x="2207569" y="188640"/>
            <a:ext cx="8089651" cy="523220"/>
          </a:xfrm>
          <a:prstGeom prst="rect">
            <a:avLst/>
          </a:prstGeom>
          <a:noFill/>
        </p:spPr>
        <p:txBody>
          <a:bodyPr wrap="square" rtlCol="0">
            <a:spAutoFit/>
          </a:bodyPr>
          <a:lstStyle/>
          <a:p>
            <a:r>
              <a:rPr lang="en-US" altLang="ja-JP" sz="2800" b="1" dirty="0">
                <a:solidFill>
                  <a:srgbClr val="0000FF"/>
                </a:solidFill>
                <a:latin typeface="+mj-ea"/>
                <a:ea typeface="+mj-ea"/>
              </a:rPr>
              <a:t>Global Distribution of Natural Vegetation</a:t>
            </a:r>
            <a:r>
              <a:rPr lang="en-US" altLang="ja-JP" sz="2800" b="1" baseline="30000" dirty="0">
                <a:solidFill>
                  <a:srgbClr val="0000FF"/>
                </a:solidFill>
                <a:latin typeface="+mj-ea"/>
                <a:ea typeface="+mj-ea"/>
              </a:rPr>
              <a:t>1</a:t>
            </a:r>
            <a:endParaRPr lang="ja-JP" altLang="en-US" sz="2800" b="1" baseline="30000" dirty="0">
              <a:solidFill>
                <a:srgbClr val="0000FF"/>
              </a:solidFill>
              <a:latin typeface="+mj-ea"/>
              <a:ea typeface="+mj-ea"/>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965" y="777046"/>
            <a:ext cx="7945193" cy="3249589"/>
          </a:xfrm>
          <a:prstGeom prst="rect">
            <a:avLst/>
          </a:prstGeom>
        </p:spPr>
      </p:pic>
      <p:sp>
        <p:nvSpPr>
          <p:cNvPr id="11" name="屈折矢印 10"/>
          <p:cNvSpPr/>
          <p:nvPr/>
        </p:nvSpPr>
        <p:spPr>
          <a:xfrm flipH="1">
            <a:off x="2533193" y="4054351"/>
            <a:ext cx="1368152" cy="1630606"/>
          </a:xfrm>
          <a:prstGeom prst="bentUpArrow">
            <a:avLst>
              <a:gd name="adj1" fmla="val 11924"/>
              <a:gd name="adj2" fmla="val 25000"/>
              <a:gd name="adj3" fmla="val 271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9948" y="828841"/>
            <a:ext cx="458323" cy="3156750"/>
          </a:xfrm>
          <a:prstGeom prst="rect">
            <a:avLst/>
          </a:prstGeom>
        </p:spPr>
      </p:pic>
      <p:sp>
        <p:nvSpPr>
          <p:cNvPr id="12" name="正方形/長方形 11"/>
          <p:cNvSpPr/>
          <p:nvPr/>
        </p:nvSpPr>
        <p:spPr>
          <a:xfrm>
            <a:off x="3966750" y="1592330"/>
            <a:ext cx="576064" cy="2363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4" name="正方形/長方形 3"/>
          <p:cNvSpPr/>
          <p:nvPr/>
        </p:nvSpPr>
        <p:spPr>
          <a:xfrm>
            <a:off x="989411" y="749332"/>
            <a:ext cx="3576724" cy="3310778"/>
          </a:xfrm>
          <a:prstGeom prst="rect">
            <a:avLst/>
          </a:prstGeom>
        </p:spPr>
        <p:txBody>
          <a:bodyPr wrap="square">
            <a:spAutoFit/>
          </a:bodyPr>
          <a:lstStyle/>
          <a:p>
            <a:pPr>
              <a:lnSpc>
                <a:spcPts val="2100"/>
              </a:lnSpc>
            </a:pPr>
            <a:r>
              <a:rPr lang="ja-JP" altLang="en-US" sz="1600" dirty="0"/>
              <a:t>Tropical Evergreen Forest</a:t>
            </a:r>
            <a:endParaRPr lang="en-US" altLang="ja-JP" sz="1600" dirty="0"/>
          </a:p>
          <a:p>
            <a:pPr>
              <a:lnSpc>
                <a:spcPts val="2100"/>
              </a:lnSpc>
            </a:pPr>
            <a:r>
              <a:rPr lang="ja-JP" altLang="en-US" sz="1600" dirty="0"/>
              <a:t>Tropical Deciduous Forest</a:t>
            </a:r>
          </a:p>
          <a:p>
            <a:pPr>
              <a:lnSpc>
                <a:spcPts val="2100"/>
              </a:lnSpc>
            </a:pPr>
            <a:r>
              <a:rPr lang="ja-JP" altLang="en-US" sz="1600" dirty="0"/>
              <a:t>Temperate Broadleaf Evergreen Forest</a:t>
            </a:r>
            <a:endParaRPr lang="en-US" altLang="ja-JP" sz="1600" dirty="0"/>
          </a:p>
          <a:p>
            <a:pPr>
              <a:lnSpc>
                <a:spcPts val="2100"/>
              </a:lnSpc>
            </a:pPr>
            <a:r>
              <a:rPr lang="ja-JP" altLang="en-US" sz="1600" dirty="0"/>
              <a:t>Temperate Needleleaf Evergreen Fores</a:t>
            </a:r>
            <a:r>
              <a:rPr lang="en-US" altLang="ja-JP" sz="1600" dirty="0"/>
              <a:t>t</a:t>
            </a:r>
            <a:endParaRPr lang="ja-JP" altLang="en-US" sz="1600" dirty="0"/>
          </a:p>
          <a:p>
            <a:pPr>
              <a:lnSpc>
                <a:spcPts val="2100"/>
              </a:lnSpc>
            </a:pPr>
            <a:r>
              <a:rPr lang="ja-JP" altLang="en-US" sz="1600" dirty="0"/>
              <a:t>Temperate Deciduous Forest</a:t>
            </a:r>
          </a:p>
          <a:p>
            <a:pPr>
              <a:lnSpc>
                <a:spcPts val="2100"/>
              </a:lnSpc>
            </a:pPr>
            <a:r>
              <a:rPr lang="ja-JP" altLang="en-US" sz="1600" dirty="0"/>
              <a:t>Boreal Evergreen Forest</a:t>
            </a:r>
          </a:p>
          <a:p>
            <a:pPr>
              <a:lnSpc>
                <a:spcPts val="2100"/>
              </a:lnSpc>
            </a:pPr>
            <a:r>
              <a:rPr lang="ja-JP" altLang="en-US" sz="1600" dirty="0"/>
              <a:t>Boreal Deciduous Forest</a:t>
            </a:r>
          </a:p>
          <a:p>
            <a:pPr>
              <a:lnSpc>
                <a:spcPts val="2100"/>
              </a:lnSpc>
            </a:pPr>
            <a:r>
              <a:rPr lang="ja-JP" altLang="en-US" sz="1600" dirty="0"/>
              <a:t>Evergreen/Deciduous Mixed Forest</a:t>
            </a:r>
          </a:p>
          <a:p>
            <a:pPr>
              <a:lnSpc>
                <a:spcPts val="2100"/>
              </a:lnSpc>
            </a:pPr>
            <a:r>
              <a:rPr lang="ja-JP" altLang="en-US" sz="1600" dirty="0"/>
              <a:t>Savanna</a:t>
            </a:r>
          </a:p>
          <a:p>
            <a:pPr>
              <a:lnSpc>
                <a:spcPts val="2100"/>
              </a:lnSpc>
            </a:pPr>
            <a:r>
              <a:rPr lang="ja-JP" altLang="en-US" sz="1600" dirty="0"/>
              <a:t>Grassland/Steppe</a:t>
            </a:r>
            <a:r>
              <a:rPr lang="en-US" altLang="ja-JP" sz="1600" dirty="0"/>
              <a:t>/</a:t>
            </a:r>
            <a:r>
              <a:rPr lang="ja-JP" altLang="en-US" sz="1600" dirty="0"/>
              <a:t>Shrubland</a:t>
            </a:r>
          </a:p>
          <a:p>
            <a:pPr>
              <a:lnSpc>
                <a:spcPts val="2100"/>
              </a:lnSpc>
            </a:pPr>
            <a:r>
              <a:rPr lang="ja-JP" altLang="en-US" sz="1600" dirty="0"/>
              <a:t>Tundra</a:t>
            </a:r>
          </a:p>
          <a:p>
            <a:pPr>
              <a:lnSpc>
                <a:spcPts val="2100"/>
              </a:lnSpc>
            </a:pPr>
            <a:r>
              <a:rPr lang="ja-JP" altLang="en-US" sz="1600" dirty="0"/>
              <a:t>Desert</a:t>
            </a:r>
          </a:p>
        </p:txBody>
      </p:sp>
      <p:sp>
        <p:nvSpPr>
          <p:cNvPr id="10" name="テキスト ボックス 9"/>
          <p:cNvSpPr txBox="1"/>
          <p:nvPr/>
        </p:nvSpPr>
        <p:spPr>
          <a:xfrm>
            <a:off x="3901345" y="4511633"/>
            <a:ext cx="6984776" cy="2092881"/>
          </a:xfrm>
          <a:prstGeom prst="rect">
            <a:avLst/>
          </a:prstGeom>
          <a:solidFill>
            <a:schemeClr val="tx2">
              <a:lumMod val="20000"/>
              <a:lumOff val="80000"/>
            </a:schemeClr>
          </a:solidFill>
          <a:ln w="15875">
            <a:solidFill>
              <a:schemeClr val="accent1"/>
            </a:solidFill>
          </a:ln>
        </p:spPr>
        <p:txBody>
          <a:bodyPr wrap="square" rtlCol="0">
            <a:spAutoFit/>
          </a:bodyPr>
          <a:lstStyle/>
          <a:p>
            <a:pPr>
              <a:spcAft>
                <a:spcPts val="600"/>
              </a:spcAft>
            </a:pPr>
            <a:r>
              <a:rPr lang="en-US" altLang="ja-JP" sz="2400" b="1" dirty="0">
                <a:latin typeface="Calibri" panose="020F0502020204030204" pitchFamily="34" charset="0"/>
              </a:rPr>
              <a:t>Biome</a:t>
            </a:r>
            <a:r>
              <a:rPr lang="en-US" altLang="ja-JP" sz="2400" dirty="0">
                <a:latin typeface="Calibri" panose="020F0502020204030204" pitchFamily="34" charset="0"/>
              </a:rPr>
              <a:t>: </a:t>
            </a:r>
          </a:p>
          <a:p>
            <a:pPr>
              <a:spcAft>
                <a:spcPts val="600"/>
              </a:spcAft>
            </a:pPr>
            <a:r>
              <a:rPr lang="en-US" altLang="ja-JP" sz="2400" dirty="0">
                <a:latin typeface="Calibri" panose="020F0502020204030204" pitchFamily="34" charset="0"/>
              </a:rPr>
              <a:t>A major regional ecological community characterized by distinctive life forms and principal plant species</a:t>
            </a:r>
            <a:r>
              <a:rPr lang="en-US" altLang="ja-JP" sz="2400" baseline="30000" dirty="0">
                <a:latin typeface="Calibri" panose="020F0502020204030204" pitchFamily="34" charset="0"/>
              </a:rPr>
              <a:t>2</a:t>
            </a:r>
            <a:r>
              <a:rPr lang="en-US" altLang="ja-JP" sz="2400" dirty="0">
                <a:latin typeface="Calibri" panose="020F0502020204030204" pitchFamily="34" charset="0"/>
              </a:rPr>
              <a:t>.</a:t>
            </a:r>
          </a:p>
          <a:p>
            <a:pPr>
              <a:spcAft>
                <a:spcPts val="600"/>
              </a:spcAft>
            </a:pPr>
            <a:r>
              <a:rPr lang="en-US" altLang="ja-JP" sz="2400" dirty="0">
                <a:latin typeface="Calibri" panose="020F0502020204030204" pitchFamily="34" charset="0"/>
              </a:rPr>
              <a:t>Terrestrial ecosystems are typically classified into 5~20 biomes, those are mostly determined by climate.</a:t>
            </a:r>
            <a:endParaRPr lang="ja-JP" altLang="en-US" sz="2400" dirty="0">
              <a:latin typeface="Calibri" panose="020F0502020204030204" pitchFamily="34" charset="0"/>
            </a:endParaRPr>
          </a:p>
        </p:txBody>
      </p:sp>
    </p:spTree>
    <p:extLst>
      <p:ext uri="{BB962C8B-B14F-4D97-AF65-F5344CB8AC3E}">
        <p14:creationId xmlns:p14="http://schemas.microsoft.com/office/powerpoint/2010/main" val="42577587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正方形/長方形 1"/>
          <p:cNvSpPr/>
          <p:nvPr/>
        </p:nvSpPr>
        <p:spPr>
          <a:xfrm>
            <a:off x="2017068" y="1046585"/>
            <a:ext cx="8064896" cy="400770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7709" y="1649250"/>
            <a:ext cx="2054129" cy="2987824"/>
          </a:xfrm>
          <a:prstGeom prst="rect">
            <a:avLst/>
          </a:prstGeom>
        </p:spPr>
      </p:pic>
      <p:sp>
        <p:nvSpPr>
          <p:cNvPr id="8" name="テキスト ボックス 7"/>
          <p:cNvSpPr txBox="1"/>
          <p:nvPr/>
        </p:nvSpPr>
        <p:spPr>
          <a:xfrm>
            <a:off x="7509924" y="1046586"/>
            <a:ext cx="2428024" cy="646331"/>
          </a:xfrm>
          <a:prstGeom prst="rect">
            <a:avLst/>
          </a:prstGeom>
          <a:noFill/>
        </p:spPr>
        <p:txBody>
          <a:bodyPr wrap="square" rtlCol="0">
            <a:spAutoFit/>
          </a:bodyPr>
          <a:lstStyle/>
          <a:p>
            <a:r>
              <a:rPr lang="en-US" altLang="ja-JP" dirty="0">
                <a:latin typeface="+mn-ea"/>
              </a:rPr>
              <a:t>Dense and stratified forest structure</a:t>
            </a:r>
            <a:endParaRPr lang="ja-JP" altLang="en-US" dirty="0">
              <a:latin typeface="+mn-ea"/>
            </a:endParaRPr>
          </a:p>
        </p:txBody>
      </p:sp>
      <p:grpSp>
        <p:nvGrpSpPr>
          <p:cNvPr id="16" name="グループ化 15"/>
          <p:cNvGrpSpPr/>
          <p:nvPr/>
        </p:nvGrpSpPr>
        <p:grpSpPr>
          <a:xfrm>
            <a:off x="2268124" y="2438864"/>
            <a:ext cx="1405128" cy="2198211"/>
            <a:chOff x="1006632" y="3247013"/>
            <a:chExt cx="1405128" cy="2198211"/>
          </a:xfrm>
        </p:grpSpPr>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632" y="3616424"/>
              <a:ext cx="1405128" cy="1828800"/>
            </a:xfrm>
            <a:prstGeom prst="rect">
              <a:avLst/>
            </a:prstGeom>
          </p:spPr>
        </p:pic>
        <p:sp>
          <p:nvSpPr>
            <p:cNvPr id="9" name="テキスト ボックス 8"/>
            <p:cNvSpPr txBox="1"/>
            <p:nvPr/>
          </p:nvSpPr>
          <p:spPr>
            <a:xfrm>
              <a:off x="1007603" y="3247013"/>
              <a:ext cx="1332149" cy="369332"/>
            </a:xfrm>
            <a:prstGeom prst="rect">
              <a:avLst/>
            </a:prstGeom>
            <a:noFill/>
          </p:spPr>
          <p:txBody>
            <a:bodyPr wrap="square" rtlCol="0">
              <a:spAutoFit/>
            </a:bodyPr>
            <a:lstStyle/>
            <a:p>
              <a:pPr algn="ctr"/>
              <a:r>
                <a:rPr lang="en-US" altLang="ja-JP" dirty="0">
                  <a:latin typeface="+mn-ea"/>
                </a:rPr>
                <a:t>Drip tips</a:t>
              </a:r>
              <a:endParaRPr lang="ja-JP" altLang="en-US" dirty="0">
                <a:latin typeface="+mn-ea"/>
              </a:endParaRPr>
            </a:p>
          </p:txBody>
        </p:sp>
      </p:grpSp>
      <p:grpSp>
        <p:nvGrpSpPr>
          <p:cNvPr id="14" name="グループ化 13"/>
          <p:cNvGrpSpPr/>
          <p:nvPr/>
        </p:nvGrpSpPr>
        <p:grpSpPr>
          <a:xfrm>
            <a:off x="5622740" y="1744136"/>
            <a:ext cx="1944216" cy="2892938"/>
            <a:chOff x="4217360" y="3200668"/>
            <a:chExt cx="1944216" cy="2892938"/>
          </a:xfrm>
        </p:grpSpPr>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2390" y="3601358"/>
              <a:ext cx="1869186" cy="2492248"/>
            </a:xfrm>
            <a:prstGeom prst="rect">
              <a:avLst/>
            </a:prstGeom>
          </p:spPr>
        </p:pic>
        <p:sp>
          <p:nvSpPr>
            <p:cNvPr id="10" name="正方形/長方形 9"/>
            <p:cNvSpPr/>
            <p:nvPr/>
          </p:nvSpPr>
          <p:spPr>
            <a:xfrm>
              <a:off x="4217360" y="3200668"/>
              <a:ext cx="1709122" cy="369332"/>
            </a:xfrm>
            <a:prstGeom prst="rect">
              <a:avLst/>
            </a:prstGeom>
          </p:spPr>
          <p:txBody>
            <a:bodyPr wrap="none">
              <a:spAutoFit/>
            </a:bodyPr>
            <a:lstStyle/>
            <a:p>
              <a:r>
                <a:rPr lang="ja-JP" altLang="en-US" dirty="0">
                  <a:latin typeface="+mn-ea"/>
                </a:rPr>
                <a:t>Epiphytic plants</a:t>
              </a:r>
            </a:p>
          </p:txBody>
        </p:sp>
      </p:grpSp>
      <p:grpSp>
        <p:nvGrpSpPr>
          <p:cNvPr id="15" name="グループ化 14"/>
          <p:cNvGrpSpPr/>
          <p:nvPr/>
        </p:nvGrpSpPr>
        <p:grpSpPr>
          <a:xfrm>
            <a:off x="3884005" y="2041458"/>
            <a:ext cx="1527982" cy="2595616"/>
            <a:chOff x="2570692" y="3247013"/>
            <a:chExt cx="1527982" cy="2595616"/>
          </a:xfrm>
        </p:grpSpPr>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03558" y="3591555"/>
              <a:ext cx="1495116" cy="2251074"/>
            </a:xfrm>
            <a:prstGeom prst="rect">
              <a:avLst/>
            </a:prstGeom>
          </p:spPr>
        </p:pic>
        <p:sp>
          <p:nvSpPr>
            <p:cNvPr id="11" name="正方形/長方形 10"/>
            <p:cNvSpPr/>
            <p:nvPr/>
          </p:nvSpPr>
          <p:spPr>
            <a:xfrm>
              <a:off x="2570692" y="3247013"/>
              <a:ext cx="1484702" cy="369332"/>
            </a:xfrm>
            <a:prstGeom prst="rect">
              <a:avLst/>
            </a:prstGeom>
          </p:spPr>
          <p:txBody>
            <a:bodyPr wrap="none">
              <a:spAutoFit/>
            </a:bodyPr>
            <a:lstStyle/>
            <a:p>
              <a:r>
                <a:rPr lang="ja-JP" altLang="en-US" dirty="0">
                  <a:latin typeface="+mn-ea"/>
                </a:rPr>
                <a:t>Buttress root</a:t>
              </a:r>
            </a:p>
          </p:txBody>
        </p:sp>
      </p:grpSp>
      <p:sp>
        <p:nvSpPr>
          <p:cNvPr id="12" name="正方形/長方形 11"/>
          <p:cNvSpPr/>
          <p:nvPr/>
        </p:nvSpPr>
        <p:spPr>
          <a:xfrm>
            <a:off x="2539660" y="345228"/>
            <a:ext cx="6455613" cy="523220"/>
          </a:xfrm>
          <a:prstGeom prst="rect">
            <a:avLst/>
          </a:prstGeom>
        </p:spPr>
        <p:txBody>
          <a:bodyPr wrap="none">
            <a:spAutoFit/>
          </a:bodyPr>
          <a:lstStyle/>
          <a:p>
            <a:pPr algn="r"/>
            <a:r>
              <a:rPr lang="en-US" altLang="ja-JP" sz="2800" b="1" dirty="0">
                <a:solidFill>
                  <a:srgbClr val="0000FF"/>
                </a:solidFill>
                <a:latin typeface="+mn-ea"/>
              </a:rPr>
              <a:t>An e</a:t>
            </a:r>
            <a:r>
              <a:rPr lang="ja-JP" altLang="en-US" sz="2800" b="1" dirty="0">
                <a:solidFill>
                  <a:srgbClr val="0000FF"/>
                </a:solidFill>
                <a:latin typeface="+mn-ea"/>
              </a:rPr>
              <a:t>xample </a:t>
            </a:r>
            <a:r>
              <a:rPr lang="en-US" altLang="ja-JP" sz="2800" b="1" dirty="0">
                <a:solidFill>
                  <a:srgbClr val="0000FF"/>
                </a:solidFill>
                <a:latin typeface="+mn-ea"/>
              </a:rPr>
              <a:t>of Biome</a:t>
            </a:r>
            <a:r>
              <a:rPr lang="ja-JP" altLang="en-US" sz="2800" b="1" dirty="0" smtClean="0">
                <a:solidFill>
                  <a:srgbClr val="0000FF"/>
                </a:solidFill>
                <a:latin typeface="+mn-ea"/>
              </a:rPr>
              <a:t>: </a:t>
            </a:r>
            <a:r>
              <a:rPr lang="ja-JP" altLang="en-US" sz="2800" b="1" dirty="0">
                <a:solidFill>
                  <a:srgbClr val="0000FF"/>
                </a:solidFill>
                <a:latin typeface="+mn-ea"/>
              </a:rPr>
              <a:t>Tropical rain forest</a:t>
            </a:r>
          </a:p>
        </p:txBody>
      </p:sp>
      <p:sp>
        <p:nvSpPr>
          <p:cNvPr id="17" name="正方形/長方形 16"/>
          <p:cNvSpPr/>
          <p:nvPr/>
        </p:nvSpPr>
        <p:spPr>
          <a:xfrm>
            <a:off x="2017068" y="1031777"/>
            <a:ext cx="4392488" cy="461665"/>
          </a:xfrm>
          <a:prstGeom prst="rect">
            <a:avLst/>
          </a:prstGeom>
          <a:solidFill>
            <a:schemeClr val="bg1">
              <a:alpha val="17000"/>
            </a:schemeClr>
          </a:solidFill>
        </p:spPr>
        <p:txBody>
          <a:bodyPr wrap="square">
            <a:spAutoFit/>
          </a:bodyPr>
          <a:lstStyle/>
          <a:p>
            <a:r>
              <a:rPr lang="en-US" altLang="ja-JP" sz="2400" b="1" dirty="0">
                <a:latin typeface="+mn-ea"/>
              </a:rPr>
              <a:t>Common characteristics</a:t>
            </a:r>
          </a:p>
        </p:txBody>
      </p:sp>
      <p:sp>
        <p:nvSpPr>
          <p:cNvPr id="18" name="テキスト ボックス 17"/>
          <p:cNvSpPr txBox="1"/>
          <p:nvPr/>
        </p:nvSpPr>
        <p:spPr>
          <a:xfrm>
            <a:off x="7717297" y="4818004"/>
            <a:ext cx="2031325" cy="246221"/>
          </a:xfrm>
          <a:prstGeom prst="rect">
            <a:avLst/>
          </a:prstGeom>
          <a:noFill/>
        </p:spPr>
        <p:txBody>
          <a:bodyPr wrap="none" rtlCol="0">
            <a:spAutoFit/>
          </a:bodyPr>
          <a:lstStyle/>
          <a:p>
            <a:r>
              <a:rPr lang="en-US" altLang="ja-JP" sz="1000" dirty="0">
                <a:latin typeface="+mn-ea"/>
              </a:rPr>
              <a:t>Photos are gathered from the Web</a:t>
            </a:r>
            <a:endParaRPr lang="ja-JP" altLang="en-US" sz="1000" dirty="0">
              <a:latin typeface="+mn-ea"/>
            </a:endParaRPr>
          </a:p>
        </p:txBody>
      </p:sp>
      <p:sp>
        <p:nvSpPr>
          <p:cNvPr id="3" name="正方形/長方形 2"/>
          <p:cNvSpPr/>
          <p:nvPr/>
        </p:nvSpPr>
        <p:spPr>
          <a:xfrm>
            <a:off x="504825" y="5232430"/>
            <a:ext cx="10907181" cy="1384995"/>
          </a:xfrm>
          <a:prstGeom prst="rect">
            <a:avLst/>
          </a:prstGeom>
          <a:solidFill>
            <a:srgbClr val="FFFF99"/>
          </a:solidFill>
        </p:spPr>
        <p:txBody>
          <a:bodyPr wrap="square">
            <a:spAutoFit/>
          </a:bodyPr>
          <a:lstStyle/>
          <a:p>
            <a:r>
              <a:rPr lang="ja-JP" altLang="en-US" sz="2100" dirty="0">
                <a:latin typeface="メイリオ" panose="020B0604030504040204" pitchFamily="50" charset="-128"/>
                <a:ea typeface="メイリオ" panose="020B0604030504040204" pitchFamily="50" charset="-128"/>
              </a:rPr>
              <a:t>種群の環境適応の違いが、</a:t>
            </a:r>
            <a:r>
              <a:rPr lang="en-US" altLang="ja-JP" sz="2100" dirty="0">
                <a:latin typeface="メイリオ" panose="020B0604030504040204" pitchFamily="50" charset="-128"/>
                <a:ea typeface="メイリオ" panose="020B0604030504040204" pitchFamily="50" charset="-128"/>
              </a:rPr>
              <a:t>BIOME</a:t>
            </a:r>
            <a:r>
              <a:rPr lang="ja-JP" altLang="en-US" sz="2100" dirty="0">
                <a:latin typeface="メイリオ" panose="020B0604030504040204" pitchFamily="50" charset="-128"/>
                <a:ea typeface="メイリオ" panose="020B0604030504040204" pitchFamily="50" charset="-128"/>
              </a:rPr>
              <a:t>を形成する</a:t>
            </a:r>
            <a:r>
              <a:rPr lang="ja-JP" altLang="en-US" sz="2100" dirty="0" smtClean="0">
                <a:latin typeface="メイリオ" panose="020B0604030504040204" pitchFamily="50" charset="-128"/>
                <a:ea typeface="メイリオ" panose="020B0604030504040204" pitchFamily="50" charset="-128"/>
              </a:rPr>
              <a:t>。</a:t>
            </a:r>
            <a:endParaRPr lang="en-US" altLang="ja-JP" sz="2100" dirty="0" smtClean="0">
              <a:latin typeface="メイリオ" panose="020B0604030504040204" pitchFamily="50" charset="-128"/>
              <a:ea typeface="メイリオ" panose="020B0604030504040204" pitchFamily="50" charset="-128"/>
            </a:endParaRPr>
          </a:p>
          <a:p>
            <a:r>
              <a:rPr lang="ja-JP" altLang="en-US" sz="2100" dirty="0" smtClean="0">
                <a:latin typeface="メイリオ" panose="020B0604030504040204" pitchFamily="50" charset="-128"/>
                <a:ea typeface="メイリオ" panose="020B0604030504040204" pitchFamily="50" charset="-128"/>
              </a:rPr>
              <a:t>この</a:t>
            </a:r>
            <a:r>
              <a:rPr lang="ja-JP" altLang="en-US" sz="2100" dirty="0">
                <a:latin typeface="メイリオ" panose="020B0604030504040204" pitchFamily="50" charset="-128"/>
                <a:ea typeface="メイリオ" panose="020B0604030504040204" pitchFamily="50" charset="-128"/>
              </a:rPr>
              <a:t>ため、例えば「熱帯多雨林」という</a:t>
            </a:r>
            <a:r>
              <a:rPr lang="en-US" altLang="ja-JP" sz="2100" dirty="0">
                <a:latin typeface="メイリオ" panose="020B0604030504040204" pitchFamily="50" charset="-128"/>
                <a:ea typeface="メイリオ" panose="020B0604030504040204" pitchFamily="50" charset="-128"/>
              </a:rPr>
              <a:t>Biome</a:t>
            </a:r>
            <a:r>
              <a:rPr lang="ja-JP" altLang="en-US" sz="2100" dirty="0">
                <a:latin typeface="メイリオ" panose="020B0604030504040204" pitchFamily="50" charset="-128"/>
                <a:ea typeface="メイリオ" panose="020B0604030504040204" pitchFamily="50" charset="-128"/>
              </a:rPr>
              <a:t>は、大陸や地域ごとに種構成が異なるが、似た環境条件に対する適応様式が似ているため</a:t>
            </a:r>
            <a:r>
              <a:rPr lang="ja-JP" altLang="en-US" sz="2100" dirty="0" smtClean="0">
                <a:latin typeface="メイリオ" panose="020B0604030504040204" pitchFamily="50" charset="-128"/>
                <a:ea typeface="メイリオ" panose="020B0604030504040204" pitchFamily="50" charset="-128"/>
              </a:rPr>
              <a:t>、密</a:t>
            </a:r>
            <a:r>
              <a:rPr lang="ja-JP" altLang="en-US" sz="2100" dirty="0">
                <a:latin typeface="メイリオ" panose="020B0604030504040204" pitchFamily="50" charset="-128"/>
                <a:ea typeface="メイリオ" panose="020B0604030504040204" pitchFamily="50" charset="-128"/>
              </a:rPr>
              <a:t>で鉛直構造の発達した</a:t>
            </a:r>
            <a:r>
              <a:rPr lang="ja-JP" altLang="en-US" sz="2100" dirty="0" smtClean="0">
                <a:latin typeface="メイリオ" panose="020B0604030504040204" pitchFamily="50" charset="-128"/>
                <a:ea typeface="メイリオ" panose="020B0604030504040204" pitchFamily="50" charset="-128"/>
              </a:rPr>
              <a:t>森林、</a:t>
            </a:r>
            <a:r>
              <a:rPr lang="en-US" altLang="ja-JP" sz="2100" dirty="0" smtClean="0">
                <a:latin typeface="メイリオ" panose="020B0604030504040204" pitchFamily="50" charset="-128"/>
                <a:ea typeface="メイリオ" panose="020B0604030504040204" pitchFamily="50" charset="-128"/>
              </a:rPr>
              <a:t>Drip Tip</a:t>
            </a:r>
            <a:r>
              <a:rPr lang="ja-JP" altLang="en-US" sz="2100" dirty="0" err="1" smtClean="0">
                <a:latin typeface="メイリオ" panose="020B0604030504040204" pitchFamily="50" charset="-128"/>
                <a:ea typeface="メイリオ" panose="020B0604030504040204" pitchFamily="50" charset="-128"/>
              </a:rPr>
              <a:t>、</a:t>
            </a:r>
            <a:r>
              <a:rPr lang="ja-JP" altLang="en-US" sz="2100" dirty="0" smtClean="0">
                <a:latin typeface="メイリオ" panose="020B0604030504040204" pitchFamily="50" charset="-128"/>
                <a:ea typeface="メイリオ" panose="020B0604030504040204" pitchFamily="50" charset="-128"/>
              </a:rPr>
              <a:t>着生植物、板根といった共通した特徴を持つ。</a:t>
            </a:r>
            <a:endParaRPr lang="ja-JP" altLang="en-US" sz="2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144038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9" name="角丸四角形 18"/>
          <p:cNvSpPr/>
          <p:nvPr/>
        </p:nvSpPr>
        <p:spPr>
          <a:xfrm>
            <a:off x="156117" y="894814"/>
            <a:ext cx="6519746" cy="5602630"/>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光合成と細胞分裂速度の温度依存性</a:t>
            </a:r>
          </a:p>
          <a:p>
            <a:pPr algn="ctr"/>
            <a:r>
              <a:rPr lang="ja-JP" altLang="en-US" dirty="0"/>
              <a:t>↑気温低下による光合成速度の低下は、細胞分裂速度の減少よりもゆるやか。</a:t>
            </a:r>
          </a:p>
          <a:p>
            <a:pPr algn="ctr"/>
            <a:r>
              <a:rPr lang="ja-JP" altLang="en-US" dirty="0"/>
              <a:t>気温</a:t>
            </a:r>
            <a:r>
              <a:rPr lang="en-US" altLang="ja-JP" dirty="0"/>
              <a:t>0℃</a:t>
            </a:r>
            <a:r>
              <a:rPr lang="ja-JP" altLang="en-US" dirty="0"/>
              <a:t>以下では、殆ど成長できないが、</a:t>
            </a:r>
            <a:r>
              <a:rPr lang="ja-JP" altLang="en-US" dirty="0" err="1"/>
              <a:t>そこそこ</a:t>
            </a:r>
            <a:r>
              <a:rPr lang="ja-JP" altLang="en-US" dirty="0"/>
              <a:t>の光合成はできる。</a:t>
            </a:r>
            <a:endParaRPr kumimoji="1" lang="ja-JP" altLang="en-US" dirty="0"/>
          </a:p>
        </p:txBody>
      </p:sp>
      <p:sp>
        <p:nvSpPr>
          <p:cNvPr id="4" name="テキスト ボックス 3"/>
          <p:cNvSpPr txBox="1"/>
          <p:nvPr/>
        </p:nvSpPr>
        <p:spPr>
          <a:xfrm>
            <a:off x="5127625" y="232360"/>
            <a:ext cx="2339102" cy="523220"/>
          </a:xfrm>
          <a:prstGeom prst="rect">
            <a:avLst/>
          </a:prstGeom>
          <a:noFill/>
        </p:spPr>
        <p:txBody>
          <a:bodyPr wrap="none" rtlCol="0">
            <a:spAutoFit/>
          </a:bodyPr>
          <a:lstStyle/>
          <a:p>
            <a:pPr algn="ctr"/>
            <a:r>
              <a:rPr lang="ja-JP" altLang="en-US" sz="2800" dirty="0">
                <a:solidFill>
                  <a:srgbClr val="0000FF"/>
                </a:solidFill>
                <a:latin typeface="メイリオ" panose="020B0604030504040204" pitchFamily="50" charset="-128"/>
                <a:ea typeface="メイリオ" panose="020B0604030504040204" pitchFamily="50" charset="-128"/>
              </a:rPr>
              <a:t>針葉樹の</a:t>
            </a:r>
            <a:r>
              <a:rPr lang="ja-JP" altLang="en-US" sz="2800" dirty="0" smtClean="0">
                <a:solidFill>
                  <a:srgbClr val="0000FF"/>
                </a:solidFill>
                <a:latin typeface="メイリオ" panose="020B0604030504040204" pitchFamily="50" charset="-128"/>
                <a:ea typeface="メイリオ" panose="020B0604030504040204" pitchFamily="50" charset="-128"/>
              </a:rPr>
              <a:t>分布</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251460" y="1139566"/>
            <a:ext cx="6254701" cy="1169551"/>
          </a:xfrm>
          <a:prstGeom prst="rect">
            <a:avLst/>
          </a:prstGeom>
          <a:solidFill>
            <a:schemeClr val="bg1"/>
          </a:solidFill>
          <a:ln>
            <a:solidFill>
              <a:schemeClr val="accent1">
                <a:shade val="50000"/>
              </a:schemeClr>
            </a:solidFill>
          </a:ln>
        </p:spPr>
        <p:txBody>
          <a:bodyPr wrap="square">
            <a:spAutoFit/>
          </a:bodyPr>
          <a:lstStyle/>
          <a:p>
            <a:pPr>
              <a:spcAft>
                <a:spcPts val="600"/>
              </a:spcAft>
            </a:pPr>
            <a:r>
              <a:rPr lang="ja-JP" altLang="en-US" sz="2000" dirty="0" smtClean="0">
                <a:solidFill>
                  <a:srgbClr val="008000"/>
                </a:solidFill>
                <a:latin typeface="メイリオ" panose="020B0604030504040204" pitchFamily="50" charset="-128"/>
                <a:ea typeface="メイリオ" panose="020B0604030504040204" pitchFamily="50" charset="-128"/>
              </a:rPr>
              <a:t>北半球の亜寒帯</a:t>
            </a:r>
            <a:r>
              <a:rPr lang="en-US" altLang="ja-JP" sz="2000" dirty="0" smtClean="0">
                <a:solidFill>
                  <a:srgbClr val="008000"/>
                </a:solidFill>
                <a:latin typeface="メイリオ" panose="020B0604030504040204" pitchFamily="50" charset="-128"/>
                <a:ea typeface="メイリオ" panose="020B0604030504040204" pitchFamily="50" charset="-128"/>
              </a:rPr>
              <a:t>	</a:t>
            </a:r>
            <a:r>
              <a:rPr lang="ja-JP" altLang="en-US" sz="2000" dirty="0" smtClean="0">
                <a:solidFill>
                  <a:srgbClr val="008000"/>
                </a:solidFill>
                <a:latin typeface="メイリオ" panose="020B0604030504040204" pitchFamily="50" charset="-128"/>
                <a:ea typeface="メイリオ" panose="020B0604030504040204" pitchFamily="50" charset="-128"/>
              </a:rPr>
              <a:t>→ マツ科</a:t>
            </a:r>
            <a:r>
              <a:rPr lang="ja-JP" altLang="en-US" sz="1200" dirty="0" smtClean="0">
                <a:solidFill>
                  <a:srgbClr val="008000"/>
                </a:solidFill>
                <a:latin typeface="メイリオ" panose="020B0604030504040204" pitchFamily="50" charset="-128"/>
                <a:ea typeface="メイリオ" panose="020B0604030504040204" pitchFamily="50" charset="-128"/>
              </a:rPr>
              <a:t>（トウヒ、モミ、ツガ、カラマツ、マツ）</a:t>
            </a:r>
            <a:endParaRPr lang="en-US" altLang="ja-JP" sz="2000" dirty="0" smtClean="0">
              <a:solidFill>
                <a:srgbClr val="008000"/>
              </a:solidFill>
              <a:latin typeface="メイリオ" panose="020B0604030504040204" pitchFamily="50" charset="-128"/>
              <a:ea typeface="メイリオ" panose="020B0604030504040204" pitchFamily="50" charset="-128"/>
            </a:endParaRPr>
          </a:p>
          <a:p>
            <a:pPr>
              <a:spcAft>
                <a:spcPts val="600"/>
              </a:spcAft>
            </a:pPr>
            <a:r>
              <a:rPr lang="ja-JP" altLang="en-US" sz="2000" dirty="0" smtClean="0">
                <a:solidFill>
                  <a:srgbClr val="008000"/>
                </a:solidFill>
                <a:latin typeface="メイリオ" panose="020B0604030504040204" pitchFamily="50" charset="-128"/>
                <a:ea typeface="メイリオ" panose="020B0604030504040204" pitchFamily="50" charset="-128"/>
              </a:rPr>
              <a:t>北半球の温帯</a:t>
            </a:r>
            <a:r>
              <a:rPr lang="en-US" altLang="ja-JP" sz="2000" dirty="0" smtClean="0">
                <a:solidFill>
                  <a:srgbClr val="008000"/>
                </a:solidFill>
                <a:latin typeface="メイリオ" panose="020B0604030504040204" pitchFamily="50" charset="-128"/>
                <a:ea typeface="メイリオ" panose="020B0604030504040204" pitchFamily="50" charset="-128"/>
              </a:rPr>
              <a:t>	</a:t>
            </a:r>
            <a:r>
              <a:rPr lang="ja-JP" altLang="en-US" sz="2000" dirty="0" smtClean="0">
                <a:solidFill>
                  <a:srgbClr val="008000"/>
                </a:solidFill>
                <a:latin typeface="メイリオ" panose="020B0604030504040204" pitchFamily="50" charset="-128"/>
                <a:ea typeface="メイリオ" panose="020B0604030504040204" pitchFamily="50" charset="-128"/>
              </a:rPr>
              <a:t>→ スギ科</a:t>
            </a:r>
            <a:endParaRPr lang="en-US" altLang="ja-JP" sz="2000" dirty="0" smtClean="0">
              <a:solidFill>
                <a:srgbClr val="008000"/>
              </a:solidFill>
              <a:latin typeface="メイリオ" panose="020B0604030504040204" pitchFamily="50" charset="-128"/>
              <a:ea typeface="メイリオ" panose="020B0604030504040204" pitchFamily="50" charset="-128"/>
            </a:endParaRPr>
          </a:p>
          <a:p>
            <a:pPr>
              <a:spcAft>
                <a:spcPts val="600"/>
              </a:spcAft>
            </a:pPr>
            <a:r>
              <a:rPr lang="ja-JP" altLang="en-US" sz="2000" dirty="0" smtClean="0">
                <a:solidFill>
                  <a:srgbClr val="008000"/>
                </a:solidFill>
                <a:latin typeface="メイリオ" panose="020B0604030504040204" pitchFamily="50" charset="-128"/>
                <a:ea typeface="メイリオ" panose="020B0604030504040204" pitchFamily="50" charset="-128"/>
              </a:rPr>
              <a:t>南半球</a:t>
            </a:r>
            <a:r>
              <a:rPr lang="en-US" altLang="ja-JP" sz="2000" dirty="0" smtClean="0">
                <a:solidFill>
                  <a:srgbClr val="008000"/>
                </a:solidFill>
                <a:latin typeface="メイリオ" panose="020B0604030504040204" pitchFamily="50" charset="-128"/>
                <a:ea typeface="メイリオ" panose="020B0604030504040204" pitchFamily="50" charset="-128"/>
              </a:rPr>
              <a:t>		</a:t>
            </a:r>
            <a:r>
              <a:rPr lang="ja-JP" altLang="en-US" sz="2000" dirty="0" smtClean="0">
                <a:solidFill>
                  <a:srgbClr val="008000"/>
                </a:solidFill>
                <a:latin typeface="メイリオ" panose="020B0604030504040204" pitchFamily="50" charset="-128"/>
                <a:ea typeface="メイリオ" panose="020B0604030504040204" pitchFamily="50" charset="-128"/>
              </a:rPr>
              <a:t>→ </a:t>
            </a:r>
            <a:r>
              <a:rPr lang="ja-JP" altLang="en-US" sz="2000" dirty="0" smtClean="0">
                <a:solidFill>
                  <a:srgbClr val="008000"/>
                </a:solidFill>
                <a:latin typeface="メイリオ" panose="020B0604030504040204" pitchFamily="50" charset="-128"/>
                <a:ea typeface="メイリオ" panose="020B0604030504040204" pitchFamily="50" charset="-128"/>
              </a:rPr>
              <a:t>マキ科</a:t>
            </a:r>
            <a:r>
              <a:rPr lang="en-US" altLang="ja-JP" sz="1200" dirty="0" smtClean="0">
                <a:solidFill>
                  <a:srgbClr val="008000"/>
                </a:solidFill>
                <a:latin typeface="メイリオ" panose="020B0604030504040204" pitchFamily="50" charset="-128"/>
                <a:ea typeface="メイリオ" panose="020B0604030504040204" pitchFamily="50" charset="-128"/>
              </a:rPr>
              <a:t> (</a:t>
            </a:r>
            <a:r>
              <a:rPr lang="ja-JP" altLang="en-US" sz="1200" dirty="0" smtClean="0">
                <a:solidFill>
                  <a:srgbClr val="008000"/>
                </a:solidFill>
                <a:latin typeface="メイリオ" panose="020B0604030504040204" pitchFamily="50" charset="-128"/>
                <a:ea typeface="メイリオ" panose="020B0604030504040204" pitchFamily="50" charset="-128"/>
              </a:rPr>
              <a:t>イヌマキ科</a:t>
            </a:r>
            <a:r>
              <a:rPr lang="en-US" altLang="ja-JP" sz="1200" dirty="0" smtClean="0">
                <a:solidFill>
                  <a:srgbClr val="008000"/>
                </a:solidFill>
                <a:latin typeface="メイリオ" panose="020B0604030504040204" pitchFamily="50" charset="-128"/>
                <a:ea typeface="メイリオ" panose="020B0604030504040204" pitchFamily="50" charset="-128"/>
              </a:rPr>
              <a:t>)</a:t>
            </a:r>
            <a:endParaRPr lang="ja-JP" altLang="en-US" sz="2000" dirty="0">
              <a:solidFill>
                <a:srgbClr val="008000"/>
              </a:solidFill>
              <a:latin typeface="メイリオ" panose="020B0604030504040204" pitchFamily="50" charset="-128"/>
              <a:ea typeface="メイリオ" panose="020B0604030504040204" pitchFamily="50" charset="-128"/>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18" y="2358509"/>
            <a:ext cx="6180343" cy="4098833"/>
          </a:xfrm>
          <a:prstGeom prst="rect">
            <a:avLst/>
          </a:prstGeom>
        </p:spPr>
      </p:pic>
      <p:sp>
        <p:nvSpPr>
          <p:cNvPr id="18" name="正方形/長方形 17"/>
          <p:cNvSpPr/>
          <p:nvPr/>
        </p:nvSpPr>
        <p:spPr>
          <a:xfrm>
            <a:off x="6845564" y="1225752"/>
            <a:ext cx="5130845" cy="4616648"/>
          </a:xfrm>
          <a:prstGeom prst="rect">
            <a:avLst/>
          </a:prstGeom>
          <a:solidFill>
            <a:srgbClr val="FFFF99"/>
          </a:solidFill>
        </p:spPr>
        <p:txBody>
          <a:bodyPr wrap="square">
            <a:spAutoFit/>
          </a:bodyPr>
          <a:lstStyle/>
          <a:p>
            <a:pPr>
              <a:spcAft>
                <a:spcPts val="1800"/>
              </a:spcAft>
            </a:pPr>
            <a:r>
              <a:rPr lang="ja-JP" altLang="en-US" sz="2400" dirty="0" smtClean="0">
                <a:solidFill>
                  <a:srgbClr val="C00000"/>
                </a:solidFill>
                <a:latin typeface="メイリオ" panose="020B0604030504040204" pitchFamily="50" charset="-128"/>
                <a:ea typeface="メイリオ" panose="020B0604030504040204" pitchFamily="50" charset="-128"/>
              </a:rPr>
              <a:t>針葉樹の地理分布は歴史的</a:t>
            </a:r>
            <a:r>
              <a:rPr lang="ja-JP" altLang="en-US" sz="2400" dirty="0">
                <a:solidFill>
                  <a:srgbClr val="C00000"/>
                </a:solidFill>
                <a:latin typeface="メイリオ" panose="020B0604030504040204" pitchFamily="50" charset="-128"/>
                <a:ea typeface="メイリオ" panose="020B0604030504040204" pitchFamily="50" charset="-128"/>
              </a:rPr>
              <a:t>な制約によっても形成・維持されて</a:t>
            </a:r>
            <a:r>
              <a:rPr lang="ja-JP" altLang="en-US" sz="2400" dirty="0" smtClean="0">
                <a:solidFill>
                  <a:srgbClr val="C00000"/>
                </a:solidFill>
                <a:latin typeface="メイリオ" panose="020B0604030504040204" pitchFamily="50" charset="-128"/>
                <a:ea typeface="メイリオ" panose="020B0604030504040204" pitchFamily="50" charset="-128"/>
              </a:rPr>
              <a:t>いるようである。</a:t>
            </a:r>
            <a:endParaRPr lang="en-US" altLang="ja-JP" sz="2400" dirty="0" smtClean="0">
              <a:solidFill>
                <a:srgbClr val="C00000"/>
              </a:solidFill>
              <a:latin typeface="メイリオ" panose="020B0604030504040204" pitchFamily="50" charset="-128"/>
              <a:ea typeface="メイリオ" panose="020B0604030504040204" pitchFamily="50" charset="-128"/>
            </a:endParaRPr>
          </a:p>
          <a:p>
            <a:pPr>
              <a:spcAft>
                <a:spcPts val="1800"/>
              </a:spcAft>
            </a:pPr>
            <a:r>
              <a:rPr lang="ja-JP" altLang="en-US" sz="2400" dirty="0" smtClean="0">
                <a:latin typeface="メイリオ" panose="020B0604030504040204" pitchFamily="50" charset="-128"/>
                <a:ea typeface="メイリオ" panose="020B0604030504040204" pitchFamily="50" charset="-128"/>
              </a:rPr>
              <a:t>実際</a:t>
            </a:r>
            <a:r>
              <a:rPr lang="ja-JP" altLang="en-US" sz="2400" dirty="0">
                <a:latin typeface="メイリオ" panose="020B0604030504040204" pitchFamily="50" charset="-128"/>
                <a:ea typeface="メイリオ" panose="020B0604030504040204" pitchFamily="50" charset="-128"/>
              </a:rPr>
              <a:t>に、オーストラリアの降水量が少なく自生の広葉樹が育たない土地に、乾燥と貧土に耐える北半球の乾燥地のマツが大量に植樹され、よく成林して大規模なマツ植林地となった例がある</a:t>
            </a:r>
            <a:r>
              <a:rPr lang="ja-JP" altLang="en-US" sz="2400" dirty="0" smtClean="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a:p>
            <a:pPr>
              <a:spcAft>
                <a:spcPts val="1800"/>
              </a:spcAft>
            </a:pPr>
            <a:r>
              <a:rPr lang="ja-JP" altLang="en-US" sz="2400" dirty="0" smtClean="0">
                <a:latin typeface="メイリオ" panose="020B0604030504040204" pitchFamily="50" charset="-128"/>
                <a:ea typeface="メイリオ" panose="020B0604030504040204" pitchFamily="50" charset="-128"/>
              </a:rPr>
              <a:t>なお、全球植生</a:t>
            </a:r>
            <a:r>
              <a:rPr lang="ja-JP" altLang="en-US" sz="2400" dirty="0">
                <a:latin typeface="メイリオ" panose="020B0604030504040204" pitchFamily="50" charset="-128"/>
                <a:ea typeface="メイリオ" panose="020B0604030504040204" pitchFamily="50" charset="-128"/>
              </a:rPr>
              <a:t>モデルでは、南半球の針葉樹林は、ほぼ無視されている。</a:t>
            </a:r>
          </a:p>
        </p:txBody>
      </p:sp>
      <p:sp>
        <p:nvSpPr>
          <p:cNvPr id="7" name="テキスト ボックス 6"/>
          <p:cNvSpPr txBox="1"/>
          <p:nvPr/>
        </p:nvSpPr>
        <p:spPr>
          <a:xfrm>
            <a:off x="8051800" y="6312778"/>
            <a:ext cx="3786454" cy="369332"/>
          </a:xfrm>
          <a:prstGeom prst="rect">
            <a:avLst/>
          </a:prstGeom>
          <a:noFill/>
        </p:spPr>
        <p:txBody>
          <a:bodyPr wrap="square" rtlCol="0">
            <a:spAutoFit/>
          </a:bodyPr>
          <a:lstStyle/>
          <a:p>
            <a:r>
              <a:rPr kumimoji="1" lang="ja-JP" altLang="en-US" sz="900" dirty="0" smtClean="0"/>
              <a:t>図の出典：酒井昭著、「植物の分布と環境適用」朝倉書店</a:t>
            </a:r>
            <a:endParaRPr kumimoji="1" lang="en-US" altLang="ja-JP" sz="900" dirty="0" smtClean="0"/>
          </a:p>
          <a:p>
            <a:r>
              <a:rPr kumimoji="1" lang="ja-JP" altLang="en-US" sz="900" dirty="0" smtClean="0"/>
              <a:t>写真の出典</a:t>
            </a:r>
            <a:r>
              <a:rPr kumimoji="1" lang="ja-JP" altLang="en-US" sz="900" dirty="0" smtClean="0"/>
              <a:t>：</a:t>
            </a:r>
            <a:r>
              <a:rPr lang="en-US" altLang="ja-JP" sz="900" dirty="0"/>
              <a:t>https://en.wikipedia.org/wiki/Acmopyle</a:t>
            </a:r>
            <a:endParaRPr kumimoji="1" lang="ja-JP" altLang="en-US" sz="900" dirty="0"/>
          </a:p>
        </p:txBody>
      </p:sp>
      <p:cxnSp>
        <p:nvCxnSpPr>
          <p:cNvPr id="3" name="直線矢印コネクタ 2"/>
          <p:cNvCxnSpPr/>
          <p:nvPr/>
        </p:nvCxnSpPr>
        <p:spPr>
          <a:xfrm flipH="1" flipV="1">
            <a:off x="4319127" y="2061690"/>
            <a:ext cx="965247" cy="178319"/>
          </a:xfrm>
          <a:prstGeom prst="straightConnector1">
            <a:avLst/>
          </a:prstGeom>
          <a:ln w="25400">
            <a:solidFill>
              <a:srgbClr val="FF0000"/>
            </a:solidFill>
            <a:tailEnd type="oval" w="lg" len="lg"/>
          </a:ln>
        </p:spPr>
        <p:style>
          <a:lnRef idx="1">
            <a:schemeClr val="accent1"/>
          </a:lnRef>
          <a:fillRef idx="0">
            <a:schemeClr val="accent1"/>
          </a:fillRef>
          <a:effectRef idx="0">
            <a:schemeClr val="accent1"/>
          </a:effectRef>
          <a:fontRef idx="minor">
            <a:schemeClr val="tx1"/>
          </a:fontRef>
        </p:style>
      </p:cxnSp>
      <p:pic>
        <p:nvPicPr>
          <p:cNvPr id="2" name="Picture 2" descr="Acmopyle spec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2744" y="1693333"/>
            <a:ext cx="1763397" cy="132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183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 name="角丸四角形 9"/>
          <p:cNvSpPr/>
          <p:nvPr/>
        </p:nvSpPr>
        <p:spPr>
          <a:xfrm>
            <a:off x="346386" y="909790"/>
            <a:ext cx="4567584" cy="4108255"/>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光合成と細胞分裂速度の温度依存性</a:t>
            </a:r>
          </a:p>
          <a:p>
            <a:pPr algn="ctr"/>
            <a:r>
              <a:rPr lang="ja-JP" altLang="en-US" dirty="0"/>
              <a:t>↑気温低下による光合成速度の低下は、細胞分裂速度の減少よりもゆるやか。</a:t>
            </a:r>
          </a:p>
          <a:p>
            <a:pPr algn="ctr"/>
            <a:r>
              <a:rPr lang="ja-JP" altLang="en-US" dirty="0"/>
              <a:t>気温</a:t>
            </a:r>
            <a:r>
              <a:rPr lang="en-US" altLang="ja-JP" dirty="0"/>
              <a:t>0℃</a:t>
            </a:r>
            <a:r>
              <a:rPr lang="ja-JP" altLang="en-US" dirty="0"/>
              <a:t>以下では、殆ど成長できないが、</a:t>
            </a:r>
            <a:r>
              <a:rPr lang="ja-JP" altLang="en-US" dirty="0" err="1"/>
              <a:t>そこそこ</a:t>
            </a:r>
            <a:r>
              <a:rPr lang="ja-JP" altLang="en-US" dirty="0"/>
              <a:t>の光合成はできる。</a:t>
            </a:r>
            <a:endParaRPr kumimoji="1" lang="ja-JP" altLang="en-US" dirty="0"/>
          </a:p>
        </p:txBody>
      </p:sp>
      <p:sp>
        <p:nvSpPr>
          <p:cNvPr id="4" name="テキスト ボックス 3"/>
          <p:cNvSpPr txBox="1"/>
          <p:nvPr/>
        </p:nvSpPr>
        <p:spPr>
          <a:xfrm>
            <a:off x="2260644" y="254680"/>
            <a:ext cx="7588937" cy="523220"/>
          </a:xfrm>
          <a:prstGeom prst="rect">
            <a:avLst/>
          </a:prstGeom>
          <a:noFill/>
        </p:spPr>
        <p:txBody>
          <a:bodyPr wrap="none" rtlCol="0">
            <a:spAutoFit/>
          </a:bodyPr>
          <a:lstStyle/>
          <a:p>
            <a:pPr algn="ctr"/>
            <a:r>
              <a:rPr lang="ja-JP" altLang="en-US" sz="2800" dirty="0" smtClean="0">
                <a:solidFill>
                  <a:srgbClr val="0000FF"/>
                </a:solidFill>
                <a:latin typeface="メイリオ" panose="020B0604030504040204" pitchFamily="50" charset="-128"/>
                <a:ea typeface="メイリオ" panose="020B0604030504040204" pitchFamily="50" charset="-128"/>
              </a:rPr>
              <a:t>ユーラシア</a:t>
            </a:r>
            <a:r>
              <a:rPr lang="ja-JP" altLang="en-US" sz="2800" dirty="0">
                <a:solidFill>
                  <a:srgbClr val="0000FF"/>
                </a:solidFill>
                <a:latin typeface="メイリオ" panose="020B0604030504040204" pitchFamily="50" charset="-128"/>
                <a:ea typeface="メイリオ" panose="020B0604030504040204" pitchFamily="50" charset="-128"/>
              </a:rPr>
              <a:t>大陸の</a:t>
            </a:r>
            <a:r>
              <a:rPr lang="en-US" altLang="ja-JP" sz="2800" dirty="0">
                <a:solidFill>
                  <a:srgbClr val="0000FF"/>
                </a:solidFill>
                <a:latin typeface="メイリオ" panose="020B0604030504040204" pitchFamily="50" charset="-128"/>
                <a:ea typeface="メイリオ" panose="020B0604030504040204" pitchFamily="50" charset="-128"/>
              </a:rPr>
              <a:t>2</a:t>
            </a:r>
            <a:r>
              <a:rPr lang="ja-JP" altLang="en-US" sz="2800" dirty="0" err="1" smtClean="0">
                <a:solidFill>
                  <a:srgbClr val="0000FF"/>
                </a:solidFill>
                <a:latin typeface="メイリオ" panose="020B0604030504040204" pitchFamily="50" charset="-128"/>
                <a:ea typeface="メイリオ" panose="020B0604030504040204" pitchFamily="50" charset="-128"/>
              </a:rPr>
              <a:t>つの</a:t>
            </a:r>
            <a:r>
              <a:rPr lang="ja-JP" altLang="en-US" sz="2800" dirty="0" smtClean="0">
                <a:solidFill>
                  <a:srgbClr val="0000FF"/>
                </a:solidFill>
                <a:latin typeface="メイリオ" panose="020B0604030504040204" pitchFamily="50" charset="-128"/>
                <a:ea typeface="メイリオ" panose="020B0604030504040204" pitchFamily="50" charset="-128"/>
              </a:rPr>
              <a:t>温帯性常緑</a:t>
            </a:r>
            <a:r>
              <a:rPr lang="ja-JP" altLang="en-US" sz="2800" dirty="0">
                <a:solidFill>
                  <a:srgbClr val="0000FF"/>
                </a:solidFill>
                <a:latin typeface="メイリオ" panose="020B0604030504040204" pitchFamily="50" charset="-128"/>
                <a:ea typeface="メイリオ" panose="020B0604030504040204" pitchFamily="50" charset="-128"/>
              </a:rPr>
              <a:t>広葉樹林帯</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388" y="1082449"/>
            <a:ext cx="4367635" cy="3840991"/>
          </a:xfrm>
          <a:prstGeom prst="rect">
            <a:avLst/>
          </a:prstGeom>
        </p:spPr>
      </p:pic>
      <p:sp>
        <p:nvSpPr>
          <p:cNvPr id="8" name="正方形/長方形 7"/>
          <p:cNvSpPr/>
          <p:nvPr/>
        </p:nvSpPr>
        <p:spPr>
          <a:xfrm>
            <a:off x="5345149" y="3392064"/>
            <a:ext cx="6601521" cy="1277273"/>
          </a:xfrm>
          <a:prstGeom prst="rect">
            <a:avLst/>
          </a:prstGeom>
          <a:solidFill>
            <a:schemeClr val="bg1"/>
          </a:solidFill>
          <a:ln>
            <a:solidFill>
              <a:schemeClr val="accent1">
                <a:shade val="50000"/>
              </a:schemeClr>
            </a:solidFill>
          </a:ln>
        </p:spPr>
        <p:txBody>
          <a:bodyPr wrap="square">
            <a:spAutoFit/>
          </a:bodyPr>
          <a:lstStyle/>
          <a:p>
            <a:pPr>
              <a:spcAft>
                <a:spcPts val="600"/>
              </a:spcAft>
            </a:pPr>
            <a:r>
              <a:rPr lang="ja-JP" altLang="en-US" dirty="0" smtClean="0">
                <a:latin typeface="メイリオ" panose="020B0604030504040204" pitchFamily="50" charset="-128"/>
                <a:ea typeface="メイリオ" panose="020B0604030504040204" pitchFamily="50" charset="-128"/>
              </a:rPr>
              <a:t>温暖（最寒月の平均気温2℃以上、かつ土壌は凍結しない）なモンスーンや沿海地域の常緑広葉樹　（カシ、シイ、マテバシイ、クスノキ科、ツバキ科など）</a:t>
            </a:r>
            <a:endParaRPr lang="en-US" altLang="ja-JP" dirty="0" smtClean="0">
              <a:latin typeface="メイリオ" panose="020B0604030504040204" pitchFamily="50" charset="-128"/>
              <a:ea typeface="メイリオ" panose="020B0604030504040204" pitchFamily="50" charset="-128"/>
            </a:endParaRPr>
          </a:p>
          <a:p>
            <a:pPr>
              <a:spcAft>
                <a:spcPts val="600"/>
              </a:spcAft>
            </a:pPr>
            <a:r>
              <a:rPr lang="ja-JP" altLang="en-US" dirty="0" smtClean="0">
                <a:latin typeface="メイリオ" panose="020B0604030504040204" pitchFamily="50" charset="-128"/>
                <a:ea typeface="メイリオ" panose="020B0604030504040204" pitchFamily="50" charset="-128"/>
              </a:rPr>
              <a:t>夏の乾燥に弱いことが多い。</a:t>
            </a:r>
            <a:endParaRPr lang="ja-JP" altLang="en-US"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5345149" y="1327791"/>
            <a:ext cx="6601521" cy="1277273"/>
          </a:xfrm>
          <a:prstGeom prst="rect">
            <a:avLst/>
          </a:prstGeom>
          <a:solidFill>
            <a:schemeClr val="bg1"/>
          </a:solidFill>
          <a:ln>
            <a:solidFill>
              <a:schemeClr val="accent1">
                <a:shade val="50000"/>
              </a:schemeClr>
            </a:solidFill>
          </a:ln>
        </p:spPr>
        <p:txBody>
          <a:bodyPr wrap="square">
            <a:spAutoFit/>
          </a:bodyPr>
          <a:lstStyle/>
          <a:p>
            <a:pPr>
              <a:spcAft>
                <a:spcPts val="600"/>
              </a:spcAft>
            </a:pPr>
            <a:r>
              <a:rPr lang="ja-JP" altLang="en-US" dirty="0">
                <a:latin typeface="メイリオ" panose="020B0604030504040204" pitchFamily="50" charset="-128"/>
                <a:ea typeface="メイリオ" panose="020B0604030504040204" pitchFamily="50" charset="-128"/>
              </a:rPr>
              <a:t>地中海性気候の常緑広葉</a:t>
            </a:r>
            <a:r>
              <a:rPr lang="ja-JP" altLang="en-US" dirty="0" smtClean="0">
                <a:latin typeface="メイリオ" panose="020B0604030504040204" pitchFamily="50" charset="-128"/>
                <a:ea typeface="メイリオ" panose="020B0604030504040204" pitchFamily="50" charset="-128"/>
              </a:rPr>
              <a:t>樹林帯（オリーブ</a:t>
            </a:r>
            <a:r>
              <a:rPr lang="ja-JP" altLang="en-US" dirty="0">
                <a:latin typeface="メイリオ" panose="020B0604030504040204" pitchFamily="50" charset="-128"/>
                <a:ea typeface="メイリオ" panose="020B0604030504040204" pitchFamily="50" charset="-128"/>
              </a:rPr>
              <a:t>、セイヨウヒイラギ、</a:t>
            </a:r>
            <a:r>
              <a:rPr lang="ja-JP" altLang="en-US" dirty="0" smtClean="0">
                <a:latin typeface="メイリオ" panose="020B0604030504040204" pitchFamily="50" charset="-128"/>
                <a:ea typeface="メイリオ" panose="020B0604030504040204" pitchFamily="50" charset="-128"/>
              </a:rPr>
              <a:t>コルクカシ、など）。</a:t>
            </a:r>
            <a:endParaRPr lang="en-US" altLang="ja-JP" dirty="0" smtClean="0">
              <a:latin typeface="メイリオ" panose="020B0604030504040204" pitchFamily="50" charset="-128"/>
              <a:ea typeface="メイリオ" panose="020B0604030504040204" pitchFamily="50" charset="-128"/>
            </a:endParaRPr>
          </a:p>
          <a:p>
            <a:pPr>
              <a:spcAft>
                <a:spcPts val="600"/>
              </a:spcAft>
            </a:pPr>
            <a:r>
              <a:rPr lang="ja-JP" altLang="en-US" dirty="0" smtClean="0">
                <a:latin typeface="メイリオ" panose="020B0604030504040204" pitchFamily="50" charset="-128"/>
                <a:ea typeface="メイリオ" panose="020B0604030504040204" pitchFamily="50" charset="-128"/>
              </a:rPr>
              <a:t>夏</a:t>
            </a:r>
            <a:r>
              <a:rPr lang="ja-JP" altLang="en-US" dirty="0">
                <a:latin typeface="メイリオ" panose="020B0604030504040204" pitchFamily="50" charset="-128"/>
                <a:ea typeface="メイリオ" panose="020B0604030504040204" pitchFamily="50" charset="-128"/>
              </a:rPr>
              <a:t>乾燥し、冬に多雨。葉は小さく厚い</a:t>
            </a:r>
            <a:r>
              <a:rPr lang="ja-JP" altLang="en-US" dirty="0" smtClean="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高温な夏には蒸散を抑え、その前後の4～6月、10～11月に最大の蒸散量を持つ</a:t>
            </a:r>
            <a:r>
              <a:rPr lang="ja-JP" altLang="en-US" dirty="0" smtClean="0">
                <a:latin typeface="メイリオ" panose="020B0604030504040204" pitchFamily="50" charset="-128"/>
                <a:ea typeface="メイリオ" panose="020B0604030504040204" pitchFamily="50" charset="-128"/>
              </a:rPr>
              <a:t>。</a:t>
            </a:r>
            <a:endParaRPr lang="en-US" altLang="ja-JP" dirty="0">
              <a:latin typeface="メイリオ" panose="020B0604030504040204" pitchFamily="50" charset="-128"/>
              <a:ea typeface="メイリオ" panose="020B0604030504040204" pitchFamily="50" charset="-128"/>
            </a:endParaRPr>
          </a:p>
        </p:txBody>
      </p:sp>
      <p:sp>
        <p:nvSpPr>
          <p:cNvPr id="11" name="正方形/長方形 10"/>
          <p:cNvSpPr/>
          <p:nvPr/>
        </p:nvSpPr>
        <p:spPr>
          <a:xfrm>
            <a:off x="297367" y="5218448"/>
            <a:ext cx="11515492" cy="1477328"/>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ギリシア、トルコなどでは硬葉カシの高木林はほとんど破壊され、現在よくみられる硬葉樹林は高さ1mほどの灌木林（maquis、macchie；マキ、マッキー、マキーと呼ばれる）である。良質の土壌地帯では放置すると高木林に遷移する場合もあるが、一般に山火事や放牧などにより、この状態で維持されるか、低木種や草本などから構成される植生となる。なお、地中海性気候には乾燥耐性を持つ常緑針葉樹（マツ類、ヒマラヤシーダの仲間、イトスギ、ビャクシン）も分布</a:t>
            </a:r>
            <a:r>
              <a:rPr lang="ja-JP" altLang="en-US" dirty="0" smtClean="0">
                <a:latin typeface="メイリオ" panose="020B0604030504040204" pitchFamily="50" charset="-128"/>
                <a:ea typeface="メイリオ" panose="020B0604030504040204" pitchFamily="50" charset="-128"/>
              </a:rPr>
              <a:t>する。</a:t>
            </a:r>
            <a:endParaRPr lang="ja-JP" altLang="en-US" dirty="0">
              <a:latin typeface="メイリオ" panose="020B0604030504040204" pitchFamily="50" charset="-128"/>
              <a:ea typeface="メイリオ" panose="020B0604030504040204" pitchFamily="50" charset="-128"/>
            </a:endParaRPr>
          </a:p>
        </p:txBody>
      </p:sp>
      <p:sp>
        <p:nvSpPr>
          <p:cNvPr id="12" name="円弧 11"/>
          <p:cNvSpPr/>
          <p:nvPr/>
        </p:nvSpPr>
        <p:spPr>
          <a:xfrm rot="20073994">
            <a:off x="-997639" y="1861543"/>
            <a:ext cx="6696562" cy="3169965"/>
          </a:xfrm>
          <a:prstGeom prst="arc">
            <a:avLst>
              <a:gd name="adj1" fmla="val 15242853"/>
              <a:gd name="adj2" fmla="val 21585024"/>
            </a:avLst>
          </a:prstGeom>
          <a:ln w="19050">
            <a:solidFill>
              <a:srgbClr val="FF0000"/>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 name="直線矢印コネクタ 13"/>
          <p:cNvCxnSpPr>
            <a:stCxn id="8" idx="1"/>
          </p:cNvCxnSpPr>
          <p:nvPr/>
        </p:nvCxnSpPr>
        <p:spPr>
          <a:xfrm flipH="1" flipV="1">
            <a:off x="3709639" y="2605065"/>
            <a:ext cx="1635510" cy="1425636"/>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9245360" y="6580360"/>
            <a:ext cx="2946640" cy="230832"/>
          </a:xfrm>
          <a:prstGeom prst="rect">
            <a:avLst/>
          </a:prstGeom>
          <a:noFill/>
        </p:spPr>
        <p:txBody>
          <a:bodyPr wrap="none" rtlCol="0">
            <a:spAutoFit/>
          </a:bodyPr>
          <a:lstStyle/>
          <a:p>
            <a:r>
              <a:rPr kumimoji="1" lang="ja-JP" altLang="en-US" sz="900" dirty="0" smtClean="0"/>
              <a:t>図の出典：酒井昭著、「植物の分布と環境適用」朝倉書店</a:t>
            </a:r>
            <a:endParaRPr kumimoji="1" lang="ja-JP" altLang="en-US" sz="900" dirty="0"/>
          </a:p>
        </p:txBody>
      </p:sp>
    </p:spTree>
    <p:extLst>
      <p:ext uri="{BB962C8B-B14F-4D97-AF65-F5344CB8AC3E}">
        <p14:creationId xmlns:p14="http://schemas.microsoft.com/office/powerpoint/2010/main" val="1421640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4097557" y="148681"/>
            <a:ext cx="4063933" cy="523220"/>
          </a:xfrm>
          <a:prstGeom prst="rect">
            <a:avLst/>
          </a:prstGeom>
          <a:noFill/>
        </p:spPr>
        <p:txBody>
          <a:bodyPr wrap="none" rtlCol="0">
            <a:spAutoFit/>
          </a:bodyPr>
          <a:lstStyle/>
          <a:p>
            <a:pPr algn="ctr"/>
            <a:r>
              <a:rPr lang="ja-JP" altLang="en-US" sz="2800" dirty="0" smtClean="0">
                <a:solidFill>
                  <a:srgbClr val="0000FF"/>
                </a:solidFill>
                <a:latin typeface="メイリオ" panose="020B0604030504040204" pitchFamily="50" charset="-128"/>
                <a:ea typeface="メイリオ" panose="020B0604030504040204" pitchFamily="50" charset="-128"/>
              </a:rPr>
              <a:t>植物の温度≠気温である</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sp>
        <p:nvSpPr>
          <p:cNvPr id="9" name="正方形/長方形 8"/>
          <p:cNvSpPr/>
          <p:nvPr/>
        </p:nvSpPr>
        <p:spPr>
          <a:xfrm>
            <a:off x="868680" y="875555"/>
            <a:ext cx="10722866" cy="430887"/>
          </a:xfrm>
          <a:prstGeom prst="rect">
            <a:avLst/>
          </a:prstGeom>
        </p:spPr>
        <p:txBody>
          <a:bodyPr wrap="square">
            <a:spAutoFit/>
          </a:bodyPr>
          <a:lstStyle/>
          <a:p>
            <a:r>
              <a:rPr lang="ja-JP" altLang="en-US" sz="2200" dirty="0" smtClean="0">
                <a:latin typeface="メイリオ" panose="020B0604030504040204" pitchFamily="50" charset="-128"/>
                <a:ea typeface="メイリオ" panose="020B0604030504040204" pitchFamily="50" charset="-128"/>
              </a:rPr>
              <a:t>直射日光があたる部位</a:t>
            </a:r>
            <a:r>
              <a:rPr lang="ja-JP" altLang="en-US" sz="2200" dirty="0">
                <a:latin typeface="メイリオ" panose="020B0604030504040204" pitchFamily="50" charset="-128"/>
                <a:ea typeface="メイリオ" panose="020B0604030504040204" pitchFamily="50" charset="-128"/>
              </a:rPr>
              <a:t>や蒸散が活発に生じている</a:t>
            </a:r>
            <a:r>
              <a:rPr lang="ja-JP" altLang="en-US" sz="2200" dirty="0" smtClean="0">
                <a:latin typeface="メイリオ" panose="020B0604030504040204" pitchFamily="50" charset="-128"/>
                <a:ea typeface="メイリオ" panose="020B0604030504040204" pitchFamily="50" charset="-128"/>
              </a:rPr>
              <a:t>葉では、気温</a:t>
            </a:r>
            <a:r>
              <a:rPr lang="ja-JP" altLang="en-US" sz="2200" dirty="0">
                <a:latin typeface="メイリオ" panose="020B0604030504040204" pitchFamily="50" charset="-128"/>
                <a:ea typeface="メイリオ" panose="020B0604030504040204" pitchFamily="50" charset="-128"/>
              </a:rPr>
              <a:t>との差は大きく</a:t>
            </a:r>
            <a:r>
              <a:rPr lang="ja-JP" altLang="en-US" sz="2200" dirty="0" smtClean="0">
                <a:latin typeface="メイリオ" panose="020B0604030504040204" pitchFamily="50" charset="-128"/>
                <a:ea typeface="メイリオ" panose="020B0604030504040204" pitchFamily="50" charset="-128"/>
              </a:rPr>
              <a:t>なる</a:t>
            </a:r>
            <a:endParaRPr lang="ja-JP" altLang="en-US" sz="22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491108"/>
            <a:ext cx="9717026" cy="4026315"/>
          </a:xfrm>
          <a:prstGeom prst="rect">
            <a:avLst/>
          </a:prstGeom>
        </p:spPr>
      </p:pic>
      <p:sp>
        <p:nvSpPr>
          <p:cNvPr id="3" name="正方形/長方形 2"/>
          <p:cNvSpPr/>
          <p:nvPr/>
        </p:nvSpPr>
        <p:spPr>
          <a:xfrm>
            <a:off x="1478280" y="5702089"/>
            <a:ext cx="10463003" cy="923330"/>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この差は、大気との間の熱交換効率（風速、湿度、空力コンダクタンス）にも依存している。</a:t>
            </a:r>
          </a:p>
          <a:p>
            <a:r>
              <a:rPr lang="ja-JP" altLang="en-US" dirty="0">
                <a:latin typeface="メイリオ" panose="020B0604030504040204" pitchFamily="50" charset="-128"/>
                <a:ea typeface="メイリオ" panose="020B0604030504040204" pitchFamily="50" charset="-128"/>
              </a:rPr>
              <a:t>交換効率大</a:t>
            </a:r>
            <a:r>
              <a:rPr lang="ja-JP" altLang="en-US" dirty="0" smtClean="0">
                <a:latin typeface="メイリオ" panose="020B0604030504040204" pitchFamily="50" charset="-128"/>
                <a:ea typeface="メイリオ" panose="020B0604030504040204" pitchFamily="50" charset="-128"/>
              </a:rPr>
              <a:t>：　Open </a:t>
            </a:r>
            <a:r>
              <a:rPr lang="ja-JP" altLang="en-US" dirty="0">
                <a:latin typeface="メイリオ" panose="020B0604030504040204" pitchFamily="50" charset="-128"/>
                <a:ea typeface="メイリオ" panose="020B0604030504040204" pitchFamily="50" charset="-128"/>
              </a:rPr>
              <a:t>canopyを持つ高木で、細い葉を持つ</a:t>
            </a:r>
          </a:p>
          <a:p>
            <a:r>
              <a:rPr lang="ja-JP" altLang="en-US" dirty="0">
                <a:latin typeface="メイリオ" panose="020B0604030504040204" pitchFamily="50" charset="-128"/>
                <a:ea typeface="メイリオ" panose="020B0604030504040204" pitchFamily="50" charset="-128"/>
              </a:rPr>
              <a:t>交換効率小</a:t>
            </a:r>
            <a:r>
              <a:rPr lang="ja-JP" altLang="en-US" dirty="0" smtClean="0">
                <a:latin typeface="メイリオ" panose="020B0604030504040204" pitchFamily="50" charset="-128"/>
                <a:ea typeface="メイリオ" panose="020B0604030504040204" pitchFamily="50" charset="-128"/>
              </a:rPr>
              <a:t>：　背</a:t>
            </a:r>
            <a:r>
              <a:rPr lang="ja-JP" altLang="en-US" dirty="0">
                <a:latin typeface="メイリオ" panose="020B0604030504040204" pitchFamily="50" charset="-128"/>
                <a:ea typeface="メイリオ" panose="020B0604030504040204" pitchFamily="50" charset="-128"/>
              </a:rPr>
              <a:t>の低い、またはロゼッタ様、マットやクッション状の体制を持つ</a:t>
            </a:r>
          </a:p>
        </p:txBody>
      </p:sp>
    </p:spTree>
    <p:extLst>
      <p:ext uri="{BB962C8B-B14F-4D97-AF65-F5344CB8AC3E}">
        <p14:creationId xmlns:p14="http://schemas.microsoft.com/office/powerpoint/2010/main" val="3930655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084" y="1227609"/>
            <a:ext cx="4754880" cy="3072384"/>
          </a:xfrm>
          <a:prstGeom prst="rect">
            <a:avLst/>
          </a:prstGeom>
        </p:spPr>
      </p:pic>
      <p:sp>
        <p:nvSpPr>
          <p:cNvPr id="6" name="テキスト ボックス 5"/>
          <p:cNvSpPr txBox="1"/>
          <p:nvPr/>
        </p:nvSpPr>
        <p:spPr>
          <a:xfrm>
            <a:off x="499175" y="4756864"/>
            <a:ext cx="4541878" cy="461665"/>
          </a:xfrm>
          <a:prstGeom prst="rect">
            <a:avLst/>
          </a:prstGeom>
          <a:solidFill>
            <a:schemeClr val="bg2">
              <a:lumMod val="90000"/>
            </a:schemeClr>
          </a:solidFill>
          <a:ln>
            <a:solidFill>
              <a:schemeClr val="accent1"/>
            </a:solidFill>
          </a:ln>
        </p:spPr>
        <p:txBody>
          <a:bodyPr wrap="square" rtlCol="0">
            <a:spAutoFit/>
          </a:bodyPr>
          <a:lstStyle/>
          <a:p>
            <a:r>
              <a:rPr lang="en-US" altLang="ja-JP" sz="2400" dirty="0">
                <a:solidFill>
                  <a:srgbClr val="C00000"/>
                </a:solidFill>
                <a:latin typeface="Calibri" panose="020F0502020204030204" pitchFamily="34" charset="0"/>
              </a:rPr>
              <a:t>Warm and Humid throughout </a:t>
            </a:r>
            <a:r>
              <a:rPr lang="en-US" altLang="ja-JP" sz="2400" dirty="0" smtClean="0">
                <a:solidFill>
                  <a:srgbClr val="C00000"/>
                </a:solidFill>
                <a:latin typeface="Calibri" panose="020F0502020204030204" pitchFamily="34" charset="0"/>
              </a:rPr>
              <a:t>year</a:t>
            </a:r>
            <a:endParaRPr lang="ja-JP" altLang="en-US" sz="2400" dirty="0">
              <a:solidFill>
                <a:srgbClr val="C00000"/>
              </a:solidFill>
              <a:latin typeface="Calibri" panose="020F0502020204030204" pitchFamily="34" charset="0"/>
            </a:endParaRPr>
          </a:p>
        </p:txBody>
      </p:sp>
      <p:sp>
        <p:nvSpPr>
          <p:cNvPr id="15" name="テキスト ボックス 14"/>
          <p:cNvSpPr txBox="1"/>
          <p:nvPr/>
        </p:nvSpPr>
        <p:spPr>
          <a:xfrm>
            <a:off x="495301" y="4099231"/>
            <a:ext cx="4550296" cy="461665"/>
          </a:xfrm>
          <a:prstGeom prst="rect">
            <a:avLst/>
          </a:prstGeom>
          <a:solidFill>
            <a:schemeClr val="bg2">
              <a:lumMod val="90000"/>
            </a:schemeClr>
          </a:solidFill>
          <a:ln>
            <a:solidFill>
              <a:schemeClr val="accent1"/>
            </a:solidFill>
          </a:ln>
        </p:spPr>
        <p:txBody>
          <a:bodyPr wrap="square" rtlCol="0">
            <a:spAutoFit/>
          </a:bodyPr>
          <a:lstStyle/>
          <a:p>
            <a:r>
              <a:rPr lang="en-US" altLang="ja-JP" sz="2400" dirty="0">
                <a:solidFill>
                  <a:srgbClr val="C00000"/>
                </a:solidFill>
                <a:latin typeface="Calibri" panose="020F0502020204030204" pitchFamily="34" charset="0"/>
              </a:rPr>
              <a:t>Moderate climate throughout </a:t>
            </a:r>
            <a:r>
              <a:rPr lang="en-US" altLang="ja-JP" sz="2400" dirty="0" smtClean="0">
                <a:solidFill>
                  <a:srgbClr val="C00000"/>
                </a:solidFill>
                <a:latin typeface="Calibri" panose="020F0502020204030204" pitchFamily="34" charset="0"/>
              </a:rPr>
              <a:t>year</a:t>
            </a:r>
            <a:endParaRPr lang="ja-JP" altLang="en-US" sz="2400" dirty="0">
              <a:solidFill>
                <a:srgbClr val="C00000"/>
              </a:solidFill>
              <a:latin typeface="Calibri" panose="020F0502020204030204" pitchFamily="34" charset="0"/>
            </a:endParaRPr>
          </a:p>
        </p:txBody>
      </p:sp>
      <p:cxnSp>
        <p:nvCxnSpPr>
          <p:cNvPr id="16" name="直線矢印コネクタ 15"/>
          <p:cNvCxnSpPr>
            <a:stCxn id="20" idx="3"/>
          </p:cNvCxnSpPr>
          <p:nvPr/>
        </p:nvCxnSpPr>
        <p:spPr>
          <a:xfrm>
            <a:off x="5045597" y="1433835"/>
            <a:ext cx="2880319" cy="15381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95301" y="3072266"/>
            <a:ext cx="4550296" cy="830997"/>
          </a:xfrm>
          <a:prstGeom prst="rect">
            <a:avLst/>
          </a:prstGeom>
          <a:solidFill>
            <a:schemeClr val="bg2">
              <a:lumMod val="90000"/>
            </a:schemeClr>
          </a:solidFill>
          <a:ln>
            <a:solidFill>
              <a:schemeClr val="accent1"/>
            </a:solidFill>
          </a:ln>
        </p:spPr>
        <p:txBody>
          <a:bodyPr wrap="square" rtlCol="0">
            <a:spAutoFit/>
          </a:bodyPr>
          <a:lstStyle/>
          <a:p>
            <a:r>
              <a:rPr lang="en-US" altLang="ja-JP" sz="2400" dirty="0">
                <a:solidFill>
                  <a:srgbClr val="C00000"/>
                </a:solidFill>
                <a:latin typeface="Calibri" panose="020F0502020204030204" pitchFamily="34" charset="0"/>
              </a:rPr>
              <a:t>Winter is not suitable for photosynthesis</a:t>
            </a:r>
            <a:endParaRPr lang="ja-JP" altLang="en-US" sz="2400" dirty="0">
              <a:solidFill>
                <a:srgbClr val="C00000"/>
              </a:solidFill>
              <a:latin typeface="Calibri" panose="020F0502020204030204" pitchFamily="34" charset="0"/>
            </a:endParaRPr>
          </a:p>
        </p:txBody>
      </p:sp>
      <p:sp>
        <p:nvSpPr>
          <p:cNvPr id="20" name="テキスト ボックス 19"/>
          <p:cNvSpPr txBox="1"/>
          <p:nvPr/>
        </p:nvSpPr>
        <p:spPr>
          <a:xfrm>
            <a:off x="495301" y="1018336"/>
            <a:ext cx="4550296" cy="830997"/>
          </a:xfrm>
          <a:prstGeom prst="rect">
            <a:avLst/>
          </a:prstGeom>
          <a:solidFill>
            <a:schemeClr val="bg2">
              <a:lumMod val="90000"/>
            </a:schemeClr>
          </a:solidFill>
          <a:ln>
            <a:solidFill>
              <a:schemeClr val="accent1"/>
            </a:solidFill>
          </a:ln>
        </p:spPr>
        <p:txBody>
          <a:bodyPr wrap="square" rtlCol="0">
            <a:spAutoFit/>
          </a:bodyPr>
          <a:lstStyle/>
          <a:p>
            <a:r>
              <a:rPr lang="en-US" altLang="ja-JP" sz="2400" dirty="0">
                <a:solidFill>
                  <a:srgbClr val="C00000"/>
                </a:solidFill>
                <a:latin typeface="Calibri" panose="020F0502020204030204" pitchFamily="34" charset="0"/>
              </a:rPr>
              <a:t>Very short summer, and very cold winter</a:t>
            </a:r>
            <a:endParaRPr lang="ja-JP" altLang="en-US" sz="2400" dirty="0">
              <a:solidFill>
                <a:srgbClr val="C00000"/>
              </a:solidFill>
              <a:latin typeface="Calibri" panose="020F0502020204030204" pitchFamily="34" charset="0"/>
            </a:endParaRPr>
          </a:p>
        </p:txBody>
      </p:sp>
      <p:sp>
        <p:nvSpPr>
          <p:cNvPr id="21" name="テキスト ボックス 20"/>
          <p:cNvSpPr txBox="1"/>
          <p:nvPr/>
        </p:nvSpPr>
        <p:spPr>
          <a:xfrm>
            <a:off x="495301" y="2045301"/>
            <a:ext cx="4550296" cy="830997"/>
          </a:xfrm>
          <a:prstGeom prst="rect">
            <a:avLst/>
          </a:prstGeom>
          <a:solidFill>
            <a:schemeClr val="bg2">
              <a:lumMod val="90000"/>
            </a:schemeClr>
          </a:solidFill>
          <a:ln>
            <a:solidFill>
              <a:schemeClr val="accent1"/>
            </a:solidFill>
          </a:ln>
        </p:spPr>
        <p:txBody>
          <a:bodyPr wrap="square" rtlCol="0">
            <a:spAutoFit/>
          </a:bodyPr>
          <a:lstStyle/>
          <a:p>
            <a:r>
              <a:rPr lang="en-US" altLang="ja-JP" sz="2400" dirty="0">
                <a:solidFill>
                  <a:srgbClr val="C00000"/>
                </a:solidFill>
                <a:latin typeface="Calibri" panose="020F0502020204030204" pitchFamily="34" charset="0"/>
              </a:rPr>
              <a:t>Needle leaves are tolerant for frost damage and dehydration</a:t>
            </a:r>
            <a:endParaRPr lang="ja-JP" altLang="en-US" sz="2400" dirty="0">
              <a:solidFill>
                <a:srgbClr val="C00000"/>
              </a:solidFill>
              <a:latin typeface="Calibri" panose="020F0502020204030204" pitchFamily="34" charset="0"/>
            </a:endParaRPr>
          </a:p>
        </p:txBody>
      </p:sp>
      <p:cxnSp>
        <p:nvCxnSpPr>
          <p:cNvPr id="23" name="直線矢印コネクタ 22"/>
          <p:cNvCxnSpPr>
            <a:stCxn id="21" idx="3"/>
          </p:cNvCxnSpPr>
          <p:nvPr/>
        </p:nvCxnSpPr>
        <p:spPr>
          <a:xfrm flipV="1">
            <a:off x="5045597" y="2091707"/>
            <a:ext cx="2520279" cy="3690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9" idx="3"/>
          </p:cNvCxnSpPr>
          <p:nvPr/>
        </p:nvCxnSpPr>
        <p:spPr>
          <a:xfrm flipV="1">
            <a:off x="5045597" y="2662099"/>
            <a:ext cx="3024335" cy="82566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a:stCxn id="15" idx="3"/>
          </p:cNvCxnSpPr>
          <p:nvPr/>
        </p:nvCxnSpPr>
        <p:spPr>
          <a:xfrm flipV="1">
            <a:off x="5045597" y="3160615"/>
            <a:ext cx="2736303" cy="11694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stCxn id="6" idx="3"/>
          </p:cNvCxnSpPr>
          <p:nvPr/>
        </p:nvCxnSpPr>
        <p:spPr>
          <a:xfrm flipV="1">
            <a:off x="5041053" y="3747889"/>
            <a:ext cx="2812855" cy="12398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5045595" y="4115969"/>
            <a:ext cx="2630037" cy="17226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7421860" y="4290701"/>
            <a:ext cx="2662104" cy="215444"/>
          </a:xfrm>
          <a:prstGeom prst="rect">
            <a:avLst/>
          </a:prstGeom>
        </p:spPr>
        <p:txBody>
          <a:bodyPr wrap="square">
            <a:spAutoFit/>
          </a:bodyPr>
          <a:lstStyle/>
          <a:p>
            <a:pPr algn="r"/>
            <a:r>
              <a:rPr lang="en-US" altLang="ja-JP" sz="800" dirty="0">
                <a:latin typeface="+mn-ea"/>
              </a:rPr>
              <a:t>Adams (2010) Vegetation-Climate Interaction</a:t>
            </a:r>
            <a:endParaRPr lang="ja-JP" altLang="en-US" sz="800" dirty="0">
              <a:latin typeface="+mn-ea"/>
            </a:endParaRPr>
          </a:p>
        </p:txBody>
      </p:sp>
      <p:sp>
        <p:nvSpPr>
          <p:cNvPr id="18" name="Text Box 51"/>
          <p:cNvSpPr txBox="1">
            <a:spLocks noChangeArrowheads="1"/>
          </p:cNvSpPr>
          <p:nvPr/>
        </p:nvSpPr>
        <p:spPr bwMode="auto">
          <a:xfrm>
            <a:off x="6000750" y="5350528"/>
            <a:ext cx="5688858" cy="1200329"/>
          </a:xfrm>
          <a:prstGeom prst="rect">
            <a:avLst/>
          </a:prstGeom>
          <a:solidFill>
            <a:schemeClr val="accent2">
              <a:lumMod val="20000"/>
              <a:lumOff val="80000"/>
              <a:alpha val="94000"/>
            </a:schemeClr>
          </a:solidFill>
          <a:ln>
            <a:solidFill>
              <a:srgbClr val="C00000"/>
            </a:solidFill>
          </a:ln>
        </p:spPr>
        <p:txBody>
          <a:bodyPr wrap="square">
            <a:spAutoFit/>
          </a:bodyPr>
          <a:lstStyle>
            <a:lvl1pPr eaLnBrk="0" hangingPunct="0">
              <a:defRPr kumimoji="1" sz="24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4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4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4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400">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a:spcBef>
                <a:spcPts val="600"/>
              </a:spcBef>
              <a:spcAft>
                <a:spcPts val="600"/>
              </a:spcAft>
            </a:pPr>
            <a:r>
              <a:rPr lang="en-US" altLang="ja-JP" dirty="0">
                <a:latin typeface="Calibri" panose="020F0502020204030204" pitchFamily="34" charset="0"/>
                <a:ea typeface="+mn-ea"/>
              </a:rPr>
              <a:t>In eastern Asia, alternative band of Evergreen and Deciduous forest exists along latitude</a:t>
            </a:r>
            <a:endParaRPr lang="ja-JP" altLang="en-US" dirty="0">
              <a:latin typeface="Calibri" panose="020F0502020204030204" pitchFamily="34" charset="0"/>
              <a:ea typeface="+mn-ea"/>
            </a:endParaRPr>
          </a:p>
        </p:txBody>
      </p:sp>
      <p:sp>
        <p:nvSpPr>
          <p:cNvPr id="12" name="テキスト ボックス 11"/>
          <p:cNvSpPr txBox="1"/>
          <p:nvPr/>
        </p:nvSpPr>
        <p:spPr>
          <a:xfrm>
            <a:off x="495301" y="5414495"/>
            <a:ext cx="4541878" cy="830997"/>
          </a:xfrm>
          <a:prstGeom prst="rect">
            <a:avLst/>
          </a:prstGeom>
          <a:solidFill>
            <a:schemeClr val="bg2">
              <a:lumMod val="90000"/>
            </a:schemeClr>
          </a:solidFill>
          <a:ln>
            <a:solidFill>
              <a:schemeClr val="accent1"/>
            </a:solidFill>
          </a:ln>
        </p:spPr>
        <p:txBody>
          <a:bodyPr wrap="square" rtlCol="0">
            <a:spAutoFit/>
          </a:bodyPr>
          <a:lstStyle/>
          <a:p>
            <a:r>
              <a:rPr lang="en-US" altLang="ja-JP" sz="2400" dirty="0">
                <a:solidFill>
                  <a:srgbClr val="C00000"/>
                </a:solidFill>
                <a:latin typeface="Calibri" panose="020F0502020204030204" pitchFamily="34" charset="0"/>
              </a:rPr>
              <a:t>Warm throughout the year, but dry season exist</a:t>
            </a:r>
            <a:endParaRPr lang="ja-JP" altLang="en-US" sz="2400" dirty="0">
              <a:solidFill>
                <a:srgbClr val="C00000"/>
              </a:solidFill>
              <a:latin typeface="Calibri" panose="020F0502020204030204" pitchFamily="34" charset="0"/>
            </a:endParaRPr>
          </a:p>
        </p:txBody>
      </p:sp>
      <p:sp>
        <p:nvSpPr>
          <p:cNvPr id="28" name="テキスト ボックス 27"/>
          <p:cNvSpPr txBox="1"/>
          <p:nvPr/>
        </p:nvSpPr>
        <p:spPr>
          <a:xfrm>
            <a:off x="4399061" y="232360"/>
            <a:ext cx="3796232" cy="523220"/>
          </a:xfrm>
          <a:prstGeom prst="rect">
            <a:avLst/>
          </a:prstGeom>
          <a:noFill/>
        </p:spPr>
        <p:txBody>
          <a:bodyPr wrap="none" rtlCol="0">
            <a:spAutoFit/>
          </a:bodyPr>
          <a:lstStyle/>
          <a:p>
            <a:pPr algn="ctr"/>
            <a:r>
              <a:rPr lang="ja-JP" altLang="en-US" sz="2800" dirty="0" smtClean="0">
                <a:solidFill>
                  <a:srgbClr val="0000FF"/>
                </a:solidFill>
                <a:latin typeface="メイリオ" panose="020B0604030504040204" pitchFamily="50" charset="-128"/>
                <a:ea typeface="メイリオ" panose="020B0604030504040204" pitchFamily="50" charset="-128"/>
              </a:rPr>
              <a:t>東アジアの</a:t>
            </a:r>
            <a:r>
              <a:rPr lang="en-US" altLang="ja-JP" sz="2800" dirty="0" smtClean="0">
                <a:solidFill>
                  <a:srgbClr val="0000FF"/>
                </a:solidFill>
                <a:latin typeface="メイリオ" panose="020B0604030504040204" pitchFamily="50" charset="-128"/>
                <a:ea typeface="メイリオ" panose="020B0604030504040204" pitchFamily="50" charset="-128"/>
              </a:rPr>
              <a:t>Biome</a:t>
            </a:r>
            <a:r>
              <a:rPr lang="ja-JP" altLang="en-US" sz="2800" dirty="0" smtClean="0">
                <a:solidFill>
                  <a:srgbClr val="0000FF"/>
                </a:solidFill>
                <a:latin typeface="メイリオ" panose="020B0604030504040204" pitchFamily="50" charset="-128"/>
                <a:ea typeface="メイリオ" panose="020B0604030504040204" pitchFamily="50" charset="-128"/>
              </a:rPr>
              <a:t>分布</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592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正方形/長方形 2"/>
          <p:cNvSpPr/>
          <p:nvPr/>
        </p:nvSpPr>
        <p:spPr>
          <a:xfrm>
            <a:off x="2532916" y="150419"/>
            <a:ext cx="7139594" cy="954107"/>
          </a:xfrm>
          <a:prstGeom prst="rect">
            <a:avLst/>
          </a:prstGeom>
        </p:spPr>
        <p:txBody>
          <a:bodyPr wrap="square">
            <a:spAutoFit/>
          </a:bodyPr>
          <a:lstStyle/>
          <a:p>
            <a:pPr algn="ctr"/>
            <a:r>
              <a:rPr lang="ja-JP" altLang="en-US" sz="2800" dirty="0" smtClean="0">
                <a:solidFill>
                  <a:srgbClr val="0000FF"/>
                </a:solidFill>
                <a:latin typeface="+mn-ea"/>
              </a:rPr>
              <a:t>気候と</a:t>
            </a:r>
            <a:r>
              <a:rPr lang="en-US" altLang="ja-JP" sz="2800" dirty="0" smtClean="0">
                <a:solidFill>
                  <a:srgbClr val="0000FF"/>
                </a:solidFill>
                <a:latin typeface="+mn-ea"/>
              </a:rPr>
              <a:t>Biome</a:t>
            </a:r>
            <a:r>
              <a:rPr lang="ja-JP" altLang="en-US" sz="2800" dirty="0" smtClean="0">
                <a:solidFill>
                  <a:srgbClr val="0000FF"/>
                </a:solidFill>
                <a:latin typeface="+mn-ea"/>
              </a:rPr>
              <a:t>の地理分布の対応</a:t>
            </a:r>
            <a:endParaRPr lang="en-US" altLang="ja-JP" sz="2800" dirty="0" smtClean="0">
              <a:solidFill>
                <a:srgbClr val="0000FF"/>
              </a:solidFill>
              <a:latin typeface="+mn-ea"/>
            </a:endParaRPr>
          </a:p>
          <a:p>
            <a:pPr algn="ctr"/>
            <a:r>
              <a:rPr lang="ja-JP" altLang="en-US" sz="2800" dirty="0" smtClean="0">
                <a:solidFill>
                  <a:srgbClr val="0000FF"/>
                </a:solidFill>
                <a:latin typeface="+mn-ea"/>
              </a:rPr>
              <a:t>ホイッタカーの植生型</a:t>
            </a:r>
            <a:endParaRPr lang="ja-JP" altLang="en-US" sz="2800" dirty="0">
              <a:solidFill>
                <a:srgbClr val="0000FF"/>
              </a:solidFill>
              <a:latin typeface="+mn-ea"/>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3086" y="1135411"/>
            <a:ext cx="4790306" cy="3150957"/>
          </a:xfrm>
          <a:prstGeom prst="rect">
            <a:avLst/>
          </a:prstGeom>
        </p:spPr>
      </p:pic>
      <p:sp>
        <p:nvSpPr>
          <p:cNvPr id="10" name="曲折矢印 9"/>
          <p:cNvSpPr/>
          <p:nvPr/>
        </p:nvSpPr>
        <p:spPr>
          <a:xfrm rot="18059809" flipV="1">
            <a:off x="4534004" y="4632691"/>
            <a:ext cx="1805837" cy="967770"/>
          </a:xfrm>
          <a:prstGeom prst="bent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mn-ea"/>
            </a:endParaRPr>
          </a:p>
        </p:txBody>
      </p:sp>
      <p:pic>
        <p:nvPicPr>
          <p:cNvPr id="2052" name="Picture 4" descr="http://o.quizlet.com/i/iCKYEP6AWGUPAMCI9Wj-jQ.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822" y="2501571"/>
            <a:ext cx="3990975" cy="3857625"/>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4785875" y="6126352"/>
            <a:ext cx="4069768" cy="461665"/>
          </a:xfrm>
          <a:prstGeom prst="rect">
            <a:avLst/>
          </a:prstGeom>
        </p:spPr>
        <p:txBody>
          <a:bodyPr wrap="none">
            <a:spAutoFit/>
          </a:bodyPr>
          <a:lstStyle/>
          <a:p>
            <a:r>
              <a:rPr lang="ja-JP" altLang="en-US" sz="2400" dirty="0">
                <a:solidFill>
                  <a:srgbClr val="C00000"/>
                </a:solidFill>
                <a:latin typeface="Calibri" panose="020F0502020204030204" pitchFamily="34" charset="0"/>
              </a:rPr>
              <a:t>This is just an empirical pattern</a:t>
            </a:r>
          </a:p>
        </p:txBody>
      </p:sp>
      <p:sp>
        <p:nvSpPr>
          <p:cNvPr id="7" name="テキスト ボックス 6"/>
          <p:cNvSpPr txBox="1"/>
          <p:nvPr/>
        </p:nvSpPr>
        <p:spPr>
          <a:xfrm>
            <a:off x="249187" y="6370584"/>
            <a:ext cx="2023311" cy="246221"/>
          </a:xfrm>
          <a:prstGeom prst="rect">
            <a:avLst/>
          </a:prstGeom>
          <a:noFill/>
        </p:spPr>
        <p:txBody>
          <a:bodyPr wrap="none" rtlCol="0">
            <a:spAutoFit/>
          </a:bodyPr>
          <a:lstStyle/>
          <a:p>
            <a:r>
              <a:rPr lang="en-US" altLang="ja-JP" sz="1000" dirty="0">
                <a:latin typeface="+mn-ea"/>
              </a:rPr>
              <a:t>Images are gathered from the Web</a:t>
            </a:r>
            <a:endParaRPr lang="ja-JP" altLang="en-US" sz="1000" dirty="0">
              <a:latin typeface="+mn-ea"/>
            </a:endParaRPr>
          </a:p>
        </p:txBody>
      </p:sp>
      <p:sp>
        <p:nvSpPr>
          <p:cNvPr id="4" name="正方形/長方形 3"/>
          <p:cNvSpPr/>
          <p:nvPr/>
        </p:nvSpPr>
        <p:spPr>
          <a:xfrm>
            <a:off x="7372350" y="4529646"/>
            <a:ext cx="4604479" cy="1569660"/>
          </a:xfrm>
          <a:prstGeom prst="rect">
            <a:avLst/>
          </a:prstGeom>
          <a:solidFill>
            <a:srgbClr val="FFFF99"/>
          </a:solidFill>
        </p:spPr>
        <p:txBody>
          <a:bodyPr wrap="square">
            <a:spAutoFit/>
          </a:bodyPr>
          <a:lstStyle/>
          <a:p>
            <a:pPr defTabSz="990478">
              <a:defRPr/>
            </a:pPr>
            <a:r>
              <a:rPr lang="en-US" altLang="ja-JP" sz="2400" dirty="0">
                <a:latin typeface="メイリオ" panose="020B0604030504040204" pitchFamily="50" charset="-128"/>
                <a:ea typeface="メイリオ" panose="020B0604030504040204" pitchFamily="50" charset="-128"/>
              </a:rPr>
              <a:t>Whittaker</a:t>
            </a:r>
            <a:r>
              <a:rPr lang="ja-JP" altLang="ja-JP" sz="2400" dirty="0">
                <a:latin typeface="メイリオ" panose="020B0604030504040204" pitchFamily="50" charset="-128"/>
                <a:ea typeface="メイリオ" panose="020B0604030504040204" pitchFamily="50" charset="-128"/>
              </a:rPr>
              <a:t>の植生型。年平均気温と年降水量のみを考慮に入れたシンプルな区分法。</a:t>
            </a:r>
            <a:r>
              <a:rPr lang="ja-JP" altLang="en-US" sz="2400" dirty="0">
                <a:latin typeface="メイリオ" panose="020B0604030504040204" pitchFamily="50" charset="-128"/>
                <a:ea typeface="メイリオ" panose="020B0604030504040204" pitchFamily="50" charset="-128"/>
              </a:rPr>
              <a:t>シンプル故に合わない場所も多い</a:t>
            </a:r>
            <a:r>
              <a:rPr lang="ja-JP" altLang="en-US" sz="2400" dirty="0" smtClean="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23710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正方形/長方形 2"/>
          <p:cNvSpPr/>
          <p:nvPr/>
        </p:nvSpPr>
        <p:spPr>
          <a:xfrm>
            <a:off x="266193" y="146348"/>
            <a:ext cx="4982454" cy="954107"/>
          </a:xfrm>
          <a:prstGeom prst="rect">
            <a:avLst/>
          </a:prstGeom>
        </p:spPr>
        <p:txBody>
          <a:bodyPr wrap="none">
            <a:spAutoFit/>
          </a:bodyPr>
          <a:lstStyle/>
          <a:p>
            <a:pPr algn="ctr"/>
            <a:r>
              <a:rPr lang="ja-JP" altLang="en-US" sz="2800" dirty="0">
                <a:solidFill>
                  <a:srgbClr val="0000FF"/>
                </a:solidFill>
                <a:latin typeface="+mn-ea"/>
              </a:rPr>
              <a:t>気候と</a:t>
            </a:r>
            <a:r>
              <a:rPr lang="en-US" altLang="ja-JP" sz="2800" dirty="0">
                <a:solidFill>
                  <a:srgbClr val="0000FF"/>
                </a:solidFill>
                <a:latin typeface="+mn-ea"/>
              </a:rPr>
              <a:t>Biome</a:t>
            </a:r>
            <a:r>
              <a:rPr lang="ja-JP" altLang="en-US" sz="2800" dirty="0">
                <a:solidFill>
                  <a:srgbClr val="0000FF"/>
                </a:solidFill>
                <a:latin typeface="+mn-ea"/>
              </a:rPr>
              <a:t>の地理分布の</a:t>
            </a:r>
            <a:r>
              <a:rPr lang="ja-JP" altLang="en-US" sz="2800" dirty="0" smtClean="0">
                <a:solidFill>
                  <a:srgbClr val="0000FF"/>
                </a:solidFill>
                <a:latin typeface="+mn-ea"/>
              </a:rPr>
              <a:t>対応</a:t>
            </a:r>
            <a:endParaRPr lang="en-US" altLang="ja-JP" sz="2800" dirty="0" smtClean="0">
              <a:solidFill>
                <a:srgbClr val="0000FF"/>
              </a:solidFill>
              <a:latin typeface="+mn-ea"/>
            </a:endParaRPr>
          </a:p>
          <a:p>
            <a:pPr algn="ctr"/>
            <a:r>
              <a:rPr lang="en-US" altLang="ja-JP" sz="2800" dirty="0" err="1" smtClean="0">
                <a:solidFill>
                  <a:srgbClr val="0000FF"/>
                </a:solidFill>
                <a:latin typeface="+mn-ea"/>
              </a:rPr>
              <a:t>Holdridge</a:t>
            </a:r>
            <a:r>
              <a:rPr lang="en-US" altLang="ja-JP" sz="2800" dirty="0" smtClean="0">
                <a:solidFill>
                  <a:srgbClr val="0000FF"/>
                </a:solidFill>
                <a:latin typeface="+mn-ea"/>
              </a:rPr>
              <a:t> </a:t>
            </a:r>
            <a:r>
              <a:rPr lang="en-US" altLang="ja-JP" sz="2800" dirty="0">
                <a:solidFill>
                  <a:srgbClr val="0000FF"/>
                </a:solidFill>
                <a:latin typeface="+mn-ea"/>
              </a:rPr>
              <a:t>life </a:t>
            </a:r>
            <a:r>
              <a:rPr lang="en-US" altLang="ja-JP" sz="2800" dirty="0" smtClean="0">
                <a:solidFill>
                  <a:srgbClr val="0000FF"/>
                </a:solidFill>
                <a:latin typeface="+mn-ea"/>
              </a:rPr>
              <a:t>zone</a:t>
            </a:r>
            <a:endParaRPr lang="ja-JP" altLang="en-US" sz="2800" dirty="0">
              <a:solidFill>
                <a:srgbClr val="0000FF"/>
              </a:solidFill>
              <a:latin typeface="+mn-ea"/>
            </a:endParaRPr>
          </a:p>
        </p:txBody>
      </p:sp>
      <p:sp>
        <p:nvSpPr>
          <p:cNvPr id="2" name="正方形/長方形 1"/>
          <p:cNvSpPr/>
          <p:nvPr/>
        </p:nvSpPr>
        <p:spPr>
          <a:xfrm>
            <a:off x="238030" y="1335080"/>
            <a:ext cx="4329237" cy="923330"/>
          </a:xfrm>
          <a:prstGeom prst="rect">
            <a:avLst/>
          </a:prstGeom>
        </p:spPr>
        <p:txBody>
          <a:bodyPr wrap="square">
            <a:spAutoFit/>
          </a:bodyPr>
          <a:lstStyle/>
          <a:p>
            <a:r>
              <a:rPr lang="ja-JP" altLang="en-US" dirty="0">
                <a:solidFill>
                  <a:srgbClr val="C00000"/>
                </a:solidFill>
                <a:latin typeface="Calibri" panose="020F0502020204030204" pitchFamily="34" charset="0"/>
              </a:rPr>
              <a:t>Efforts have been paied to establish more mechanistical </a:t>
            </a:r>
            <a:r>
              <a:rPr lang="en-US" altLang="ja-JP" dirty="0">
                <a:solidFill>
                  <a:srgbClr val="C00000"/>
                </a:solidFill>
                <a:latin typeface="Calibri" panose="020F0502020204030204" pitchFamily="34" charset="0"/>
              </a:rPr>
              <a:t>criterion</a:t>
            </a:r>
            <a:r>
              <a:rPr lang="ja-JP" altLang="en-US" dirty="0">
                <a:solidFill>
                  <a:srgbClr val="C00000"/>
                </a:solidFill>
                <a:latin typeface="Calibri" panose="020F0502020204030204" pitchFamily="34" charset="0"/>
              </a:rPr>
              <a:t> by employing a Bio-temperature and an </a:t>
            </a:r>
            <a:r>
              <a:rPr lang="en-US" altLang="ja-JP" dirty="0">
                <a:solidFill>
                  <a:srgbClr val="C00000"/>
                </a:solidFill>
                <a:latin typeface="Calibri" panose="020F0502020204030204" pitchFamily="34" charset="0"/>
              </a:rPr>
              <a:t>A</a:t>
            </a:r>
            <a:r>
              <a:rPr lang="ja-JP" altLang="en-US" dirty="0">
                <a:solidFill>
                  <a:srgbClr val="C00000"/>
                </a:solidFill>
                <a:latin typeface="Calibri" panose="020F0502020204030204" pitchFamily="34" charset="0"/>
              </a:rPr>
              <a:t>ridity index.</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87" y="2954660"/>
            <a:ext cx="5902698" cy="3663232"/>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8646" y="146348"/>
            <a:ext cx="4136039" cy="3724672"/>
          </a:xfrm>
          <a:prstGeom prst="rect">
            <a:avLst/>
          </a:prstGeom>
        </p:spPr>
      </p:pic>
      <p:sp>
        <p:nvSpPr>
          <p:cNvPr id="7" name="下矢印 6"/>
          <p:cNvSpPr/>
          <p:nvPr/>
        </p:nvSpPr>
        <p:spPr>
          <a:xfrm rot="13348019">
            <a:off x="4631338" y="1412172"/>
            <a:ext cx="360040" cy="2348091"/>
          </a:xfrm>
          <a:prstGeom prst="downArrow">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9" name="テキスト ボックス 8"/>
          <p:cNvSpPr txBox="1"/>
          <p:nvPr/>
        </p:nvSpPr>
        <p:spPr>
          <a:xfrm>
            <a:off x="1720256" y="2737350"/>
            <a:ext cx="2023311" cy="246221"/>
          </a:xfrm>
          <a:prstGeom prst="rect">
            <a:avLst/>
          </a:prstGeom>
          <a:noFill/>
        </p:spPr>
        <p:txBody>
          <a:bodyPr wrap="none" rtlCol="0">
            <a:spAutoFit/>
          </a:bodyPr>
          <a:lstStyle/>
          <a:p>
            <a:r>
              <a:rPr lang="en-US" altLang="ja-JP" sz="1000" dirty="0">
                <a:latin typeface="+mn-ea"/>
              </a:rPr>
              <a:t>Images are gathered from the Web</a:t>
            </a:r>
            <a:endParaRPr lang="ja-JP" altLang="en-US" sz="1000" dirty="0">
              <a:latin typeface="+mn-ea"/>
            </a:endParaRPr>
          </a:p>
        </p:txBody>
      </p:sp>
      <p:sp>
        <p:nvSpPr>
          <p:cNvPr id="6" name="正方形/長方形 5"/>
          <p:cNvSpPr/>
          <p:nvPr/>
        </p:nvSpPr>
        <p:spPr>
          <a:xfrm>
            <a:off x="6311348" y="3761999"/>
            <a:ext cx="5727778" cy="2964914"/>
          </a:xfrm>
          <a:prstGeom prst="rect">
            <a:avLst/>
          </a:prstGeom>
          <a:solidFill>
            <a:srgbClr val="FFFF99"/>
          </a:solidFill>
        </p:spPr>
        <p:txBody>
          <a:bodyPr wrap="square">
            <a:spAutoFit/>
          </a:bodyPr>
          <a:lstStyle/>
          <a:p>
            <a:pPr>
              <a:lnSpc>
                <a:spcPts val="2800"/>
              </a:lnSpc>
            </a:pPr>
            <a:r>
              <a:rPr lang="ja-JP" altLang="ja-JP" sz="2000" dirty="0" smtClean="0">
                <a:latin typeface="メイリオ" panose="020B0604030504040204" pitchFamily="50" charset="-128"/>
                <a:ea typeface="メイリオ" panose="020B0604030504040204" pitchFamily="50" charset="-128"/>
              </a:rPr>
              <a:t>生物</a:t>
            </a:r>
            <a:r>
              <a:rPr lang="ja-JP" altLang="ja-JP" sz="2000" dirty="0">
                <a:latin typeface="メイリオ" panose="020B0604030504040204" pitchFamily="50" charset="-128"/>
                <a:ea typeface="メイリオ" panose="020B0604030504040204" pitchFamily="50" charset="-128"/>
              </a:rPr>
              <a:t>気温（</a:t>
            </a:r>
            <a:r>
              <a:rPr lang="en-US" altLang="ja-JP" sz="2000" dirty="0">
                <a:latin typeface="メイリオ" panose="020B0604030504040204" pitchFamily="50" charset="-128"/>
                <a:ea typeface="メイリオ" panose="020B0604030504040204" pitchFamily="50" charset="-128"/>
              </a:rPr>
              <a:t>0</a:t>
            </a:r>
            <a:r>
              <a:rPr lang="ja-JP" altLang="ja-JP" sz="2000" dirty="0">
                <a:latin typeface="メイリオ" panose="020B0604030504040204" pitchFamily="50" charset="-128"/>
                <a:ea typeface="メイリオ" panose="020B0604030504040204" pitchFamily="50" charset="-128"/>
              </a:rPr>
              <a:t>℃以下の日は、全て</a:t>
            </a:r>
            <a:r>
              <a:rPr lang="en-US" altLang="ja-JP" sz="2000" dirty="0">
                <a:latin typeface="メイリオ" panose="020B0604030504040204" pitchFamily="50" charset="-128"/>
                <a:ea typeface="メイリオ" panose="020B0604030504040204" pitchFamily="50" charset="-128"/>
              </a:rPr>
              <a:t>0</a:t>
            </a:r>
            <a:r>
              <a:rPr lang="ja-JP" altLang="ja-JP" sz="2000" dirty="0">
                <a:latin typeface="メイリオ" panose="020B0604030504040204" pitchFamily="50" charset="-128"/>
                <a:ea typeface="メイリオ" panose="020B0604030504040204" pitchFamily="50" charset="-128"/>
              </a:rPr>
              <a:t>℃と考える）と降水量に加えて、潜在蒸発量も考慮に加えた区分法。乾燥度の目安を考慮に入れ、より直接的に植生にとって水が十分に供給されているかを反映させている。ただし、いずれも年</a:t>
            </a:r>
            <a:r>
              <a:rPr lang="ja-JP" altLang="ja-JP" sz="2000" dirty="0" smtClean="0">
                <a:latin typeface="メイリオ" panose="020B0604030504040204" pitchFamily="50" charset="-128"/>
                <a:ea typeface="メイリオ" panose="020B0604030504040204" pitchFamily="50" charset="-128"/>
              </a:rPr>
              <a:t>平均値</a:t>
            </a:r>
            <a:r>
              <a:rPr lang="ja-JP" altLang="ja-JP" sz="2000" dirty="0">
                <a:latin typeface="メイリオ" panose="020B0604030504040204" pitchFamily="50" charset="-128"/>
                <a:ea typeface="メイリオ" panose="020B0604030504040204" pitchFamily="50" charset="-128"/>
              </a:rPr>
              <a:t>のみを用いているので、例えば東シベリアのカラマツ林体など、冬期の気温が極端に低いことで成立する植生帯などは再現できない。</a:t>
            </a:r>
          </a:p>
        </p:txBody>
      </p:sp>
    </p:spTree>
    <p:extLst>
      <p:ext uri="{BB962C8B-B14F-4D97-AF65-F5344CB8AC3E}">
        <p14:creationId xmlns:p14="http://schemas.microsoft.com/office/powerpoint/2010/main" val="2234967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タイトル 3"/>
          <p:cNvSpPr>
            <a:spLocks noGrp="1"/>
          </p:cNvSpPr>
          <p:nvPr>
            <p:ph type="title"/>
          </p:nvPr>
        </p:nvSpPr>
        <p:spPr>
          <a:xfrm>
            <a:off x="896877" y="787303"/>
            <a:ext cx="9701949" cy="867930"/>
          </a:xfrm>
          <a:prstGeom prst="rect">
            <a:avLst/>
          </a:prstGeom>
        </p:spPr>
        <p:txBody>
          <a:bodyPr wrap="square">
            <a:spAutoFit/>
          </a:bodyPr>
          <a:lstStyle/>
          <a:p>
            <a:r>
              <a:rPr lang="en-US" altLang="ja-JP" sz="2800" dirty="0">
                <a:latin typeface="+mn-ea"/>
                <a:ea typeface="+mn-ea"/>
              </a:rPr>
              <a:t>Biome distribution was actually controlled by Bioclimatic limits for each </a:t>
            </a:r>
            <a:r>
              <a:rPr lang="en-US" altLang="ja-JP" sz="2800" dirty="0">
                <a:solidFill>
                  <a:srgbClr val="C00000"/>
                </a:solidFill>
                <a:latin typeface="+mn-ea"/>
                <a:ea typeface="+mn-ea"/>
              </a:rPr>
              <a:t>Plant Functional Types (PFTs)</a:t>
            </a:r>
            <a:endParaRPr lang="ja-JP" altLang="en-US" sz="2800" dirty="0">
              <a:solidFill>
                <a:srgbClr val="C00000"/>
              </a:solidFill>
              <a:latin typeface="+mn-ea"/>
              <a:ea typeface="+mn-ea"/>
            </a:endParaRPr>
          </a:p>
        </p:txBody>
      </p:sp>
      <p:sp>
        <p:nvSpPr>
          <p:cNvPr id="3" name="正方形/長方形 2"/>
          <p:cNvSpPr/>
          <p:nvPr/>
        </p:nvSpPr>
        <p:spPr>
          <a:xfrm>
            <a:off x="1946213" y="6413266"/>
            <a:ext cx="10240254" cy="430887"/>
          </a:xfrm>
          <a:prstGeom prst="rect">
            <a:avLst/>
          </a:prstGeom>
        </p:spPr>
        <p:txBody>
          <a:bodyPr wrap="square">
            <a:spAutoFit/>
          </a:bodyPr>
          <a:lstStyle/>
          <a:p>
            <a:r>
              <a:rPr lang="en-US" altLang="ja-JP" sz="1100" baseline="30000" dirty="0">
                <a:latin typeface="Calibri" panose="020F0502020204030204" pitchFamily="34" charset="0"/>
              </a:rPr>
              <a:t>†</a:t>
            </a:r>
            <a:r>
              <a:rPr lang="en-US" altLang="ja-JP" sz="1100" dirty="0">
                <a:latin typeface="Calibri" panose="020F0502020204030204" pitchFamily="34" charset="0"/>
              </a:rPr>
              <a:t> : </a:t>
            </a:r>
            <a:r>
              <a:rPr lang="ja-JP" altLang="en-US" sz="1100" dirty="0">
                <a:latin typeface="Calibri" panose="020F0502020204030204" pitchFamily="34" charset="0"/>
              </a:rPr>
              <a:t>Beerling &amp; Woodesrd (2001) Vegetation and the Terrestrial Carbon Cycle</a:t>
            </a:r>
            <a:r>
              <a:rPr lang="en-US" altLang="ja-JP" sz="1100" dirty="0">
                <a:latin typeface="Calibri" panose="020F0502020204030204" pitchFamily="34" charset="0"/>
              </a:rPr>
              <a:t>: </a:t>
            </a:r>
            <a:r>
              <a:rPr lang="ja-JP" altLang="en-US" sz="1100" dirty="0">
                <a:latin typeface="Calibri" panose="020F0502020204030204" pitchFamily="34" charset="0"/>
              </a:rPr>
              <a:t>"植生と大気の4億年(及川武久 監修)“</a:t>
            </a:r>
            <a:endParaRPr lang="en-US" altLang="ja-JP" sz="1100" dirty="0">
              <a:latin typeface="Calibri" panose="020F0502020204030204" pitchFamily="34" charset="0"/>
            </a:endParaRPr>
          </a:p>
          <a:p>
            <a:r>
              <a:rPr lang="en-US" altLang="ja-JP" sz="1100" baseline="30000" dirty="0">
                <a:latin typeface="Calibri" panose="020F0502020204030204" pitchFamily="34" charset="0"/>
              </a:rPr>
              <a:t>‡</a:t>
            </a:r>
            <a:r>
              <a:rPr lang="ja-JP" altLang="en-US" sz="1100" baseline="30000" dirty="0">
                <a:latin typeface="Calibri" panose="020F0502020204030204" pitchFamily="34" charset="0"/>
              </a:rPr>
              <a:t>　</a:t>
            </a:r>
            <a:r>
              <a:rPr lang="en-US" altLang="ja-JP" sz="1100" dirty="0">
                <a:latin typeface="Calibri" panose="020F0502020204030204" pitchFamily="34" charset="0"/>
              </a:rPr>
              <a:t>For the </a:t>
            </a:r>
            <a:r>
              <a:rPr lang="ja-JP" altLang="en-US" sz="1100" dirty="0">
                <a:latin typeface="Calibri" panose="020F0502020204030204" pitchFamily="34" charset="0"/>
              </a:rPr>
              <a:t>Minimum Air temperature </a:t>
            </a:r>
            <a:r>
              <a:rPr lang="en-US" altLang="ja-JP" sz="1100" dirty="0">
                <a:latin typeface="Calibri" panose="020F0502020204030204" pitchFamily="34" charset="0"/>
              </a:rPr>
              <a:t>in the nature of</a:t>
            </a:r>
            <a:r>
              <a:rPr lang="ja-JP" altLang="en-US" sz="1100" dirty="0">
                <a:latin typeface="Calibri" panose="020F0502020204030204" pitchFamily="34" charset="0"/>
              </a:rPr>
              <a:t> the earth surface</a:t>
            </a:r>
          </a:p>
        </p:txBody>
      </p:sp>
      <p:sp>
        <p:nvSpPr>
          <p:cNvPr id="19" name="正方形/長方形 18"/>
          <p:cNvSpPr/>
          <p:nvPr/>
        </p:nvSpPr>
        <p:spPr>
          <a:xfrm>
            <a:off x="1339974" y="190335"/>
            <a:ext cx="9505950" cy="523220"/>
          </a:xfrm>
          <a:prstGeom prst="rect">
            <a:avLst/>
          </a:prstGeom>
          <a:noFill/>
          <a:ln>
            <a:noFill/>
          </a:ln>
        </p:spPr>
        <p:txBody>
          <a:bodyPr wrap="square">
            <a:spAutoFit/>
          </a:bodyPr>
          <a:lstStyle/>
          <a:p>
            <a:pPr algn="ctr">
              <a:spcBef>
                <a:spcPts val="600"/>
              </a:spcBef>
              <a:spcAft>
                <a:spcPts val="600"/>
              </a:spcAft>
            </a:pPr>
            <a:r>
              <a:rPr lang="en-US" altLang="ja-JP" sz="2800" b="1" dirty="0">
                <a:solidFill>
                  <a:srgbClr val="0000FF"/>
                </a:solidFill>
                <a:latin typeface="+mn-ea"/>
              </a:rPr>
              <a:t>Bioclimatic limits 1: Physiological Requirements</a:t>
            </a:r>
            <a:r>
              <a:rPr lang="en-US" altLang="ja-JP" sz="2800" b="1" baseline="30000" dirty="0">
                <a:solidFill>
                  <a:srgbClr val="0000FF"/>
                </a:solidFill>
                <a:latin typeface="+mn-ea"/>
              </a:rPr>
              <a:t>†</a:t>
            </a:r>
            <a:endParaRPr lang="ja-JP" altLang="en-US" sz="2800" b="1" baseline="30000" dirty="0">
              <a:solidFill>
                <a:srgbClr val="0000FF"/>
              </a:solidFill>
              <a:latin typeface="+mn-ea"/>
            </a:endParaRPr>
          </a:p>
        </p:txBody>
      </p:sp>
      <p:sp>
        <p:nvSpPr>
          <p:cNvPr id="12" name="正方形/長方形 11"/>
          <p:cNvSpPr/>
          <p:nvPr/>
        </p:nvSpPr>
        <p:spPr>
          <a:xfrm>
            <a:off x="553310" y="2573197"/>
            <a:ext cx="7885012" cy="1461939"/>
          </a:xfrm>
          <a:prstGeom prst="rect">
            <a:avLst/>
          </a:prstGeom>
          <a:solidFill>
            <a:schemeClr val="bg1"/>
          </a:solidFill>
          <a:ln>
            <a:solidFill>
              <a:schemeClr val="accent1">
                <a:shade val="50000"/>
              </a:schemeClr>
            </a:solidFill>
          </a:ln>
        </p:spPr>
        <p:txBody>
          <a:bodyPr wrap="square">
            <a:spAutoFit/>
          </a:bodyPr>
          <a:lstStyle/>
          <a:p>
            <a:pPr>
              <a:spcAft>
                <a:spcPts val="600"/>
              </a:spcAft>
            </a:pPr>
            <a:r>
              <a:rPr lang="en-US" altLang="ja-JP" dirty="0">
                <a:solidFill>
                  <a:srgbClr val="008000"/>
                </a:solidFill>
                <a:latin typeface="+mn-ea"/>
              </a:rPr>
              <a:t>[Example]</a:t>
            </a:r>
            <a:r>
              <a:rPr lang="en-US" altLang="ja-JP" sz="2800" dirty="0">
                <a:solidFill>
                  <a:srgbClr val="008000"/>
                </a:solidFill>
                <a:latin typeface="+mn-ea"/>
              </a:rPr>
              <a:t> H</a:t>
            </a:r>
            <a:r>
              <a:rPr lang="ja-JP" altLang="en-US" sz="2800" dirty="0">
                <a:solidFill>
                  <a:srgbClr val="008000"/>
                </a:solidFill>
                <a:latin typeface="+mn-ea"/>
              </a:rPr>
              <a:t>igh-temperature injury</a:t>
            </a:r>
          </a:p>
          <a:p>
            <a:r>
              <a:rPr lang="ja-JP" altLang="en-US" sz="2800" dirty="0" smtClean="0">
                <a:solidFill>
                  <a:srgbClr val="C00000"/>
                </a:solidFill>
                <a:latin typeface="+mn-ea"/>
              </a:rPr>
              <a:t>  49℃</a:t>
            </a:r>
            <a:r>
              <a:rPr lang="ja-JP" altLang="en-US" sz="2800" dirty="0" smtClean="0">
                <a:latin typeface="+mn-ea"/>
              </a:rPr>
              <a:t> </a:t>
            </a:r>
            <a:r>
              <a:rPr lang="ja-JP" altLang="en-US" sz="2800" dirty="0">
                <a:latin typeface="+mn-ea"/>
              </a:rPr>
              <a:t>: For most plant species</a:t>
            </a:r>
          </a:p>
          <a:p>
            <a:r>
              <a:rPr lang="ja-JP" altLang="en-US" sz="2800" dirty="0" smtClean="0">
                <a:solidFill>
                  <a:srgbClr val="C00000"/>
                </a:solidFill>
                <a:latin typeface="+mn-ea"/>
              </a:rPr>
              <a:t>  64℃</a:t>
            </a:r>
            <a:r>
              <a:rPr lang="ja-JP" altLang="en-US" sz="2800" dirty="0" smtClean="0">
                <a:latin typeface="+mn-ea"/>
              </a:rPr>
              <a:t> </a:t>
            </a:r>
            <a:r>
              <a:rPr lang="ja-JP" altLang="en-US" sz="2800" dirty="0">
                <a:latin typeface="+mn-ea"/>
              </a:rPr>
              <a:t>: For some succulent species</a:t>
            </a:r>
          </a:p>
        </p:txBody>
      </p:sp>
      <p:sp>
        <p:nvSpPr>
          <p:cNvPr id="13" name="正方形/長方形 12"/>
          <p:cNvSpPr/>
          <p:nvPr/>
        </p:nvSpPr>
        <p:spPr>
          <a:xfrm>
            <a:off x="553312" y="4216665"/>
            <a:ext cx="7885012" cy="1815882"/>
          </a:xfrm>
          <a:prstGeom prst="rect">
            <a:avLst/>
          </a:prstGeom>
          <a:solidFill>
            <a:schemeClr val="bg1"/>
          </a:solidFill>
          <a:ln>
            <a:solidFill>
              <a:schemeClr val="accent1">
                <a:shade val="50000"/>
              </a:schemeClr>
            </a:solidFill>
          </a:ln>
        </p:spPr>
        <p:txBody>
          <a:bodyPr wrap="square">
            <a:spAutoFit/>
          </a:bodyPr>
          <a:lstStyle/>
          <a:p>
            <a:r>
              <a:rPr lang="en-US" altLang="ja-JP" dirty="0">
                <a:solidFill>
                  <a:srgbClr val="008000"/>
                </a:solidFill>
                <a:latin typeface="+mn-ea"/>
              </a:rPr>
              <a:t>[Example]</a:t>
            </a:r>
            <a:r>
              <a:rPr lang="ja-JP" altLang="en-US" dirty="0">
                <a:solidFill>
                  <a:srgbClr val="008000"/>
                </a:solidFill>
                <a:latin typeface="+mn-ea"/>
              </a:rPr>
              <a:t> </a:t>
            </a:r>
            <a:r>
              <a:rPr lang="en-US" altLang="ja-JP" sz="2800" dirty="0">
                <a:solidFill>
                  <a:srgbClr val="008000"/>
                </a:solidFill>
                <a:latin typeface="+mn-ea"/>
              </a:rPr>
              <a:t>F</a:t>
            </a:r>
            <a:r>
              <a:rPr lang="ja-JP" altLang="en-US" sz="2800" dirty="0">
                <a:solidFill>
                  <a:srgbClr val="008000"/>
                </a:solidFill>
                <a:latin typeface="+mn-ea"/>
              </a:rPr>
              <a:t>rost damage</a:t>
            </a:r>
            <a:endParaRPr lang="en-US" altLang="ja-JP" sz="2800" dirty="0">
              <a:solidFill>
                <a:srgbClr val="008000"/>
              </a:solidFill>
              <a:latin typeface="+mn-ea"/>
            </a:endParaRPr>
          </a:p>
          <a:p>
            <a:r>
              <a:rPr lang="ja-JP" altLang="en-US" sz="2800" dirty="0" smtClean="0">
                <a:solidFill>
                  <a:srgbClr val="C00000"/>
                </a:solidFill>
                <a:latin typeface="+mn-ea"/>
              </a:rPr>
              <a:t>  -15℃ </a:t>
            </a:r>
            <a:r>
              <a:rPr lang="ja-JP" altLang="en-US" sz="2800" dirty="0">
                <a:solidFill>
                  <a:srgbClr val="C00000"/>
                </a:solidFill>
                <a:latin typeface="+mn-ea"/>
              </a:rPr>
              <a:t>&lt; </a:t>
            </a:r>
            <a:r>
              <a:rPr lang="en-US" altLang="ja-JP" sz="2800" dirty="0" smtClean="0">
                <a:solidFill>
                  <a:srgbClr val="C00000"/>
                </a:solidFill>
                <a:latin typeface="+mn-ea"/>
              </a:rPr>
              <a:t>T	</a:t>
            </a:r>
            <a:r>
              <a:rPr lang="ja-JP" altLang="en-US" sz="2800" dirty="0" smtClean="0">
                <a:latin typeface="+mn-ea"/>
              </a:rPr>
              <a:t>: </a:t>
            </a:r>
            <a:r>
              <a:rPr lang="ja-JP" altLang="en-US" sz="2800" dirty="0">
                <a:latin typeface="+mn-ea"/>
              </a:rPr>
              <a:t>Evergreen Broad Leave</a:t>
            </a:r>
            <a:r>
              <a:rPr lang="en-US" altLang="ja-JP" sz="2800" dirty="0">
                <a:latin typeface="+mn-ea"/>
              </a:rPr>
              <a:t>d Species</a:t>
            </a:r>
            <a:r>
              <a:rPr lang="en-US" altLang="ja-JP" sz="2800" dirty="0" smtClean="0">
                <a:solidFill>
                  <a:srgbClr val="C00000"/>
                </a:solidFill>
                <a:latin typeface="+mn-ea"/>
              </a:rPr>
              <a:t> </a:t>
            </a:r>
            <a:endParaRPr lang="ja-JP" altLang="en-US" sz="2800" dirty="0">
              <a:latin typeface="+mn-ea"/>
            </a:endParaRPr>
          </a:p>
          <a:p>
            <a:r>
              <a:rPr lang="ja-JP" altLang="en-US" sz="2800" dirty="0" smtClean="0">
                <a:solidFill>
                  <a:srgbClr val="C00000"/>
                </a:solidFill>
                <a:latin typeface="+mn-ea"/>
              </a:rPr>
              <a:t>  -40℃ </a:t>
            </a:r>
            <a:r>
              <a:rPr lang="ja-JP" altLang="en-US" sz="2800" dirty="0">
                <a:solidFill>
                  <a:srgbClr val="C00000"/>
                </a:solidFill>
                <a:latin typeface="+mn-ea"/>
              </a:rPr>
              <a:t>&lt; </a:t>
            </a:r>
            <a:r>
              <a:rPr lang="en-US" altLang="ja-JP" sz="2800" dirty="0" smtClean="0">
                <a:solidFill>
                  <a:srgbClr val="C00000"/>
                </a:solidFill>
                <a:latin typeface="+mn-ea"/>
              </a:rPr>
              <a:t>T	</a:t>
            </a:r>
            <a:r>
              <a:rPr lang="en-US" altLang="ja-JP" sz="2800" dirty="0" smtClean="0">
                <a:latin typeface="+mn-ea"/>
              </a:rPr>
              <a:t>:</a:t>
            </a:r>
            <a:r>
              <a:rPr lang="ja-JP" altLang="en-US" sz="2800" dirty="0" smtClean="0">
                <a:latin typeface="+mn-ea"/>
              </a:rPr>
              <a:t> </a:t>
            </a:r>
            <a:r>
              <a:rPr lang="ja-JP" altLang="en-US" sz="2800" dirty="0">
                <a:latin typeface="+mn-ea"/>
              </a:rPr>
              <a:t>Deciduous Broad Leave</a:t>
            </a:r>
            <a:r>
              <a:rPr lang="en-US" altLang="ja-JP" sz="2800" dirty="0">
                <a:latin typeface="+mn-ea"/>
              </a:rPr>
              <a:t>d Species</a:t>
            </a:r>
            <a:endParaRPr lang="ja-JP" altLang="en-US" sz="2800" dirty="0">
              <a:latin typeface="+mn-ea"/>
            </a:endParaRPr>
          </a:p>
          <a:p>
            <a:r>
              <a:rPr lang="en-US" altLang="ja-JP" sz="2800" dirty="0" smtClean="0">
                <a:solidFill>
                  <a:srgbClr val="C00000"/>
                </a:solidFill>
                <a:latin typeface="+mn-ea"/>
              </a:rPr>
              <a:t>  No </a:t>
            </a:r>
            <a:r>
              <a:rPr lang="en-US" altLang="ja-JP" sz="2800" dirty="0">
                <a:solidFill>
                  <a:srgbClr val="C00000"/>
                </a:solidFill>
                <a:latin typeface="+mn-ea"/>
              </a:rPr>
              <a:t>limits</a:t>
            </a:r>
            <a:r>
              <a:rPr lang="en-US" altLang="ja-JP" sz="2800" baseline="30000" dirty="0" smtClean="0">
                <a:latin typeface="+mn-ea"/>
              </a:rPr>
              <a:t>‡	</a:t>
            </a:r>
            <a:r>
              <a:rPr lang="ja-JP" altLang="en-US" sz="2800" dirty="0" smtClean="0">
                <a:latin typeface="+mn-ea"/>
              </a:rPr>
              <a:t>: Boreal </a:t>
            </a:r>
            <a:r>
              <a:rPr lang="ja-JP" altLang="en-US" sz="2800" dirty="0">
                <a:latin typeface="+mn-ea"/>
              </a:rPr>
              <a:t>Conifer </a:t>
            </a:r>
            <a:r>
              <a:rPr lang="en-US" altLang="ja-JP" sz="2800" dirty="0" smtClean="0">
                <a:latin typeface="+mn-ea"/>
              </a:rPr>
              <a:t>Species</a:t>
            </a:r>
            <a:endParaRPr lang="en-US" altLang="ja-JP" sz="2800" dirty="0">
              <a:latin typeface="+mn-ea"/>
            </a:endParaRPr>
          </a:p>
        </p:txBody>
      </p:sp>
      <p:sp>
        <p:nvSpPr>
          <p:cNvPr id="15" name="Text Box 2064"/>
          <p:cNvSpPr txBox="1">
            <a:spLocks noChangeArrowheads="1"/>
          </p:cNvSpPr>
          <p:nvPr/>
        </p:nvSpPr>
        <p:spPr bwMode="auto">
          <a:xfrm>
            <a:off x="6674921" y="1728981"/>
            <a:ext cx="5350532" cy="707886"/>
          </a:xfrm>
          <a:prstGeom prst="rect">
            <a:avLst/>
          </a:prstGeom>
          <a:solidFill>
            <a:schemeClr val="bg1">
              <a:lumMod val="95000"/>
            </a:schemeClr>
          </a:solidFill>
          <a:ln>
            <a:solidFill>
              <a:schemeClr val="accent1">
                <a:shade val="50000"/>
              </a:schemeClr>
            </a:solidFill>
          </a:ln>
          <a:extLst/>
        </p:spPr>
        <p:txBody>
          <a:bodyPr wrap="square">
            <a:spAutoFit/>
          </a:bodyPr>
          <a:lstStyle>
            <a:lvl1pPr eaLnBrk="0" hangingPunct="0">
              <a:defRPr kumimoji="1" sz="2400">
                <a:solidFill>
                  <a:schemeClr val="tx1"/>
                </a:solidFill>
                <a:latin typeface="Arial" panose="020B0604020202020204" pitchFamily="34" charset="0"/>
                <a:ea typeface="HG丸ｺﾞｼｯｸM-PRO" panose="020F0600000000000000" pitchFamily="50" charset="-128"/>
              </a:defRPr>
            </a:lvl1pPr>
            <a:lvl2pPr marL="742950" indent="-285750" eaLnBrk="0" hangingPunct="0">
              <a:defRPr kumimoji="1" sz="2400">
                <a:solidFill>
                  <a:schemeClr val="tx1"/>
                </a:solidFill>
                <a:latin typeface="Arial" panose="020B0604020202020204" pitchFamily="34" charset="0"/>
                <a:ea typeface="HG丸ｺﾞｼｯｸM-PRO" panose="020F0600000000000000" pitchFamily="50" charset="-128"/>
              </a:defRPr>
            </a:lvl2pPr>
            <a:lvl3pPr marL="1143000" indent="-228600" eaLnBrk="0" hangingPunct="0">
              <a:defRPr kumimoji="1" sz="2400">
                <a:solidFill>
                  <a:schemeClr val="tx1"/>
                </a:solidFill>
                <a:latin typeface="Arial" panose="020B0604020202020204" pitchFamily="34" charset="0"/>
                <a:ea typeface="HG丸ｺﾞｼｯｸM-PRO" panose="020F0600000000000000" pitchFamily="50" charset="-128"/>
              </a:defRPr>
            </a:lvl3pPr>
            <a:lvl4pPr marL="1600200" indent="-228600" eaLnBrk="0" hangingPunct="0">
              <a:defRPr kumimoji="1" sz="2400">
                <a:solidFill>
                  <a:schemeClr val="tx1"/>
                </a:solidFill>
                <a:latin typeface="Arial" panose="020B0604020202020204" pitchFamily="34" charset="0"/>
                <a:ea typeface="HG丸ｺﾞｼｯｸM-PRO" panose="020F0600000000000000" pitchFamily="50" charset="-128"/>
              </a:defRPr>
            </a:lvl4pPr>
            <a:lvl5pPr marL="2057400" indent="-228600" eaLnBrk="0" hangingPunct="0">
              <a:defRPr kumimoji="1" sz="2400">
                <a:solidFill>
                  <a:schemeClr val="tx1"/>
                </a:solidFill>
                <a:latin typeface="Arial" panose="020B0604020202020204" pitchFamily="34" charset="0"/>
                <a:ea typeface="HG丸ｺﾞｼｯｸM-PRO" panose="020F0600000000000000" pitchFamily="50" charset="-128"/>
              </a:defRPr>
            </a:lvl5pPr>
            <a:lvl6pPr marL="2514600" indent="-228600" algn="ctr"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6pPr>
            <a:lvl7pPr marL="2971800" indent="-228600" algn="ctr"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7pPr>
            <a:lvl8pPr marL="3429000" indent="-228600" algn="ctr"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8pPr>
            <a:lvl9pPr marL="3886200" indent="-228600" algn="ctr" eaLnBrk="0" fontAlgn="base" hangingPunct="0">
              <a:spcBef>
                <a:spcPct val="0"/>
              </a:spcBef>
              <a:spcAft>
                <a:spcPct val="0"/>
              </a:spcAft>
              <a:defRPr kumimoji="1" sz="24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000" dirty="0" smtClean="0">
                <a:latin typeface="メイリオ" panose="020B0604030504040204" pitchFamily="50" charset="-128"/>
                <a:ea typeface="メイリオ" panose="020B0604030504040204" pitchFamily="50" charset="-128"/>
              </a:rPr>
              <a:t>植物</a:t>
            </a:r>
            <a:r>
              <a:rPr lang="ja-JP" altLang="en-US" sz="2000" dirty="0">
                <a:latin typeface="メイリオ" panose="020B0604030504040204" pitchFamily="50" charset="-128"/>
                <a:ea typeface="メイリオ" panose="020B0604030504040204" pitchFamily="50" charset="-128"/>
              </a:rPr>
              <a:t>種を、その生理的・系統的・フェノロジー的な特徴でザックリと分類したもの</a:t>
            </a:r>
            <a:endParaRPr lang="ja-JP" altLang="en-US" sz="2000" baseline="-25000" dirty="0">
              <a:solidFill>
                <a:srgbClr val="FF0000"/>
              </a:solidFill>
              <a:latin typeface="メイリオ" panose="020B0604030504040204" pitchFamily="50" charset="-128"/>
              <a:ea typeface="メイリオ" panose="020B0604030504040204" pitchFamily="50" charset="-128"/>
            </a:endParaRPr>
          </a:p>
        </p:txBody>
      </p:sp>
      <p:sp>
        <p:nvSpPr>
          <p:cNvPr id="5" name="右中かっこ 4"/>
          <p:cNvSpPr/>
          <p:nvPr/>
        </p:nvSpPr>
        <p:spPr>
          <a:xfrm>
            <a:off x="8529415" y="2565447"/>
            <a:ext cx="270841" cy="3467100"/>
          </a:xfrm>
          <a:prstGeom prst="rightBrace">
            <a:avLst>
              <a:gd name="adj1" fmla="val 70718"/>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正方形/長方形 5"/>
          <p:cNvSpPr/>
          <p:nvPr/>
        </p:nvSpPr>
        <p:spPr>
          <a:xfrm>
            <a:off x="8832406" y="3587618"/>
            <a:ext cx="2821899" cy="1631216"/>
          </a:xfrm>
          <a:prstGeom prst="rect">
            <a:avLst/>
          </a:prstGeom>
        </p:spPr>
        <p:txBody>
          <a:bodyPr wrap="square">
            <a:spAutoFit/>
          </a:bodyPr>
          <a:lstStyle/>
          <a:p>
            <a:r>
              <a:rPr lang="ja-JP" altLang="en-US" sz="2000" dirty="0">
                <a:latin typeface="メイリオ" panose="020B0604030504040204" pitchFamily="50" charset="-128"/>
                <a:ea typeface="メイリオ" panose="020B0604030504040204" pitchFamily="50" charset="-128"/>
              </a:rPr>
              <a:t>こういう</a:t>
            </a:r>
            <a:r>
              <a:rPr lang="ja-JP" altLang="en-US" sz="2000" dirty="0" smtClean="0">
                <a:latin typeface="メイリオ" panose="020B0604030504040204" pitchFamily="50" charset="-128"/>
                <a:ea typeface="メイリオ" panose="020B0604030504040204" pitchFamily="50" charset="-128"/>
              </a:rPr>
              <a:t>の</a:t>
            </a:r>
            <a:endParaRPr lang="en-US" altLang="ja-JP" sz="2000" dirty="0" smtClean="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Bioclimatic Envelope</a:t>
            </a:r>
            <a:endParaRPr lang="en-US" altLang="ja-JP" sz="2000" dirty="0" smtClean="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あるいは</a:t>
            </a:r>
            <a:endParaRPr lang="en-US" altLang="ja-JP" sz="2000" dirty="0" smtClean="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Bioclimatic </a:t>
            </a:r>
            <a:r>
              <a:rPr lang="en-US" altLang="ja-JP" sz="2000" dirty="0" smtClean="0">
                <a:latin typeface="メイリオ" panose="020B0604030504040204" pitchFamily="50" charset="-128"/>
                <a:ea typeface="メイリオ" panose="020B0604030504040204" pitchFamily="50" charset="-128"/>
              </a:rPr>
              <a:t>Limit</a:t>
            </a:r>
          </a:p>
          <a:p>
            <a:r>
              <a:rPr lang="ja-JP" altLang="en-US" sz="2000" dirty="0" smtClean="0">
                <a:latin typeface="メイリオ" panose="020B0604030504040204" pitchFamily="50" charset="-128"/>
                <a:ea typeface="メイリオ" panose="020B0604030504040204" pitchFamily="50" charset="-128"/>
              </a:rPr>
              <a:t>と</a:t>
            </a:r>
            <a:r>
              <a:rPr lang="ja-JP" altLang="en-US" sz="2000" dirty="0">
                <a:latin typeface="メイリオ" panose="020B0604030504040204" pitchFamily="50" charset="-128"/>
                <a:ea typeface="メイリオ" panose="020B0604030504040204" pitchFamily="50" charset="-128"/>
              </a:rPr>
              <a:t>言います</a:t>
            </a:r>
          </a:p>
        </p:txBody>
      </p:sp>
      <p:cxnSp>
        <p:nvCxnSpPr>
          <p:cNvPr id="8" name="直線コネクタ 7"/>
          <p:cNvCxnSpPr/>
          <p:nvPr/>
        </p:nvCxnSpPr>
        <p:spPr>
          <a:xfrm>
            <a:off x="2276061" y="1641458"/>
            <a:ext cx="4562061" cy="9939"/>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15" idx="1"/>
          </p:cNvCxnSpPr>
          <p:nvPr/>
        </p:nvCxnSpPr>
        <p:spPr>
          <a:xfrm flipH="1" flipV="1">
            <a:off x="5935635" y="1642846"/>
            <a:ext cx="739286" cy="440078"/>
          </a:xfrm>
          <a:prstGeom prst="straightConnector1">
            <a:avLst/>
          </a:prstGeom>
          <a:ln w="22225">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6770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9" name="正方形/長方形 18"/>
          <p:cNvSpPr/>
          <p:nvPr/>
        </p:nvSpPr>
        <p:spPr>
          <a:xfrm>
            <a:off x="1419225" y="3645023"/>
            <a:ext cx="9763125" cy="28415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9" name="正方形/長方形 8"/>
          <p:cNvSpPr/>
          <p:nvPr/>
        </p:nvSpPr>
        <p:spPr>
          <a:xfrm>
            <a:off x="1419225" y="1200150"/>
            <a:ext cx="9763125" cy="21568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mn-ea"/>
            </a:endParaRPr>
          </a:p>
        </p:txBody>
      </p:sp>
      <p:sp>
        <p:nvSpPr>
          <p:cNvPr id="6" name="テキスト ボックス 5"/>
          <p:cNvSpPr txBox="1"/>
          <p:nvPr/>
        </p:nvSpPr>
        <p:spPr>
          <a:xfrm>
            <a:off x="1523492" y="1200921"/>
            <a:ext cx="7416824" cy="461665"/>
          </a:xfrm>
          <a:prstGeom prst="rect">
            <a:avLst/>
          </a:prstGeom>
          <a:noFill/>
        </p:spPr>
        <p:txBody>
          <a:bodyPr wrap="square" rtlCol="0">
            <a:spAutoFit/>
          </a:bodyPr>
          <a:lstStyle/>
          <a:p>
            <a:r>
              <a:rPr lang="en-US" altLang="ja-JP" sz="2000" dirty="0">
                <a:solidFill>
                  <a:srgbClr val="008000"/>
                </a:solidFill>
                <a:latin typeface="Calibri" panose="020F0502020204030204" pitchFamily="34" charset="0"/>
              </a:rPr>
              <a:t>[Example]</a:t>
            </a:r>
            <a:r>
              <a:rPr lang="ja-JP" altLang="en-US" sz="2000" dirty="0">
                <a:solidFill>
                  <a:srgbClr val="008000"/>
                </a:solidFill>
                <a:latin typeface="Calibri" panose="020F0502020204030204" pitchFamily="34" charset="0"/>
              </a:rPr>
              <a:t> </a:t>
            </a:r>
            <a:r>
              <a:rPr lang="en-US" altLang="ja-JP" sz="2400" dirty="0">
                <a:solidFill>
                  <a:srgbClr val="008000"/>
                </a:solidFill>
                <a:latin typeface="Calibri" panose="020F0502020204030204" pitchFamily="34" charset="0"/>
              </a:rPr>
              <a:t>Temperature requirements for Woody Species</a:t>
            </a:r>
            <a:endParaRPr lang="ja-JP" altLang="en-US" sz="2400" dirty="0">
              <a:solidFill>
                <a:srgbClr val="008000"/>
              </a:solidFill>
              <a:latin typeface="Calibri" panose="020F0502020204030204" pitchFamily="34" charset="0"/>
            </a:endParaRPr>
          </a:p>
        </p:txBody>
      </p:sp>
      <p:sp>
        <p:nvSpPr>
          <p:cNvPr id="13" name="正方形/長方形 12"/>
          <p:cNvSpPr/>
          <p:nvPr/>
        </p:nvSpPr>
        <p:spPr>
          <a:xfrm>
            <a:off x="1885442" y="1853840"/>
            <a:ext cx="2951801" cy="1261886"/>
          </a:xfrm>
          <a:prstGeom prst="rect">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mn-ea"/>
            </a:endParaRPr>
          </a:p>
        </p:txBody>
      </p:sp>
      <p:sp>
        <p:nvSpPr>
          <p:cNvPr id="5" name="正方形/長方形 4"/>
          <p:cNvSpPr/>
          <p:nvPr/>
        </p:nvSpPr>
        <p:spPr>
          <a:xfrm>
            <a:off x="1885443" y="2284729"/>
            <a:ext cx="3081781" cy="830997"/>
          </a:xfrm>
          <a:prstGeom prst="rect">
            <a:avLst/>
          </a:prstGeom>
        </p:spPr>
        <p:txBody>
          <a:bodyPr wrap="square">
            <a:spAutoFit/>
          </a:bodyPr>
          <a:lstStyle/>
          <a:p>
            <a:r>
              <a:rPr lang="en-US" altLang="ja-JP" sz="2400" i="1" dirty="0">
                <a:solidFill>
                  <a:srgbClr val="C00000"/>
                </a:solidFill>
                <a:latin typeface="+mn-ea"/>
              </a:rPr>
              <a:t>T &gt;</a:t>
            </a:r>
            <a:r>
              <a:rPr lang="en-US" altLang="ja-JP" sz="2400" dirty="0">
                <a:solidFill>
                  <a:srgbClr val="C00000"/>
                </a:solidFill>
                <a:latin typeface="+mn-ea"/>
              </a:rPr>
              <a:t> -5</a:t>
            </a:r>
          </a:p>
          <a:p>
            <a:r>
              <a:rPr lang="en-US" altLang="ja-JP" sz="2400" i="1" dirty="0">
                <a:solidFill>
                  <a:srgbClr val="C00000"/>
                </a:solidFill>
                <a:latin typeface="+mn-ea"/>
              </a:rPr>
              <a:t>T</a:t>
            </a:r>
            <a:r>
              <a:rPr lang="en-US" altLang="ja-JP" sz="2400" dirty="0">
                <a:solidFill>
                  <a:srgbClr val="C00000"/>
                </a:solidFill>
                <a:latin typeface="+mn-ea"/>
              </a:rPr>
              <a:t> </a:t>
            </a:r>
            <a:r>
              <a:rPr lang="ja-JP" altLang="en-US" sz="2400" dirty="0">
                <a:solidFill>
                  <a:srgbClr val="C00000"/>
                </a:solidFill>
                <a:latin typeface="+mn-ea"/>
              </a:rPr>
              <a:t>&lt; 42×log </a:t>
            </a:r>
            <a:r>
              <a:rPr lang="en-US" altLang="ja-JP" sz="2400" i="1" dirty="0">
                <a:solidFill>
                  <a:srgbClr val="C00000"/>
                </a:solidFill>
                <a:latin typeface="+mn-ea"/>
              </a:rPr>
              <a:t>P</a:t>
            </a:r>
            <a:r>
              <a:rPr lang="ja-JP" altLang="en-US" sz="2400" dirty="0">
                <a:solidFill>
                  <a:srgbClr val="C00000"/>
                </a:solidFill>
                <a:latin typeface="+mn-ea"/>
              </a:rPr>
              <a:t> − 106</a:t>
            </a:r>
            <a:r>
              <a:rPr lang="ja-JP" altLang="en-US" sz="2400" dirty="0">
                <a:solidFill>
                  <a:srgbClr val="003399"/>
                </a:solidFill>
                <a:latin typeface="+mn-ea"/>
              </a:rPr>
              <a:t> </a:t>
            </a:r>
          </a:p>
        </p:txBody>
      </p:sp>
      <p:sp>
        <p:nvSpPr>
          <p:cNvPr id="8" name="正方形/長方形 7"/>
          <p:cNvSpPr/>
          <p:nvPr/>
        </p:nvSpPr>
        <p:spPr>
          <a:xfrm>
            <a:off x="8322512" y="2451221"/>
            <a:ext cx="2650288" cy="707886"/>
          </a:xfrm>
          <a:prstGeom prst="rect">
            <a:avLst/>
          </a:prstGeom>
          <a:ln>
            <a:solidFill>
              <a:schemeClr val="tx1"/>
            </a:solidFill>
            <a:prstDash val="dash"/>
          </a:ln>
        </p:spPr>
        <p:txBody>
          <a:bodyPr wrap="square">
            <a:spAutoFit/>
          </a:bodyPr>
          <a:lstStyle/>
          <a:p>
            <a:r>
              <a:rPr lang="en-US" altLang="ja-JP" sz="2000" i="1" dirty="0">
                <a:latin typeface="+mn-ea"/>
              </a:rPr>
              <a:t>T </a:t>
            </a:r>
            <a:r>
              <a:rPr lang="en-US" altLang="ja-JP" sz="2000" dirty="0">
                <a:latin typeface="+mn-ea"/>
              </a:rPr>
              <a:t>: </a:t>
            </a:r>
            <a:r>
              <a:rPr lang="ja-JP" altLang="en-US" sz="2000" dirty="0" smtClean="0">
                <a:latin typeface="+mn-ea"/>
              </a:rPr>
              <a:t>年平均気温</a:t>
            </a:r>
            <a:r>
              <a:rPr lang="en-US" altLang="ja-JP" sz="2000" dirty="0" smtClean="0">
                <a:latin typeface="+mn-ea"/>
              </a:rPr>
              <a:t> (</a:t>
            </a:r>
            <a:r>
              <a:rPr lang="ja-JP" altLang="en-US" sz="2000" dirty="0" smtClean="0">
                <a:latin typeface="+mn-ea"/>
              </a:rPr>
              <a:t>℃</a:t>
            </a:r>
            <a:r>
              <a:rPr lang="en-US" altLang="ja-JP" sz="2000" dirty="0" smtClean="0">
                <a:latin typeface="+mn-ea"/>
              </a:rPr>
              <a:t>)</a:t>
            </a:r>
            <a:endParaRPr lang="en-US" altLang="ja-JP" sz="2000" dirty="0">
              <a:latin typeface="+mn-ea"/>
            </a:endParaRPr>
          </a:p>
          <a:p>
            <a:r>
              <a:rPr lang="en-US" altLang="ja-JP" sz="2000" i="1" dirty="0">
                <a:latin typeface="+mn-ea"/>
              </a:rPr>
              <a:t>P</a:t>
            </a:r>
            <a:r>
              <a:rPr lang="en-US" altLang="ja-JP" sz="2000" dirty="0">
                <a:latin typeface="+mn-ea"/>
              </a:rPr>
              <a:t> : </a:t>
            </a:r>
            <a:r>
              <a:rPr lang="ja-JP" altLang="en-US" sz="2000" dirty="0" smtClean="0">
                <a:latin typeface="+mn-ea"/>
              </a:rPr>
              <a:t>年降水量</a:t>
            </a:r>
            <a:r>
              <a:rPr lang="en-US" altLang="ja-JP" sz="2000" dirty="0" smtClean="0">
                <a:latin typeface="+mn-ea"/>
              </a:rPr>
              <a:t> ( </a:t>
            </a:r>
            <a:r>
              <a:rPr lang="en-US" altLang="ja-JP" sz="2000" dirty="0">
                <a:latin typeface="+mn-ea"/>
              </a:rPr>
              <a:t>mm)</a:t>
            </a:r>
            <a:endParaRPr lang="ja-JP" altLang="en-US" sz="2000" dirty="0">
              <a:latin typeface="+mn-ea"/>
            </a:endParaRPr>
          </a:p>
        </p:txBody>
      </p:sp>
      <p:sp>
        <p:nvSpPr>
          <p:cNvPr id="11" name="正方形/長方形 10"/>
          <p:cNvSpPr/>
          <p:nvPr/>
        </p:nvSpPr>
        <p:spPr>
          <a:xfrm>
            <a:off x="1911110" y="1835216"/>
            <a:ext cx="2720051" cy="461665"/>
          </a:xfrm>
          <a:prstGeom prst="rect">
            <a:avLst/>
          </a:prstGeom>
        </p:spPr>
        <p:txBody>
          <a:bodyPr wrap="square">
            <a:spAutoFit/>
          </a:bodyPr>
          <a:lstStyle/>
          <a:p>
            <a:r>
              <a:rPr lang="ja-JP" altLang="en-US" sz="2400" dirty="0">
                <a:latin typeface="+mn-ea"/>
              </a:rPr>
              <a:t>Koppen (1936)</a:t>
            </a:r>
          </a:p>
        </p:txBody>
      </p:sp>
      <p:sp>
        <p:nvSpPr>
          <p:cNvPr id="15" name="正方形/長方形 14"/>
          <p:cNvSpPr/>
          <p:nvPr/>
        </p:nvSpPr>
        <p:spPr>
          <a:xfrm>
            <a:off x="5326848" y="1865029"/>
            <a:ext cx="2636040" cy="1250697"/>
          </a:xfrm>
          <a:prstGeom prst="rect">
            <a:avLst/>
          </a:prstGeom>
          <a:solidFill>
            <a:schemeClr val="bg1">
              <a:lumMod val="8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mn-ea"/>
            </a:endParaRPr>
          </a:p>
        </p:txBody>
      </p:sp>
      <p:sp>
        <p:nvSpPr>
          <p:cNvPr id="10" name="正方形/長方形 9"/>
          <p:cNvSpPr/>
          <p:nvPr/>
        </p:nvSpPr>
        <p:spPr>
          <a:xfrm>
            <a:off x="5534437" y="2293739"/>
            <a:ext cx="3012211" cy="830997"/>
          </a:xfrm>
          <a:prstGeom prst="rect">
            <a:avLst/>
          </a:prstGeom>
        </p:spPr>
        <p:txBody>
          <a:bodyPr wrap="square">
            <a:spAutoFit/>
          </a:bodyPr>
          <a:lstStyle/>
          <a:p>
            <a:r>
              <a:rPr lang="en-US" altLang="ja-JP" sz="2400" dirty="0">
                <a:solidFill>
                  <a:srgbClr val="C00000"/>
                </a:solidFill>
                <a:latin typeface="+mn-ea"/>
              </a:rPr>
              <a:t>P &gt; </a:t>
            </a:r>
            <a:r>
              <a:rPr lang="ja-JP" altLang="en-US" sz="2400" dirty="0">
                <a:solidFill>
                  <a:srgbClr val="C00000"/>
                </a:solidFill>
                <a:latin typeface="+mn-ea"/>
              </a:rPr>
              <a:t>100</a:t>
            </a:r>
            <a:endParaRPr lang="en-US" altLang="ja-JP" sz="2400" dirty="0">
              <a:solidFill>
                <a:srgbClr val="C00000"/>
              </a:solidFill>
              <a:latin typeface="+mn-ea"/>
            </a:endParaRPr>
          </a:p>
          <a:p>
            <a:r>
              <a:rPr lang="en-US" altLang="ja-JP" sz="2400" dirty="0">
                <a:solidFill>
                  <a:srgbClr val="C00000"/>
                </a:solidFill>
                <a:latin typeface="+mn-ea"/>
              </a:rPr>
              <a:t>P &gt; </a:t>
            </a:r>
            <a:r>
              <a:rPr lang="ja-JP" altLang="en-US" sz="2400" dirty="0">
                <a:solidFill>
                  <a:srgbClr val="C00000"/>
                </a:solidFill>
                <a:latin typeface="+mn-ea"/>
              </a:rPr>
              <a:t>20.0 </a:t>
            </a:r>
            <a:r>
              <a:rPr lang="en-US" altLang="ja-JP" sz="2400" dirty="0">
                <a:solidFill>
                  <a:srgbClr val="C00000"/>
                </a:solidFill>
                <a:latin typeface="+mn-ea"/>
              </a:rPr>
              <a:t>× </a:t>
            </a:r>
            <a:r>
              <a:rPr lang="ja-JP" altLang="en-US" sz="2400" dirty="0">
                <a:solidFill>
                  <a:srgbClr val="C00000"/>
                </a:solidFill>
                <a:latin typeface="+mn-ea"/>
              </a:rPr>
              <a:t>T</a:t>
            </a:r>
          </a:p>
        </p:txBody>
      </p:sp>
      <p:sp>
        <p:nvSpPr>
          <p:cNvPr id="12" name="正方形/長方形 11"/>
          <p:cNvSpPr/>
          <p:nvPr/>
        </p:nvSpPr>
        <p:spPr>
          <a:xfrm>
            <a:off x="5303460" y="1844108"/>
            <a:ext cx="1868923" cy="461665"/>
          </a:xfrm>
          <a:prstGeom prst="rect">
            <a:avLst/>
          </a:prstGeom>
        </p:spPr>
        <p:txBody>
          <a:bodyPr wrap="square">
            <a:spAutoFit/>
          </a:bodyPr>
          <a:lstStyle/>
          <a:p>
            <a:r>
              <a:rPr lang="en-US" altLang="ja-JP" sz="2400" dirty="0" err="1">
                <a:latin typeface="+mn-ea"/>
              </a:rPr>
              <a:t>Ojima</a:t>
            </a:r>
            <a:r>
              <a:rPr lang="en-US" altLang="ja-JP" sz="2400" dirty="0">
                <a:latin typeface="+mn-ea"/>
              </a:rPr>
              <a:t> </a:t>
            </a:r>
            <a:r>
              <a:rPr lang="ja-JP" altLang="en-US" sz="2400" dirty="0">
                <a:latin typeface="+mn-ea"/>
              </a:rPr>
              <a:t>(</a:t>
            </a:r>
            <a:r>
              <a:rPr lang="en-US" altLang="ja-JP" sz="2400" dirty="0">
                <a:latin typeface="+mn-ea"/>
              </a:rPr>
              <a:t>1991</a:t>
            </a:r>
            <a:r>
              <a:rPr lang="ja-JP" altLang="en-US" sz="2400" dirty="0">
                <a:latin typeface="+mn-ea"/>
              </a:rPr>
              <a:t>)</a:t>
            </a:r>
          </a:p>
        </p:txBody>
      </p:sp>
      <p:sp>
        <p:nvSpPr>
          <p:cNvPr id="16" name="テキスト ボックス 15"/>
          <p:cNvSpPr txBox="1"/>
          <p:nvPr/>
        </p:nvSpPr>
        <p:spPr>
          <a:xfrm>
            <a:off x="1775520" y="3739678"/>
            <a:ext cx="9197280" cy="412934"/>
          </a:xfrm>
          <a:prstGeom prst="rect">
            <a:avLst/>
          </a:prstGeom>
          <a:noFill/>
        </p:spPr>
        <p:txBody>
          <a:bodyPr wrap="square" rtlCol="0">
            <a:spAutoFit/>
          </a:bodyPr>
          <a:lstStyle/>
          <a:p>
            <a:pPr>
              <a:lnSpc>
                <a:spcPts val="2500"/>
              </a:lnSpc>
            </a:pPr>
            <a:r>
              <a:rPr lang="en-US" altLang="ja-JP" dirty="0">
                <a:solidFill>
                  <a:srgbClr val="008000"/>
                </a:solidFill>
                <a:latin typeface="Calibri" panose="020F0502020204030204" pitchFamily="34" charset="0"/>
              </a:rPr>
              <a:t>[Example]</a:t>
            </a:r>
            <a:r>
              <a:rPr lang="ja-JP" altLang="en-US" dirty="0">
                <a:solidFill>
                  <a:srgbClr val="008000"/>
                </a:solidFill>
                <a:latin typeface="Calibri" panose="020F0502020204030204" pitchFamily="34" charset="0"/>
              </a:rPr>
              <a:t> </a:t>
            </a:r>
            <a:r>
              <a:rPr lang="en-US" altLang="ja-JP" sz="2400" dirty="0" smtClean="0">
                <a:solidFill>
                  <a:srgbClr val="008000"/>
                </a:solidFill>
                <a:latin typeface="Calibri" panose="020F0502020204030204" pitchFamily="34" charset="0"/>
              </a:rPr>
              <a:t>GDD</a:t>
            </a:r>
            <a:r>
              <a:rPr lang="en-US" altLang="ja-JP" sz="2400" baseline="30000" dirty="0" smtClean="0">
                <a:solidFill>
                  <a:srgbClr val="008000"/>
                </a:solidFill>
                <a:latin typeface="Calibri" panose="020F0502020204030204" pitchFamily="34" charset="0"/>
              </a:rPr>
              <a:t>*</a:t>
            </a:r>
            <a:r>
              <a:rPr lang="en-US" altLang="ja-JP" sz="2400" dirty="0" smtClean="0">
                <a:solidFill>
                  <a:srgbClr val="008000"/>
                </a:solidFill>
                <a:latin typeface="Calibri" panose="020F0502020204030204" pitchFamily="34" charset="0"/>
              </a:rPr>
              <a:t> </a:t>
            </a:r>
            <a:r>
              <a:rPr lang="en-US" altLang="ja-JP" sz="2400" dirty="0">
                <a:solidFill>
                  <a:srgbClr val="008000"/>
                </a:solidFill>
                <a:latin typeface="Calibri" panose="020F0502020204030204" pitchFamily="34" charset="0"/>
              </a:rPr>
              <a:t>requirements </a:t>
            </a:r>
            <a:r>
              <a:rPr lang="en-US" altLang="ja-JP" sz="2400" dirty="0" smtClean="0">
                <a:solidFill>
                  <a:srgbClr val="008000"/>
                </a:solidFill>
                <a:latin typeface="Calibri" panose="020F0502020204030204" pitchFamily="34" charset="0"/>
              </a:rPr>
              <a:t>for </a:t>
            </a:r>
            <a:r>
              <a:rPr lang="en-US" altLang="ja-JP" sz="2400" dirty="0">
                <a:solidFill>
                  <a:srgbClr val="008000"/>
                </a:solidFill>
                <a:latin typeface="Calibri" panose="020F0502020204030204" pitchFamily="34" charset="0"/>
              </a:rPr>
              <a:t>woody PFTs in the LPJ-DGVM</a:t>
            </a:r>
            <a:endParaRPr lang="ja-JP" altLang="en-US" sz="2400" dirty="0">
              <a:solidFill>
                <a:srgbClr val="008000"/>
              </a:solidFill>
              <a:latin typeface="Calibri" panose="020F0502020204030204" pitchFamily="34" charset="0"/>
            </a:endParaRPr>
          </a:p>
        </p:txBody>
      </p:sp>
      <p:sp>
        <p:nvSpPr>
          <p:cNvPr id="17" name="テキスト ボックス 16"/>
          <p:cNvSpPr txBox="1"/>
          <p:nvPr/>
        </p:nvSpPr>
        <p:spPr>
          <a:xfrm>
            <a:off x="2747442" y="6085919"/>
            <a:ext cx="6840760" cy="369332"/>
          </a:xfrm>
          <a:prstGeom prst="rect">
            <a:avLst/>
          </a:prstGeom>
          <a:noFill/>
        </p:spPr>
        <p:txBody>
          <a:bodyPr wrap="square" rtlCol="0">
            <a:spAutoFit/>
          </a:bodyPr>
          <a:lstStyle/>
          <a:p>
            <a:r>
              <a:rPr lang="en-US" altLang="ja-JP" dirty="0">
                <a:latin typeface="+mn-ea"/>
              </a:rPr>
              <a:t>* Annual sum of daily air temperature above which 5 °C.</a:t>
            </a:r>
            <a:endParaRPr lang="ja-JP" altLang="en-US" dirty="0">
              <a:latin typeface="+mn-ea"/>
            </a:endParaRPr>
          </a:p>
        </p:txBody>
      </p:sp>
      <p:sp>
        <p:nvSpPr>
          <p:cNvPr id="18" name="正方形/長方形 17"/>
          <p:cNvSpPr/>
          <p:nvPr/>
        </p:nvSpPr>
        <p:spPr>
          <a:xfrm>
            <a:off x="1594871" y="4226312"/>
            <a:ext cx="9654154" cy="1815882"/>
          </a:xfrm>
          <a:prstGeom prst="rect">
            <a:avLst/>
          </a:prstGeom>
        </p:spPr>
        <p:txBody>
          <a:bodyPr wrap="square">
            <a:spAutoFit/>
          </a:bodyPr>
          <a:lstStyle/>
          <a:p>
            <a:r>
              <a:rPr lang="ja-JP" altLang="en-US" sz="2800" dirty="0">
                <a:solidFill>
                  <a:srgbClr val="C00000"/>
                </a:solidFill>
                <a:latin typeface="Calibri" panose="020F0502020204030204" pitchFamily="34" charset="0"/>
              </a:rPr>
              <a:t>GDD&gt; 1200</a:t>
            </a:r>
            <a:r>
              <a:rPr lang="ja-JP" altLang="en-US" sz="2800" dirty="0">
                <a:solidFill>
                  <a:srgbClr val="003399"/>
                </a:solidFill>
                <a:latin typeface="Calibri" panose="020F0502020204030204" pitchFamily="34" charset="0"/>
              </a:rPr>
              <a:t> </a:t>
            </a:r>
            <a:r>
              <a:rPr lang="en-US" altLang="ja-JP" sz="2800" dirty="0">
                <a:latin typeface="Calibri" panose="020F0502020204030204" pitchFamily="34" charset="0"/>
              </a:rPr>
              <a:t>:</a:t>
            </a:r>
            <a:r>
              <a:rPr lang="ja-JP" altLang="en-US" sz="2800" dirty="0">
                <a:latin typeface="Calibri" panose="020F0502020204030204" pitchFamily="34" charset="0"/>
              </a:rPr>
              <a:t> Temperate broad-leaved (evergreen/summergreen)</a:t>
            </a:r>
          </a:p>
          <a:p>
            <a:r>
              <a:rPr lang="ja-JP" altLang="en-US" sz="2800" dirty="0">
                <a:solidFill>
                  <a:srgbClr val="C00000"/>
                </a:solidFill>
                <a:latin typeface="Calibri" panose="020F0502020204030204" pitchFamily="34" charset="0"/>
              </a:rPr>
              <a:t>GDD&gt;   900</a:t>
            </a:r>
            <a:r>
              <a:rPr lang="ja-JP" altLang="en-US" sz="2800" dirty="0">
                <a:latin typeface="Calibri" panose="020F0502020204030204" pitchFamily="34" charset="0"/>
              </a:rPr>
              <a:t> </a:t>
            </a:r>
            <a:r>
              <a:rPr lang="en-US" altLang="ja-JP" sz="2800" dirty="0">
                <a:latin typeface="Calibri" panose="020F0502020204030204" pitchFamily="34" charset="0"/>
              </a:rPr>
              <a:t>:</a:t>
            </a:r>
            <a:r>
              <a:rPr lang="ja-JP" altLang="en-US" sz="2800" dirty="0">
                <a:latin typeface="Calibri" panose="020F0502020204030204" pitchFamily="34" charset="0"/>
              </a:rPr>
              <a:t> Temperate needle-leaved evergreen</a:t>
            </a:r>
          </a:p>
          <a:p>
            <a:r>
              <a:rPr lang="ja-JP" altLang="en-US" sz="2800" dirty="0">
                <a:solidFill>
                  <a:srgbClr val="C00000"/>
                </a:solidFill>
                <a:latin typeface="Calibri" panose="020F0502020204030204" pitchFamily="34" charset="0"/>
              </a:rPr>
              <a:t>GDD&gt;   600</a:t>
            </a:r>
            <a:r>
              <a:rPr lang="ja-JP" altLang="en-US" sz="2800" dirty="0">
                <a:solidFill>
                  <a:srgbClr val="003399"/>
                </a:solidFill>
                <a:latin typeface="Calibri" panose="020F0502020204030204" pitchFamily="34" charset="0"/>
              </a:rPr>
              <a:t> </a:t>
            </a:r>
            <a:r>
              <a:rPr lang="en-US" altLang="ja-JP" sz="2800" dirty="0">
                <a:latin typeface="Calibri" panose="020F0502020204030204" pitchFamily="34" charset="0"/>
              </a:rPr>
              <a:t>:</a:t>
            </a:r>
            <a:r>
              <a:rPr lang="ja-JP" altLang="en-US" sz="2800" dirty="0">
                <a:latin typeface="Calibri" panose="020F0502020204030204" pitchFamily="34" charset="0"/>
              </a:rPr>
              <a:t> Boreal needle-leaved evergreen</a:t>
            </a:r>
          </a:p>
          <a:p>
            <a:r>
              <a:rPr lang="ja-JP" altLang="en-US" sz="2800" dirty="0">
                <a:solidFill>
                  <a:srgbClr val="C00000"/>
                </a:solidFill>
                <a:latin typeface="Calibri" panose="020F0502020204030204" pitchFamily="34" charset="0"/>
              </a:rPr>
              <a:t>GDD&gt;   350</a:t>
            </a:r>
            <a:r>
              <a:rPr lang="ja-JP" altLang="en-US" sz="2800" dirty="0">
                <a:solidFill>
                  <a:srgbClr val="003399"/>
                </a:solidFill>
                <a:latin typeface="Calibri" panose="020F0502020204030204" pitchFamily="34" charset="0"/>
              </a:rPr>
              <a:t> </a:t>
            </a:r>
            <a:r>
              <a:rPr lang="en-US" altLang="ja-JP" sz="2800" dirty="0">
                <a:latin typeface="Calibri" panose="020F0502020204030204" pitchFamily="34" charset="0"/>
              </a:rPr>
              <a:t>:</a:t>
            </a:r>
            <a:r>
              <a:rPr lang="ja-JP" altLang="en-US" sz="2800" dirty="0">
                <a:latin typeface="Calibri" panose="020F0502020204030204" pitchFamily="34" charset="0"/>
              </a:rPr>
              <a:t> Boreal summer greeen (neelde/broad-leaved)</a:t>
            </a:r>
          </a:p>
        </p:txBody>
      </p:sp>
      <p:sp>
        <p:nvSpPr>
          <p:cNvPr id="20" name="正方形/長方形 19"/>
          <p:cNvSpPr/>
          <p:nvPr/>
        </p:nvSpPr>
        <p:spPr>
          <a:xfrm>
            <a:off x="1139379" y="373616"/>
            <a:ext cx="10201274" cy="523220"/>
          </a:xfrm>
          <a:prstGeom prst="rect">
            <a:avLst/>
          </a:prstGeom>
          <a:noFill/>
          <a:ln>
            <a:noFill/>
          </a:ln>
        </p:spPr>
        <p:txBody>
          <a:bodyPr wrap="square">
            <a:spAutoFit/>
          </a:bodyPr>
          <a:lstStyle/>
          <a:p>
            <a:pPr algn="ctr"/>
            <a:r>
              <a:rPr lang="en-US" altLang="ja-JP" sz="2800" b="1" dirty="0">
                <a:solidFill>
                  <a:srgbClr val="0000FF"/>
                </a:solidFill>
                <a:latin typeface="+mn-ea"/>
              </a:rPr>
              <a:t>Bioclimatic limits 2: </a:t>
            </a:r>
            <a:r>
              <a:rPr lang="en-US" altLang="ja-JP" sz="2800" b="1" dirty="0" smtClean="0">
                <a:solidFill>
                  <a:srgbClr val="0000FF"/>
                </a:solidFill>
                <a:latin typeface="+mn-ea"/>
              </a:rPr>
              <a:t>Requirements </a:t>
            </a:r>
            <a:r>
              <a:rPr lang="en-US" altLang="ja-JP" sz="2800" b="1" dirty="0">
                <a:solidFill>
                  <a:srgbClr val="0000FF"/>
                </a:solidFill>
                <a:latin typeface="+mn-ea"/>
              </a:rPr>
              <a:t>for satisfying Life Cycle</a:t>
            </a:r>
            <a:endParaRPr lang="ja-JP" altLang="en-US" sz="2800" b="1" baseline="30000" dirty="0">
              <a:solidFill>
                <a:srgbClr val="0000FF"/>
              </a:solidFill>
              <a:latin typeface="+mn-ea"/>
            </a:endParaRPr>
          </a:p>
        </p:txBody>
      </p:sp>
    </p:spTree>
    <p:extLst>
      <p:ext uri="{BB962C8B-B14F-4D97-AF65-F5344CB8AC3E}">
        <p14:creationId xmlns:p14="http://schemas.microsoft.com/office/powerpoint/2010/main" val="164961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1" name="正方形/長方形 10"/>
          <p:cNvSpPr/>
          <p:nvPr/>
        </p:nvSpPr>
        <p:spPr>
          <a:xfrm>
            <a:off x="1606376" y="2837519"/>
            <a:ext cx="3479974" cy="9741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latin typeface="+mn-ea"/>
            </a:endParaRPr>
          </a:p>
        </p:txBody>
      </p:sp>
      <p:sp>
        <p:nvSpPr>
          <p:cNvPr id="12" name="正方形/長方形 11"/>
          <p:cNvSpPr/>
          <p:nvPr/>
        </p:nvSpPr>
        <p:spPr>
          <a:xfrm>
            <a:off x="5754740" y="2691177"/>
            <a:ext cx="5852095" cy="12915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latin typeface="+mn-ea"/>
            </a:endParaRPr>
          </a:p>
        </p:txBody>
      </p:sp>
      <p:sp>
        <p:nvSpPr>
          <p:cNvPr id="2" name="テキスト ボックス 1"/>
          <p:cNvSpPr txBox="1"/>
          <p:nvPr/>
        </p:nvSpPr>
        <p:spPr>
          <a:xfrm>
            <a:off x="1707326" y="2286896"/>
            <a:ext cx="3467100" cy="461665"/>
          </a:xfrm>
          <a:prstGeom prst="rect">
            <a:avLst/>
          </a:prstGeom>
          <a:noFill/>
        </p:spPr>
        <p:txBody>
          <a:bodyPr wrap="square" rtlCol="0">
            <a:spAutoFit/>
          </a:bodyPr>
          <a:lstStyle/>
          <a:p>
            <a:r>
              <a:rPr lang="en-US" altLang="ja-JP" sz="2400" dirty="0">
                <a:latin typeface="+mn-ea"/>
              </a:rPr>
              <a:t>Static </a:t>
            </a:r>
            <a:r>
              <a:rPr lang="en-US" altLang="ja-JP" sz="2400" dirty="0" smtClean="0">
                <a:latin typeface="+mn-ea"/>
              </a:rPr>
              <a:t>Vegetation </a:t>
            </a:r>
            <a:r>
              <a:rPr lang="en-US" altLang="ja-JP" sz="2400" dirty="0">
                <a:latin typeface="+mn-ea"/>
              </a:rPr>
              <a:t>models</a:t>
            </a:r>
            <a:endParaRPr lang="ja-JP" altLang="en-US" sz="2400" dirty="0">
              <a:latin typeface="+mn-ea"/>
            </a:endParaRPr>
          </a:p>
        </p:txBody>
      </p:sp>
      <p:sp>
        <p:nvSpPr>
          <p:cNvPr id="3" name="テキスト ボックス 2"/>
          <p:cNvSpPr txBox="1"/>
          <p:nvPr/>
        </p:nvSpPr>
        <p:spPr>
          <a:xfrm>
            <a:off x="6776385" y="2208859"/>
            <a:ext cx="3761505" cy="461665"/>
          </a:xfrm>
          <a:prstGeom prst="rect">
            <a:avLst/>
          </a:prstGeom>
          <a:noFill/>
        </p:spPr>
        <p:txBody>
          <a:bodyPr wrap="square" rtlCol="0">
            <a:spAutoFit/>
          </a:bodyPr>
          <a:lstStyle/>
          <a:p>
            <a:r>
              <a:rPr lang="en-US" altLang="ja-JP" sz="2400" dirty="0">
                <a:latin typeface="+mn-ea"/>
              </a:rPr>
              <a:t>Dynamic </a:t>
            </a:r>
            <a:r>
              <a:rPr lang="en-US" altLang="ja-JP" sz="2400" dirty="0" smtClean="0">
                <a:latin typeface="+mn-ea"/>
              </a:rPr>
              <a:t>Vegetation Models</a:t>
            </a:r>
            <a:endParaRPr lang="ja-JP" altLang="en-US" sz="2400" dirty="0">
              <a:latin typeface="+mn-ea"/>
            </a:endParaRPr>
          </a:p>
        </p:txBody>
      </p:sp>
      <p:sp>
        <p:nvSpPr>
          <p:cNvPr id="4" name="タイトル 3"/>
          <p:cNvSpPr txBox="1">
            <a:spLocks/>
          </p:cNvSpPr>
          <p:nvPr/>
        </p:nvSpPr>
        <p:spPr>
          <a:xfrm>
            <a:off x="1627908" y="340783"/>
            <a:ext cx="9046021" cy="646331"/>
          </a:xfrm>
          <a:prstGeom prst="rect">
            <a:avLst/>
          </a:prstGeom>
        </p:spPr>
        <p:txBody>
          <a:bodyPr wrap="square">
            <a:spAutoFit/>
          </a:bodyPr>
          <a:lst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en-US" altLang="ja-JP" dirty="0">
                <a:solidFill>
                  <a:srgbClr val="0000FF"/>
                </a:solidFill>
                <a:latin typeface="+mn-ea"/>
                <a:ea typeface="+mn-ea"/>
              </a:rPr>
              <a:t>How to determine Biome in vegetation models</a:t>
            </a:r>
            <a:endParaRPr lang="ja-JP" altLang="en-US" dirty="0">
              <a:solidFill>
                <a:srgbClr val="0000FF"/>
              </a:solidFill>
              <a:latin typeface="+mn-ea"/>
              <a:ea typeface="+mn-ea"/>
            </a:endParaRPr>
          </a:p>
        </p:txBody>
      </p:sp>
      <p:sp>
        <p:nvSpPr>
          <p:cNvPr id="5" name="テキスト ボックス 4"/>
          <p:cNvSpPr txBox="1"/>
          <p:nvPr/>
        </p:nvSpPr>
        <p:spPr>
          <a:xfrm>
            <a:off x="2591991" y="4628803"/>
            <a:ext cx="5923025" cy="523220"/>
          </a:xfrm>
          <a:prstGeom prst="rect">
            <a:avLst/>
          </a:prstGeom>
          <a:solidFill>
            <a:schemeClr val="bg1"/>
          </a:solidFill>
          <a:ln>
            <a:solidFill>
              <a:schemeClr val="tx1"/>
            </a:solidFill>
          </a:ln>
        </p:spPr>
        <p:txBody>
          <a:bodyPr wrap="square" rtlCol="0">
            <a:spAutoFit/>
          </a:bodyPr>
          <a:lstStyle/>
          <a:p>
            <a:pPr algn="ctr"/>
            <a:r>
              <a:rPr lang="en-US" altLang="ja-JP" sz="2800" dirty="0" smtClean="0">
                <a:latin typeface="+mn-ea"/>
              </a:rPr>
              <a:t>Combination &amp; Abundance of PFTs</a:t>
            </a:r>
            <a:endParaRPr lang="ja-JP" altLang="en-US" sz="2800" dirty="0">
              <a:latin typeface="+mn-ea"/>
            </a:endParaRPr>
          </a:p>
        </p:txBody>
      </p:sp>
      <p:sp>
        <p:nvSpPr>
          <p:cNvPr id="6" name="テキスト ボックス 5"/>
          <p:cNvSpPr txBox="1"/>
          <p:nvPr/>
        </p:nvSpPr>
        <p:spPr>
          <a:xfrm>
            <a:off x="3872169" y="1107019"/>
            <a:ext cx="3362671" cy="646331"/>
          </a:xfrm>
          <a:prstGeom prst="rect">
            <a:avLst/>
          </a:prstGeom>
          <a:noFill/>
        </p:spPr>
        <p:txBody>
          <a:bodyPr wrap="square" rtlCol="0">
            <a:spAutoFit/>
          </a:bodyPr>
          <a:lstStyle/>
          <a:p>
            <a:pPr algn="ctr"/>
            <a:r>
              <a:rPr lang="en-US" altLang="ja-JP" sz="3600" dirty="0">
                <a:latin typeface="+mn-ea"/>
              </a:rPr>
              <a:t>Climate data</a:t>
            </a:r>
            <a:endParaRPr lang="ja-JP" altLang="en-US" sz="3600" dirty="0">
              <a:latin typeface="+mn-ea"/>
            </a:endParaRPr>
          </a:p>
        </p:txBody>
      </p:sp>
      <p:sp>
        <p:nvSpPr>
          <p:cNvPr id="7" name="テキスト ボックス 6"/>
          <p:cNvSpPr txBox="1"/>
          <p:nvPr/>
        </p:nvSpPr>
        <p:spPr>
          <a:xfrm>
            <a:off x="2423026" y="5798147"/>
            <a:ext cx="6462557" cy="523220"/>
          </a:xfrm>
          <a:prstGeom prst="rect">
            <a:avLst/>
          </a:prstGeom>
          <a:solidFill>
            <a:schemeClr val="bg1"/>
          </a:solidFill>
          <a:ln>
            <a:solidFill>
              <a:schemeClr val="tx1"/>
            </a:solidFill>
          </a:ln>
        </p:spPr>
        <p:txBody>
          <a:bodyPr wrap="square" rtlCol="0">
            <a:spAutoFit/>
          </a:bodyPr>
          <a:lstStyle/>
          <a:p>
            <a:pPr algn="ctr"/>
            <a:r>
              <a:rPr lang="en-US" altLang="ja-JP" sz="2800" dirty="0">
                <a:latin typeface="+mn-ea"/>
              </a:rPr>
              <a:t>Biome was determined with some criteria</a:t>
            </a:r>
            <a:endParaRPr lang="ja-JP" altLang="en-US" sz="2800" dirty="0">
              <a:latin typeface="+mn-ea"/>
            </a:endParaRPr>
          </a:p>
        </p:txBody>
      </p:sp>
      <p:sp>
        <p:nvSpPr>
          <p:cNvPr id="8" name="テキスト ボックス 7"/>
          <p:cNvSpPr txBox="1"/>
          <p:nvPr/>
        </p:nvSpPr>
        <p:spPr>
          <a:xfrm>
            <a:off x="1272022" y="3072219"/>
            <a:ext cx="4055047" cy="523220"/>
          </a:xfrm>
          <a:prstGeom prst="rect">
            <a:avLst/>
          </a:prstGeom>
          <a:noFill/>
        </p:spPr>
        <p:txBody>
          <a:bodyPr wrap="square" rtlCol="0">
            <a:spAutoFit/>
          </a:bodyPr>
          <a:lstStyle/>
          <a:p>
            <a:pPr algn="ctr"/>
            <a:r>
              <a:rPr lang="en-US" altLang="ja-JP" sz="2800" dirty="0">
                <a:latin typeface="+mn-ea"/>
              </a:rPr>
              <a:t>Bioclimatic envelope</a:t>
            </a:r>
            <a:endParaRPr lang="ja-JP" altLang="en-US" sz="2800" dirty="0">
              <a:latin typeface="+mn-ea"/>
            </a:endParaRPr>
          </a:p>
        </p:txBody>
      </p:sp>
      <p:sp>
        <p:nvSpPr>
          <p:cNvPr id="9" name="テキスト ボックス 8"/>
          <p:cNvSpPr txBox="1"/>
          <p:nvPr/>
        </p:nvSpPr>
        <p:spPr>
          <a:xfrm>
            <a:off x="5868856" y="2714410"/>
            <a:ext cx="3301089" cy="1200329"/>
          </a:xfrm>
          <a:prstGeom prst="rect">
            <a:avLst/>
          </a:prstGeom>
          <a:noFill/>
        </p:spPr>
        <p:txBody>
          <a:bodyPr wrap="square" rtlCol="0">
            <a:spAutoFit/>
          </a:bodyPr>
          <a:lstStyle/>
          <a:p>
            <a:r>
              <a:rPr lang="en-US" altLang="ja-JP" sz="2400" dirty="0">
                <a:latin typeface="+mn-ea"/>
              </a:rPr>
              <a:t>Bioclimatic envelope determines PFTs to establish</a:t>
            </a:r>
            <a:endParaRPr lang="ja-JP" altLang="en-US" sz="2400" dirty="0">
              <a:latin typeface="+mn-ea"/>
            </a:endParaRPr>
          </a:p>
        </p:txBody>
      </p:sp>
      <p:sp>
        <p:nvSpPr>
          <p:cNvPr id="10" name="テキスト ボックス 9"/>
          <p:cNvSpPr txBox="1"/>
          <p:nvPr/>
        </p:nvSpPr>
        <p:spPr>
          <a:xfrm>
            <a:off x="9385969" y="2837520"/>
            <a:ext cx="2120231" cy="954107"/>
          </a:xfrm>
          <a:prstGeom prst="rect">
            <a:avLst/>
          </a:prstGeom>
          <a:noFill/>
        </p:spPr>
        <p:txBody>
          <a:bodyPr wrap="square" rtlCol="0">
            <a:spAutoFit/>
          </a:bodyPr>
          <a:lstStyle/>
          <a:p>
            <a:r>
              <a:rPr lang="en-US" altLang="ja-JP" sz="2800" dirty="0">
                <a:latin typeface="+mn-ea"/>
              </a:rPr>
              <a:t>Competition among PFTs</a:t>
            </a:r>
            <a:endParaRPr lang="ja-JP" altLang="en-US" sz="2800" dirty="0">
              <a:latin typeface="+mn-ea"/>
            </a:endParaRPr>
          </a:p>
        </p:txBody>
      </p:sp>
      <p:sp>
        <p:nvSpPr>
          <p:cNvPr id="13" name="下矢印 12"/>
          <p:cNvSpPr/>
          <p:nvPr/>
        </p:nvSpPr>
        <p:spPr>
          <a:xfrm rot="16200000">
            <a:off x="8760652" y="3081399"/>
            <a:ext cx="452873" cy="466347"/>
          </a:xfrm>
          <a:prstGeom prst="down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latin typeface="+mn-ea"/>
            </a:endParaRPr>
          </a:p>
        </p:txBody>
      </p:sp>
      <p:sp>
        <p:nvSpPr>
          <p:cNvPr id="20" name="下矢印 19"/>
          <p:cNvSpPr/>
          <p:nvPr/>
        </p:nvSpPr>
        <p:spPr>
          <a:xfrm rot="2700000">
            <a:off x="7963587" y="4042034"/>
            <a:ext cx="452873" cy="466347"/>
          </a:xfrm>
          <a:prstGeom prst="down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latin typeface="+mn-ea"/>
            </a:endParaRPr>
          </a:p>
        </p:txBody>
      </p:sp>
      <p:sp>
        <p:nvSpPr>
          <p:cNvPr id="21" name="下矢印 20"/>
          <p:cNvSpPr/>
          <p:nvPr/>
        </p:nvSpPr>
        <p:spPr>
          <a:xfrm>
            <a:off x="5327069" y="5261352"/>
            <a:ext cx="452873" cy="466347"/>
          </a:xfrm>
          <a:prstGeom prst="down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latin typeface="+mn-ea"/>
            </a:endParaRPr>
          </a:p>
        </p:txBody>
      </p:sp>
      <p:sp>
        <p:nvSpPr>
          <p:cNvPr id="22" name="下矢印 21"/>
          <p:cNvSpPr/>
          <p:nvPr/>
        </p:nvSpPr>
        <p:spPr>
          <a:xfrm rot="18900000">
            <a:off x="3214439" y="4061139"/>
            <a:ext cx="452873" cy="466347"/>
          </a:xfrm>
          <a:prstGeom prst="down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latin typeface="+mn-ea"/>
            </a:endParaRPr>
          </a:p>
        </p:txBody>
      </p:sp>
      <p:sp>
        <p:nvSpPr>
          <p:cNvPr id="23" name="下矢印 22"/>
          <p:cNvSpPr/>
          <p:nvPr/>
        </p:nvSpPr>
        <p:spPr>
          <a:xfrm rot="2700000">
            <a:off x="4433302" y="1840482"/>
            <a:ext cx="452873" cy="466347"/>
          </a:xfrm>
          <a:prstGeom prst="down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latin typeface="+mn-ea"/>
            </a:endParaRPr>
          </a:p>
        </p:txBody>
      </p:sp>
      <p:sp>
        <p:nvSpPr>
          <p:cNvPr id="24" name="下矢印 23"/>
          <p:cNvSpPr/>
          <p:nvPr/>
        </p:nvSpPr>
        <p:spPr>
          <a:xfrm rot="18900000">
            <a:off x="5894946" y="1840482"/>
            <a:ext cx="452873" cy="466347"/>
          </a:xfrm>
          <a:prstGeom prst="downArrow">
            <a:avLst/>
          </a:prstGeom>
          <a:solidFill>
            <a:srgbClr val="008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a:latin typeface="+mn-ea"/>
            </a:endParaRPr>
          </a:p>
        </p:txBody>
      </p:sp>
    </p:spTree>
    <p:extLst>
      <p:ext uri="{BB962C8B-B14F-4D97-AF65-F5344CB8AC3E}">
        <p14:creationId xmlns:p14="http://schemas.microsoft.com/office/powerpoint/2010/main" val="42440273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 name="角丸四角形 15"/>
          <p:cNvSpPr/>
          <p:nvPr/>
        </p:nvSpPr>
        <p:spPr>
          <a:xfrm>
            <a:off x="3400191" y="935566"/>
            <a:ext cx="8067910" cy="5648403"/>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26002" y="148681"/>
            <a:ext cx="7007046" cy="523220"/>
          </a:xfrm>
          <a:prstGeom prst="rect">
            <a:avLst/>
          </a:prstGeom>
          <a:noFill/>
        </p:spPr>
        <p:txBody>
          <a:bodyPr wrap="none" rtlCol="0">
            <a:spAutoFit/>
          </a:bodyPr>
          <a:lstStyle/>
          <a:p>
            <a:pPr algn="ctr"/>
            <a:r>
              <a:rPr lang="ja-JP" altLang="en-US" sz="2800" dirty="0">
                <a:solidFill>
                  <a:srgbClr val="0000FF"/>
                </a:solidFill>
              </a:rPr>
              <a:t>植物の代謝における温度応答の</a:t>
            </a:r>
            <a:r>
              <a:rPr lang="ja-JP" altLang="en-US" sz="2800" dirty="0" smtClean="0">
                <a:solidFill>
                  <a:srgbClr val="0000FF"/>
                </a:solidFill>
              </a:rPr>
              <a:t>ベースライン</a:t>
            </a:r>
            <a:endParaRPr kumimoji="1" lang="ja-JP" altLang="en-US" sz="2800" dirty="0">
              <a:solidFill>
                <a:srgbClr val="0000FF"/>
              </a:solidFill>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2513" y="992250"/>
            <a:ext cx="7443266" cy="5535034"/>
          </a:xfrm>
          <a:prstGeom prst="rect">
            <a:avLst/>
          </a:prstGeom>
        </p:spPr>
      </p:pic>
      <p:sp>
        <p:nvSpPr>
          <p:cNvPr id="6" name="四角形吹き出し 5"/>
          <p:cNvSpPr/>
          <p:nvPr/>
        </p:nvSpPr>
        <p:spPr>
          <a:xfrm>
            <a:off x="263763" y="3328916"/>
            <a:ext cx="2980267" cy="2784017"/>
          </a:xfrm>
          <a:prstGeom prst="wedgeRectCallout">
            <a:avLst>
              <a:gd name="adj1" fmla="val 100288"/>
              <a:gd name="adj2" fmla="val -407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ja-JP" altLang="en-US" sz="2400" dirty="0" smtClean="0"/>
              <a:t>弱光下で、</a:t>
            </a:r>
            <a:endParaRPr lang="en-US" altLang="ja-JP" sz="2400" dirty="0"/>
          </a:p>
          <a:p>
            <a:pPr>
              <a:spcAft>
                <a:spcPts val="600"/>
              </a:spcAft>
            </a:pPr>
            <a:r>
              <a:rPr lang="en-US" altLang="ja-JP" sz="2400" dirty="0"/>
              <a:t>(1)</a:t>
            </a:r>
            <a:r>
              <a:rPr lang="ja-JP" altLang="en-US" sz="2400" dirty="0"/>
              <a:t>最適光合成温度は低下する</a:t>
            </a:r>
            <a:endParaRPr lang="en-US" altLang="ja-JP" sz="2400" dirty="0"/>
          </a:p>
          <a:p>
            <a:pPr>
              <a:spcAft>
                <a:spcPts val="600"/>
              </a:spcAft>
            </a:pPr>
            <a:r>
              <a:rPr lang="en-US" altLang="ja-JP" sz="2400" dirty="0"/>
              <a:t>(2)</a:t>
            </a:r>
            <a:r>
              <a:rPr lang="ja-JP" altLang="en-US" sz="2400" dirty="0"/>
              <a:t>光合成速度の温度依存性が低下</a:t>
            </a:r>
            <a:r>
              <a:rPr lang="ja-JP" altLang="en-US" sz="2400" dirty="0" smtClean="0"/>
              <a:t>する</a:t>
            </a:r>
            <a:endParaRPr kumimoji="1" lang="ja-JP" altLang="en-US" sz="2400" dirty="0"/>
          </a:p>
        </p:txBody>
      </p:sp>
      <p:sp>
        <p:nvSpPr>
          <p:cNvPr id="7" name="四角形吹き出し 6"/>
          <p:cNvSpPr/>
          <p:nvPr/>
        </p:nvSpPr>
        <p:spPr>
          <a:xfrm>
            <a:off x="263762" y="1841500"/>
            <a:ext cx="2980267" cy="685800"/>
          </a:xfrm>
          <a:prstGeom prst="wedgeRectCallout">
            <a:avLst>
              <a:gd name="adj1" fmla="val 112646"/>
              <a:gd name="adj2" fmla="val 685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kumimoji="1" lang="en-US" altLang="ja-JP" sz="2400" dirty="0" smtClean="0"/>
              <a:t>Bell</a:t>
            </a:r>
            <a:r>
              <a:rPr kumimoji="1" lang="ja-JP" altLang="en-US" sz="2400" dirty="0" smtClean="0"/>
              <a:t>型カーブを持つ</a:t>
            </a:r>
            <a:endParaRPr kumimoji="1" lang="ja-JP" altLang="en-US" sz="2400" dirty="0"/>
          </a:p>
        </p:txBody>
      </p:sp>
    </p:spTree>
    <p:extLst>
      <p:ext uri="{BB962C8B-B14F-4D97-AF65-F5344CB8AC3E}">
        <p14:creationId xmlns:p14="http://schemas.microsoft.com/office/powerpoint/2010/main" val="31282439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1452253" y="239339"/>
            <a:ext cx="9371476" cy="523220"/>
          </a:xfrm>
          <a:prstGeom prst="rect">
            <a:avLst/>
          </a:prstGeom>
          <a:noFill/>
        </p:spPr>
        <p:txBody>
          <a:bodyPr wrap="none" rtlCol="0">
            <a:spAutoFit/>
          </a:bodyPr>
          <a:lstStyle/>
          <a:p>
            <a:pPr algn="ctr"/>
            <a:r>
              <a:rPr lang="ja-JP" altLang="en-US" sz="2800" dirty="0">
                <a:solidFill>
                  <a:srgbClr val="0000FF"/>
                </a:solidFill>
              </a:rPr>
              <a:t>光合成速度の温度依存性が、一般に</a:t>
            </a:r>
            <a:r>
              <a:rPr lang="en-US" altLang="ja-JP" sz="2800" dirty="0">
                <a:solidFill>
                  <a:srgbClr val="0000FF"/>
                </a:solidFill>
              </a:rPr>
              <a:t>Bell</a:t>
            </a:r>
            <a:r>
              <a:rPr lang="ja-JP" altLang="en-US" sz="2800" dirty="0">
                <a:solidFill>
                  <a:srgbClr val="0000FF"/>
                </a:solidFill>
              </a:rPr>
              <a:t>型カーブを持つ</a:t>
            </a:r>
            <a:r>
              <a:rPr lang="ja-JP" altLang="en-US" sz="2800" dirty="0" smtClean="0">
                <a:solidFill>
                  <a:srgbClr val="0000FF"/>
                </a:solidFill>
              </a:rPr>
              <a:t>理由</a:t>
            </a:r>
            <a:endParaRPr lang="ja-JP" altLang="en-US" sz="2800" dirty="0">
              <a:solidFill>
                <a:srgbClr val="0000FF"/>
              </a:solidFill>
            </a:endParaRPr>
          </a:p>
        </p:txBody>
      </p:sp>
      <p:sp>
        <p:nvSpPr>
          <p:cNvPr id="20" name="正方形/長方形 19"/>
          <p:cNvSpPr/>
          <p:nvPr/>
        </p:nvSpPr>
        <p:spPr>
          <a:xfrm>
            <a:off x="439886" y="5312600"/>
            <a:ext cx="11057624" cy="1261884"/>
          </a:xfrm>
          <a:prstGeom prst="rect">
            <a:avLst/>
          </a:prstGeom>
          <a:solidFill>
            <a:srgbClr val="FFFF99"/>
          </a:solidFill>
        </p:spPr>
        <p:txBody>
          <a:bodyPr wrap="square">
            <a:spAutoFit/>
          </a:bodyPr>
          <a:lstStyle/>
          <a:p>
            <a:pPr>
              <a:spcAft>
                <a:spcPts val="1200"/>
              </a:spcAft>
            </a:pPr>
            <a:r>
              <a:rPr lang="en-US" altLang="ja-JP" sz="2200" dirty="0">
                <a:solidFill>
                  <a:srgbClr val="FF0000"/>
                </a:solidFill>
                <a:latin typeface="メイリオ" panose="020B0604030504040204" pitchFamily="50" charset="-128"/>
                <a:ea typeface="メイリオ" panose="020B0604030504040204" pitchFamily="50" charset="-128"/>
              </a:rPr>
              <a:t>Rubisco</a:t>
            </a:r>
            <a:r>
              <a:rPr lang="ja-JP" altLang="en-US" sz="2200" dirty="0">
                <a:solidFill>
                  <a:srgbClr val="FF0000"/>
                </a:solidFill>
                <a:latin typeface="メイリオ" panose="020B0604030504040204" pitchFamily="50" charset="-128"/>
                <a:ea typeface="メイリオ" panose="020B0604030504040204" pitchFamily="50" charset="-128"/>
              </a:rPr>
              <a:t>は</a:t>
            </a:r>
            <a:r>
              <a:rPr lang="en-US" altLang="ja-JP" sz="2200" dirty="0">
                <a:solidFill>
                  <a:srgbClr val="FF0000"/>
                </a:solidFill>
                <a:latin typeface="メイリオ" panose="020B0604030504040204" pitchFamily="50" charset="-128"/>
                <a:ea typeface="メイリオ" panose="020B0604030504040204" pitchFamily="50" charset="-128"/>
              </a:rPr>
              <a:t>CO</a:t>
            </a:r>
            <a:r>
              <a:rPr lang="en-US" altLang="ja-JP" sz="2200" baseline="-25000" dirty="0">
                <a:solidFill>
                  <a:srgbClr val="FF0000"/>
                </a:solidFill>
                <a:latin typeface="メイリオ" panose="020B0604030504040204" pitchFamily="50" charset="-128"/>
                <a:ea typeface="メイリオ" panose="020B0604030504040204" pitchFamily="50" charset="-128"/>
              </a:rPr>
              <a:t>2</a:t>
            </a:r>
            <a:r>
              <a:rPr lang="ja-JP" altLang="en-US" sz="2200" dirty="0">
                <a:solidFill>
                  <a:srgbClr val="FF0000"/>
                </a:solidFill>
                <a:latin typeface="メイリオ" panose="020B0604030504040204" pitchFamily="50" charset="-128"/>
                <a:ea typeface="メイリオ" panose="020B0604030504040204" pitchFamily="50" charset="-128"/>
              </a:rPr>
              <a:t>も</a:t>
            </a:r>
            <a:r>
              <a:rPr lang="en-US" altLang="ja-JP" sz="2200" dirty="0">
                <a:solidFill>
                  <a:srgbClr val="FF0000"/>
                </a:solidFill>
                <a:latin typeface="メイリオ" panose="020B0604030504040204" pitchFamily="50" charset="-128"/>
                <a:ea typeface="メイリオ" panose="020B0604030504040204" pitchFamily="50" charset="-128"/>
              </a:rPr>
              <a:t>O</a:t>
            </a:r>
            <a:r>
              <a:rPr lang="en-US" altLang="ja-JP" sz="2200" baseline="-25000" dirty="0">
                <a:solidFill>
                  <a:srgbClr val="FF0000"/>
                </a:solidFill>
                <a:latin typeface="メイリオ" panose="020B0604030504040204" pitchFamily="50" charset="-128"/>
                <a:ea typeface="メイリオ" panose="020B0604030504040204" pitchFamily="50" charset="-128"/>
              </a:rPr>
              <a:t>2</a:t>
            </a:r>
            <a:r>
              <a:rPr lang="ja-JP" altLang="en-US" sz="2200" dirty="0">
                <a:solidFill>
                  <a:srgbClr val="FF0000"/>
                </a:solidFill>
                <a:latin typeface="メイリオ" panose="020B0604030504040204" pitchFamily="50" charset="-128"/>
                <a:ea typeface="メイリオ" panose="020B0604030504040204" pitchFamily="50" charset="-128"/>
              </a:rPr>
              <a:t>も区別せずに結合して</a:t>
            </a:r>
            <a:r>
              <a:rPr lang="ja-JP" altLang="en-US" sz="2200" dirty="0" smtClean="0">
                <a:solidFill>
                  <a:srgbClr val="FF0000"/>
                </a:solidFill>
                <a:latin typeface="メイリオ" panose="020B0604030504040204" pitchFamily="50" charset="-128"/>
                <a:ea typeface="メイリオ" panose="020B0604030504040204" pitchFamily="50" charset="-128"/>
              </a:rPr>
              <a:t>しまう</a:t>
            </a:r>
            <a:r>
              <a:rPr lang="ja-JP" altLang="en-US" sz="2200" dirty="0" smtClean="0">
                <a:latin typeface="メイリオ" panose="020B0604030504040204" pitchFamily="50" charset="-128"/>
                <a:ea typeface="メイリオ" panose="020B0604030504040204" pitchFamily="50" charset="-128"/>
              </a:rPr>
              <a:t>ため、暗反応と同時に光呼吸を行う。</a:t>
            </a:r>
            <a:endParaRPr lang="en-US" altLang="ja-JP" sz="2200" dirty="0" smtClean="0">
              <a:latin typeface="メイリオ" panose="020B0604030504040204" pitchFamily="50" charset="-128"/>
              <a:ea typeface="メイリオ" panose="020B0604030504040204" pitchFamily="50" charset="-128"/>
            </a:endParaRPr>
          </a:p>
          <a:p>
            <a:pPr>
              <a:spcAft>
                <a:spcPts val="1200"/>
              </a:spcAft>
            </a:pPr>
            <a:r>
              <a:rPr lang="ja-JP" altLang="en-US" sz="2200" dirty="0" smtClean="0">
                <a:latin typeface="メイリオ" panose="020B0604030504040204" pitchFamily="50" charset="-128"/>
                <a:ea typeface="メイリオ" panose="020B0604030504040204" pitchFamily="50" charset="-128"/>
              </a:rPr>
              <a:t>より高温下では、</a:t>
            </a:r>
            <a:r>
              <a:rPr lang="en-US" altLang="ja-JP" sz="2200" dirty="0" smtClean="0">
                <a:latin typeface="メイリオ" panose="020B0604030504040204" pitchFamily="50" charset="-128"/>
                <a:ea typeface="メイリオ" panose="020B0604030504040204" pitchFamily="50" charset="-128"/>
              </a:rPr>
              <a:t>CO</a:t>
            </a:r>
            <a:r>
              <a:rPr lang="en-US" altLang="ja-JP" sz="2200" baseline="-25000" dirty="0" smtClean="0">
                <a:latin typeface="メイリオ" panose="020B0604030504040204" pitchFamily="50" charset="-128"/>
                <a:ea typeface="メイリオ" panose="020B0604030504040204" pitchFamily="50" charset="-128"/>
              </a:rPr>
              <a:t>2</a:t>
            </a:r>
            <a:r>
              <a:rPr lang="ja-JP" altLang="en-US" sz="2200" dirty="0">
                <a:latin typeface="メイリオ" panose="020B0604030504040204" pitchFamily="50" charset="-128"/>
                <a:ea typeface="メイリオ" panose="020B0604030504040204" pitchFamily="50" charset="-128"/>
              </a:rPr>
              <a:t>の溶解度は</a:t>
            </a:r>
            <a:r>
              <a:rPr lang="en-US" altLang="ja-JP" sz="2200" dirty="0">
                <a:latin typeface="メイリオ" panose="020B0604030504040204" pitchFamily="50" charset="-128"/>
                <a:ea typeface="メイリオ" panose="020B0604030504040204" pitchFamily="50" charset="-128"/>
              </a:rPr>
              <a:t>O</a:t>
            </a:r>
            <a:r>
              <a:rPr lang="en-US" altLang="ja-JP" sz="2200" baseline="-25000" dirty="0">
                <a:latin typeface="メイリオ" panose="020B0604030504040204" pitchFamily="50" charset="-128"/>
                <a:ea typeface="メイリオ" panose="020B0604030504040204" pitchFamily="50" charset="-128"/>
              </a:rPr>
              <a:t>2</a:t>
            </a:r>
            <a:r>
              <a:rPr lang="ja-JP" altLang="en-US" sz="2200" dirty="0">
                <a:latin typeface="メイリオ" panose="020B0604030504040204" pitchFamily="50" charset="-128"/>
                <a:ea typeface="メイリオ" panose="020B0604030504040204" pitchFamily="50" charset="-128"/>
              </a:rPr>
              <a:t>の溶解度より</a:t>
            </a:r>
            <a:r>
              <a:rPr lang="ja-JP" altLang="en-US" sz="2200" dirty="0" smtClean="0">
                <a:latin typeface="メイリオ" panose="020B0604030504040204" pitchFamily="50" charset="-128"/>
                <a:ea typeface="メイリオ" panose="020B0604030504040204" pitchFamily="50" charset="-128"/>
              </a:rPr>
              <a:t>も顕著</a:t>
            </a:r>
            <a:r>
              <a:rPr lang="ja-JP" altLang="en-US" sz="2200" dirty="0">
                <a:latin typeface="メイリオ" panose="020B0604030504040204" pitchFamily="50" charset="-128"/>
                <a:ea typeface="メイリオ" panose="020B0604030504040204" pitchFamily="50" charset="-128"/>
              </a:rPr>
              <a:t>に低下</a:t>
            </a:r>
            <a:r>
              <a:rPr lang="ja-JP" altLang="en-US" sz="2200" dirty="0" smtClean="0">
                <a:latin typeface="メイリオ" panose="020B0604030504040204" pitchFamily="50" charset="-128"/>
                <a:ea typeface="メイリオ" panose="020B0604030504040204" pitchFamily="50" charset="-128"/>
              </a:rPr>
              <a:t>するため、</a:t>
            </a:r>
            <a:r>
              <a:rPr lang="en-US" altLang="ja-JP" sz="2200" dirty="0">
                <a:latin typeface="メイリオ" panose="020B0604030504040204" pitchFamily="50" charset="-128"/>
                <a:ea typeface="メイリオ" panose="020B0604030504040204" pitchFamily="50" charset="-128"/>
              </a:rPr>
              <a:t>Rubisco</a:t>
            </a:r>
            <a:r>
              <a:rPr lang="ja-JP" altLang="en-US" sz="2200" dirty="0">
                <a:latin typeface="メイリオ" panose="020B0604030504040204" pitchFamily="50" charset="-128"/>
                <a:ea typeface="メイリオ" panose="020B0604030504040204" pitchFamily="50" charset="-128"/>
              </a:rPr>
              <a:t>の</a:t>
            </a:r>
            <a:r>
              <a:rPr lang="en-US" altLang="ja-JP" sz="2200" dirty="0">
                <a:latin typeface="メイリオ" panose="020B0604030504040204" pitchFamily="50" charset="-128"/>
                <a:ea typeface="メイリオ" panose="020B0604030504040204" pitchFamily="50" charset="-128"/>
              </a:rPr>
              <a:t>CO</a:t>
            </a:r>
            <a:r>
              <a:rPr lang="en-US" altLang="ja-JP" sz="2200" baseline="-25000" dirty="0">
                <a:latin typeface="メイリオ" panose="020B0604030504040204" pitchFamily="50" charset="-128"/>
                <a:ea typeface="メイリオ" panose="020B0604030504040204" pitchFamily="50" charset="-128"/>
              </a:rPr>
              <a:t>2</a:t>
            </a:r>
            <a:r>
              <a:rPr lang="ja-JP" altLang="en-US" sz="2200" dirty="0">
                <a:latin typeface="メイリオ" panose="020B0604030504040204" pitchFamily="50" charset="-128"/>
                <a:ea typeface="メイリオ" panose="020B0604030504040204" pitchFamily="50" charset="-128"/>
              </a:rPr>
              <a:t>親和性が</a:t>
            </a:r>
            <a:r>
              <a:rPr lang="ja-JP" altLang="en-US" sz="2200" dirty="0" smtClean="0">
                <a:latin typeface="メイリオ" panose="020B0604030504040204" pitchFamily="50" charset="-128"/>
                <a:ea typeface="メイリオ" panose="020B0604030504040204" pitchFamily="50" charset="-128"/>
              </a:rPr>
              <a:t>低下、暗反応</a:t>
            </a:r>
            <a:r>
              <a:rPr lang="en-US" altLang="ja-JP" sz="2200" dirty="0" smtClean="0">
                <a:latin typeface="メイリオ" panose="020B0604030504040204" pitchFamily="50" charset="-128"/>
                <a:ea typeface="メイリオ" panose="020B0604030504040204" pitchFamily="50" charset="-128"/>
              </a:rPr>
              <a:t>/</a:t>
            </a:r>
            <a:r>
              <a:rPr lang="ja-JP" altLang="en-US" sz="2200" dirty="0" smtClean="0">
                <a:latin typeface="メイリオ" panose="020B0604030504040204" pitchFamily="50" charset="-128"/>
                <a:ea typeface="メイリオ" panose="020B0604030504040204" pitchFamily="50" charset="-128"/>
              </a:rPr>
              <a:t>光呼吸の比率が低下する。</a:t>
            </a:r>
            <a:endParaRPr lang="en-US" altLang="ja-JP" sz="2200" dirty="0" smtClean="0">
              <a:latin typeface="メイリオ" panose="020B0604030504040204" pitchFamily="50" charset="-128"/>
              <a:ea typeface="メイリオ" panose="020B0604030504040204" pitchFamily="50" charset="-128"/>
            </a:endParaRP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048" y="966216"/>
            <a:ext cx="5407952" cy="3776844"/>
          </a:xfrm>
          <a:prstGeom prst="rect">
            <a:avLst/>
          </a:prstGeom>
        </p:spPr>
      </p:pic>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4982" y="1205010"/>
            <a:ext cx="5395836" cy="3538050"/>
          </a:xfrm>
          <a:prstGeom prst="rect">
            <a:avLst/>
          </a:prstGeom>
        </p:spPr>
      </p:pic>
      <p:sp>
        <p:nvSpPr>
          <p:cNvPr id="27" name="テキスト ボックス 26"/>
          <p:cNvSpPr txBox="1"/>
          <p:nvPr/>
        </p:nvSpPr>
        <p:spPr>
          <a:xfrm>
            <a:off x="307048" y="4753978"/>
            <a:ext cx="4059125" cy="276999"/>
          </a:xfrm>
          <a:prstGeom prst="rect">
            <a:avLst/>
          </a:prstGeom>
          <a:noFill/>
        </p:spPr>
        <p:txBody>
          <a:bodyPr wrap="none" rtlCol="0">
            <a:spAutoFit/>
          </a:bodyPr>
          <a:lstStyle/>
          <a:p>
            <a:r>
              <a:rPr kumimoji="1" lang="ja-JP" altLang="en-US" sz="1200" dirty="0" smtClean="0"/>
              <a:t>図の出典：牧野周「植物が地球をかえた！」第</a:t>
            </a:r>
            <a:r>
              <a:rPr kumimoji="1" lang="en-US" altLang="ja-JP" sz="1200" dirty="0" smtClean="0"/>
              <a:t>4</a:t>
            </a:r>
            <a:r>
              <a:rPr kumimoji="1" lang="ja-JP" altLang="en-US" sz="1200" dirty="0" smtClean="0"/>
              <a:t>章</a:t>
            </a:r>
            <a:r>
              <a:rPr kumimoji="1" lang="en-US" altLang="ja-JP" sz="1200" dirty="0" smtClean="0"/>
              <a:t>, </a:t>
            </a:r>
            <a:r>
              <a:rPr kumimoji="1" lang="ja-JP" altLang="en-US" sz="1200" dirty="0" smtClean="0"/>
              <a:t>化学同人</a:t>
            </a:r>
            <a:endParaRPr kumimoji="1" lang="ja-JP" altLang="en-US" sz="1200" dirty="0"/>
          </a:p>
        </p:txBody>
      </p:sp>
      <p:sp>
        <p:nvSpPr>
          <p:cNvPr id="28" name="右中かっこ 27"/>
          <p:cNvSpPr/>
          <p:nvPr/>
        </p:nvSpPr>
        <p:spPr>
          <a:xfrm>
            <a:off x="11186865" y="1557869"/>
            <a:ext cx="254000" cy="1134533"/>
          </a:xfrm>
          <a:prstGeom prst="rightBrace">
            <a:avLst>
              <a:gd name="adj1" fmla="val 55000"/>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右中かっこ 28"/>
          <p:cNvSpPr/>
          <p:nvPr/>
        </p:nvSpPr>
        <p:spPr>
          <a:xfrm>
            <a:off x="11186868" y="3124202"/>
            <a:ext cx="254000" cy="1134533"/>
          </a:xfrm>
          <a:prstGeom prst="rightBrace">
            <a:avLst>
              <a:gd name="adj1" fmla="val 55000"/>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0" name="テキスト ボックス 29"/>
          <p:cNvSpPr txBox="1"/>
          <p:nvPr/>
        </p:nvSpPr>
        <p:spPr>
          <a:xfrm>
            <a:off x="11440865" y="1765789"/>
            <a:ext cx="461665" cy="784830"/>
          </a:xfrm>
          <a:prstGeom prst="rect">
            <a:avLst/>
          </a:prstGeom>
          <a:noFill/>
        </p:spPr>
        <p:txBody>
          <a:bodyPr vert="eaVert" wrap="none" rtlCol="0">
            <a:spAutoFit/>
          </a:bodyPr>
          <a:lstStyle/>
          <a:p>
            <a:r>
              <a:rPr kumimoji="1" lang="ja-JP" altLang="en-US" dirty="0" smtClean="0"/>
              <a:t>暗反応</a:t>
            </a:r>
            <a:endParaRPr kumimoji="1" lang="ja-JP" altLang="en-US" dirty="0"/>
          </a:p>
        </p:txBody>
      </p:sp>
      <p:sp>
        <p:nvSpPr>
          <p:cNvPr id="31" name="テキスト ボックス 30"/>
          <p:cNvSpPr txBox="1"/>
          <p:nvPr/>
        </p:nvSpPr>
        <p:spPr>
          <a:xfrm>
            <a:off x="11440865" y="3299053"/>
            <a:ext cx="461665" cy="784830"/>
          </a:xfrm>
          <a:prstGeom prst="rect">
            <a:avLst/>
          </a:prstGeom>
          <a:noFill/>
        </p:spPr>
        <p:txBody>
          <a:bodyPr vert="eaVert" wrap="none" rtlCol="0">
            <a:spAutoFit/>
          </a:bodyPr>
          <a:lstStyle/>
          <a:p>
            <a:r>
              <a:rPr kumimoji="1" lang="ja-JP" altLang="en-US" dirty="0" smtClean="0"/>
              <a:t>光呼吸</a:t>
            </a:r>
            <a:endParaRPr kumimoji="1" lang="ja-JP" altLang="en-US" dirty="0"/>
          </a:p>
        </p:txBody>
      </p:sp>
    </p:spTree>
    <p:extLst>
      <p:ext uri="{BB962C8B-B14F-4D97-AF65-F5344CB8AC3E}">
        <p14:creationId xmlns:p14="http://schemas.microsoft.com/office/powerpoint/2010/main" val="1280192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3164623" y="148681"/>
            <a:ext cx="5929828" cy="584775"/>
          </a:xfrm>
          <a:prstGeom prst="rect">
            <a:avLst/>
          </a:prstGeom>
          <a:noFill/>
        </p:spPr>
        <p:txBody>
          <a:bodyPr wrap="none" rtlCol="0">
            <a:spAutoFit/>
          </a:bodyPr>
          <a:lstStyle/>
          <a:p>
            <a:pPr algn="ctr"/>
            <a:r>
              <a:rPr lang="ja-JP" altLang="en-US" sz="3200" dirty="0" smtClean="0">
                <a:solidFill>
                  <a:srgbClr val="0000FF"/>
                </a:solidFill>
                <a:latin typeface="メイリオ" panose="020B0604030504040204" pitchFamily="50" charset="-128"/>
                <a:ea typeface="メイリオ" panose="020B0604030504040204" pitchFamily="50" charset="-128"/>
              </a:rPr>
              <a:t>光合成速度の温度依存性の実際</a:t>
            </a:r>
            <a:endParaRPr lang="ja-JP" altLang="en-US" sz="3200" dirty="0">
              <a:solidFill>
                <a:srgbClr val="0000FF"/>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753035" y="1030153"/>
            <a:ext cx="10239936" cy="769441"/>
          </a:xfrm>
          <a:prstGeom prst="rect">
            <a:avLst/>
          </a:prstGeom>
        </p:spPr>
        <p:txBody>
          <a:bodyPr wrap="square">
            <a:spAutoFit/>
          </a:bodyPr>
          <a:lstStyle/>
          <a:p>
            <a:r>
              <a:rPr lang="ja-JP" altLang="en-US" sz="2200" dirty="0">
                <a:latin typeface="メイリオ" panose="020B0604030504040204" pitchFamily="50" charset="-128"/>
                <a:ea typeface="メイリオ" panose="020B0604030504040204" pitchFamily="50" charset="-128"/>
              </a:rPr>
              <a:t>実際に野外で観察される光合成速度は、それほど強く温度制御を受けて</a:t>
            </a:r>
            <a:r>
              <a:rPr lang="ja-JP" altLang="en-US" sz="2200" dirty="0" smtClean="0">
                <a:latin typeface="メイリオ" panose="020B0604030504040204" pitchFamily="50" charset="-128"/>
                <a:ea typeface="メイリオ" panose="020B0604030504040204" pitchFamily="50" charset="-128"/>
              </a:rPr>
              <a:t>いない事が多い（光強度による制御が最重要）。それ</a:t>
            </a:r>
            <a:r>
              <a:rPr lang="ja-JP" altLang="en-US" sz="2200" dirty="0">
                <a:latin typeface="メイリオ" panose="020B0604030504040204" pitchFamily="50" charset="-128"/>
                <a:ea typeface="メイリオ" panose="020B0604030504040204" pitchFamily="50" charset="-128"/>
              </a:rPr>
              <a:t>は以下の理由による。</a:t>
            </a:r>
            <a:endParaRPr lang="en-US" altLang="ja-JP" sz="2200" dirty="0" smtClean="0">
              <a:latin typeface="メイリオ" panose="020B0604030504040204" pitchFamily="50" charset="-128"/>
              <a:ea typeface="メイリオ" panose="020B0604030504040204" pitchFamily="50" charset="-128"/>
            </a:endParaRPr>
          </a:p>
        </p:txBody>
      </p:sp>
      <p:sp>
        <p:nvSpPr>
          <p:cNvPr id="5" name="正方形/長方形 4"/>
          <p:cNvSpPr/>
          <p:nvPr/>
        </p:nvSpPr>
        <p:spPr>
          <a:xfrm>
            <a:off x="575691" y="2021268"/>
            <a:ext cx="11107689" cy="3939540"/>
          </a:xfrm>
          <a:prstGeom prst="rect">
            <a:avLst/>
          </a:prstGeom>
          <a:solidFill>
            <a:schemeClr val="bg1"/>
          </a:solidFill>
          <a:ln>
            <a:solidFill>
              <a:schemeClr val="tx1"/>
            </a:solidFill>
          </a:ln>
        </p:spPr>
        <p:txBody>
          <a:bodyPr wrap="square">
            <a:spAutoFit/>
          </a:bodyPr>
          <a:lstStyle/>
          <a:p>
            <a:pPr marL="457200" indent="-457200">
              <a:spcAft>
                <a:spcPts val="1800"/>
              </a:spcAft>
              <a:buFont typeface="+mj-lt"/>
              <a:buAutoNum type="arabicPeriod"/>
            </a:pPr>
            <a:r>
              <a:rPr lang="ja-JP" altLang="en-US" sz="2200" dirty="0" smtClean="0">
                <a:latin typeface="メイリオ" panose="020B0604030504040204" pitchFamily="50" charset="-128"/>
                <a:ea typeface="メイリオ" panose="020B0604030504040204" pitchFamily="50" charset="-128"/>
              </a:rPr>
              <a:t>かなり</a:t>
            </a:r>
            <a:r>
              <a:rPr lang="ja-JP" altLang="en-US" sz="2200" dirty="0">
                <a:latin typeface="メイリオ" panose="020B0604030504040204" pitchFamily="50" charset="-128"/>
                <a:ea typeface="メイリオ" panose="020B0604030504040204" pitchFamily="50" charset="-128"/>
              </a:rPr>
              <a:t>幅広い気温レンジで</a:t>
            </a:r>
            <a:r>
              <a:rPr lang="ja-JP" altLang="en-US" sz="2200" dirty="0" smtClean="0">
                <a:latin typeface="メイリオ" panose="020B0604030504040204" pitchFamily="50" charset="-128"/>
                <a:ea typeface="メイリオ" panose="020B0604030504040204" pitchFamily="50" charset="-128"/>
              </a:rPr>
              <a:t>（先の図で</a:t>
            </a:r>
            <a:r>
              <a:rPr lang="ja-JP" altLang="en-US" sz="2200" dirty="0">
                <a:latin typeface="メイリオ" panose="020B0604030504040204" pitchFamily="50" charset="-128"/>
                <a:ea typeface="メイリオ" panose="020B0604030504040204" pitchFamily="50" charset="-128"/>
              </a:rPr>
              <a:t>は</a:t>
            </a:r>
            <a:r>
              <a:rPr lang="en-US" altLang="ja-JP" sz="2200" dirty="0">
                <a:latin typeface="メイリオ" panose="020B0604030504040204" pitchFamily="50" charset="-128"/>
                <a:ea typeface="メイリオ" panose="020B0604030504040204" pitchFamily="50" charset="-128"/>
              </a:rPr>
              <a:t>12K</a:t>
            </a:r>
            <a:r>
              <a:rPr lang="ja-JP" altLang="en-US" sz="2200" dirty="0">
                <a:latin typeface="メイリオ" panose="020B0604030504040204" pitchFamily="50" charset="-128"/>
                <a:ea typeface="メイリオ" panose="020B0604030504040204" pitchFamily="50" charset="-128"/>
              </a:rPr>
              <a:t>）最大光合成速度の</a:t>
            </a:r>
            <a:r>
              <a:rPr lang="en-US" altLang="ja-JP" sz="2200" dirty="0">
                <a:latin typeface="メイリオ" panose="020B0604030504040204" pitchFamily="50" charset="-128"/>
                <a:ea typeface="メイリオ" panose="020B0604030504040204" pitchFamily="50" charset="-128"/>
              </a:rPr>
              <a:t>80%</a:t>
            </a:r>
            <a:r>
              <a:rPr lang="ja-JP" altLang="en-US" sz="2200" dirty="0">
                <a:latin typeface="メイリオ" panose="020B0604030504040204" pitchFamily="50" charset="-128"/>
                <a:ea typeface="メイリオ" panose="020B0604030504040204" pitchFamily="50" charset="-128"/>
              </a:rPr>
              <a:t>以上が達成されて</a:t>
            </a:r>
            <a:r>
              <a:rPr lang="ja-JP" altLang="en-US" sz="2200" dirty="0" smtClean="0">
                <a:latin typeface="メイリオ" panose="020B0604030504040204" pitchFamily="50" charset="-128"/>
                <a:ea typeface="メイリオ" panose="020B0604030504040204" pitchFamily="50" charset="-128"/>
              </a:rPr>
              <a:t>いる</a:t>
            </a:r>
            <a:endParaRPr lang="ja-JP" altLang="en-US" sz="2200" dirty="0">
              <a:latin typeface="メイリオ" panose="020B0604030504040204" pitchFamily="50" charset="-128"/>
              <a:ea typeface="メイリオ" panose="020B0604030504040204" pitchFamily="50" charset="-128"/>
            </a:endParaRPr>
          </a:p>
          <a:p>
            <a:pPr marL="457200" indent="-457200">
              <a:spcAft>
                <a:spcPts val="1800"/>
              </a:spcAft>
              <a:buFont typeface="+mj-lt"/>
              <a:buAutoNum type="arabicPeriod"/>
            </a:pPr>
            <a:r>
              <a:rPr lang="ja-JP" altLang="en-US" sz="2200" dirty="0" smtClean="0">
                <a:latin typeface="メイリオ" panose="020B0604030504040204" pitchFamily="50" charset="-128"/>
                <a:ea typeface="メイリオ" panose="020B0604030504040204" pitchFamily="50" charset="-128"/>
              </a:rPr>
              <a:t>弱光下</a:t>
            </a:r>
            <a:r>
              <a:rPr lang="ja-JP" altLang="en-US" sz="2200" dirty="0">
                <a:latin typeface="メイリオ" panose="020B0604030504040204" pitchFamily="50" charset="-128"/>
                <a:ea typeface="メイリオ" panose="020B0604030504040204" pitchFamily="50" charset="-128"/>
              </a:rPr>
              <a:t>で、この光合成速度温度反応カーブの温度感受性は低下する（よりフラットに</a:t>
            </a:r>
            <a:r>
              <a:rPr lang="ja-JP" altLang="en-US" sz="2200" dirty="0" smtClean="0">
                <a:latin typeface="メイリオ" panose="020B0604030504040204" pitchFamily="50" charset="-128"/>
                <a:ea typeface="メイリオ" panose="020B0604030504040204" pitchFamily="50" charset="-128"/>
              </a:rPr>
              <a:t>なる）</a:t>
            </a:r>
            <a:r>
              <a:rPr lang="ja-JP" altLang="en-US" sz="2200" dirty="0">
                <a:latin typeface="メイリオ" panose="020B0604030504040204" pitchFamily="50" charset="-128"/>
                <a:ea typeface="メイリオ" panose="020B0604030504040204" pitchFamily="50" charset="-128"/>
              </a:rPr>
              <a:t>。また、最適光合成速度も低下する。弱光下では葉温が低いことが一般的なので、これらの反応は光合成速度の安定化に寄与する</a:t>
            </a:r>
            <a:r>
              <a:rPr lang="ja-JP" altLang="en-US" sz="2200" dirty="0" smtClean="0">
                <a:latin typeface="メイリオ" panose="020B0604030504040204" pitchFamily="50" charset="-128"/>
                <a:ea typeface="メイリオ" panose="020B0604030504040204" pitchFamily="50" charset="-128"/>
              </a:rPr>
              <a:t>。</a:t>
            </a:r>
            <a:endParaRPr lang="ja-JP" altLang="en-US" sz="2200" dirty="0">
              <a:latin typeface="メイリオ" panose="020B0604030504040204" pitchFamily="50" charset="-128"/>
              <a:ea typeface="メイリオ" panose="020B0604030504040204" pitchFamily="50" charset="-128"/>
            </a:endParaRPr>
          </a:p>
          <a:p>
            <a:pPr marL="457200" indent="-457200">
              <a:spcAft>
                <a:spcPts val="1800"/>
              </a:spcAft>
              <a:buFont typeface="+mj-lt"/>
              <a:buAutoNum type="arabicPeriod"/>
            </a:pPr>
            <a:r>
              <a:rPr lang="ja-JP" altLang="en-US" sz="2200" dirty="0" smtClean="0">
                <a:latin typeface="メイリオ" panose="020B0604030504040204" pitchFamily="50" charset="-128"/>
                <a:ea typeface="メイリオ" panose="020B0604030504040204" pitchFamily="50" charset="-128"/>
              </a:rPr>
              <a:t>この温度</a:t>
            </a:r>
            <a:r>
              <a:rPr lang="ja-JP" altLang="en-US" sz="2200" dirty="0">
                <a:latin typeface="メイリオ" panose="020B0604030504040204" pitchFamily="50" charset="-128"/>
                <a:ea typeface="メイリオ" panose="020B0604030504040204" pitchFamily="50" charset="-128"/>
              </a:rPr>
              <a:t>反応曲線は</a:t>
            </a:r>
            <a:r>
              <a:rPr lang="ja-JP" altLang="en-US" sz="2200" dirty="0" smtClean="0">
                <a:latin typeface="メイリオ" panose="020B0604030504040204" pitchFamily="50" charset="-128"/>
                <a:ea typeface="メイリオ" panose="020B0604030504040204" pitchFamily="50" charset="-128"/>
              </a:rPr>
              <a:t>、</a:t>
            </a:r>
            <a:r>
              <a:rPr lang="ja-JP" altLang="en-US" sz="2200" dirty="0">
                <a:solidFill>
                  <a:srgbClr val="FF0000"/>
                </a:solidFill>
                <a:latin typeface="メイリオ" panose="020B0604030504040204" pitchFamily="50" charset="-128"/>
                <a:ea typeface="メイリオ" panose="020B0604030504040204" pitchFamily="50" charset="-128"/>
              </a:rPr>
              <a:t>適応</a:t>
            </a:r>
            <a:r>
              <a:rPr lang="en-US" altLang="ja-JP" sz="2200" dirty="0">
                <a:solidFill>
                  <a:srgbClr val="FF0000"/>
                </a:solidFill>
                <a:latin typeface="メイリオ" panose="020B0604030504040204" pitchFamily="50" charset="-128"/>
                <a:ea typeface="メイリオ" panose="020B0604030504040204" pitchFamily="50" charset="-128"/>
              </a:rPr>
              <a:t>(adaptation)</a:t>
            </a:r>
            <a:r>
              <a:rPr lang="ja-JP" altLang="en-US" sz="2200" dirty="0">
                <a:latin typeface="メイリオ" panose="020B0604030504040204" pitchFamily="50" charset="-128"/>
                <a:ea typeface="メイリオ" panose="020B0604030504040204" pitchFamily="50" charset="-128"/>
              </a:rPr>
              <a:t>と、</a:t>
            </a:r>
            <a:r>
              <a:rPr lang="ja-JP" altLang="en-US" sz="2200" dirty="0">
                <a:solidFill>
                  <a:srgbClr val="FF0000"/>
                </a:solidFill>
                <a:latin typeface="メイリオ" panose="020B0604030504040204" pitchFamily="50" charset="-128"/>
                <a:ea typeface="メイリオ" panose="020B0604030504040204" pitchFamily="50" charset="-128"/>
              </a:rPr>
              <a:t>馴化</a:t>
            </a:r>
            <a:r>
              <a:rPr lang="en-US" altLang="ja-JP" sz="2200" dirty="0">
                <a:solidFill>
                  <a:srgbClr val="FF0000"/>
                </a:solidFill>
                <a:latin typeface="メイリオ" panose="020B0604030504040204" pitchFamily="50" charset="-128"/>
                <a:ea typeface="メイリオ" panose="020B0604030504040204" pitchFamily="50" charset="-128"/>
              </a:rPr>
              <a:t>(acclimation)</a:t>
            </a:r>
            <a:r>
              <a:rPr lang="ja-JP" altLang="en-US" sz="2200" dirty="0">
                <a:latin typeface="メイリオ" panose="020B0604030504040204" pitchFamily="50" charset="-128"/>
                <a:ea typeface="メイリオ" panose="020B0604030504040204" pitchFamily="50" charset="-128"/>
              </a:rPr>
              <a:t>に</a:t>
            </a:r>
            <a:r>
              <a:rPr lang="ja-JP" altLang="en-US" sz="2200" dirty="0" smtClean="0">
                <a:latin typeface="メイリオ" panose="020B0604030504040204" pitchFamily="50" charset="-128"/>
                <a:ea typeface="メイリオ" panose="020B0604030504040204" pitchFamily="50" charset="-128"/>
              </a:rPr>
              <a:t>より、各生息地</a:t>
            </a:r>
            <a:r>
              <a:rPr lang="ja-JP" altLang="en-US" sz="2200" dirty="0">
                <a:latin typeface="メイリオ" panose="020B0604030504040204" pitchFamily="50" charset="-128"/>
                <a:ea typeface="メイリオ" panose="020B0604030504040204" pitchFamily="50" charset="-128"/>
              </a:rPr>
              <a:t>における成長期間中の気温に</a:t>
            </a:r>
            <a:r>
              <a:rPr lang="en-US" altLang="ja-JP" sz="2200" dirty="0">
                <a:latin typeface="メイリオ" panose="020B0604030504040204" pitchFamily="50" charset="-128"/>
                <a:ea typeface="メイリオ" panose="020B0604030504040204" pitchFamily="50" charset="-128"/>
              </a:rPr>
              <a:t>adjust</a:t>
            </a:r>
            <a:r>
              <a:rPr lang="ja-JP" altLang="en-US" sz="2200" dirty="0" smtClean="0">
                <a:latin typeface="メイリオ" panose="020B0604030504040204" pitchFamily="50" charset="-128"/>
                <a:ea typeface="メイリオ" panose="020B0604030504040204" pitchFamily="50" charset="-128"/>
              </a:rPr>
              <a:t>される（先の図の右側参照）。</a:t>
            </a:r>
            <a:r>
              <a:rPr lang="ja-JP" altLang="en-US" sz="2200" dirty="0">
                <a:latin typeface="メイリオ" panose="020B0604030504040204" pitchFamily="50" charset="-128"/>
                <a:ea typeface="メイリオ" panose="020B0604030504040204" pitchFamily="50" charset="-128"/>
              </a:rPr>
              <a:t>例えば、熱帯林の最適光合成温度は</a:t>
            </a:r>
            <a:r>
              <a:rPr lang="en-US" altLang="ja-JP" sz="2200" dirty="0">
                <a:latin typeface="メイリオ" panose="020B0604030504040204" pitchFamily="50" charset="-128"/>
                <a:ea typeface="メイリオ" panose="020B0604030504040204" pitchFamily="50" charset="-128"/>
              </a:rPr>
              <a:t>27℃</a:t>
            </a:r>
            <a:r>
              <a:rPr lang="ja-JP" altLang="en-US" sz="2200" dirty="0">
                <a:latin typeface="メイリオ" panose="020B0604030504040204" pitchFamily="50" charset="-128"/>
                <a:ea typeface="メイリオ" panose="020B0604030504040204" pitchFamily="50" charset="-128"/>
              </a:rPr>
              <a:t>でも、森林限界付近の最適光合成温度は</a:t>
            </a:r>
            <a:r>
              <a:rPr lang="en-US" altLang="ja-JP" sz="2200" dirty="0">
                <a:latin typeface="メイリオ" panose="020B0604030504040204" pitchFamily="50" charset="-128"/>
                <a:ea typeface="メイリオ" panose="020B0604030504040204" pitchFamily="50" charset="-128"/>
              </a:rPr>
              <a:t>16℃</a:t>
            </a:r>
            <a:r>
              <a:rPr lang="ja-JP" altLang="en-US" sz="2200" dirty="0" err="1">
                <a:latin typeface="メイリオ" panose="020B0604030504040204" pitchFamily="50" charset="-128"/>
                <a:ea typeface="メイリオ" panose="020B0604030504040204" pitchFamily="50" charset="-128"/>
              </a:rPr>
              <a:t>だっ</a:t>
            </a:r>
            <a:r>
              <a:rPr lang="ja-JP" altLang="en-US" sz="2200" dirty="0">
                <a:latin typeface="メイリオ" panose="020B0604030504040204" pitchFamily="50" charset="-128"/>
                <a:ea typeface="メイリオ" panose="020B0604030504040204" pitchFamily="50" charset="-128"/>
              </a:rPr>
              <a:t>たりする</a:t>
            </a:r>
            <a:r>
              <a:rPr lang="ja-JP" altLang="en-US" sz="2200" dirty="0" smtClean="0">
                <a:latin typeface="メイリオ" panose="020B0604030504040204" pitchFamily="50" charset="-128"/>
                <a:ea typeface="メイリオ" panose="020B0604030504040204" pitchFamily="50" charset="-128"/>
              </a:rPr>
              <a:t>。また</a:t>
            </a:r>
            <a:r>
              <a:rPr lang="ja-JP" altLang="en-US" sz="2200" dirty="0">
                <a:latin typeface="メイリオ" panose="020B0604030504040204" pitchFamily="50" charset="-128"/>
                <a:ea typeface="メイリオ" panose="020B0604030504040204" pitchFamily="50" charset="-128"/>
              </a:rPr>
              <a:t>、多くの寒冷地適応種では、気温が</a:t>
            </a:r>
            <a:r>
              <a:rPr lang="en-US" altLang="ja-JP" sz="2200" dirty="0">
                <a:latin typeface="メイリオ" panose="020B0604030504040204" pitchFamily="50" charset="-128"/>
                <a:ea typeface="メイリオ" panose="020B0604030504040204" pitchFamily="50" charset="-128"/>
              </a:rPr>
              <a:t>0℃</a:t>
            </a:r>
            <a:r>
              <a:rPr lang="ja-JP" altLang="en-US" sz="2200" dirty="0">
                <a:latin typeface="メイリオ" panose="020B0604030504040204" pitchFamily="50" charset="-128"/>
                <a:ea typeface="メイリオ" panose="020B0604030504040204" pitchFamily="50" charset="-128"/>
              </a:rPr>
              <a:t>であっても、最適温度</a:t>
            </a:r>
            <a:r>
              <a:rPr lang="ja-JP" altLang="en-US" sz="2200" dirty="0" smtClean="0">
                <a:latin typeface="メイリオ" panose="020B0604030504040204" pitchFamily="50" charset="-128"/>
                <a:ea typeface="メイリオ" panose="020B0604030504040204" pitchFamily="50" charset="-128"/>
              </a:rPr>
              <a:t>条件下に</a:t>
            </a:r>
            <a:r>
              <a:rPr lang="ja-JP" altLang="en-US" sz="2200" dirty="0">
                <a:latin typeface="メイリオ" panose="020B0604030504040204" pitchFamily="50" charset="-128"/>
                <a:ea typeface="メイリオ" panose="020B0604030504040204" pitchFamily="50" charset="-128"/>
              </a:rPr>
              <a:t>おける光合成速度の</a:t>
            </a:r>
            <a:r>
              <a:rPr lang="en-US" altLang="ja-JP" sz="2200" dirty="0">
                <a:latin typeface="メイリオ" panose="020B0604030504040204" pitchFamily="50" charset="-128"/>
                <a:ea typeface="メイリオ" panose="020B0604030504040204" pitchFamily="50" charset="-128"/>
              </a:rPr>
              <a:t>30%</a:t>
            </a:r>
            <a:r>
              <a:rPr lang="ja-JP" altLang="en-US" sz="2200" dirty="0">
                <a:latin typeface="メイリオ" panose="020B0604030504040204" pitchFamily="50" charset="-128"/>
                <a:ea typeface="メイリオ" panose="020B0604030504040204" pitchFamily="50" charset="-128"/>
              </a:rPr>
              <a:t>程度を達成できる。</a:t>
            </a:r>
            <a:endParaRPr lang="en-US" altLang="ja-JP" sz="22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61630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6" name="角丸四角形 15"/>
          <p:cNvSpPr/>
          <p:nvPr/>
        </p:nvSpPr>
        <p:spPr>
          <a:xfrm>
            <a:off x="383526" y="787608"/>
            <a:ext cx="3919900" cy="5384592"/>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latin typeface="メイリオ" panose="020B0604030504040204" pitchFamily="50" charset="-128"/>
                <a:ea typeface="メイリオ" panose="020B0604030504040204" pitchFamily="50" charset="-128"/>
              </a:rPr>
              <a:t>光合成と細胞分裂速度の温度依存性</a:t>
            </a:r>
          </a:p>
          <a:p>
            <a:pPr algn="ctr"/>
            <a:r>
              <a:rPr lang="ja-JP" altLang="en-US">
                <a:latin typeface="メイリオ" panose="020B0604030504040204" pitchFamily="50" charset="-128"/>
                <a:ea typeface="メイリオ" panose="020B0604030504040204" pitchFamily="50" charset="-128"/>
              </a:rPr>
              <a:t>↑気温低下による光合成速度の低下は、細胞分裂速度の減少よりもゆるやか。</a:t>
            </a:r>
          </a:p>
          <a:p>
            <a:pPr algn="ctr"/>
            <a:r>
              <a:rPr lang="ja-JP" altLang="en-US">
                <a:latin typeface="メイリオ" panose="020B0604030504040204" pitchFamily="50" charset="-128"/>
                <a:ea typeface="メイリオ" panose="020B0604030504040204" pitchFamily="50" charset="-128"/>
              </a:rPr>
              <a:t>気温</a:t>
            </a:r>
            <a:r>
              <a:rPr lang="en-US" altLang="ja-JP">
                <a:latin typeface="メイリオ" panose="020B0604030504040204" pitchFamily="50" charset="-128"/>
                <a:ea typeface="メイリオ" panose="020B0604030504040204" pitchFamily="50" charset="-128"/>
              </a:rPr>
              <a:t>0℃</a:t>
            </a:r>
            <a:r>
              <a:rPr lang="ja-JP" altLang="en-US">
                <a:latin typeface="メイリオ" panose="020B0604030504040204" pitchFamily="50" charset="-128"/>
                <a:ea typeface="メイリオ" panose="020B0604030504040204" pitchFamily="50" charset="-128"/>
              </a:rPr>
              <a:t>以下では、殆ど成長できないが、そこそこの光合成はできる。</a:t>
            </a:r>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319041" y="148681"/>
            <a:ext cx="1620957" cy="523220"/>
          </a:xfrm>
          <a:prstGeom prst="rect">
            <a:avLst/>
          </a:prstGeom>
          <a:noFill/>
        </p:spPr>
        <p:txBody>
          <a:bodyPr wrap="none" rtlCol="0">
            <a:spAutoFit/>
          </a:bodyPr>
          <a:lstStyle/>
          <a:p>
            <a:pPr algn="ctr"/>
            <a:r>
              <a:rPr lang="ja-JP" altLang="en-US" sz="2800" dirty="0" smtClean="0">
                <a:solidFill>
                  <a:srgbClr val="0000FF"/>
                </a:solidFill>
                <a:latin typeface="メイリオ" panose="020B0604030504040204" pitchFamily="50" charset="-128"/>
                <a:ea typeface="メイリオ" panose="020B0604030504040204" pitchFamily="50" charset="-128"/>
              </a:rPr>
              <a:t>呼吸速度</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478201" y="4863648"/>
            <a:ext cx="3751828" cy="1200329"/>
          </a:xfrm>
          <a:prstGeom prst="rect">
            <a:avLst/>
          </a:prstGeom>
        </p:spPr>
        <p:txBody>
          <a:bodyPr wrap="square">
            <a:spAutoFit/>
          </a:bodyPr>
          <a:lstStyle/>
          <a:p>
            <a:r>
              <a:rPr lang="ja-JP" altLang="en-US" dirty="0">
                <a:latin typeface="メイリオ" panose="020B0604030504040204" pitchFamily="50" charset="-128"/>
                <a:ea typeface="メイリオ" panose="020B0604030504040204" pitchFamily="50" charset="-128"/>
              </a:rPr>
              <a:t>光合成速度とは異なり</a:t>
            </a:r>
            <a:r>
              <a:rPr lang="ja-JP" altLang="en-US" dirty="0" smtClean="0">
                <a:latin typeface="メイリオ" panose="020B0604030504040204" pitchFamily="50" charset="-128"/>
                <a:ea typeface="メイリオ" panose="020B0604030504040204" pitchFamily="50" charset="-128"/>
              </a:rPr>
              <a:t>、非常</a:t>
            </a:r>
            <a:r>
              <a:rPr lang="ja-JP" altLang="en-US" dirty="0">
                <a:latin typeface="メイリオ" panose="020B0604030504040204" pitchFamily="50" charset="-128"/>
                <a:ea typeface="メイリオ" panose="020B0604030504040204" pitchFamily="50" charset="-128"/>
              </a:rPr>
              <a:t>に</a:t>
            </a:r>
            <a:r>
              <a:rPr lang="ja-JP" altLang="en-US" u="sng" dirty="0">
                <a:latin typeface="メイリオ" panose="020B0604030504040204" pitchFamily="50" charset="-128"/>
                <a:ea typeface="メイリオ" panose="020B0604030504040204" pitchFamily="50" charset="-128"/>
              </a:rPr>
              <a:t>温度感受性が</a:t>
            </a:r>
            <a:r>
              <a:rPr lang="ja-JP" altLang="en-US" u="sng" dirty="0" smtClean="0">
                <a:latin typeface="メイリオ" panose="020B0604030504040204" pitchFamily="50" charset="-128"/>
                <a:ea typeface="メイリオ" panose="020B0604030504040204" pitchFamily="50" charset="-128"/>
              </a:rPr>
              <a:t>高い</a:t>
            </a:r>
            <a:r>
              <a:rPr lang="ja-JP" altLang="en-US" dirty="0" smtClean="0">
                <a:latin typeface="メイリオ" panose="020B0604030504040204" pitchFamily="50" charset="-128"/>
                <a:ea typeface="メイリオ" panose="020B0604030504040204" pitchFamily="50" charset="-128"/>
              </a:rPr>
              <a:t>。上の例では</a:t>
            </a:r>
            <a:r>
              <a:rPr lang="ja-JP" altLang="en-US" dirty="0" smtClean="0">
                <a:solidFill>
                  <a:srgbClr val="FF0000"/>
                </a:solidFill>
                <a:latin typeface="メイリオ" panose="020B0604030504040204" pitchFamily="50" charset="-128"/>
                <a:ea typeface="メイリオ" panose="020B0604030504040204" pitchFamily="50" charset="-128"/>
              </a:rPr>
              <a:t>Q</a:t>
            </a:r>
            <a:r>
              <a:rPr lang="ja-JP" altLang="en-US" baseline="-25000" dirty="0" smtClean="0">
                <a:solidFill>
                  <a:srgbClr val="FF0000"/>
                </a:solidFill>
                <a:latin typeface="メイリオ" panose="020B0604030504040204" pitchFamily="50" charset="-128"/>
                <a:ea typeface="メイリオ" panose="020B0604030504040204" pitchFamily="50" charset="-128"/>
              </a:rPr>
              <a:t>10</a:t>
            </a:r>
            <a:r>
              <a:rPr lang="ja-JP" altLang="en-US" dirty="0" smtClean="0">
                <a:solidFill>
                  <a:srgbClr val="FF0000"/>
                </a:solidFill>
                <a:latin typeface="メイリオ" panose="020B0604030504040204" pitchFamily="50" charset="-128"/>
                <a:ea typeface="メイリオ" panose="020B0604030504040204" pitchFamily="50" charset="-128"/>
              </a:rPr>
              <a:t>値</a:t>
            </a:r>
            <a:r>
              <a:rPr lang="ja-JP" altLang="en-US" dirty="0">
                <a:latin typeface="メイリオ" panose="020B0604030504040204" pitchFamily="50" charset="-128"/>
                <a:ea typeface="メイリオ" panose="020B0604030504040204" pitchFamily="50" charset="-128"/>
              </a:rPr>
              <a:t>は</a:t>
            </a:r>
            <a:r>
              <a:rPr lang="ja-JP" altLang="en-US" dirty="0" smtClean="0">
                <a:latin typeface="メイリオ" panose="020B0604030504040204" pitchFamily="50" charset="-128"/>
                <a:ea typeface="メイリオ" panose="020B0604030504040204" pitchFamily="50" charset="-128"/>
              </a:rPr>
              <a:t>2.3。高温</a:t>
            </a:r>
            <a:r>
              <a:rPr lang="ja-JP" altLang="en-US" dirty="0">
                <a:latin typeface="メイリオ" panose="020B0604030504040204" pitchFamily="50" charset="-128"/>
                <a:ea typeface="メイリオ" panose="020B0604030504040204" pitchFamily="50" charset="-128"/>
              </a:rPr>
              <a:t>障害が生じる温度に達すると一気に低下する</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241" y="1448178"/>
            <a:ext cx="3583756" cy="2993976"/>
          </a:xfrm>
          <a:prstGeom prst="rect">
            <a:avLst/>
          </a:prstGeom>
        </p:spPr>
      </p:pic>
      <p:sp>
        <p:nvSpPr>
          <p:cNvPr id="7" name="正方形/長方形 6"/>
          <p:cNvSpPr/>
          <p:nvPr/>
        </p:nvSpPr>
        <p:spPr>
          <a:xfrm>
            <a:off x="4705813" y="1463381"/>
            <a:ext cx="7107045" cy="2123658"/>
          </a:xfrm>
          <a:prstGeom prst="rect">
            <a:avLst/>
          </a:prstGeom>
          <a:solidFill>
            <a:schemeClr val="bg1"/>
          </a:solidFill>
          <a:ln>
            <a:solidFill>
              <a:schemeClr val="tx1"/>
            </a:solidFill>
          </a:ln>
        </p:spPr>
        <p:txBody>
          <a:bodyPr wrap="square">
            <a:spAutoFit/>
          </a:bodyPr>
          <a:lstStyle/>
          <a:p>
            <a:r>
              <a:rPr lang="ja-JP" altLang="en-US" sz="2000" dirty="0" smtClean="0">
                <a:solidFill>
                  <a:srgbClr val="00B050"/>
                </a:solidFill>
                <a:latin typeface="メイリオ" panose="020B0604030504040204" pitchFamily="50" charset="-128"/>
                <a:ea typeface="メイリオ" panose="020B0604030504040204" pitchFamily="50" charset="-128"/>
              </a:rPr>
              <a:t>(間違い1) ミトコンドリアは独立的に駆動される細胞内小器官であり、温度がその反応速度を規定している。</a:t>
            </a:r>
          </a:p>
          <a:p>
            <a:pPr algn="ctr"/>
            <a:r>
              <a:rPr lang="ja-JP" altLang="en-US" sz="2000" dirty="0" smtClean="0">
                <a:latin typeface="メイリオ" panose="020B0604030504040204" pitchFamily="50" charset="-128"/>
                <a:ea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実際には、</a:t>
            </a:r>
            <a:r>
              <a:rPr lang="ja-JP" altLang="en-US" dirty="0" smtClean="0">
                <a:solidFill>
                  <a:srgbClr val="FF0000"/>
                </a:solidFill>
                <a:latin typeface="メイリオ" panose="020B0604030504040204" pitchFamily="50" charset="-128"/>
                <a:ea typeface="メイリオ" panose="020B0604030504040204" pitchFamily="50" charset="-128"/>
              </a:rPr>
              <a:t>呼吸速度は要求量に従う</a:t>
            </a:r>
            <a:r>
              <a:rPr lang="ja-JP" altLang="en-US" dirty="0" smtClean="0">
                <a:latin typeface="メイリオ" panose="020B0604030504040204" pitchFamily="50" charset="-128"/>
                <a:ea typeface="メイリオ" panose="020B0604030504040204" pitchFamily="50" charset="-128"/>
              </a:rPr>
              <a:t>。ここで要求量は、成長呼吸（growth respiration）やNutrient Uptake Respirationなど。より高い気温の元で、より効率の高まる代謝反応もあるため、</a:t>
            </a:r>
            <a:r>
              <a:rPr lang="ja-JP" altLang="en-US" dirty="0" smtClean="0">
                <a:solidFill>
                  <a:srgbClr val="FF0000"/>
                </a:solidFill>
                <a:latin typeface="メイリオ" panose="020B0604030504040204" pitchFamily="50" charset="-128"/>
                <a:ea typeface="メイリオ" panose="020B0604030504040204" pitchFamily="50" charset="-128"/>
              </a:rPr>
              <a:t>呼吸速度は温度と必ずしも正に相関しない</a:t>
            </a:r>
            <a:r>
              <a:rPr lang="ja-JP" altLang="en-US" dirty="0" smtClean="0">
                <a:latin typeface="メイリオ" panose="020B0604030504040204" pitchFamily="50" charset="-128"/>
                <a:ea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endParaRPr>
          </a:p>
        </p:txBody>
      </p:sp>
      <p:sp>
        <p:nvSpPr>
          <p:cNvPr id="9" name="正方形/長方形 8"/>
          <p:cNvSpPr/>
          <p:nvPr/>
        </p:nvSpPr>
        <p:spPr>
          <a:xfrm>
            <a:off x="4705813" y="867586"/>
            <a:ext cx="7107045" cy="400110"/>
          </a:xfrm>
          <a:prstGeom prst="rect">
            <a:avLst/>
          </a:prstGeom>
        </p:spPr>
        <p:txBody>
          <a:bodyPr wrap="square">
            <a:spAutoFit/>
          </a:bodyPr>
          <a:lstStyle/>
          <a:p>
            <a:r>
              <a:rPr lang="ja-JP" altLang="en-US" sz="2000" dirty="0" smtClean="0">
                <a:latin typeface="メイリオ" panose="020B0604030504040204" pitchFamily="50" charset="-128"/>
                <a:ea typeface="メイリオ" panose="020B0604030504040204" pitchFamily="50" charset="-128"/>
              </a:rPr>
              <a:t>呼吸に関する理解で、良く</a:t>
            </a:r>
            <a:r>
              <a:rPr lang="ja-JP" altLang="en-US" sz="2000" dirty="0">
                <a:latin typeface="メイリオ" panose="020B0604030504040204" pitchFamily="50" charset="-128"/>
                <a:ea typeface="メイリオ" panose="020B0604030504040204" pitchFamily="50" charset="-128"/>
              </a:rPr>
              <a:t>ある間違いを</a:t>
            </a:r>
            <a:r>
              <a:rPr lang="ja-JP" altLang="en-US" sz="2000" dirty="0" smtClean="0">
                <a:latin typeface="メイリオ" panose="020B0604030504040204" pitchFamily="50" charset="-128"/>
                <a:ea typeface="メイリオ" panose="020B0604030504040204" pitchFamily="50" charset="-128"/>
              </a:rPr>
              <a:t>指摘すると</a:t>
            </a:r>
            <a:endParaRPr lang="ja-JP" altLang="en-US" sz="2000"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4757852" y="3945802"/>
            <a:ext cx="7055006" cy="2246769"/>
          </a:xfrm>
          <a:prstGeom prst="rect">
            <a:avLst/>
          </a:prstGeom>
          <a:solidFill>
            <a:schemeClr val="bg1"/>
          </a:solidFill>
          <a:ln>
            <a:solidFill>
              <a:schemeClr val="tx1"/>
            </a:solidFill>
          </a:ln>
        </p:spPr>
        <p:txBody>
          <a:bodyPr wrap="square">
            <a:spAutoFit/>
          </a:bodyPr>
          <a:lstStyle/>
          <a:p>
            <a:r>
              <a:rPr lang="ja-JP" altLang="en-US" sz="2000" dirty="0">
                <a:solidFill>
                  <a:srgbClr val="00B050"/>
                </a:solidFill>
                <a:latin typeface="メイリオ" panose="020B0604030504040204" pitchFamily="50" charset="-128"/>
                <a:ea typeface="メイリオ" panose="020B0604030504040204" pitchFamily="50" charset="-128"/>
              </a:rPr>
              <a:t>(間違い2) 呼吸</a:t>
            </a:r>
            <a:r>
              <a:rPr lang="ja-JP" altLang="en-US" sz="2000" dirty="0" smtClean="0">
                <a:solidFill>
                  <a:srgbClr val="00B050"/>
                </a:solidFill>
                <a:latin typeface="メイリオ" panose="020B0604030504040204" pitchFamily="50" charset="-128"/>
                <a:ea typeface="メイリオ" panose="020B0604030504040204" pitchFamily="50" charset="-128"/>
              </a:rPr>
              <a:t>速度の比較には</a:t>
            </a:r>
            <a:r>
              <a:rPr lang="ja-JP" altLang="en-US" sz="2000" dirty="0">
                <a:solidFill>
                  <a:srgbClr val="00B050"/>
                </a:solidFill>
                <a:latin typeface="メイリオ" panose="020B0604030504040204" pitchFamily="50" charset="-128"/>
                <a:ea typeface="メイリオ" panose="020B0604030504040204" pitchFamily="50" charset="-128"/>
              </a:rPr>
              <a:t>共通の基準温度（例えば</a:t>
            </a:r>
            <a:r>
              <a:rPr lang="en-US" altLang="ja-JP" sz="2000" dirty="0">
                <a:solidFill>
                  <a:srgbClr val="00B050"/>
                </a:solidFill>
                <a:latin typeface="メイリオ" panose="020B0604030504040204" pitchFamily="50" charset="-128"/>
                <a:ea typeface="メイリオ" panose="020B0604030504040204" pitchFamily="50" charset="-128"/>
              </a:rPr>
              <a:t>20</a:t>
            </a:r>
            <a:r>
              <a:rPr lang="ja-JP" altLang="en-US" sz="2000" dirty="0">
                <a:solidFill>
                  <a:srgbClr val="00B050"/>
                </a:solidFill>
                <a:latin typeface="メイリオ" panose="020B0604030504040204" pitchFamily="50" charset="-128"/>
                <a:ea typeface="メイリオ" panose="020B0604030504040204" pitchFamily="50" charset="-128"/>
              </a:rPr>
              <a:t>℃）</a:t>
            </a:r>
            <a:r>
              <a:rPr lang="ja-JP" altLang="en-US" sz="2000" dirty="0" smtClean="0">
                <a:solidFill>
                  <a:srgbClr val="00B050"/>
                </a:solidFill>
                <a:latin typeface="メイリオ" panose="020B0604030504040204" pitchFamily="50" charset="-128"/>
                <a:ea typeface="メイリオ" panose="020B0604030504040204" pitchFamily="50" charset="-128"/>
              </a:rPr>
              <a:t>を用いるべき</a:t>
            </a:r>
            <a:endParaRPr lang="en-US" altLang="ja-JP" sz="2000" dirty="0" smtClean="0">
              <a:solidFill>
                <a:srgbClr val="00B050"/>
              </a:solidFill>
              <a:latin typeface="メイリオ" panose="020B0604030504040204" pitchFamily="50" charset="-128"/>
              <a:ea typeface="メイリオ" panose="020B0604030504040204" pitchFamily="50" charset="-128"/>
            </a:endParaRPr>
          </a:p>
          <a:p>
            <a:pPr algn="ctr"/>
            <a:r>
              <a:rPr lang="ja-JP" altLang="en-US" sz="2000" dirty="0" smtClean="0">
                <a:latin typeface="メイリオ" panose="020B0604030504040204" pitchFamily="50" charset="-128"/>
                <a:ea typeface="メイリオ" panose="020B0604030504040204" pitchFamily="50" charset="-128"/>
              </a:rPr>
              <a:t>↑</a:t>
            </a:r>
            <a:endParaRPr lang="ja-JP" altLang="en-US"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基準温度は、その植物が実際に育った環境の温度と</a:t>
            </a:r>
            <a:r>
              <a:rPr lang="ja-JP" altLang="en-US" sz="2000" dirty="0" smtClean="0">
                <a:latin typeface="メイリオ" panose="020B0604030504040204" pitchFamily="50" charset="-128"/>
                <a:ea typeface="メイリオ" panose="020B0604030504040204" pitchFamily="50" charset="-128"/>
              </a:rPr>
              <a:t>すべき。そもそも</a:t>
            </a:r>
            <a:r>
              <a:rPr lang="ja-JP" altLang="en-US" sz="2000" dirty="0">
                <a:latin typeface="メイリオ" panose="020B0604030504040204" pitchFamily="50" charset="-128"/>
                <a:ea typeface="メイリオ" panose="020B0604030504040204" pitchFamily="50" charset="-128"/>
              </a:rPr>
              <a:t>、野外で経験しない温度で測定しても無意味なのだが、しばしば寒冷地に生育する植物を20℃条件下で呼吸速度を測定して、無意味に高い測定値を出すような例がある。</a:t>
            </a:r>
          </a:p>
        </p:txBody>
      </p:sp>
      <p:sp>
        <p:nvSpPr>
          <p:cNvPr id="10" name="テキスト ボックス 9"/>
          <p:cNvSpPr txBox="1"/>
          <p:nvPr/>
        </p:nvSpPr>
        <p:spPr>
          <a:xfrm>
            <a:off x="1135545" y="970151"/>
            <a:ext cx="2749471" cy="400110"/>
          </a:xfrm>
          <a:prstGeom prst="rect">
            <a:avLst/>
          </a:prstGeom>
          <a:noFill/>
        </p:spPr>
        <p:txBody>
          <a:bodyPr wrap="none" rtlCol="0">
            <a:spAutoFit/>
          </a:bodyPr>
          <a:lstStyle/>
          <a:p>
            <a:r>
              <a:rPr kumimoji="1" lang="ja-JP" altLang="en-US" sz="2000" dirty="0" smtClean="0">
                <a:solidFill>
                  <a:srgbClr val="00B050"/>
                </a:solidFill>
                <a:latin typeface="メイリオ" panose="020B0604030504040204" pitchFamily="50" charset="-128"/>
                <a:ea typeface="メイリオ" panose="020B0604030504040204" pitchFamily="50" charset="-128"/>
              </a:rPr>
              <a:t>呼吸速度の温度依存性</a:t>
            </a:r>
            <a:endParaRPr kumimoji="1" lang="ja-JP" altLang="en-US" sz="2000" dirty="0">
              <a:solidFill>
                <a:srgbClr val="00B050"/>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001294" y="4366182"/>
            <a:ext cx="723275"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温度→</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20421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正方形/長方形 6"/>
          <p:cNvSpPr/>
          <p:nvPr/>
        </p:nvSpPr>
        <p:spPr>
          <a:xfrm>
            <a:off x="828593" y="702001"/>
            <a:ext cx="10410907" cy="2246769"/>
          </a:xfrm>
          <a:prstGeom prst="rect">
            <a:avLst/>
          </a:prstGeom>
          <a:solidFill>
            <a:schemeClr val="bg1"/>
          </a:solidFill>
          <a:ln>
            <a:solidFill>
              <a:schemeClr val="tx1"/>
            </a:solidFill>
          </a:ln>
        </p:spPr>
        <p:txBody>
          <a:bodyPr wrap="square">
            <a:spAutoFit/>
          </a:bodyPr>
          <a:lstStyle/>
          <a:p>
            <a:r>
              <a:rPr lang="en-US" altLang="ja-JP" sz="2000" dirty="0">
                <a:solidFill>
                  <a:srgbClr val="00B050"/>
                </a:solidFill>
                <a:latin typeface="メイリオ" panose="020B0604030504040204" pitchFamily="50" charset="-128"/>
                <a:ea typeface="メイリオ" panose="020B0604030504040204" pitchFamily="50" charset="-128"/>
              </a:rPr>
              <a:t>(</a:t>
            </a:r>
            <a:r>
              <a:rPr lang="ja-JP" altLang="en-US" sz="2000" dirty="0">
                <a:solidFill>
                  <a:srgbClr val="00B050"/>
                </a:solidFill>
                <a:latin typeface="メイリオ" panose="020B0604030504040204" pitchFamily="50" charset="-128"/>
                <a:ea typeface="メイリオ" panose="020B0604030504040204" pitchFamily="50" charset="-128"/>
              </a:rPr>
              <a:t>間違い</a:t>
            </a:r>
            <a:r>
              <a:rPr lang="en-US" altLang="ja-JP" sz="2000" dirty="0">
                <a:solidFill>
                  <a:srgbClr val="00B050"/>
                </a:solidFill>
                <a:latin typeface="メイリオ" panose="020B0604030504040204" pitchFamily="50" charset="-128"/>
                <a:ea typeface="メイリオ" panose="020B0604030504040204" pitchFamily="50" charset="-128"/>
              </a:rPr>
              <a:t>3</a:t>
            </a:r>
            <a:r>
              <a:rPr lang="en-US" altLang="ja-JP" sz="2000" dirty="0" smtClean="0">
                <a:solidFill>
                  <a:srgbClr val="00B050"/>
                </a:solidFill>
                <a:latin typeface="メイリオ" panose="020B0604030504040204" pitchFamily="50" charset="-128"/>
                <a:ea typeface="メイリオ" panose="020B0604030504040204" pitchFamily="50" charset="-128"/>
              </a:rPr>
              <a:t>)</a:t>
            </a:r>
            <a:r>
              <a:rPr lang="ja-JP" altLang="en-US" sz="2000" dirty="0" smtClean="0">
                <a:solidFill>
                  <a:srgbClr val="00B050"/>
                </a:solidFill>
                <a:latin typeface="メイリオ" panose="020B0604030504040204" pitchFamily="50" charset="-128"/>
                <a:ea typeface="メイリオ" panose="020B0604030504040204" pitchFamily="50" charset="-128"/>
              </a:rPr>
              <a:t>　他</a:t>
            </a:r>
            <a:r>
              <a:rPr lang="ja-JP" altLang="en-US" sz="2000" dirty="0">
                <a:solidFill>
                  <a:srgbClr val="00B050"/>
                </a:solidFill>
                <a:latin typeface="メイリオ" panose="020B0604030504040204" pitchFamily="50" charset="-128"/>
                <a:ea typeface="メイリオ" panose="020B0604030504040204" pitchFamily="50" charset="-128"/>
              </a:rPr>
              <a:t>の生理プロセスもそうであるが、リファレンス</a:t>
            </a:r>
            <a:r>
              <a:rPr lang="ja-JP" altLang="en-US" sz="2000" dirty="0" smtClean="0">
                <a:solidFill>
                  <a:srgbClr val="00B050"/>
                </a:solidFill>
                <a:latin typeface="メイリオ" panose="020B0604030504040204" pitchFamily="50" charset="-128"/>
                <a:ea typeface="メイリオ" panose="020B0604030504040204" pitchFamily="50" charset="-128"/>
              </a:rPr>
              <a:t>（乾燥重量・生重量・体積・面積・含水量、クロロフィル量・タンパク量 など）</a:t>
            </a:r>
            <a:r>
              <a:rPr lang="ja-JP" altLang="en-US" sz="2000" dirty="0">
                <a:solidFill>
                  <a:srgbClr val="00B050"/>
                </a:solidFill>
                <a:latin typeface="メイリオ" panose="020B0604030504040204" pitchFamily="50" charset="-128"/>
                <a:ea typeface="メイリオ" panose="020B0604030504040204" pitchFamily="50" charset="-128"/>
              </a:rPr>
              <a:t>が</a:t>
            </a:r>
            <a:r>
              <a:rPr lang="ja-JP" altLang="en-US" sz="2000" dirty="0" smtClean="0">
                <a:solidFill>
                  <a:srgbClr val="00B050"/>
                </a:solidFill>
                <a:latin typeface="メイリオ" panose="020B0604030504040204" pitchFamily="50" charset="-128"/>
                <a:ea typeface="メイリオ" panose="020B0604030504040204" pitchFamily="50" charset="-128"/>
              </a:rPr>
              <a:t>必要</a:t>
            </a:r>
            <a:endParaRPr lang="en-US" altLang="ja-JP" sz="2000" dirty="0" smtClean="0">
              <a:solidFill>
                <a:srgbClr val="00B050"/>
              </a:solidFill>
              <a:latin typeface="メイリオ" panose="020B0604030504040204" pitchFamily="50" charset="-128"/>
              <a:ea typeface="メイリオ" panose="020B0604030504040204" pitchFamily="50" charset="-128"/>
            </a:endParaRPr>
          </a:p>
          <a:p>
            <a:pPr algn="ctr"/>
            <a:r>
              <a:rPr lang="ja-JP" altLang="en-US" sz="2000" dirty="0" smtClean="0">
                <a:latin typeface="メイリオ" panose="020B0604030504040204" pitchFamily="50" charset="-128"/>
                <a:ea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endParaRPr>
          </a:p>
          <a:p>
            <a:pPr>
              <a:spcAft>
                <a:spcPts val="600"/>
              </a:spcAft>
            </a:pPr>
            <a:r>
              <a:rPr lang="ja-JP" altLang="en-US" sz="2000" dirty="0">
                <a:latin typeface="メイリオ" panose="020B0604030504040204" pitchFamily="50" charset="-128"/>
                <a:ea typeface="メイリオ" panose="020B0604030504040204" pitchFamily="50" charset="-128"/>
              </a:rPr>
              <a:t>ある環境因子に対する呼吸速度の反応を探るときに</a:t>
            </a:r>
            <a:r>
              <a:rPr lang="ja-JP" altLang="en-US" sz="2000" dirty="0" smtClean="0">
                <a:latin typeface="メイリオ" panose="020B0604030504040204" pitchFamily="50" charset="-128"/>
                <a:ea typeface="メイリオ" panose="020B0604030504040204" pitchFamily="50" charset="-128"/>
              </a:rPr>
              <a:t>、これら</a:t>
            </a:r>
            <a:r>
              <a:rPr lang="en-US" altLang="ja-JP" sz="2000" dirty="0" smtClean="0">
                <a:latin typeface="メイリオ" panose="020B0604030504040204" pitchFamily="50" charset="-128"/>
                <a:ea typeface="メイリオ" panose="020B0604030504040204" pitchFamily="50" charset="-128"/>
              </a:rPr>
              <a:t>Reference</a:t>
            </a:r>
            <a:r>
              <a:rPr lang="ja-JP" altLang="en-US" sz="2000" dirty="0">
                <a:latin typeface="メイリオ" panose="020B0604030504040204" pitchFamily="50" charset="-128"/>
                <a:ea typeface="メイリオ" panose="020B0604030504040204" pitchFamily="50" charset="-128"/>
              </a:rPr>
              <a:t>も変動しうることに注意するべき。例えば気温に対する</a:t>
            </a:r>
            <a:r>
              <a:rPr lang="en-US" altLang="ja-JP" sz="2000" dirty="0">
                <a:latin typeface="メイリオ" panose="020B0604030504040204" pitchFamily="50" charset="-128"/>
                <a:ea typeface="メイリオ" panose="020B0604030504040204" pitchFamily="50" charset="-128"/>
              </a:rPr>
              <a:t>SLA</a:t>
            </a:r>
            <a:r>
              <a:rPr lang="ja-JP" altLang="en-US" sz="2000" dirty="0">
                <a:latin typeface="メイリオ" panose="020B0604030504040204" pitchFamily="50" charset="-128"/>
                <a:ea typeface="メイリオ" panose="020B0604030504040204" pitchFamily="50" charset="-128"/>
              </a:rPr>
              <a:t>の反応など</a:t>
            </a:r>
            <a:r>
              <a:rPr lang="ja-JP" altLang="en-US" sz="2000" dirty="0" smtClean="0">
                <a:latin typeface="メイリオ" panose="020B0604030504040204" pitchFamily="50" charset="-128"/>
                <a:ea typeface="メイリオ" panose="020B0604030504040204" pitchFamily="50" charset="-128"/>
              </a:rPr>
              <a:t>。特</a:t>
            </a:r>
            <a:r>
              <a:rPr lang="ja-JP" altLang="en-US" sz="2000" dirty="0">
                <a:latin typeface="メイリオ" panose="020B0604030504040204" pitchFamily="50" charset="-128"/>
                <a:ea typeface="メイリオ" panose="020B0604030504040204" pitchFamily="50" charset="-128"/>
              </a:rPr>
              <a:t>に寒冷地と温暖地との間</a:t>
            </a:r>
            <a:r>
              <a:rPr lang="ja-JP" altLang="en-US" sz="2000" dirty="0" smtClean="0">
                <a:latin typeface="メイリオ" panose="020B0604030504040204" pitchFamily="50" charset="-128"/>
                <a:ea typeface="メイリオ" panose="020B0604030504040204" pitchFamily="50" charset="-128"/>
              </a:rPr>
              <a:t>で、呼吸</a:t>
            </a:r>
            <a:r>
              <a:rPr lang="ja-JP" altLang="en-US" sz="2000" dirty="0">
                <a:latin typeface="メイリオ" panose="020B0604030504040204" pitchFamily="50" charset="-128"/>
                <a:ea typeface="メイリオ" panose="020B0604030504040204" pitchFamily="50" charset="-128"/>
              </a:rPr>
              <a:t>速度を比較する際には</a:t>
            </a:r>
            <a:r>
              <a:rPr lang="ja-JP" altLang="en-US" sz="2000" dirty="0" smtClean="0">
                <a:latin typeface="メイリオ" panose="020B0604030504040204" pitchFamily="50" charset="-128"/>
                <a:ea typeface="メイリオ" panose="020B0604030504040204" pitchFamily="50" charset="-128"/>
              </a:rPr>
              <a:t>注意。</a:t>
            </a:r>
            <a:r>
              <a:rPr lang="ja-JP" altLang="en-US" sz="2000" u="sng" dirty="0" smtClean="0">
                <a:latin typeface="メイリオ" panose="020B0604030504040204" pitchFamily="50" charset="-128"/>
                <a:ea typeface="メイリオ" panose="020B0604030504040204" pitchFamily="50" charset="-128"/>
              </a:rPr>
              <a:t>一般的</a:t>
            </a:r>
            <a:r>
              <a:rPr lang="ja-JP" altLang="en-US" sz="2000" u="sng" dirty="0">
                <a:latin typeface="メイリオ" panose="020B0604030504040204" pitchFamily="50" charset="-128"/>
                <a:ea typeface="メイリオ" panose="020B0604030504040204" pitchFamily="50" charset="-128"/>
              </a:rPr>
              <a:t>には</a:t>
            </a:r>
            <a:r>
              <a:rPr lang="ja-JP" altLang="en-US" sz="2000" u="sng" dirty="0" smtClean="0">
                <a:latin typeface="メイリオ" panose="020B0604030504040204" pitchFamily="50" charset="-128"/>
                <a:ea typeface="メイリオ" panose="020B0604030504040204" pitchFamily="50" charset="-128"/>
              </a:rPr>
              <a:t>、乾重量をリファレンスに</a:t>
            </a:r>
            <a:r>
              <a:rPr lang="ja-JP" altLang="en-US" sz="2000" u="sng" dirty="0">
                <a:latin typeface="メイリオ" panose="020B0604030504040204" pitchFamily="50" charset="-128"/>
                <a:ea typeface="メイリオ" panose="020B0604030504040204" pitchFamily="50" charset="-128"/>
              </a:rPr>
              <a:t>用いる</a:t>
            </a:r>
            <a:r>
              <a:rPr lang="ja-JP" altLang="en-US" sz="2000" dirty="0">
                <a:latin typeface="メイリオ" panose="020B0604030504040204" pitchFamily="50" charset="-128"/>
                <a:ea typeface="メイリオ" panose="020B0604030504040204" pitchFamily="50" charset="-128"/>
              </a:rPr>
              <a:t>が、組織密度は生育環境に応じて変化する事に注意。</a:t>
            </a:r>
          </a:p>
        </p:txBody>
      </p:sp>
      <p:sp>
        <p:nvSpPr>
          <p:cNvPr id="10" name="正方形/長方形 9"/>
          <p:cNvSpPr/>
          <p:nvPr/>
        </p:nvSpPr>
        <p:spPr>
          <a:xfrm>
            <a:off x="810837" y="3622339"/>
            <a:ext cx="10428663" cy="2631490"/>
          </a:xfrm>
          <a:prstGeom prst="rect">
            <a:avLst/>
          </a:prstGeom>
          <a:solidFill>
            <a:schemeClr val="bg1"/>
          </a:solidFill>
          <a:ln>
            <a:solidFill>
              <a:schemeClr val="tx1"/>
            </a:solidFill>
          </a:ln>
        </p:spPr>
        <p:txBody>
          <a:bodyPr wrap="square">
            <a:spAutoFit/>
          </a:bodyPr>
          <a:lstStyle/>
          <a:p>
            <a:r>
              <a:rPr lang="en-US" altLang="ja-JP" sz="2000" dirty="0">
                <a:solidFill>
                  <a:srgbClr val="00B050"/>
                </a:solidFill>
                <a:latin typeface="メイリオ" panose="020B0604030504040204" pitchFamily="50" charset="-128"/>
                <a:ea typeface="メイリオ" panose="020B0604030504040204" pitchFamily="50" charset="-128"/>
              </a:rPr>
              <a:t>(</a:t>
            </a:r>
            <a:r>
              <a:rPr lang="ja-JP" altLang="en-US" sz="2000" dirty="0" smtClean="0">
                <a:solidFill>
                  <a:srgbClr val="00B050"/>
                </a:solidFill>
                <a:latin typeface="メイリオ" panose="020B0604030504040204" pitchFamily="50" charset="-128"/>
                <a:ea typeface="メイリオ" panose="020B0604030504040204" pitchFamily="50" charset="-128"/>
              </a:rPr>
              <a:t>間違い</a:t>
            </a:r>
            <a:r>
              <a:rPr lang="en-US" altLang="ja-JP" sz="2000" dirty="0" smtClean="0">
                <a:solidFill>
                  <a:srgbClr val="00B050"/>
                </a:solidFill>
                <a:latin typeface="メイリオ" panose="020B0604030504040204" pitchFamily="50" charset="-128"/>
                <a:ea typeface="メイリオ" panose="020B0604030504040204" pitchFamily="50" charset="-128"/>
              </a:rPr>
              <a:t>4)</a:t>
            </a:r>
            <a:r>
              <a:rPr lang="ja-JP" altLang="en-US" sz="2000" dirty="0" smtClean="0">
                <a:solidFill>
                  <a:srgbClr val="00B050"/>
                </a:solidFill>
                <a:latin typeface="メイリオ" panose="020B0604030504040204" pitchFamily="50" charset="-128"/>
                <a:ea typeface="メイリオ" panose="020B0604030504040204" pitchFamily="50" charset="-128"/>
              </a:rPr>
              <a:t>　呼吸</a:t>
            </a:r>
            <a:r>
              <a:rPr lang="ja-JP" altLang="en-US" sz="2000" dirty="0">
                <a:solidFill>
                  <a:srgbClr val="00B050"/>
                </a:solidFill>
                <a:latin typeface="メイリオ" panose="020B0604030504040204" pitchFamily="50" charset="-128"/>
                <a:ea typeface="メイリオ" panose="020B0604030504040204" pitchFamily="50" charset="-128"/>
              </a:rPr>
              <a:t>速度は正確に測定</a:t>
            </a:r>
            <a:r>
              <a:rPr lang="ja-JP" altLang="en-US" sz="2000" dirty="0" smtClean="0">
                <a:solidFill>
                  <a:srgbClr val="00B050"/>
                </a:solidFill>
                <a:latin typeface="メイリオ" panose="020B0604030504040204" pitchFamily="50" charset="-128"/>
                <a:ea typeface="メイリオ" panose="020B0604030504040204" pitchFamily="50" charset="-128"/>
              </a:rPr>
              <a:t>できる</a:t>
            </a:r>
            <a:endParaRPr lang="en-US" altLang="ja-JP" sz="2000" dirty="0" smtClean="0">
              <a:solidFill>
                <a:srgbClr val="00B050"/>
              </a:solidFill>
              <a:latin typeface="メイリオ" panose="020B0604030504040204" pitchFamily="50" charset="-128"/>
              <a:ea typeface="メイリオ" panose="020B0604030504040204" pitchFamily="50" charset="-128"/>
            </a:endParaRPr>
          </a:p>
          <a:p>
            <a:pPr algn="ctr"/>
            <a:r>
              <a:rPr lang="ja-JP" altLang="en-US" sz="2000" dirty="0" smtClean="0">
                <a:latin typeface="メイリオ" panose="020B0604030504040204" pitchFamily="50" charset="-128"/>
                <a:ea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endParaRPr>
          </a:p>
          <a:p>
            <a:pPr>
              <a:spcAft>
                <a:spcPts val="600"/>
              </a:spcAft>
            </a:pPr>
            <a:r>
              <a:rPr lang="ja-JP" altLang="en-US" sz="2000" dirty="0">
                <a:latin typeface="メイリオ" panose="020B0604030504040204" pitchFamily="50" charset="-128"/>
                <a:ea typeface="メイリオ" panose="020B0604030504040204" pitchFamily="50" charset="-128"/>
              </a:rPr>
              <a:t>実は結構難しい。光合成であれば、葉だけ測定すれば</a:t>
            </a:r>
            <a:r>
              <a:rPr lang="en-US" altLang="ja-JP" sz="2000" dirty="0">
                <a:latin typeface="メイリオ" panose="020B0604030504040204" pitchFamily="50" charset="-128"/>
                <a:ea typeface="メイリオ" panose="020B0604030504040204" pitchFamily="50" charset="-128"/>
              </a:rPr>
              <a:t>OK</a:t>
            </a:r>
            <a:r>
              <a:rPr lang="ja-JP" altLang="en-US" sz="2000" dirty="0">
                <a:latin typeface="メイリオ" panose="020B0604030504040204" pitchFamily="50" charset="-128"/>
                <a:ea typeface="メイリオ" panose="020B0604030504040204" pitchFamily="50" charset="-128"/>
              </a:rPr>
              <a:t>だが</a:t>
            </a:r>
            <a:r>
              <a:rPr lang="ja-JP" altLang="en-US" sz="2000" dirty="0" smtClean="0">
                <a:latin typeface="メイリオ" panose="020B0604030504040204" pitchFamily="50" charset="-128"/>
                <a:ea typeface="メイリオ" panose="020B0604030504040204" pitchFamily="50" charset="-128"/>
              </a:rPr>
              <a:t>、呼吸速度は</a:t>
            </a:r>
            <a:r>
              <a:rPr lang="ja-JP" altLang="en-US" sz="2000" dirty="0">
                <a:latin typeface="メイリオ" panose="020B0604030504040204" pitchFamily="50" charset="-128"/>
                <a:ea typeface="メイリオ" panose="020B0604030504040204" pitchFamily="50" charset="-128"/>
              </a:rPr>
              <a:t>植物体全体を測定しなければならない。特に地下部の呼吸速度は、土壌呼吸と一緒に測定されてしまうため</a:t>
            </a:r>
            <a:r>
              <a:rPr lang="ja-JP" altLang="en-US" sz="2000" dirty="0" smtClean="0">
                <a:latin typeface="メイリオ" panose="020B0604030504040204" pitchFamily="50" charset="-128"/>
                <a:ea typeface="メイリオ" panose="020B0604030504040204" pitchFamily="50" charset="-128"/>
              </a:rPr>
              <a:t>、やっかい。</a:t>
            </a:r>
            <a:endParaRPr lang="ja-JP" altLang="en-US" sz="2000" dirty="0">
              <a:latin typeface="メイリオ" panose="020B0604030504040204" pitchFamily="50" charset="-128"/>
              <a:ea typeface="メイリオ" panose="020B0604030504040204" pitchFamily="50" charset="-128"/>
            </a:endParaRPr>
          </a:p>
          <a:p>
            <a:r>
              <a:rPr lang="ja-JP" altLang="en-US" sz="2000" dirty="0" smtClean="0">
                <a:latin typeface="メイリオ" panose="020B0604030504040204" pitchFamily="50" charset="-128"/>
                <a:ea typeface="メイリオ" panose="020B0604030504040204" pitchFamily="50" charset="-128"/>
              </a:rPr>
              <a:t>葉の呼吸速度の測定も単純</a:t>
            </a:r>
            <a:r>
              <a:rPr lang="ja-JP" altLang="en-US" sz="2000" dirty="0">
                <a:latin typeface="メイリオ" panose="020B0604030504040204" pitchFamily="50" charset="-128"/>
                <a:ea typeface="メイリオ" panose="020B0604030504040204" pitchFamily="50" charset="-128"/>
              </a:rPr>
              <a:t>でない。昼間では、光合成産物が直接に葉の呼吸を賄うため、光合成と暗</a:t>
            </a:r>
            <a:r>
              <a:rPr lang="ja-JP" altLang="en-US" sz="2000" dirty="0" smtClean="0">
                <a:latin typeface="メイリオ" panose="020B0604030504040204" pitchFamily="50" charset="-128"/>
                <a:ea typeface="メイリオ" panose="020B0604030504040204" pitchFamily="50" charset="-128"/>
              </a:rPr>
              <a:t>呼吸の明瞭な分離は</a:t>
            </a:r>
            <a:r>
              <a:rPr lang="ja-JP" altLang="en-US" sz="2000" dirty="0">
                <a:latin typeface="メイリオ" panose="020B0604030504040204" pitchFamily="50" charset="-128"/>
                <a:ea typeface="メイリオ" panose="020B0604030504040204" pitchFamily="50" charset="-128"/>
              </a:rPr>
              <a:t>難しい。日中に、葉を黒布で覆う実験では、同じ気温で夜間に測定した呼吸速度に比べて、約</a:t>
            </a:r>
            <a:r>
              <a:rPr lang="en-US" altLang="ja-JP" sz="2000" dirty="0">
                <a:latin typeface="メイリオ" panose="020B0604030504040204" pitchFamily="50" charset="-128"/>
                <a:ea typeface="メイリオ" panose="020B0604030504040204" pitchFamily="50" charset="-128"/>
              </a:rPr>
              <a:t>2</a:t>
            </a:r>
            <a:r>
              <a:rPr lang="ja-JP" altLang="en-US" sz="2000" dirty="0">
                <a:latin typeface="メイリオ" panose="020B0604030504040204" pitchFamily="50" charset="-128"/>
                <a:ea typeface="メイリオ" panose="020B0604030504040204" pitchFamily="50" charset="-128"/>
              </a:rPr>
              <a:t>倍の</a:t>
            </a:r>
            <a:r>
              <a:rPr lang="ja-JP" altLang="en-US" sz="2000" dirty="0" smtClean="0">
                <a:latin typeface="メイリオ" panose="020B0604030504040204" pitchFamily="50" charset="-128"/>
                <a:ea typeface="メイリオ" panose="020B0604030504040204" pitchFamily="50" charset="-128"/>
              </a:rPr>
              <a:t>呼吸速度が</a:t>
            </a:r>
            <a:r>
              <a:rPr lang="ja-JP" altLang="en-US" sz="2000" dirty="0">
                <a:latin typeface="メイリオ" panose="020B0604030504040204" pitchFamily="50" charset="-128"/>
                <a:ea typeface="メイリオ" panose="020B0604030504040204" pitchFamily="50" charset="-128"/>
              </a:rPr>
              <a:t>測定されてしまう。</a:t>
            </a:r>
          </a:p>
        </p:txBody>
      </p:sp>
    </p:spTree>
    <p:extLst>
      <p:ext uri="{BB962C8B-B14F-4D97-AF65-F5344CB8AC3E}">
        <p14:creationId xmlns:p14="http://schemas.microsoft.com/office/powerpoint/2010/main" val="248983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 name="角丸四角形 13"/>
          <p:cNvSpPr/>
          <p:nvPr/>
        </p:nvSpPr>
        <p:spPr>
          <a:xfrm>
            <a:off x="289027" y="712959"/>
            <a:ext cx="4215935" cy="4465944"/>
          </a:xfrm>
          <a:prstGeom prst="roundRect">
            <a:avLst>
              <a:gd name="adj" fmla="val 54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a:latin typeface="メイリオ" panose="020B0604030504040204" pitchFamily="50" charset="-128"/>
                <a:ea typeface="メイリオ" panose="020B0604030504040204" pitchFamily="50" charset="-128"/>
              </a:rPr>
              <a:t>光合成と細胞分裂速度の温度依存性</a:t>
            </a:r>
          </a:p>
          <a:p>
            <a:pPr algn="ctr"/>
            <a:r>
              <a:rPr lang="ja-JP" altLang="en-US">
                <a:latin typeface="メイリオ" panose="020B0604030504040204" pitchFamily="50" charset="-128"/>
                <a:ea typeface="メイリオ" panose="020B0604030504040204" pitchFamily="50" charset="-128"/>
              </a:rPr>
              <a:t>↑気温低下による光合成速度の低下は、細胞分裂速度の減少よりもゆるやか。</a:t>
            </a:r>
          </a:p>
          <a:p>
            <a:pPr algn="ctr"/>
            <a:r>
              <a:rPr lang="ja-JP" altLang="en-US">
                <a:latin typeface="メイリオ" panose="020B0604030504040204" pitchFamily="50" charset="-128"/>
                <a:ea typeface="メイリオ" panose="020B0604030504040204" pitchFamily="50" charset="-128"/>
              </a:rPr>
              <a:t>気温</a:t>
            </a:r>
            <a:r>
              <a:rPr lang="en-US" altLang="ja-JP">
                <a:latin typeface="メイリオ" panose="020B0604030504040204" pitchFamily="50" charset="-128"/>
                <a:ea typeface="メイリオ" panose="020B0604030504040204" pitchFamily="50" charset="-128"/>
              </a:rPr>
              <a:t>0℃</a:t>
            </a:r>
            <a:r>
              <a:rPr lang="ja-JP" altLang="en-US">
                <a:latin typeface="メイリオ" panose="020B0604030504040204" pitchFamily="50" charset="-128"/>
                <a:ea typeface="メイリオ" panose="020B0604030504040204" pitchFamily="50" charset="-128"/>
              </a:rPr>
              <a:t>以下では、殆ど成長できないが、そこそこの光合成はできる。</a:t>
            </a:r>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4062287" y="148681"/>
            <a:ext cx="4134465" cy="523220"/>
          </a:xfrm>
          <a:prstGeom prst="rect">
            <a:avLst/>
          </a:prstGeom>
          <a:noFill/>
        </p:spPr>
        <p:txBody>
          <a:bodyPr wrap="none" rtlCol="0">
            <a:spAutoFit/>
          </a:bodyPr>
          <a:lstStyle/>
          <a:p>
            <a:pPr algn="ctr"/>
            <a:r>
              <a:rPr lang="ja-JP" altLang="en-US" sz="2800" dirty="0">
                <a:solidFill>
                  <a:srgbClr val="0000FF"/>
                </a:solidFill>
                <a:latin typeface="メイリオ" panose="020B0604030504040204" pitchFamily="50" charset="-128"/>
                <a:ea typeface="メイリオ" panose="020B0604030504040204" pitchFamily="50" charset="-128"/>
              </a:rPr>
              <a:t>代謝</a:t>
            </a:r>
            <a:r>
              <a:rPr lang="ja-JP" altLang="en-US" sz="2800" dirty="0" smtClean="0">
                <a:solidFill>
                  <a:srgbClr val="0000FF"/>
                </a:solidFill>
                <a:latin typeface="メイリオ" panose="020B0604030504040204" pitchFamily="50" charset="-128"/>
                <a:ea typeface="メイリオ" panose="020B0604030504040204" pitchFamily="50" charset="-128"/>
              </a:rPr>
              <a:t>の温度に</a:t>
            </a:r>
            <a:r>
              <a:rPr lang="ja-JP" altLang="en-US" sz="2800" dirty="0">
                <a:solidFill>
                  <a:srgbClr val="0000FF"/>
                </a:solidFill>
                <a:latin typeface="メイリオ" panose="020B0604030504040204" pitchFamily="50" charset="-128"/>
                <a:ea typeface="メイリオ" panose="020B0604030504040204" pitchFamily="50" charset="-128"/>
              </a:rPr>
              <a:t>対する</a:t>
            </a:r>
            <a:r>
              <a:rPr lang="ja-JP" altLang="en-US" sz="2800" dirty="0" smtClean="0">
                <a:solidFill>
                  <a:srgbClr val="0000FF"/>
                </a:solidFill>
                <a:latin typeface="メイリオ" panose="020B0604030504040204" pitchFamily="50" charset="-128"/>
                <a:ea typeface="メイリオ" panose="020B0604030504040204" pitchFamily="50" charset="-128"/>
              </a:rPr>
              <a:t>馴化</a:t>
            </a:r>
            <a:endParaRPr kumimoji="1" lang="ja-JP" altLang="en-US" sz="2800" dirty="0">
              <a:solidFill>
                <a:srgbClr val="0000FF"/>
              </a:solidFill>
              <a:latin typeface="メイリオ" panose="020B0604030504040204" pitchFamily="50" charset="-128"/>
              <a:ea typeface="メイリオ" panose="020B0604030504040204" pitchFamily="50" charset="-128"/>
            </a:endParaRPr>
          </a:p>
        </p:txBody>
      </p:sp>
      <p:sp>
        <p:nvSpPr>
          <p:cNvPr id="5" name="正方形/長方形 4"/>
          <p:cNvSpPr/>
          <p:nvPr/>
        </p:nvSpPr>
        <p:spPr>
          <a:xfrm>
            <a:off x="4504963" y="1122803"/>
            <a:ext cx="6884020" cy="2385268"/>
          </a:xfrm>
          <a:prstGeom prst="rect">
            <a:avLst/>
          </a:prstGeom>
        </p:spPr>
        <p:txBody>
          <a:bodyPr wrap="square">
            <a:spAutoFit/>
          </a:bodyPr>
          <a:lstStyle/>
          <a:p>
            <a:pPr>
              <a:spcAft>
                <a:spcPts val="600"/>
              </a:spcAft>
            </a:pPr>
            <a:r>
              <a:rPr lang="ja-JP" altLang="en-US" dirty="0">
                <a:latin typeface="メイリオ" panose="020B0604030504040204" pitchFamily="50" charset="-128"/>
                <a:ea typeface="メイリオ" panose="020B0604030504040204" pitchFamily="50" charset="-128"/>
              </a:rPr>
              <a:t>呼吸速度の温度反応曲線は固定されたものでは無く</a:t>
            </a:r>
            <a:r>
              <a:rPr lang="ja-JP" altLang="en-US" dirty="0" smtClean="0">
                <a:latin typeface="メイリオ" panose="020B0604030504040204" pitchFamily="50" charset="-128"/>
                <a:ea typeface="メイリオ" panose="020B0604030504040204" pitchFamily="50" charset="-128"/>
              </a:rPr>
              <a:t>、</a:t>
            </a:r>
            <a:r>
              <a:rPr lang="ja-JP" altLang="en-US" dirty="0" smtClean="0">
                <a:solidFill>
                  <a:srgbClr val="FF0000"/>
                </a:solidFill>
                <a:latin typeface="メイリオ" panose="020B0604030504040204" pitchFamily="50" charset="-128"/>
                <a:ea typeface="メイリオ" panose="020B0604030504040204" pitchFamily="50" charset="-128"/>
              </a:rPr>
              <a:t>馴化</a:t>
            </a:r>
            <a:r>
              <a:rPr lang="ja-JP" altLang="en-US" dirty="0">
                <a:solidFill>
                  <a:srgbClr val="FF0000"/>
                </a:solidFill>
                <a:latin typeface="メイリオ" panose="020B0604030504040204" pitchFamily="50" charset="-128"/>
                <a:ea typeface="メイリオ" panose="020B0604030504040204" pitchFamily="50" charset="-128"/>
              </a:rPr>
              <a:t>（</a:t>
            </a:r>
            <a:r>
              <a:rPr lang="en-US" altLang="ja-JP" dirty="0">
                <a:solidFill>
                  <a:srgbClr val="FF0000"/>
                </a:solidFill>
                <a:latin typeface="メイリオ" panose="020B0604030504040204" pitchFamily="50" charset="-128"/>
                <a:ea typeface="メイリオ" panose="020B0604030504040204" pitchFamily="50" charset="-128"/>
              </a:rPr>
              <a:t>Acclimation</a:t>
            </a:r>
            <a:r>
              <a:rPr lang="ja-JP" altLang="en-US" dirty="0" smtClean="0">
                <a:solidFill>
                  <a:srgbClr val="FF0000"/>
                </a:solidFill>
                <a:latin typeface="メイリオ" panose="020B0604030504040204" pitchFamily="50" charset="-128"/>
                <a:ea typeface="メイリオ" panose="020B0604030504040204" pitchFamily="50" charset="-128"/>
              </a:rPr>
              <a:t>）</a:t>
            </a:r>
            <a:r>
              <a:rPr lang="ja-JP" altLang="en-US" dirty="0" smtClean="0">
                <a:latin typeface="メイリオ" panose="020B0604030504040204" pitchFamily="50" charset="-128"/>
                <a:ea typeface="メイリオ" panose="020B0604030504040204" pitchFamily="50" charset="-128"/>
              </a:rPr>
              <a:t>を示す。</a:t>
            </a:r>
            <a:endParaRPr lang="en-US" altLang="ja-JP" dirty="0" smtClean="0">
              <a:latin typeface="メイリオ" panose="020B0604030504040204" pitchFamily="50" charset="-128"/>
              <a:ea typeface="メイリオ" panose="020B0604030504040204" pitchFamily="50" charset="-128"/>
            </a:endParaRPr>
          </a:p>
          <a:p>
            <a:r>
              <a:rPr lang="ja-JP" altLang="en-US" dirty="0" smtClean="0">
                <a:latin typeface="メイリオ" panose="020B0604030504040204" pitchFamily="50" charset="-128"/>
                <a:ea typeface="メイリオ" panose="020B0604030504040204" pitchFamily="50" charset="-128"/>
              </a:rPr>
              <a:t>馴化</a:t>
            </a:r>
            <a:r>
              <a:rPr lang="ja-JP" altLang="en-US" dirty="0">
                <a:latin typeface="メイリオ" panose="020B0604030504040204" pitchFamily="50" charset="-128"/>
                <a:ea typeface="メイリオ" panose="020B0604030504040204" pitchFamily="50" charset="-128"/>
              </a:rPr>
              <a:t>のポテンシャルには、大きな種間差、また</a:t>
            </a:r>
            <a:r>
              <a:rPr lang="ja-JP" altLang="en-US" dirty="0" smtClean="0">
                <a:latin typeface="メイリオ" panose="020B0604030504040204" pitchFamily="50" charset="-128"/>
                <a:ea typeface="メイリオ" panose="020B0604030504040204" pitchFamily="50" charset="-128"/>
              </a:rPr>
              <a:t>は自生地間</a:t>
            </a:r>
            <a:r>
              <a:rPr lang="ja-JP" altLang="en-US" dirty="0">
                <a:latin typeface="メイリオ" panose="020B0604030504040204" pitchFamily="50" charset="-128"/>
                <a:ea typeface="メイリオ" panose="020B0604030504040204" pitchFamily="50" charset="-128"/>
              </a:rPr>
              <a:t>の差が存在</a:t>
            </a:r>
            <a:r>
              <a:rPr lang="ja-JP" altLang="en-US" dirty="0" smtClean="0">
                <a:latin typeface="メイリオ" panose="020B0604030504040204" pitchFamily="50" charset="-128"/>
                <a:ea typeface="メイリオ" panose="020B0604030504040204" pitchFamily="50" charset="-128"/>
              </a:rPr>
              <a:t>する。例えば、</a:t>
            </a:r>
            <a:r>
              <a:rPr lang="ja-JP" altLang="en-US" dirty="0">
                <a:latin typeface="メイリオ" panose="020B0604030504040204" pitchFamily="50" charset="-128"/>
                <a:ea typeface="メイリオ" panose="020B0604030504040204" pitchFamily="50" charset="-128"/>
              </a:rPr>
              <a:t>寒冷地に完全</a:t>
            </a:r>
            <a:r>
              <a:rPr lang="ja-JP" altLang="en-US" dirty="0" smtClean="0">
                <a:latin typeface="メイリオ" panose="020B0604030504040204" pitchFamily="50" charset="-128"/>
                <a:ea typeface="メイリオ" panose="020B0604030504040204" pitchFamily="50" charset="-128"/>
              </a:rPr>
              <a:t>に適応した</a:t>
            </a:r>
            <a:r>
              <a:rPr lang="en-US" altLang="ja-JP" i="1" dirty="0">
                <a:latin typeface="メイリオ" panose="020B0604030504040204" pitchFamily="50" charset="-128"/>
                <a:ea typeface="メイリオ" panose="020B0604030504040204" pitchFamily="50" charset="-128"/>
              </a:rPr>
              <a:t>Ranunculus </a:t>
            </a:r>
            <a:r>
              <a:rPr lang="en-US" altLang="ja-JP" i="1" dirty="0" err="1">
                <a:latin typeface="メイリオ" panose="020B0604030504040204" pitchFamily="50" charset="-128"/>
                <a:ea typeface="メイリオ" panose="020B0604030504040204" pitchFamily="50" charset="-128"/>
              </a:rPr>
              <a:t>glacialis</a:t>
            </a:r>
            <a:r>
              <a:rPr lang="ja-JP" altLang="en-US" dirty="0">
                <a:latin typeface="メイリオ" panose="020B0604030504040204" pitchFamily="50" charset="-128"/>
                <a:ea typeface="メイリオ" panose="020B0604030504040204" pitchFamily="50" charset="-128"/>
              </a:rPr>
              <a:t>（キンポウゲ科キンポウゲ属）などもあるが</a:t>
            </a:r>
            <a:r>
              <a:rPr lang="ja-JP" altLang="en-US" dirty="0" smtClean="0">
                <a:latin typeface="メイリオ" panose="020B0604030504040204" pitchFamily="50" charset="-128"/>
                <a:ea typeface="メイリオ" panose="020B0604030504040204" pitchFamily="50" charset="-128"/>
              </a:rPr>
              <a:t>、小麦</a:t>
            </a:r>
            <a:r>
              <a:rPr lang="ja-JP" altLang="en-US" dirty="0">
                <a:latin typeface="メイリオ" panose="020B0604030504040204" pitchFamily="50" charset="-128"/>
                <a:ea typeface="メイリオ" panose="020B0604030504040204" pitchFamily="50" charset="-128"/>
              </a:rPr>
              <a:t>栽培種の</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つは</a:t>
            </a:r>
            <a:r>
              <a:rPr lang="ja-JP" altLang="en-US" dirty="0" smtClean="0">
                <a:latin typeface="メイリオ" panose="020B0604030504040204" pitchFamily="50" charset="-128"/>
                <a:ea typeface="メイリオ" panose="020B0604030504040204" pitchFamily="50" charset="-128"/>
              </a:rPr>
              <a:t>、馴化のポテンシャルが非常</a:t>
            </a:r>
            <a:r>
              <a:rPr lang="ja-JP" altLang="en-US" dirty="0">
                <a:latin typeface="メイリオ" panose="020B0604030504040204" pitchFamily="50" charset="-128"/>
                <a:ea typeface="メイリオ" panose="020B0604030504040204" pitchFamily="50" charset="-128"/>
              </a:rPr>
              <a:t>に高く、</a:t>
            </a:r>
            <a:r>
              <a:rPr lang="en-US" altLang="ja-JP" dirty="0">
                <a:latin typeface="メイリオ" panose="020B0604030504040204" pitchFamily="50" charset="-128"/>
                <a:ea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rPr>
              <a:t>の範囲で呼吸速度が変化しない。</a:t>
            </a:r>
          </a:p>
          <a:p>
            <a:endParaRPr lang="ja-JP" altLang="en-US"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537" y="1086520"/>
            <a:ext cx="3579962" cy="3064694"/>
          </a:xfrm>
          <a:prstGeom prst="rect">
            <a:avLst/>
          </a:prstGeom>
        </p:spPr>
      </p:pic>
      <p:sp>
        <p:nvSpPr>
          <p:cNvPr id="3" name="正方形/長方形 2"/>
          <p:cNvSpPr/>
          <p:nvPr/>
        </p:nvSpPr>
        <p:spPr>
          <a:xfrm>
            <a:off x="4473163" y="3465148"/>
            <a:ext cx="7362217" cy="1631216"/>
          </a:xfrm>
          <a:prstGeom prst="rect">
            <a:avLst/>
          </a:prstGeom>
        </p:spPr>
        <p:txBody>
          <a:bodyPr wrap="square">
            <a:spAutoFit/>
          </a:bodyPr>
          <a:lstStyle/>
          <a:p>
            <a:pPr>
              <a:spcAft>
                <a:spcPts val="600"/>
              </a:spcAft>
            </a:pPr>
            <a:r>
              <a:rPr lang="ja-JP" altLang="en-US" dirty="0" smtClean="0">
                <a:latin typeface="メイリオ" panose="020B0604030504040204" pitchFamily="50" charset="-128"/>
                <a:ea typeface="メイリオ" panose="020B0604030504040204" pitchFamily="50" charset="-128"/>
              </a:rPr>
              <a:t>呼吸速度の馴化の程度を示す指標として</a:t>
            </a:r>
            <a:r>
              <a:rPr lang="ja-JP" altLang="en-US" dirty="0" smtClean="0">
                <a:solidFill>
                  <a:srgbClr val="FF0000"/>
                </a:solidFill>
                <a:latin typeface="メイリオ" panose="020B0604030504040204" pitchFamily="50" charset="-128"/>
                <a:ea typeface="メイリオ" panose="020B0604030504040204" pitchFamily="50" charset="-128"/>
              </a:rPr>
              <a:t>LTR</a:t>
            </a:r>
            <a:r>
              <a:rPr lang="ja-JP" altLang="en-US" baseline="-25000" dirty="0" smtClean="0">
                <a:solidFill>
                  <a:srgbClr val="FF0000"/>
                </a:solidFill>
                <a:latin typeface="メイリオ" panose="020B0604030504040204" pitchFamily="50" charset="-128"/>
                <a:ea typeface="メイリオ" panose="020B0604030504040204" pitchFamily="50" charset="-128"/>
              </a:rPr>
              <a:t>10</a:t>
            </a:r>
            <a:r>
              <a:rPr lang="ja-JP" altLang="en-US" dirty="0" smtClean="0">
                <a:latin typeface="メイリオ" panose="020B0604030504040204" pitchFamily="50" charset="-128"/>
                <a:ea typeface="メイリオ" panose="020B0604030504040204" pitchFamily="50" charset="-128"/>
              </a:rPr>
              <a:t> (The Long-term Temperature response of Respiration)がある。</a:t>
            </a:r>
          </a:p>
          <a:p>
            <a:r>
              <a:rPr lang="ja-JP" altLang="en-US" dirty="0" smtClean="0">
                <a:latin typeface="メイリオ" panose="020B0604030504040204" pitchFamily="50" charset="-128"/>
                <a:ea typeface="メイリオ" panose="020B0604030504040204" pitchFamily="50" charset="-128"/>
              </a:rPr>
              <a:t>　Q</a:t>
            </a:r>
            <a:r>
              <a:rPr lang="ja-JP" altLang="en-US" baseline="-25000" dirty="0" smtClean="0">
                <a:latin typeface="メイリオ" panose="020B0604030504040204" pitchFamily="50" charset="-128"/>
                <a:ea typeface="メイリオ" panose="020B0604030504040204" pitchFamily="50" charset="-128"/>
              </a:rPr>
              <a:t>10</a:t>
            </a:r>
            <a:r>
              <a:rPr lang="ja-JP" altLang="en-US" dirty="0" smtClean="0">
                <a:latin typeface="メイリオ" panose="020B0604030504040204" pitchFamily="50" charset="-128"/>
                <a:ea typeface="メイリオ" panose="020B0604030504040204" pitchFamily="50" charset="-128"/>
              </a:rPr>
              <a:t>=2.3で、かつLTR</a:t>
            </a:r>
            <a:r>
              <a:rPr lang="ja-JP" altLang="en-US" baseline="-25000" dirty="0" smtClean="0">
                <a:latin typeface="メイリオ" panose="020B0604030504040204" pitchFamily="50" charset="-128"/>
                <a:ea typeface="メイリオ" panose="020B0604030504040204" pitchFamily="50" charset="-128"/>
              </a:rPr>
              <a:t>10</a:t>
            </a:r>
            <a:r>
              <a:rPr lang="ja-JP" altLang="en-US" dirty="0" smtClean="0">
                <a:latin typeface="メイリオ" panose="020B0604030504040204" pitchFamily="50" charset="-128"/>
                <a:ea typeface="メイリオ" panose="020B0604030504040204" pitchFamily="50" charset="-128"/>
              </a:rPr>
              <a:t>=2.3であれば、馴化は全く生じていない。</a:t>
            </a:r>
          </a:p>
          <a:p>
            <a:pPr>
              <a:spcAft>
                <a:spcPts val="600"/>
              </a:spcAft>
            </a:pPr>
            <a:r>
              <a:rPr lang="ja-JP" altLang="en-US" dirty="0" smtClean="0">
                <a:latin typeface="メイリオ" panose="020B0604030504040204" pitchFamily="50" charset="-128"/>
                <a:ea typeface="メイリオ" panose="020B0604030504040204" pitchFamily="50" charset="-128"/>
              </a:rPr>
              <a:t>　Q</a:t>
            </a:r>
            <a:r>
              <a:rPr lang="ja-JP" altLang="en-US" baseline="-25000" dirty="0" smtClean="0">
                <a:latin typeface="メイリオ" panose="020B0604030504040204" pitchFamily="50" charset="-128"/>
                <a:ea typeface="メイリオ" panose="020B0604030504040204" pitchFamily="50" charset="-128"/>
              </a:rPr>
              <a:t>10</a:t>
            </a:r>
            <a:r>
              <a:rPr lang="ja-JP" altLang="en-US" dirty="0" smtClean="0">
                <a:latin typeface="メイリオ" panose="020B0604030504040204" pitchFamily="50" charset="-128"/>
                <a:ea typeface="メイリオ" panose="020B0604030504040204" pitchFamily="50" charset="-128"/>
              </a:rPr>
              <a:t>=2.3で、かつLTR</a:t>
            </a:r>
            <a:r>
              <a:rPr lang="ja-JP" altLang="en-US" baseline="-25000" dirty="0" smtClean="0">
                <a:latin typeface="メイリオ" panose="020B0604030504040204" pitchFamily="50" charset="-128"/>
                <a:ea typeface="メイリオ" panose="020B0604030504040204" pitchFamily="50" charset="-128"/>
              </a:rPr>
              <a:t>10</a:t>
            </a:r>
            <a:r>
              <a:rPr lang="ja-JP" altLang="en-US" dirty="0" smtClean="0">
                <a:latin typeface="メイリオ" panose="020B0604030504040204" pitchFamily="50" charset="-128"/>
                <a:ea typeface="メイリオ" panose="020B0604030504040204" pitchFamily="50" charset="-128"/>
              </a:rPr>
              <a:t>=1.0であれば、完璧な馴化が生じている。</a:t>
            </a:r>
          </a:p>
          <a:p>
            <a:r>
              <a:rPr lang="ja-JP" altLang="en-US" dirty="0" smtClean="0">
                <a:latin typeface="メイリオ" panose="020B0604030504040204" pitchFamily="50" charset="-128"/>
                <a:ea typeface="メイリオ" panose="020B0604030504040204" pitchFamily="50" charset="-128"/>
              </a:rPr>
              <a:t>LTR</a:t>
            </a:r>
            <a:r>
              <a:rPr lang="ja-JP" altLang="en-US" baseline="-25000" dirty="0" smtClean="0">
                <a:latin typeface="メイリオ" panose="020B0604030504040204" pitchFamily="50" charset="-128"/>
                <a:ea typeface="メイリオ" panose="020B0604030504040204" pitchFamily="50" charset="-128"/>
              </a:rPr>
              <a:t>10</a:t>
            </a:r>
            <a:r>
              <a:rPr lang="ja-JP" altLang="en-US" dirty="0" smtClean="0">
                <a:latin typeface="メイリオ" panose="020B0604030504040204" pitchFamily="50" charset="-128"/>
                <a:ea typeface="メイリオ" panose="020B0604030504040204" pitchFamily="50" charset="-128"/>
              </a:rPr>
              <a:t>の実測例は非常に少ないが、大体1～2の範囲に収まる。</a:t>
            </a:r>
            <a:endParaRPr lang="ja-JP" altLang="en-US" dirty="0">
              <a:latin typeface="メイリオ" panose="020B0604030504040204" pitchFamily="50" charset="-128"/>
              <a:ea typeface="メイリオ" panose="020B0604030504040204" pitchFamily="50" charset="-128"/>
            </a:endParaRPr>
          </a:p>
        </p:txBody>
      </p:sp>
      <p:sp>
        <p:nvSpPr>
          <p:cNvPr id="12" name="正方形/長方形 11"/>
          <p:cNvSpPr/>
          <p:nvPr/>
        </p:nvSpPr>
        <p:spPr>
          <a:xfrm>
            <a:off x="585063" y="5564516"/>
            <a:ext cx="11121483" cy="923330"/>
          </a:xfrm>
          <a:prstGeom prst="rect">
            <a:avLst/>
          </a:prstGeom>
        </p:spPr>
        <p:txBody>
          <a:bodyPr wrap="square">
            <a:spAutoFit/>
          </a:bodyPr>
          <a:lstStyle/>
          <a:p>
            <a:r>
              <a:rPr lang="ja-JP" altLang="en-US" dirty="0" smtClean="0">
                <a:latin typeface="メイリオ" panose="020B0604030504040204" pitchFamily="50" charset="-128"/>
                <a:ea typeface="メイリオ" panose="020B0604030504040204" pitchFamily="50" charset="-128"/>
              </a:rPr>
              <a:t>しかし、</a:t>
            </a:r>
            <a:r>
              <a:rPr lang="ja-JP" altLang="en-US" dirty="0">
                <a:latin typeface="メイリオ" panose="020B0604030504040204" pitchFamily="50" charset="-128"/>
                <a:ea typeface="メイリオ" panose="020B0604030504040204" pitchFamily="50" charset="-128"/>
              </a:rPr>
              <a:t>LTR</a:t>
            </a:r>
            <a:r>
              <a:rPr lang="ja-JP" altLang="en-US" baseline="-25000" dirty="0">
                <a:latin typeface="メイリオ" panose="020B0604030504040204" pitchFamily="50" charset="-128"/>
                <a:ea typeface="メイリオ" panose="020B0604030504040204" pitchFamily="50" charset="-128"/>
              </a:rPr>
              <a:t>10</a:t>
            </a:r>
            <a:r>
              <a:rPr lang="ja-JP" altLang="en-US" dirty="0">
                <a:latin typeface="メイリオ" panose="020B0604030504040204" pitchFamily="50" charset="-128"/>
                <a:ea typeface="メイリオ" panose="020B0604030504040204" pitchFamily="50" charset="-128"/>
              </a:rPr>
              <a:t>のデータセットが充実したとしても、気候変動下における長期的な呼吸速度の反応を予測する上では</a:t>
            </a:r>
            <a:r>
              <a:rPr lang="ja-JP" altLang="en-US" dirty="0" smtClean="0">
                <a:latin typeface="メイリオ" panose="020B0604030504040204" pitchFamily="50" charset="-128"/>
                <a:ea typeface="メイリオ" panose="020B0604030504040204" pitchFamily="50" charset="-128"/>
              </a:rPr>
              <a:t>不十分。</a:t>
            </a:r>
            <a:r>
              <a:rPr lang="ja-JP" altLang="en-US" dirty="0">
                <a:latin typeface="メイリオ" panose="020B0604030504040204" pitchFamily="50" charset="-128"/>
                <a:ea typeface="メイリオ" panose="020B0604030504040204" pitchFamily="50" charset="-128"/>
              </a:rPr>
              <a:t>その理由は、成長速度は、栄養塩・利用可能な水・成長期間（フェノロジーの変化に伴った）の変化の影響も受けるし、そしてそれらは、それぞれの温度依存性を持つから。</a:t>
            </a:r>
          </a:p>
        </p:txBody>
      </p:sp>
      <p:sp>
        <p:nvSpPr>
          <p:cNvPr id="10" name="テキスト ボックス 9"/>
          <p:cNvSpPr txBox="1"/>
          <p:nvPr/>
        </p:nvSpPr>
        <p:spPr>
          <a:xfrm>
            <a:off x="3781687" y="3884706"/>
            <a:ext cx="723275"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温度→</a:t>
            </a:r>
            <a:endParaRPr kumimoji="1" lang="ja-JP" altLang="en-US" sz="1400"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517482" y="1745911"/>
            <a:ext cx="400110" cy="990015"/>
          </a:xfrm>
          <a:prstGeom prst="rect">
            <a:avLst/>
          </a:prstGeom>
          <a:noFill/>
        </p:spPr>
        <p:txBody>
          <a:bodyPr vert="eaVert" wrap="none" rtlCol="0">
            <a:spAutoFit/>
          </a:bodyPr>
          <a:lstStyle/>
          <a:p>
            <a:r>
              <a:rPr kumimoji="1" lang="ja-JP" altLang="en-US" sz="1400" dirty="0" smtClean="0">
                <a:latin typeface="メイリオ" panose="020B0604030504040204" pitchFamily="50" charset="-128"/>
                <a:ea typeface="メイリオ" panose="020B0604030504040204" pitchFamily="50" charset="-128"/>
              </a:rPr>
              <a:t>←呼吸速度</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85063" y="804458"/>
            <a:ext cx="3518912" cy="400110"/>
          </a:xfrm>
          <a:prstGeom prst="rect">
            <a:avLst/>
          </a:prstGeom>
          <a:noFill/>
        </p:spPr>
        <p:txBody>
          <a:bodyPr wrap="none" rtlCol="0">
            <a:spAutoFit/>
          </a:bodyPr>
          <a:lstStyle/>
          <a:p>
            <a:r>
              <a:rPr kumimoji="1" lang="ja-JP" altLang="en-US" sz="2000" dirty="0" smtClean="0">
                <a:solidFill>
                  <a:srgbClr val="00B050"/>
                </a:solidFill>
                <a:latin typeface="メイリオ" panose="020B0604030504040204" pitchFamily="50" charset="-128"/>
                <a:ea typeface="メイリオ" panose="020B0604030504040204" pitchFamily="50" charset="-128"/>
              </a:rPr>
              <a:t>呼吸速度の温度に対する馴化</a:t>
            </a:r>
            <a:endParaRPr kumimoji="1" lang="ja-JP" altLang="en-US" sz="2000" dirty="0">
              <a:solidFill>
                <a:srgbClr val="00B050"/>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462930" y="4338289"/>
            <a:ext cx="3868128" cy="738664"/>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rPr>
              <a:t>より温暖な環境に対しての馴化。</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a: </a:t>
            </a:r>
            <a:r>
              <a:rPr lang="ja-JP" altLang="en-US" sz="1400" dirty="0" smtClean="0">
                <a:latin typeface="メイリオ" panose="020B0604030504040204" pitchFamily="50" charset="-128"/>
                <a:ea typeface="メイリオ" panose="020B0604030504040204" pitchFamily="50" charset="-128"/>
              </a:rPr>
              <a:t>完全な馴化が生じるケース</a:t>
            </a:r>
            <a:endParaRPr lang="ja-JP" altLang="en-US" sz="1400" dirty="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b: </a:t>
            </a:r>
            <a:r>
              <a:rPr lang="ja-JP" altLang="en-US" sz="1400" dirty="0" smtClean="0">
                <a:latin typeface="メイリオ" panose="020B0604030504040204" pitchFamily="50" charset="-128"/>
                <a:ea typeface="メイリオ" panose="020B0604030504040204" pitchFamily="50" charset="-128"/>
              </a:rPr>
              <a:t>不完全な馴化</a:t>
            </a:r>
            <a:r>
              <a:rPr lang="ja-JP" altLang="en-US" sz="1400" dirty="0">
                <a:latin typeface="メイリオ" panose="020B0604030504040204" pitchFamily="50" charset="-128"/>
                <a:ea typeface="メイリオ" panose="020B0604030504040204" pitchFamily="50" charset="-128"/>
              </a:rPr>
              <a:t>が生じた</a:t>
            </a:r>
            <a:r>
              <a:rPr lang="ja-JP" altLang="en-US" sz="1400" dirty="0" smtClean="0">
                <a:latin typeface="メイリオ" panose="020B0604030504040204" pitchFamily="50" charset="-128"/>
                <a:ea typeface="メイリオ" panose="020B0604030504040204" pitchFamily="50" charset="-128"/>
              </a:rPr>
              <a:t>場合（より現実的）</a:t>
            </a:r>
            <a:endParaRPr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68548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3599</TotalTime>
  <Words>5929</Words>
  <Application>Microsoft Office PowerPoint</Application>
  <PresentationFormat>ワイド画面</PresentationFormat>
  <Paragraphs>411</Paragraphs>
  <Slides>35</Slides>
  <Notes>30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35</vt:i4>
      </vt:variant>
    </vt:vector>
  </HeadingPairs>
  <TitlesOfParts>
    <vt:vector size="42" baseType="lpstr">
      <vt:lpstr>HGP教科書体</vt:lpstr>
      <vt:lpstr>ＭＳ Ｐゴシック</vt:lpstr>
      <vt:lpstr>メイリオ</vt:lpstr>
      <vt:lpstr>Arial</vt:lpstr>
      <vt:lpstr>Calibri</vt:lpstr>
      <vt:lpstr>Calibri Light</vt:lpstr>
      <vt:lpstr>Office テーマ</vt:lpstr>
      <vt:lpstr>植物の環境応答と植生の分布</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Biome distribution was actually controlled by Bioclimatic limits for each Plant Functional Types (PFTs)</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 Hisashi</dc:creator>
  <cp:lastModifiedBy>Sato Hisashi</cp:lastModifiedBy>
  <cp:revision>804</cp:revision>
  <cp:lastPrinted>2018-11-21T08:12:21Z</cp:lastPrinted>
  <dcterms:created xsi:type="dcterms:W3CDTF">2018-08-13T05:38:00Z</dcterms:created>
  <dcterms:modified xsi:type="dcterms:W3CDTF">2018-11-26T01:00:48Z</dcterms:modified>
</cp:coreProperties>
</file>