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68" r:id="rId2"/>
    <p:sldId id="370" r:id="rId3"/>
    <p:sldId id="371" r:id="rId4"/>
    <p:sldId id="379" r:id="rId5"/>
    <p:sldId id="380" r:id="rId6"/>
    <p:sldId id="381" r:id="rId7"/>
    <p:sldId id="382" r:id="rId8"/>
    <p:sldId id="369" r:id="rId9"/>
    <p:sldId id="373" r:id="rId10"/>
    <p:sldId id="306" r:id="rId11"/>
    <p:sldId id="375" r:id="rId12"/>
    <p:sldId id="376" r:id="rId13"/>
    <p:sldId id="377" r:id="rId14"/>
    <p:sldId id="307" r:id="rId15"/>
    <p:sldId id="308" r:id="rId16"/>
    <p:sldId id="309" r:id="rId17"/>
    <p:sldId id="310" r:id="rId18"/>
    <p:sldId id="383" r:id="rId19"/>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24" autoAdjust="0"/>
  </p:normalViewPr>
  <p:slideViewPr>
    <p:cSldViewPr snapToGrid="0">
      <p:cViewPr varScale="1">
        <p:scale>
          <a:sx n="96" d="100"/>
          <a:sy n="96" d="100"/>
        </p:scale>
        <p:origin x="96" y="57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429C8AD-6681-4479-A2BF-3381C9601313}" type="datetimeFigureOut">
              <a:rPr kumimoji="1" lang="ja-JP" altLang="en-US" smtClean="0"/>
              <a:t>2018/11/26</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67CAFD7-E679-4E3F-A9D0-C27650F69636}" type="slidenum">
              <a:rPr kumimoji="1" lang="ja-JP" altLang="en-US" smtClean="0"/>
              <a:t>‹#›</a:t>
            </a:fld>
            <a:endParaRPr kumimoji="1" lang="ja-JP" altLang="en-US"/>
          </a:p>
        </p:txBody>
      </p:sp>
    </p:spTree>
    <p:extLst>
      <p:ext uri="{BB962C8B-B14F-4D97-AF65-F5344CB8AC3E}">
        <p14:creationId xmlns:p14="http://schemas.microsoft.com/office/powerpoint/2010/main" val="1876017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ただし、炭素循環への影響などはなにも考えていない。</a:t>
            </a:r>
            <a:endParaRPr kumimoji="1" lang="en-US" altLang="ja-JP" dirty="0" smtClean="0"/>
          </a:p>
          <a:p>
            <a:endParaRPr kumimoji="1" lang="en-US" altLang="ja-JP" dirty="0" smtClean="0"/>
          </a:p>
          <a:p>
            <a:r>
              <a:rPr lang="en-US" altLang="ja-JP" sz="1300" dirty="0" err="1"/>
              <a:t>Bonan</a:t>
            </a:r>
            <a:r>
              <a:rPr lang="en-US" altLang="ja-JP" sz="1300" dirty="0"/>
              <a:t> et al. (1992)</a:t>
            </a:r>
            <a:r>
              <a:rPr lang="ja-JP" altLang="ja-JP" sz="1300" dirty="0"/>
              <a:t>は、現在の地球の北緯</a:t>
            </a:r>
            <a:r>
              <a:rPr lang="en-US" altLang="ja-JP" sz="1300" dirty="0"/>
              <a:t>45</a:t>
            </a:r>
            <a:r>
              <a:rPr lang="ja-JP" altLang="ja-JP" sz="1300" dirty="0"/>
              <a:t>度以上に分布する森林を全て取り除いた条件で</a:t>
            </a:r>
            <a:r>
              <a:rPr lang="en-US" altLang="ja-JP" sz="1300" dirty="0"/>
              <a:t>AGCM</a:t>
            </a:r>
            <a:r>
              <a:rPr lang="ja-JP" altLang="ja-JP" sz="1300" dirty="0"/>
              <a:t>のシミュレーションを行うと、植生を除いた地域、およびそれよりも低緯度の地域にわたって、大幅な寒冷化が生じることを示した。</a:t>
            </a:r>
          </a:p>
          <a:p>
            <a:r>
              <a:rPr lang="ja-JP" altLang="ja-JP" sz="1300" dirty="0"/>
              <a:t>実線</a:t>
            </a:r>
            <a:r>
              <a:rPr lang="en-US" altLang="ja-JP" sz="1300" dirty="0"/>
              <a:t> </a:t>
            </a:r>
            <a:r>
              <a:rPr lang="ja-JP" altLang="ja-JP" sz="1300" dirty="0"/>
              <a:t>：</a:t>
            </a:r>
            <a:r>
              <a:rPr lang="en-US" altLang="ja-JP" sz="1300" dirty="0"/>
              <a:t>SST</a:t>
            </a:r>
            <a:r>
              <a:rPr lang="ja-JP" altLang="ja-JP" sz="1300" dirty="0"/>
              <a:t>と海氷も動的にシミュレートした場合。</a:t>
            </a:r>
          </a:p>
          <a:p>
            <a:r>
              <a:rPr lang="ja-JP" altLang="ja-JP" sz="1300" dirty="0"/>
              <a:t>破線：</a:t>
            </a:r>
            <a:r>
              <a:rPr lang="en-US" altLang="ja-JP" sz="1300" dirty="0"/>
              <a:t>SST</a:t>
            </a:r>
            <a:r>
              <a:rPr lang="ja-JP" altLang="ja-JP" sz="1300" dirty="0"/>
              <a:t>と海氷は</a:t>
            </a:r>
            <a:r>
              <a:rPr lang="en-US" altLang="ja-JP" sz="1300" dirty="0"/>
              <a:t>Prescribed</a:t>
            </a:r>
            <a:endParaRPr lang="ja-JP" altLang="ja-JP" sz="1300" dirty="0"/>
          </a:p>
          <a:p>
            <a:r>
              <a:rPr lang="ja-JP" altLang="ja-JP" sz="1300" dirty="0" smtClean="0"/>
              <a:t>この</a:t>
            </a:r>
            <a:r>
              <a:rPr lang="ja-JP" altLang="ja-JP" sz="1300" dirty="0"/>
              <a:t>実験から読み取ることができる</a:t>
            </a:r>
            <a:r>
              <a:rPr lang="ja-JP" altLang="en-US" sz="1300" dirty="0"/>
              <a:t>事：</a:t>
            </a:r>
            <a:r>
              <a:rPr lang="ja-JP" altLang="ja-JP" sz="1300" dirty="0"/>
              <a:t>海氷がアルベドを低下させ寒冷化を増幅し、そして海水が低緯度にまで低温を運び、また他の季節にも春先の低温を伝える。</a:t>
            </a:r>
          </a:p>
          <a:p>
            <a:endParaRPr kumimoji="1" lang="ja-JP" altLang="en-US" dirty="0"/>
          </a:p>
        </p:txBody>
      </p:sp>
      <p:sp>
        <p:nvSpPr>
          <p:cNvPr id="4" name="スライド番号プレースホルダ 3"/>
          <p:cNvSpPr>
            <a:spLocks noGrp="1"/>
          </p:cNvSpPr>
          <p:nvPr>
            <p:ph type="sldNum" sz="quarter" idx="10"/>
          </p:nvPr>
        </p:nvSpPr>
        <p:spPr/>
        <p:txBody>
          <a:bodyPr/>
          <a:lstStyle/>
          <a:p>
            <a:fld id="{5BF329BB-6A1C-4CEC-95FD-38BE778D351C}" type="slidenum">
              <a:rPr kumimoji="1" lang="ja-JP" altLang="en-US" smtClean="0"/>
              <a:pPr/>
              <a:t>2</a:t>
            </a:fld>
            <a:endParaRPr kumimoji="1" lang="ja-JP" altLang="en-US"/>
          </a:p>
        </p:txBody>
      </p:sp>
    </p:spTree>
    <p:extLst>
      <p:ext uri="{BB962C8B-B14F-4D97-AF65-F5344CB8AC3E}">
        <p14:creationId xmlns:p14="http://schemas.microsoft.com/office/powerpoint/2010/main" val="74177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3468" eaLnBrk="0" hangingPunct="0">
              <a:defRPr kumimoji="1" sz="2600">
                <a:solidFill>
                  <a:schemeClr val="tx1"/>
                </a:solidFill>
                <a:latin typeface="Times New Roman" panose="02020603050405020304" pitchFamily="18" charset="0"/>
                <a:ea typeface="ＭＳ Ｐゴシック" panose="020B0600070205080204" pitchFamily="50" charset="-128"/>
              </a:defRPr>
            </a:lvl1pPr>
            <a:lvl2pPr marL="804763" indent="-309524" defTabSz="1033468" eaLnBrk="0" hangingPunct="0">
              <a:defRPr kumimoji="1" sz="2600">
                <a:solidFill>
                  <a:schemeClr val="tx1"/>
                </a:solidFill>
                <a:latin typeface="Times New Roman" panose="02020603050405020304" pitchFamily="18" charset="0"/>
                <a:ea typeface="ＭＳ Ｐゴシック" panose="020B0600070205080204" pitchFamily="50" charset="-128"/>
              </a:defRPr>
            </a:lvl2pPr>
            <a:lvl3pPr marL="1238098" indent="-247620" defTabSz="1033468" eaLnBrk="0" hangingPunct="0">
              <a:defRPr kumimoji="1" sz="2600">
                <a:solidFill>
                  <a:schemeClr val="tx1"/>
                </a:solidFill>
                <a:latin typeface="Times New Roman" panose="02020603050405020304" pitchFamily="18" charset="0"/>
                <a:ea typeface="ＭＳ Ｐゴシック" panose="020B0600070205080204" pitchFamily="50" charset="-128"/>
              </a:defRPr>
            </a:lvl3pPr>
            <a:lvl4pPr marL="1733337" indent="-247620" defTabSz="1033468" eaLnBrk="0" hangingPunct="0">
              <a:defRPr kumimoji="1" sz="2600">
                <a:solidFill>
                  <a:schemeClr val="tx1"/>
                </a:solidFill>
                <a:latin typeface="Times New Roman" panose="02020603050405020304" pitchFamily="18" charset="0"/>
                <a:ea typeface="ＭＳ Ｐゴシック" panose="020B0600070205080204" pitchFamily="50" charset="-128"/>
              </a:defRPr>
            </a:lvl4pPr>
            <a:lvl5pPr marL="2228576" indent="-247620" defTabSz="1033468" eaLnBrk="0" hangingPunct="0">
              <a:defRPr kumimoji="1" sz="2600">
                <a:solidFill>
                  <a:schemeClr val="tx1"/>
                </a:solidFill>
                <a:latin typeface="Times New Roman" panose="02020603050405020304" pitchFamily="18" charset="0"/>
                <a:ea typeface="ＭＳ Ｐゴシック" panose="020B0600070205080204" pitchFamily="50" charset="-128"/>
              </a:defRPr>
            </a:lvl5pPr>
            <a:lvl6pPr marL="2723815" indent="-247620" defTabSz="1033468"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3219054" indent="-247620" defTabSz="1033468"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714293" indent="-247620" defTabSz="1033468"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4209532" indent="-247620" defTabSz="1033468"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fld id="{93E2DFFC-D25B-402D-BA98-0FF24B3EB9DE}" type="slidenum">
              <a:rPr lang="ja-JP" altLang="en-US" sz="1400"/>
              <a:pPr eaLnBrk="1" hangingPunct="1"/>
              <a:t>13</a:t>
            </a:fld>
            <a:endParaRPr lang="en-US" altLang="ja-JP" sz="1400"/>
          </a:p>
        </p:txBody>
      </p:sp>
      <p:sp>
        <p:nvSpPr>
          <p:cNvPr id="38915" name="Slide Image Placeholder 1"/>
          <p:cNvSpPr>
            <a:spLocks noGrp="1" noRot="1" noChangeAspect="1" noTextEdit="1"/>
          </p:cNvSpPr>
          <p:nvPr>
            <p:ph type="sldImg"/>
          </p:nvPr>
        </p:nvSpPr>
        <p:spPr>
          <a:xfrm>
            <a:off x="-141288" y="860425"/>
            <a:ext cx="7631113" cy="4294188"/>
          </a:xfrm>
          <a:ln/>
        </p:spPr>
      </p:sp>
      <p:sp>
        <p:nvSpPr>
          <p:cNvPr id="38916" name="Notes Placeholder 2"/>
          <p:cNvSpPr>
            <a:spLocks noGrp="1"/>
          </p:cNvSpPr>
          <p:nvPr>
            <p:ph type="body" idx="1"/>
          </p:nvPr>
        </p:nvSpPr>
        <p:spPr>
          <a:xfrm>
            <a:off x="981085" y="5440692"/>
            <a:ext cx="5386923" cy="51546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
        <p:nvSpPr>
          <p:cNvPr id="38917" name="Slide Number Placeholder 3"/>
          <p:cNvSpPr txBox="1">
            <a:spLocks noGrp="1"/>
          </p:cNvSpPr>
          <p:nvPr/>
        </p:nvSpPr>
        <p:spPr bwMode="auto">
          <a:xfrm>
            <a:off x="4164266" y="10883162"/>
            <a:ext cx="3184825" cy="57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67" tIns="51634" rIns="103267" bIns="51634" anchor="b"/>
          <a:lstStyle>
            <a:lvl1pPr defTabSz="954088"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54088"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54088"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54088"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54088"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54088"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54088"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54088"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54088"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a:fld id="{989B203C-AA97-4620-914A-A1C467A3B31A}" type="slidenum">
              <a:rPr kumimoji="0" lang="ja-JP" altLang="en-US" sz="1400">
                <a:latin typeface="Arial" panose="020B0604020202020204" pitchFamily="34" charset="0"/>
              </a:rPr>
              <a:pPr algn="r"/>
              <a:t>13</a:t>
            </a:fld>
            <a:endParaRPr kumimoji="0" lang="en-US" altLang="ja-JP" sz="1400">
              <a:latin typeface="Arial" panose="020B0604020202020204" pitchFamily="34" charset="0"/>
            </a:endParaRPr>
          </a:p>
        </p:txBody>
      </p:sp>
    </p:spTree>
    <p:extLst>
      <p:ext uri="{BB962C8B-B14F-4D97-AF65-F5344CB8AC3E}">
        <p14:creationId xmlns:p14="http://schemas.microsoft.com/office/powerpoint/2010/main" val="312444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latin typeface="Arial" panose="020B0604020202020204" pitchFamily="34" charset="0"/>
              <a:ea typeface="ＭＳ Ｐゴシック" panose="020B0600070205080204" pitchFamily="50" charset="-128"/>
            </a:endParaRPr>
          </a:p>
        </p:txBody>
      </p:sp>
      <p:sp>
        <p:nvSpPr>
          <p:cNvPr id="4403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b="1">
                <a:solidFill>
                  <a:schemeClr val="tx1"/>
                </a:solidFill>
                <a:latin typeface="Nimbus Roman No9 L" pitchFamily="16" charset="0"/>
              </a:defRPr>
            </a:lvl1pPr>
            <a:lvl2pPr marL="804763" indent="-309524">
              <a:defRPr sz="1700" b="1">
                <a:solidFill>
                  <a:schemeClr val="tx1"/>
                </a:solidFill>
                <a:latin typeface="Nimbus Roman No9 L" pitchFamily="16" charset="0"/>
              </a:defRPr>
            </a:lvl2pPr>
            <a:lvl3pPr marL="1238098" indent="-247620">
              <a:defRPr sz="1700" b="1">
                <a:solidFill>
                  <a:schemeClr val="tx1"/>
                </a:solidFill>
                <a:latin typeface="Nimbus Roman No9 L" pitchFamily="16" charset="0"/>
              </a:defRPr>
            </a:lvl3pPr>
            <a:lvl4pPr marL="1733337" indent="-247620">
              <a:defRPr sz="1700" b="1">
                <a:solidFill>
                  <a:schemeClr val="tx1"/>
                </a:solidFill>
                <a:latin typeface="Nimbus Roman No9 L" pitchFamily="16" charset="0"/>
              </a:defRPr>
            </a:lvl4pPr>
            <a:lvl5pPr marL="2228576" indent="-247620">
              <a:defRPr sz="1700" b="1">
                <a:solidFill>
                  <a:schemeClr val="tx1"/>
                </a:solidFill>
                <a:latin typeface="Nimbus Roman No9 L" pitchFamily="16" charset="0"/>
              </a:defRPr>
            </a:lvl5pPr>
            <a:lvl6pPr marL="2723815" indent="-247620" eaLnBrk="0" fontAlgn="base" hangingPunct="0">
              <a:spcBef>
                <a:spcPct val="0"/>
              </a:spcBef>
              <a:spcAft>
                <a:spcPct val="0"/>
              </a:spcAft>
              <a:defRPr sz="1700" b="1">
                <a:solidFill>
                  <a:schemeClr val="tx1"/>
                </a:solidFill>
                <a:latin typeface="Nimbus Roman No9 L" pitchFamily="16" charset="0"/>
              </a:defRPr>
            </a:lvl6pPr>
            <a:lvl7pPr marL="3219054" indent="-247620" eaLnBrk="0" fontAlgn="base" hangingPunct="0">
              <a:spcBef>
                <a:spcPct val="0"/>
              </a:spcBef>
              <a:spcAft>
                <a:spcPct val="0"/>
              </a:spcAft>
              <a:defRPr sz="1700" b="1">
                <a:solidFill>
                  <a:schemeClr val="tx1"/>
                </a:solidFill>
                <a:latin typeface="Nimbus Roman No9 L" pitchFamily="16" charset="0"/>
              </a:defRPr>
            </a:lvl7pPr>
            <a:lvl8pPr marL="3714293" indent="-247620" eaLnBrk="0" fontAlgn="base" hangingPunct="0">
              <a:spcBef>
                <a:spcPct val="0"/>
              </a:spcBef>
              <a:spcAft>
                <a:spcPct val="0"/>
              </a:spcAft>
              <a:defRPr sz="1700" b="1">
                <a:solidFill>
                  <a:schemeClr val="tx1"/>
                </a:solidFill>
                <a:latin typeface="Nimbus Roman No9 L" pitchFamily="16" charset="0"/>
              </a:defRPr>
            </a:lvl8pPr>
            <a:lvl9pPr marL="4209532" indent="-247620" eaLnBrk="0" fontAlgn="base" hangingPunct="0">
              <a:spcBef>
                <a:spcPct val="0"/>
              </a:spcBef>
              <a:spcAft>
                <a:spcPct val="0"/>
              </a:spcAft>
              <a:defRPr sz="1700" b="1">
                <a:solidFill>
                  <a:schemeClr val="tx1"/>
                </a:solidFill>
                <a:latin typeface="Nimbus Roman No9 L" pitchFamily="16" charset="0"/>
              </a:defRPr>
            </a:lvl9pPr>
          </a:lstStyle>
          <a:p>
            <a:fld id="{91CAE5F4-6995-4C7D-95B6-967AEE33A95B}" type="slidenum">
              <a:rPr lang="ja-JP" altLang="en-US" sz="1300" b="0">
                <a:latin typeface="Arial" panose="020B0604020202020204" pitchFamily="34" charset="0"/>
              </a:rPr>
              <a:pPr/>
              <a:t>15</a:t>
            </a:fld>
            <a:endParaRPr lang="en-US" altLang="ja-JP" sz="1300" b="0">
              <a:latin typeface="Arial" panose="020B0604020202020204" pitchFamily="34" charset="0"/>
            </a:endParaRPr>
          </a:p>
        </p:txBody>
      </p:sp>
    </p:spTree>
    <p:extLst>
      <p:ext uri="{BB962C8B-B14F-4D97-AF65-F5344CB8AC3E}">
        <p14:creationId xmlns:p14="http://schemas.microsoft.com/office/powerpoint/2010/main" val="270444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７，８月などは、ベンガル湾からのモンスーンが強く、陸面改変の影響は顕在化していない</a:t>
            </a:r>
            <a:endParaRPr kumimoji="1" lang="ja-JP" altLang="en-US" dirty="0"/>
          </a:p>
        </p:txBody>
      </p:sp>
      <p:sp>
        <p:nvSpPr>
          <p:cNvPr id="4" name="スライド番号プレースホルダ 3"/>
          <p:cNvSpPr>
            <a:spLocks noGrp="1"/>
          </p:cNvSpPr>
          <p:nvPr>
            <p:ph type="sldNum" sz="quarter" idx="10"/>
          </p:nvPr>
        </p:nvSpPr>
        <p:spPr/>
        <p:txBody>
          <a:bodyPr/>
          <a:lstStyle/>
          <a:p>
            <a:fld id="{5BF329BB-6A1C-4CEC-95FD-38BE778D351C}" type="slidenum">
              <a:rPr kumimoji="1" lang="ja-JP" altLang="en-US" smtClean="0"/>
              <a:pPr/>
              <a:t>3</a:t>
            </a:fld>
            <a:endParaRPr kumimoji="1" lang="ja-JP" altLang="en-US"/>
          </a:p>
        </p:txBody>
      </p:sp>
    </p:spTree>
    <p:extLst>
      <p:ext uri="{BB962C8B-B14F-4D97-AF65-F5344CB8AC3E}">
        <p14:creationId xmlns:p14="http://schemas.microsoft.com/office/powerpoint/2010/main" val="83467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この湿潤な気候の理由は、一つには、当時の地球軌道においては太陽放射量の季節変化が現在よりも大きく</a:t>
            </a:r>
            <a:r>
              <a:rPr lang="en-US" altLang="ja-JP" sz="1300" dirty="0"/>
              <a:t> </a:t>
            </a:r>
            <a:r>
              <a:rPr lang="ja-JP" altLang="ja-JP" sz="1300" dirty="0" err="1"/>
              <a:t>、</a:t>
            </a:r>
            <a:r>
              <a:rPr lang="ja-JP" altLang="ja-JP" sz="1300" dirty="0"/>
              <a:t>それによって夏期の陸面と海面との温度差がより高くモンスーンが活発になることで、海洋から内陸へ輸送される水蒸気量が多かったからだと考えられる</a:t>
            </a:r>
            <a:r>
              <a:rPr lang="ja-JP" altLang="ja-JP" sz="1300" dirty="0" smtClean="0"/>
              <a:t>。</a:t>
            </a:r>
            <a:r>
              <a:rPr kumimoji="1" lang="ja-JP" altLang="ja-JP" sz="1200" kern="1200" dirty="0" smtClean="0">
                <a:solidFill>
                  <a:schemeClr val="tx1"/>
                </a:solidFill>
                <a:effectLst/>
                <a:latin typeface="+mn-lt"/>
                <a:ea typeface="+mn-ea"/>
                <a:cs typeface="+mn-cs"/>
              </a:rPr>
              <a:t>現在の近日点は１月初旬。</a:t>
            </a:r>
            <a:r>
              <a:rPr kumimoji="1" lang="en-US" altLang="ja-JP" sz="1200" kern="1200" dirty="0" smtClean="0">
                <a:solidFill>
                  <a:schemeClr val="tx1"/>
                </a:solidFill>
                <a:effectLst/>
                <a:latin typeface="+mn-lt"/>
                <a:ea typeface="+mn-ea"/>
                <a:cs typeface="+mn-cs"/>
              </a:rPr>
              <a:t>9000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6000</a:t>
            </a:r>
            <a:r>
              <a:rPr kumimoji="1" lang="ja-JP" altLang="ja-JP" sz="1200" kern="1200" dirty="0" smtClean="0">
                <a:solidFill>
                  <a:schemeClr val="tx1"/>
                </a:solidFill>
                <a:effectLst/>
                <a:latin typeface="+mn-lt"/>
                <a:ea typeface="+mn-ea"/>
                <a:cs typeface="+mn-cs"/>
              </a:rPr>
              <a:t>年前のグリーンサハラの時代は、近日点は夏に近く、それによって季節性が現在よりも大きかったため、モンスーンが活発となっていた。また、地軸の傾きが現在は</a:t>
            </a:r>
            <a:r>
              <a:rPr kumimoji="1" lang="en-US" altLang="ja-JP" sz="1200" kern="1200" dirty="0" smtClean="0">
                <a:solidFill>
                  <a:schemeClr val="tx1"/>
                </a:solidFill>
                <a:effectLst/>
                <a:latin typeface="+mn-lt"/>
                <a:ea typeface="+mn-ea"/>
                <a:cs typeface="+mn-cs"/>
              </a:rPr>
              <a:t>23.4</a:t>
            </a:r>
            <a:r>
              <a:rPr kumimoji="1" lang="ja-JP" altLang="ja-JP" sz="1200" kern="1200" dirty="0" smtClean="0">
                <a:solidFill>
                  <a:schemeClr val="tx1"/>
                </a:solidFill>
                <a:effectLst/>
                <a:latin typeface="+mn-lt"/>
                <a:ea typeface="+mn-ea"/>
                <a:cs typeface="+mn-cs"/>
              </a:rPr>
              <a:t>度、当時は約</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度で、これによってもモンスーンを活発にしていた。</a:t>
            </a:r>
          </a:p>
          <a:p>
            <a:endParaRPr lang="en-US" altLang="ja-JP" sz="1300" dirty="0" smtClean="0"/>
          </a:p>
          <a:p>
            <a:r>
              <a:rPr lang="ja-JP" altLang="ja-JP" sz="1300" dirty="0" smtClean="0"/>
              <a:t>しかし</a:t>
            </a:r>
            <a:r>
              <a:rPr lang="ja-JP" altLang="ja-JP" sz="1300" dirty="0"/>
              <a:t>そのような地球軌道の違いだけでは、植生帯を５°北上させるほどの気候は出力されないことが、その後の</a:t>
            </a:r>
            <a:r>
              <a:rPr lang="en-US" altLang="ja-JP" sz="1300" dirty="0"/>
              <a:t>AGCM</a:t>
            </a:r>
            <a:r>
              <a:rPr lang="ja-JP" altLang="ja-JP" sz="1300" dirty="0"/>
              <a:t>を用いた研究で明らかとなった</a:t>
            </a:r>
            <a:r>
              <a:rPr lang="en-US" altLang="ja-JP" sz="1300" dirty="0"/>
              <a:t>(</a:t>
            </a:r>
            <a:r>
              <a:rPr lang="en-US" altLang="ja-JP" sz="1300" dirty="0" err="1"/>
              <a:t>Kutzbach</a:t>
            </a:r>
            <a:r>
              <a:rPr lang="en-US" altLang="ja-JP" sz="1300" dirty="0"/>
              <a:t> et al., 1996)</a:t>
            </a:r>
            <a:r>
              <a:rPr lang="ja-JP" altLang="ja-JP" sz="1300" dirty="0" err="1" smtClean="0"/>
              <a:t>。</a:t>
            </a:r>
            <a:endParaRPr lang="en-US" altLang="ja-JP" sz="1300" dirty="0" smtClean="0"/>
          </a:p>
          <a:p>
            <a:endParaRPr lang="en-US" altLang="ja-JP" sz="1300" dirty="0" smtClean="0"/>
          </a:p>
          <a:p>
            <a:r>
              <a:rPr lang="ja-JP" altLang="ja-JP" sz="1300" dirty="0" smtClean="0"/>
              <a:t>そして</a:t>
            </a:r>
            <a:r>
              <a:rPr lang="ja-JP" altLang="ja-JP" sz="1300" dirty="0"/>
              <a:t>地球軌道だけではなく、植生の分布を当時の分布に近づけた条件でシミュレーションを行った場合に、より当時に近い気候が出力されることから、緑のサハラの少なくとも一部は、植生帯の拡大に伴う大気</a:t>
            </a:r>
            <a:r>
              <a:rPr lang="en-US" altLang="ja-JP" sz="1300" dirty="0"/>
              <a:t>-</a:t>
            </a:r>
            <a:r>
              <a:rPr lang="ja-JP" altLang="ja-JP" sz="1300" dirty="0"/>
              <a:t>陸面間の相互作用の変化によって生じたと考えられる。</a:t>
            </a:r>
          </a:p>
          <a:p>
            <a:r>
              <a:rPr lang="en-US" altLang="ja-JP" sz="1300" dirty="0"/>
              <a:t> </a:t>
            </a:r>
            <a:endParaRPr lang="ja-JP" altLang="ja-JP" sz="1300"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t>4</a:t>
            </a:fld>
            <a:endParaRPr kumimoji="1" lang="ja-JP" altLang="en-US"/>
          </a:p>
        </p:txBody>
      </p:sp>
    </p:spTree>
    <p:extLst>
      <p:ext uri="{BB962C8B-B14F-4D97-AF65-F5344CB8AC3E}">
        <p14:creationId xmlns:p14="http://schemas.microsoft.com/office/powerpoint/2010/main" val="170706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ここで生じた植生帯の拡大に伴う大気</a:t>
            </a:r>
            <a:r>
              <a:rPr lang="en-US" altLang="ja-JP" sz="1300" dirty="0"/>
              <a:t>-</a:t>
            </a:r>
            <a:r>
              <a:rPr lang="ja-JP" altLang="ja-JP" sz="1300" dirty="0"/>
              <a:t>陸面間の相互作用の変化とは，どのようなものであろうか</a:t>
            </a:r>
            <a:r>
              <a:rPr lang="ja-JP" altLang="ja-JP" sz="1300" dirty="0" smtClean="0"/>
              <a:t>．</a:t>
            </a:r>
            <a:endParaRPr lang="en-US" altLang="ja-JP" sz="1300" dirty="0" smtClean="0"/>
          </a:p>
          <a:p>
            <a:r>
              <a:rPr lang="en-US" altLang="ja-JP" sz="1300" dirty="0" err="1" smtClean="0"/>
              <a:t>Charney</a:t>
            </a:r>
            <a:r>
              <a:rPr lang="ja-JP" altLang="ja-JP" sz="1300" dirty="0"/>
              <a:t>ら</a:t>
            </a:r>
            <a:r>
              <a:rPr lang="en-US" altLang="ja-JP" sz="1300" dirty="0"/>
              <a:t>(1975)</a:t>
            </a:r>
            <a:r>
              <a:rPr lang="ja-JP" altLang="ja-JP" sz="1300" dirty="0"/>
              <a:t>は，熱帯域の砂漠は，大気との相互作用によって，それ自身を維持させる正のフィードバックを持つと考えた</a:t>
            </a:r>
            <a:r>
              <a:rPr lang="ja-JP" altLang="ja-JP" sz="1300" dirty="0" smtClean="0"/>
              <a:t>．</a:t>
            </a:r>
            <a:endParaRPr lang="en-US" altLang="ja-JP" sz="1300" dirty="0" smtClean="0"/>
          </a:p>
          <a:p>
            <a:endParaRPr lang="en-US" altLang="ja-JP" sz="1300" dirty="0" smtClean="0"/>
          </a:p>
          <a:p>
            <a:r>
              <a:rPr lang="ja-JP" altLang="en-US" sz="1300" dirty="0" smtClean="0"/>
              <a:t>この他、しばらく植生が維持されると、土壌の保水力が高まるというフィードバックも働くはず。</a:t>
            </a:r>
            <a:endParaRPr lang="ja-JP" altLang="ja-JP" sz="13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t>5</a:t>
            </a:fld>
            <a:endParaRPr kumimoji="1" lang="ja-JP" altLang="en-US"/>
          </a:p>
        </p:txBody>
      </p:sp>
    </p:spTree>
    <p:extLst>
      <p:ext uri="{BB962C8B-B14F-4D97-AF65-F5344CB8AC3E}">
        <p14:creationId xmlns:p14="http://schemas.microsoft.com/office/powerpoint/2010/main" val="62940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300" dirty="0"/>
              <a:t>この地域は、数千年にわたって農業や牧畜に利用されてきたが、それらは不安定な降水に依存している。サヘル域では、乾燥・湿潤のトレンドが数年以上続くという、トレンドが生じる傾向がある。このような乾燥・湿潤トレンドが持続する理由の一つに、植生</a:t>
            </a:r>
            <a:r>
              <a:rPr lang="en-US" altLang="ja-JP" sz="1300" dirty="0"/>
              <a:t>-</a:t>
            </a:r>
            <a:r>
              <a:rPr lang="ja-JP" altLang="ja-JP" sz="1300" dirty="0"/>
              <a:t>大気間の正のフィードバックがあると考えられている。</a:t>
            </a:r>
          </a:p>
          <a:p>
            <a:r>
              <a:rPr lang="en-US" altLang="ja-JP" sz="1300" dirty="0"/>
              <a:t> </a:t>
            </a:r>
            <a:endParaRPr lang="ja-JP" altLang="ja-JP" sz="1300" dirty="0"/>
          </a:p>
          <a:p>
            <a:r>
              <a:rPr lang="ja-JP" altLang="ja-JP" sz="1300" dirty="0"/>
              <a:t>植生は</a:t>
            </a:r>
            <a:r>
              <a:rPr lang="en-US" altLang="ja-JP" sz="1300" dirty="0"/>
              <a:t>1</a:t>
            </a:r>
            <a:r>
              <a:rPr lang="ja-JP" altLang="ja-JP" sz="1300" dirty="0"/>
              <a:t>度成立すると、乾燥に対して割と強く、逆に乾燥からの回復は比較的短時間で完了する。そのため、乾燥トレンドは徐々に生じるが、湿潤トレンドは急に生じるという傾向が期待される。実際の傾向もそのようになっているようにみえる</a:t>
            </a:r>
            <a:r>
              <a:rPr lang="ja-JP" altLang="ja-JP" sz="1300" dirty="0" smtClean="0"/>
              <a:t>。</a:t>
            </a:r>
            <a:r>
              <a:rPr lang="ja-JP" altLang="en-US" sz="1300" dirty="0" smtClean="0"/>
              <a:t>←とのことだが、イマイチ良く分からない</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t>6</a:t>
            </a:fld>
            <a:endParaRPr kumimoji="1" lang="ja-JP" altLang="en-US"/>
          </a:p>
        </p:txBody>
      </p:sp>
    </p:spTree>
    <p:extLst>
      <p:ext uri="{BB962C8B-B14F-4D97-AF65-F5344CB8AC3E}">
        <p14:creationId xmlns:p14="http://schemas.microsoft.com/office/powerpoint/2010/main" val="426746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あと、植生の蒸散量の違いとか、そもそもの地域の飽差とか、諸条件が関わるはず</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t>7</a:t>
            </a:fld>
            <a:endParaRPr kumimoji="1" lang="ja-JP" altLang="en-US"/>
          </a:p>
        </p:txBody>
      </p:sp>
    </p:spTree>
    <p:extLst>
      <p:ext uri="{BB962C8B-B14F-4D97-AF65-F5344CB8AC3E}">
        <p14:creationId xmlns:p14="http://schemas.microsoft.com/office/powerpoint/2010/main" val="151591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ここまで見てきた例は、全て生物物理学過程によるフィードバック。これは生物化学過程によるフィードバック。</a:t>
            </a:r>
            <a:endParaRPr kumimoji="1" lang="ja-JP" altLang="en-US" dirty="0"/>
          </a:p>
        </p:txBody>
      </p:sp>
      <p:sp>
        <p:nvSpPr>
          <p:cNvPr id="4" name="スライド番号プレースホルダ 3"/>
          <p:cNvSpPr>
            <a:spLocks noGrp="1"/>
          </p:cNvSpPr>
          <p:nvPr>
            <p:ph type="sldNum" sz="quarter" idx="10"/>
          </p:nvPr>
        </p:nvSpPr>
        <p:spPr/>
        <p:txBody>
          <a:bodyPr/>
          <a:lstStyle/>
          <a:p>
            <a:fld id="{5BF329BB-6A1C-4CEC-95FD-38BE778D351C}" type="slidenum">
              <a:rPr kumimoji="1" lang="ja-JP" altLang="en-US" smtClean="0"/>
              <a:pPr/>
              <a:t>8</a:t>
            </a:fld>
            <a:endParaRPr kumimoji="1" lang="ja-JP" altLang="en-US"/>
          </a:p>
        </p:txBody>
      </p:sp>
    </p:spTree>
    <p:extLst>
      <p:ext uri="{BB962C8B-B14F-4D97-AF65-F5344CB8AC3E}">
        <p14:creationId xmlns:p14="http://schemas.microsoft.com/office/powerpoint/2010/main" val="331984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D96CC-C2CE-413B-B9EF-9DCC595BC830}" type="slidenum">
              <a:rPr lang="en-US" altLang="ja-JP"/>
              <a:pPr/>
              <a:t>11</a:t>
            </a:fld>
            <a:endParaRPr lang="en-US" altLang="ja-JP"/>
          </a:p>
        </p:txBody>
      </p:sp>
      <p:sp>
        <p:nvSpPr>
          <p:cNvPr id="456706" name="Rectangle 2"/>
          <p:cNvSpPr>
            <a:spLocks noGrp="1" noRot="1" noChangeAspect="1" noChangeArrowheads="1" noTextEdit="1"/>
          </p:cNvSpPr>
          <p:nvPr>
            <p:ph type="sldImg"/>
          </p:nvPr>
        </p:nvSpPr>
        <p:spPr>
          <a:xfrm>
            <a:off x="-88900" y="819150"/>
            <a:ext cx="7275513" cy="4092575"/>
          </a:xfrm>
          <a:ln/>
        </p:spPr>
      </p:sp>
      <p:sp>
        <p:nvSpPr>
          <p:cNvPr id="456707" name="Rectangle 3"/>
          <p:cNvSpPr>
            <a:spLocks noGrp="1" noChangeArrowheads="1"/>
          </p:cNvSpPr>
          <p:nvPr>
            <p:ph type="body" idx="1"/>
          </p:nvPr>
        </p:nvSpPr>
        <p:spPr/>
        <p:txBody>
          <a:bodyPr/>
          <a:lstStyle/>
          <a:p>
            <a:r>
              <a:rPr lang="en-US" altLang="ja-JP"/>
              <a:t>Uncertainties in carbon cycle feedbacks estimated from analysis of the results from the C4MIP models. Each effect is given in terms of its impact on the mean airborne fraction over the simulation period (typically 1860 to 2100), with bars showing the uncertainty range based on the ranges of effective sensitivity parameters given in Tables 7.4 and 7.5. The lower three bars are the direct response to increasing atmospheric CO2 (see Section 7.3.5 for details), the middle four bars show the impacts of climate change on the carbon cycle, and the top black bar shows the range of climate-carbon cycle feedbacks given by the C4MIP models.</a:t>
            </a:r>
          </a:p>
        </p:txBody>
      </p:sp>
    </p:spTree>
    <p:extLst>
      <p:ext uri="{BB962C8B-B14F-4D97-AF65-F5344CB8AC3E}">
        <p14:creationId xmlns:p14="http://schemas.microsoft.com/office/powerpoint/2010/main" val="1388796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CC14E59-BABE-432B-A0D8-4C2B727D3329}" type="slidenum">
              <a:rPr lang="en-US" altLang="ja-JP"/>
              <a:pPr/>
              <a:t>12</a:t>
            </a:fld>
            <a:endParaRPr lang="en-US" altLang="ja-JP"/>
          </a:p>
        </p:txBody>
      </p:sp>
      <p:sp>
        <p:nvSpPr>
          <p:cNvPr id="464898" name="Slide Image Placeholder 1"/>
          <p:cNvSpPr>
            <a:spLocks noGrp="1" noRot="1" noChangeAspect="1" noTextEdit="1"/>
          </p:cNvSpPr>
          <p:nvPr>
            <p:ph type="sldImg"/>
          </p:nvPr>
        </p:nvSpPr>
        <p:spPr>
          <a:xfrm>
            <a:off x="-88900" y="819150"/>
            <a:ext cx="7275513" cy="4092575"/>
          </a:xfrm>
          <a:ln/>
        </p:spPr>
      </p:sp>
      <p:sp>
        <p:nvSpPr>
          <p:cNvPr id="464899" name="Notes Placeholder 2"/>
          <p:cNvSpPr>
            <a:spLocks noGrp="1"/>
          </p:cNvSpPr>
          <p:nvPr>
            <p:ph type="body" idx="1"/>
          </p:nvPr>
        </p:nvSpPr>
        <p:spPr>
          <a:xfrm>
            <a:off x="946574" y="5183050"/>
            <a:ext cx="5204510" cy="4911193"/>
          </a:xfrm>
        </p:spPr>
        <p:txBody>
          <a:bodyPr lIns="99048" tIns="49524" rIns="99048" bIns="49524"/>
          <a:lstStyle/>
          <a:p>
            <a:endParaRPr lang="ja-JP" altLang="ja-JP"/>
          </a:p>
        </p:txBody>
      </p:sp>
      <p:sp>
        <p:nvSpPr>
          <p:cNvPr id="464900" name="Slide Number Placeholder 3"/>
          <p:cNvSpPr txBox="1">
            <a:spLocks noGrp="1"/>
          </p:cNvSpPr>
          <p:nvPr/>
        </p:nvSpPr>
        <p:spPr bwMode="auto">
          <a:xfrm>
            <a:off x="4021294" y="10367877"/>
            <a:ext cx="3076363" cy="54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0" hangingPunct="0">
              <a:lnSpc>
                <a:spcPct val="100000"/>
              </a:lnSpc>
            </a:pPr>
            <a:fld id="{9DA6A980-1FFC-43C9-8DF9-5967666B8326}" type="slidenum">
              <a:rPr kumimoji="0" lang="en-US" altLang="ja-JP" sz="1300"/>
              <a:pPr algn="r" eaLnBrk="0" hangingPunct="0">
                <a:lnSpc>
                  <a:spcPct val="100000"/>
                </a:lnSpc>
              </a:pPr>
              <a:t>12</a:t>
            </a:fld>
            <a:endParaRPr kumimoji="0" lang="en-US" altLang="ja-JP" sz="1300"/>
          </a:p>
        </p:txBody>
      </p:sp>
    </p:spTree>
    <p:extLst>
      <p:ext uri="{BB962C8B-B14F-4D97-AF65-F5344CB8AC3E}">
        <p14:creationId xmlns:p14="http://schemas.microsoft.com/office/powerpoint/2010/main" val="311795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353111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220015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99832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362299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309539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249138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133122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103574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98502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166654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FA54BF-E102-4D3E-BCA0-E339311BB222}" type="datetimeFigureOut">
              <a:rPr kumimoji="1" lang="ja-JP" altLang="en-US" smtClean="0"/>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1886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A54BF-E102-4D3E-BCA0-E339311BB222}" type="datetimeFigureOut">
              <a:rPr kumimoji="1" lang="ja-JP" altLang="en-US" smtClean="0"/>
              <a:t>2018/11/26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7D591-227E-4B8E-AD0F-6F9E9D1E6CB4}" type="slidenum">
              <a:rPr kumimoji="1" lang="ja-JP" altLang="en-US" smtClean="0"/>
              <a:t>‹#›</a:t>
            </a:fld>
            <a:endParaRPr kumimoji="1" lang="ja-JP" altLang="en-US"/>
          </a:p>
        </p:txBody>
      </p:sp>
    </p:spTree>
    <p:extLst>
      <p:ext uri="{BB962C8B-B14F-4D97-AF65-F5344CB8AC3E}">
        <p14:creationId xmlns:p14="http://schemas.microsoft.com/office/powerpoint/2010/main" val="263201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2821" y="659043"/>
            <a:ext cx="9708107" cy="830997"/>
          </a:xfrm>
          <a:prstGeom prst="rect">
            <a:avLst/>
          </a:prstGeom>
          <a:noFill/>
        </p:spPr>
        <p:txBody>
          <a:bodyPr wrap="none" rtlCol="0">
            <a:spAutoFit/>
          </a:bodyPr>
          <a:lstStyle/>
          <a:p>
            <a:r>
              <a:rPr kumimoji="1" lang="ja-JP" altLang="en-US" sz="4800" dirty="0" smtClean="0"/>
              <a:t>植生から気候環境へのフィードバック</a:t>
            </a:r>
            <a:endParaRPr kumimoji="1" lang="ja-JP" altLang="en-US" sz="4800" dirty="0"/>
          </a:p>
        </p:txBody>
      </p:sp>
      <p:sp>
        <p:nvSpPr>
          <p:cNvPr id="3" name="角丸四角形 2"/>
          <p:cNvSpPr/>
          <p:nvPr/>
        </p:nvSpPr>
        <p:spPr>
          <a:xfrm>
            <a:off x="1112820" y="1739348"/>
            <a:ext cx="10247606" cy="4491043"/>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1357568" y="2344437"/>
            <a:ext cx="2476007" cy="3555381"/>
          </a:xfrm>
          <a:prstGeom prst="rect">
            <a:avLst/>
          </a:prstGeom>
        </p:spPr>
      </p:pic>
      <p:sp>
        <p:nvSpPr>
          <p:cNvPr id="5" name="テキスト ボックス 4"/>
          <p:cNvSpPr txBox="1"/>
          <p:nvPr/>
        </p:nvSpPr>
        <p:spPr>
          <a:xfrm>
            <a:off x="3213374" y="1857227"/>
            <a:ext cx="156966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主な参考文献</a:t>
            </a:r>
            <a:endParaRPr kumimoji="1" lang="ja-JP" altLang="en-US"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288761" y="2344437"/>
            <a:ext cx="2442343" cy="3610772"/>
          </a:xfrm>
          <a:prstGeom prst="rect">
            <a:avLst/>
          </a:prstGeom>
        </p:spPr>
      </p:pic>
      <p:sp>
        <p:nvSpPr>
          <p:cNvPr id="7" name="正方形/長方形 6"/>
          <p:cNvSpPr/>
          <p:nvPr/>
        </p:nvSpPr>
        <p:spPr>
          <a:xfrm>
            <a:off x="7009516" y="4877132"/>
            <a:ext cx="4343400" cy="1200329"/>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佐藤永（2014）シリーズ現代の生態学2巻「地球環境変動の生態学」, 共立</a:t>
            </a:r>
            <a:r>
              <a:rPr lang="ja-JP" altLang="en-US" dirty="0" smtClean="0">
                <a:latin typeface="メイリオ" panose="020B0604030504040204" pitchFamily="50" charset="-128"/>
                <a:ea typeface="メイリオ" panose="020B0604030504040204" pitchFamily="50" charset="-128"/>
              </a:rPr>
              <a:t>出版</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 7章</a:t>
            </a:r>
            <a:r>
              <a:rPr lang="ja-JP" altLang="en-US" dirty="0">
                <a:latin typeface="メイリオ" panose="020B0604030504040204" pitchFamily="50" charset="-128"/>
                <a:ea typeface="メイリオ" panose="020B0604030504040204" pitchFamily="50" charset="-128"/>
              </a:rPr>
              <a:t>「植生と気候の相互作用と、動的全球植生モデル」, pp129-147</a:t>
            </a:r>
          </a:p>
        </p:txBody>
      </p:sp>
      <p:cxnSp>
        <p:nvCxnSpPr>
          <p:cNvPr id="9" name="直線矢印コネクタ 8"/>
          <p:cNvCxnSpPr/>
          <p:nvPr/>
        </p:nvCxnSpPr>
        <p:spPr>
          <a:xfrm flipH="1" flipV="1">
            <a:off x="6236624" y="4402312"/>
            <a:ext cx="772892" cy="597071"/>
          </a:xfrm>
          <a:prstGeom prst="straightConnector1">
            <a:avLst/>
          </a:prstGeom>
          <a:ln w="2540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050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正方形/長方形 25"/>
          <p:cNvSpPr>
            <a:spLocks noChangeArrowheads="1"/>
          </p:cNvSpPr>
          <p:nvPr/>
        </p:nvSpPr>
        <p:spPr bwMode="auto">
          <a:xfrm>
            <a:off x="6172201" y="1066800"/>
            <a:ext cx="4252913" cy="3582988"/>
          </a:xfrm>
          <a:prstGeom prst="rect">
            <a:avLst/>
          </a:prstGeom>
          <a:solidFill>
            <a:schemeClr val="bg1"/>
          </a:solidFill>
          <a:ln w="9525" algn="ctr">
            <a:solidFill>
              <a:schemeClr val="tx1"/>
            </a:solidFill>
            <a:round/>
            <a:headEnd/>
            <a:tailEnd/>
          </a:ln>
        </p:spPr>
        <p:txBody>
          <a:bodyPr wrap="none" lIns="0" tIns="0" rIns="0" bIns="0"/>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sp>
        <p:nvSpPr>
          <p:cNvPr id="40963" name="正方形/長方形 24"/>
          <p:cNvSpPr>
            <a:spLocks noChangeArrowheads="1"/>
          </p:cNvSpPr>
          <p:nvPr/>
        </p:nvSpPr>
        <p:spPr bwMode="auto">
          <a:xfrm>
            <a:off x="1752601" y="1066800"/>
            <a:ext cx="4252913" cy="3582988"/>
          </a:xfrm>
          <a:prstGeom prst="rect">
            <a:avLst/>
          </a:prstGeom>
          <a:solidFill>
            <a:schemeClr val="bg1"/>
          </a:solidFill>
          <a:ln w="9525" algn="ctr">
            <a:solidFill>
              <a:schemeClr val="tx1"/>
            </a:solidFill>
            <a:round/>
            <a:headEnd/>
            <a:tailEnd/>
          </a:ln>
        </p:spPr>
        <p:txBody>
          <a:bodyPr wrap="none" lIns="0" tIns="0" rIns="0" bIns="0"/>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sp>
        <p:nvSpPr>
          <p:cNvPr id="40964" name="テキスト ボックス 5"/>
          <p:cNvSpPr txBox="1">
            <a:spLocks noChangeArrowheads="1"/>
          </p:cNvSpPr>
          <p:nvPr/>
        </p:nvSpPr>
        <p:spPr bwMode="auto">
          <a:xfrm>
            <a:off x="7239000" y="4699001"/>
            <a:ext cx="34242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200">
                <a:latin typeface="メイリオ" panose="020B0604030504040204" pitchFamily="50" charset="-128"/>
                <a:ea typeface="メイリオ" panose="020B0604030504040204" pitchFamily="50" charset="-128"/>
              </a:rPr>
              <a:t>出典：</a:t>
            </a:r>
            <a:r>
              <a:rPr lang="en-US" altLang="ja-JP" sz="1200">
                <a:latin typeface="メイリオ" panose="020B0604030504040204" pitchFamily="50" charset="-128"/>
                <a:ea typeface="メイリオ" panose="020B0604030504040204" pitchFamily="50" charset="-128"/>
              </a:rPr>
              <a:t>Carvalhais</a:t>
            </a:r>
            <a:r>
              <a:rPr lang="ja-JP" altLang="en-US" sz="1200">
                <a:latin typeface="メイリオ" panose="020B0604030504040204" pitchFamily="50" charset="-128"/>
                <a:ea typeface="メイリオ" panose="020B0604030504040204" pitchFamily="50" charset="-128"/>
              </a:rPr>
              <a:t>ら</a:t>
            </a:r>
            <a:r>
              <a:rPr lang="en-US" altLang="ja-JP" sz="1200">
                <a:latin typeface="メイリオ" panose="020B0604030504040204" pitchFamily="50" charset="-128"/>
                <a:ea typeface="メイリオ" panose="020B0604030504040204" pitchFamily="50" charset="-128"/>
              </a:rPr>
              <a:t>(2014) </a:t>
            </a:r>
            <a:r>
              <a:rPr lang="en-US" altLang="ja-JP" sz="1200" i="1">
                <a:latin typeface="メイリオ" panose="020B0604030504040204" pitchFamily="50" charset="-128"/>
                <a:ea typeface="メイリオ" panose="020B0604030504040204" pitchFamily="50" charset="-128"/>
              </a:rPr>
              <a:t>Nature </a:t>
            </a:r>
            <a:r>
              <a:rPr lang="en-US" altLang="ja-JP" sz="1200">
                <a:latin typeface="メイリオ" panose="020B0604030504040204" pitchFamily="50" charset="-128"/>
                <a:ea typeface="メイリオ" panose="020B0604030504040204" pitchFamily="50" charset="-128"/>
              </a:rPr>
              <a:t>514</a:t>
            </a:r>
            <a:endParaRPr lang="ja-JP" altLang="en-US" sz="1200">
              <a:latin typeface="メイリオ" panose="020B0604030504040204" pitchFamily="50" charset="-128"/>
              <a:ea typeface="メイリオ" panose="020B0604030504040204" pitchFamily="50" charset="-128"/>
            </a:endParaRPr>
          </a:p>
        </p:txBody>
      </p:sp>
      <p:sp>
        <p:nvSpPr>
          <p:cNvPr id="40965" name="Rectangle 5"/>
          <p:cNvSpPr>
            <a:spLocks noChangeArrowheads="1"/>
          </p:cNvSpPr>
          <p:nvPr/>
        </p:nvSpPr>
        <p:spPr bwMode="auto">
          <a:xfrm>
            <a:off x="1905000" y="230188"/>
            <a:ext cx="8229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99"/>
                </a:solidFill>
                <a:latin typeface="メイリオ" panose="020B0604030504040204" pitchFamily="50" charset="-128"/>
                <a:ea typeface="メイリオ" panose="020B0604030504040204" pitchFamily="50" charset="-128"/>
              </a:rPr>
              <a:t>陸域生態系モデルの現状</a:t>
            </a:r>
          </a:p>
        </p:txBody>
      </p:sp>
      <p:sp>
        <p:nvSpPr>
          <p:cNvPr id="40966" name="テキスト ボックス 4"/>
          <p:cNvSpPr txBox="1">
            <a:spLocks noChangeArrowheads="1"/>
          </p:cNvSpPr>
          <p:nvPr/>
        </p:nvSpPr>
        <p:spPr bwMode="auto">
          <a:xfrm>
            <a:off x="1933576" y="1196976"/>
            <a:ext cx="3857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a:latin typeface="メイリオ" panose="020B0604030504040204" pitchFamily="50" charset="-128"/>
                <a:ea typeface="メイリオ" panose="020B0604030504040204" pitchFamily="50" charset="-128"/>
              </a:rPr>
              <a:t>光合成で陸面に取り込まれた炭素の回転率（緯度方向の分布）</a:t>
            </a:r>
          </a:p>
        </p:txBody>
      </p:sp>
      <p:pic>
        <p:nvPicPr>
          <p:cNvPr id="40967" name="図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322513"/>
            <a:ext cx="40386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1752600"/>
            <a:ext cx="40386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25"/>
          <p:cNvSpPr txBox="1">
            <a:spLocks noChangeArrowheads="1"/>
          </p:cNvSpPr>
          <p:nvPr/>
        </p:nvSpPr>
        <p:spPr bwMode="auto">
          <a:xfrm>
            <a:off x="1933575" y="194945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336600"/>
                </a:solidFill>
                <a:latin typeface="メイリオ" panose="020B0604030504040204" pitchFamily="50" charset="-128"/>
                <a:ea typeface="メイリオ" panose="020B0604030504040204" pitchFamily="50" charset="-128"/>
              </a:rPr>
              <a:t>実測ベース</a:t>
            </a:r>
          </a:p>
        </p:txBody>
      </p:sp>
      <p:sp>
        <p:nvSpPr>
          <p:cNvPr id="40970" name="Text Box 25"/>
          <p:cNvSpPr txBox="1">
            <a:spLocks noChangeArrowheads="1"/>
          </p:cNvSpPr>
          <p:nvPr/>
        </p:nvSpPr>
        <p:spPr bwMode="auto">
          <a:xfrm>
            <a:off x="3733800" y="194945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dirty="0">
                <a:solidFill>
                  <a:srgbClr val="336600"/>
                </a:solidFill>
                <a:latin typeface="メイリオ" panose="020B0604030504040204" pitchFamily="50" charset="-128"/>
                <a:ea typeface="メイリオ" panose="020B0604030504040204" pitchFamily="50" charset="-128"/>
              </a:rPr>
              <a:t>シミュレーション</a:t>
            </a:r>
          </a:p>
        </p:txBody>
      </p:sp>
      <p:sp>
        <p:nvSpPr>
          <p:cNvPr id="40971" name="テキスト ボックス 4"/>
          <p:cNvSpPr txBox="1">
            <a:spLocks noChangeArrowheads="1"/>
          </p:cNvSpPr>
          <p:nvPr/>
        </p:nvSpPr>
        <p:spPr bwMode="auto">
          <a:xfrm>
            <a:off x="2062164" y="5105400"/>
            <a:ext cx="8148637" cy="147732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ct val="150000"/>
              </a:lnSpc>
              <a:spcBef>
                <a:spcPct val="0"/>
              </a:spcBef>
              <a:buFontTx/>
              <a:buNone/>
            </a:pPr>
            <a:r>
              <a:rPr lang="ja-JP" altLang="en-US" sz="2000" dirty="0">
                <a:latin typeface="メイリオ" panose="020B0604030504040204" pitchFamily="50" charset="-128"/>
                <a:ea typeface="メイリオ" panose="020B0604030504040204" pitchFamily="50" charset="-128"/>
              </a:rPr>
              <a:t>現在の気候条件でシミュレーションの結果を一致させているモデルの構造が、</a:t>
            </a:r>
            <a:r>
              <a:rPr lang="ja-JP" altLang="en-US" sz="2000" dirty="0">
                <a:solidFill>
                  <a:srgbClr val="FF0000"/>
                </a:solidFill>
                <a:latin typeface="メイリオ" panose="020B0604030504040204" pitchFamily="50" charset="-128"/>
                <a:ea typeface="メイリオ" panose="020B0604030504040204" pitchFamily="50" charset="-128"/>
              </a:rPr>
              <a:t>現実のメカニズムを的確に反映していない可能性が高い</a:t>
            </a:r>
            <a:r>
              <a:rPr lang="ja-JP" altLang="en-US" sz="2000" dirty="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pPr algn="just">
              <a:lnSpc>
                <a:spcPct val="150000"/>
              </a:lnSpc>
              <a:spcBef>
                <a:spcPct val="0"/>
              </a:spcBef>
              <a:buFontTx/>
              <a:buNone/>
            </a:pPr>
            <a:r>
              <a:rPr lang="ja-JP" altLang="en-US" sz="2000" dirty="0">
                <a:latin typeface="メイリオ" panose="020B0604030504040204" pitchFamily="50" charset="-128"/>
                <a:ea typeface="メイリオ" panose="020B0604030504040204" pitchFamily="50" charset="-128"/>
              </a:rPr>
              <a:t>よって、気候変動への応答の予測信頼性は、未だ高くない。</a:t>
            </a:r>
          </a:p>
        </p:txBody>
      </p:sp>
      <p:sp>
        <p:nvSpPr>
          <p:cNvPr id="40972" name="Text Box 25"/>
          <p:cNvSpPr txBox="1">
            <a:spLocks noChangeArrowheads="1"/>
          </p:cNvSpPr>
          <p:nvPr/>
        </p:nvSpPr>
        <p:spPr bwMode="auto">
          <a:xfrm>
            <a:off x="6443663" y="12954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336600"/>
                </a:solidFill>
                <a:latin typeface="メイリオ" panose="020B0604030504040204" pitchFamily="50" charset="-128"/>
                <a:ea typeface="メイリオ" panose="020B0604030504040204" pitchFamily="50" charset="-128"/>
              </a:rPr>
              <a:t>気温感受性</a:t>
            </a:r>
          </a:p>
        </p:txBody>
      </p:sp>
      <p:sp>
        <p:nvSpPr>
          <p:cNvPr id="40973" name="Text Box 25"/>
          <p:cNvSpPr txBox="1">
            <a:spLocks noChangeArrowheads="1"/>
          </p:cNvSpPr>
          <p:nvPr/>
        </p:nvSpPr>
        <p:spPr bwMode="auto">
          <a:xfrm>
            <a:off x="8367713" y="127635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solidFill>
                  <a:srgbClr val="336600"/>
                </a:solidFill>
                <a:latin typeface="メイリオ" panose="020B0604030504040204" pitchFamily="50" charset="-128"/>
                <a:ea typeface="メイリオ" panose="020B0604030504040204" pitchFamily="50" charset="-128"/>
              </a:rPr>
              <a:t>降水量感受性</a:t>
            </a:r>
          </a:p>
        </p:txBody>
      </p:sp>
      <p:grpSp>
        <p:nvGrpSpPr>
          <p:cNvPr id="40974" name="グループ化 22"/>
          <p:cNvGrpSpPr>
            <a:grpSpLocks/>
          </p:cNvGrpSpPr>
          <p:nvPr/>
        </p:nvGrpSpPr>
        <p:grpSpPr bwMode="auto">
          <a:xfrm>
            <a:off x="7358064" y="3879850"/>
            <a:ext cx="2243137" cy="630238"/>
            <a:chOff x="5372100" y="4640328"/>
            <a:chExt cx="2243137" cy="630942"/>
          </a:xfrm>
        </p:grpSpPr>
        <p:sp>
          <p:nvSpPr>
            <p:cNvPr id="40975" name="正方形/長方形 21"/>
            <p:cNvSpPr>
              <a:spLocks noChangeArrowheads="1"/>
            </p:cNvSpPr>
            <p:nvPr/>
          </p:nvSpPr>
          <p:spPr bwMode="auto">
            <a:xfrm>
              <a:off x="5372100" y="4667196"/>
              <a:ext cx="2095500" cy="604074"/>
            </a:xfrm>
            <a:prstGeom prst="rect">
              <a:avLst/>
            </a:prstGeom>
            <a:solidFill>
              <a:schemeClr val="bg1"/>
            </a:solidFill>
            <a:ln w="9525" algn="ctr">
              <a:solidFill>
                <a:schemeClr val="tx1"/>
              </a:solidFill>
              <a:prstDash val="dash"/>
              <a:round/>
              <a:headEnd/>
              <a:tailEnd/>
            </a:ln>
          </p:spPr>
          <p:txBody>
            <a:bodyPr wrap="none" lIns="0" tIns="0" rIns="0" bIns="0"/>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cxnSp>
          <p:nvCxnSpPr>
            <p:cNvPr id="40976" name="直線コネクタ 18"/>
            <p:cNvCxnSpPr>
              <a:cxnSpLocks noChangeShapeType="1"/>
            </p:cNvCxnSpPr>
            <p:nvPr/>
          </p:nvCxnSpPr>
          <p:spPr bwMode="auto">
            <a:xfrm>
              <a:off x="5448300" y="5105400"/>
              <a:ext cx="685800" cy="0"/>
            </a:xfrm>
            <a:prstGeom prst="line">
              <a:avLst/>
            </a:prstGeom>
            <a:noFill/>
            <a:ln w="44450" algn="ctr">
              <a:solidFill>
                <a:srgbClr val="FF9933"/>
              </a:solidFill>
              <a:round/>
              <a:headEnd/>
              <a:tailEnd/>
            </a:ln>
            <a:extLst>
              <a:ext uri="{909E8E84-426E-40DD-AFC4-6F175D3DCCD1}">
                <a14:hiddenFill xmlns:a14="http://schemas.microsoft.com/office/drawing/2010/main">
                  <a:noFill/>
                </a14:hiddenFill>
              </a:ext>
            </a:extLst>
          </p:spPr>
        </p:cxnSp>
        <p:cxnSp>
          <p:nvCxnSpPr>
            <p:cNvPr id="40977" name="直線コネクタ 19"/>
            <p:cNvCxnSpPr>
              <a:cxnSpLocks noChangeShapeType="1"/>
            </p:cNvCxnSpPr>
            <p:nvPr/>
          </p:nvCxnSpPr>
          <p:spPr bwMode="auto">
            <a:xfrm>
              <a:off x="5476875" y="4829175"/>
              <a:ext cx="685800" cy="0"/>
            </a:xfrm>
            <a:prstGeom prst="line">
              <a:avLst/>
            </a:prstGeom>
            <a:noFill/>
            <a:ln w="44450" algn="ctr">
              <a:solidFill>
                <a:srgbClr val="0070C0"/>
              </a:solidFill>
              <a:round/>
              <a:headEnd/>
              <a:tailEnd/>
            </a:ln>
            <a:extLst>
              <a:ext uri="{909E8E84-426E-40DD-AFC4-6F175D3DCCD1}">
                <a14:hiddenFill xmlns:a14="http://schemas.microsoft.com/office/drawing/2010/main">
                  <a:noFill/>
                </a14:hiddenFill>
              </a:ext>
            </a:extLst>
          </p:spPr>
        </p:cxnSp>
        <p:sp>
          <p:nvSpPr>
            <p:cNvPr id="40978" name="テキスト ボックス 5"/>
            <p:cNvSpPr txBox="1">
              <a:spLocks noChangeArrowheads="1"/>
            </p:cNvSpPr>
            <p:nvPr/>
          </p:nvSpPr>
          <p:spPr bwMode="auto">
            <a:xfrm>
              <a:off x="6134100" y="4640328"/>
              <a:ext cx="148113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spcAft>
                  <a:spcPts val="600"/>
                </a:spcAft>
                <a:buNone/>
              </a:pPr>
              <a:r>
                <a:rPr lang="ja-JP" altLang="en-US" sz="1200">
                  <a:latin typeface="メイリオ" panose="020B0604030504040204" pitchFamily="50" charset="-128"/>
                  <a:ea typeface="メイリオ" panose="020B0604030504040204" pitchFamily="50" charset="-128"/>
                </a:rPr>
                <a:t>実測ベース</a:t>
              </a:r>
              <a:endParaRPr lang="en-US" altLang="ja-JP" sz="1200">
                <a:latin typeface="メイリオ" panose="020B0604030504040204" pitchFamily="50" charset="-128"/>
                <a:ea typeface="メイリオ" panose="020B0604030504040204" pitchFamily="50" charset="-128"/>
              </a:endParaRPr>
            </a:p>
            <a:p>
              <a:pPr>
                <a:spcBef>
                  <a:spcPct val="0"/>
                </a:spcBef>
                <a:buFontTx/>
                <a:buNone/>
              </a:pPr>
              <a:r>
                <a:rPr lang="ja-JP" altLang="en-US" sz="1200">
                  <a:latin typeface="メイリオ" panose="020B0604030504040204" pitchFamily="50" charset="-128"/>
                  <a:ea typeface="メイリオ" panose="020B0604030504040204" pitchFamily="50" charset="-128"/>
                </a:rPr>
                <a:t>シミュレーション</a:t>
              </a:r>
            </a:p>
          </p:txBody>
        </p:sp>
      </p:grpSp>
    </p:spTree>
    <p:extLst>
      <p:ext uri="{BB962C8B-B14F-4D97-AF65-F5344CB8AC3E}">
        <p14:creationId xmlns:p14="http://schemas.microsoft.com/office/powerpoint/2010/main" val="2922886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91" name="Rectangle 11"/>
          <p:cNvSpPr>
            <a:spLocks noChangeArrowheads="1"/>
          </p:cNvSpPr>
          <p:nvPr/>
        </p:nvSpPr>
        <p:spPr bwMode="auto">
          <a:xfrm>
            <a:off x="2286001" y="90488"/>
            <a:ext cx="7345363"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4400">
                <a:solidFill>
                  <a:schemeClr val="tx2"/>
                </a:solidFill>
                <a:latin typeface="Arial" panose="020B0604020202020204" pitchFamily="34" charset="0"/>
                <a:ea typeface="ＭＳ Ｐゴシック" panose="020B0600070205080204" pitchFamily="50" charset="-128"/>
              </a:defRPr>
            </a:lvl1pPr>
            <a:lvl2pPr>
              <a:defRPr kumimoji="1" sz="4400">
                <a:solidFill>
                  <a:schemeClr val="tx2"/>
                </a:solidFill>
                <a:latin typeface="Arial" panose="020B0604020202020204" pitchFamily="34" charset="0"/>
                <a:ea typeface="ＭＳ Ｐゴシック" panose="020B0600070205080204" pitchFamily="50" charset="-128"/>
              </a:defRPr>
            </a:lvl2pPr>
            <a:lvl3pPr>
              <a:defRPr kumimoji="1" sz="4400">
                <a:solidFill>
                  <a:schemeClr val="tx2"/>
                </a:solidFill>
                <a:latin typeface="Arial" panose="020B0604020202020204" pitchFamily="34" charset="0"/>
                <a:ea typeface="ＭＳ Ｐゴシック" panose="020B0600070205080204" pitchFamily="50" charset="-128"/>
              </a:defRPr>
            </a:lvl3pPr>
            <a:lvl4pPr>
              <a:defRPr kumimoji="1" sz="4400">
                <a:solidFill>
                  <a:schemeClr val="tx2"/>
                </a:solidFill>
                <a:latin typeface="Arial" panose="020B0604020202020204" pitchFamily="34" charset="0"/>
                <a:ea typeface="ＭＳ Ｐゴシック" panose="020B0600070205080204" pitchFamily="50" charset="-128"/>
              </a:defRPr>
            </a:lvl4pPr>
            <a:lvl5pPr>
              <a:defRPr kumimoji="1" sz="4400">
                <a:solidFill>
                  <a:schemeClr val="tx2"/>
                </a:solidFill>
                <a:latin typeface="Arial" panose="020B0604020202020204" pitchFamily="34"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nSpc>
                <a:spcPct val="100000"/>
              </a:lnSpc>
            </a:pPr>
            <a:r>
              <a:rPr lang="en-US" altLang="ja-JP" sz="2800" b="1">
                <a:solidFill>
                  <a:srgbClr val="000099"/>
                </a:solidFill>
              </a:rPr>
              <a:t>Ecosystem feedbacks to climate</a:t>
            </a:r>
          </a:p>
        </p:txBody>
      </p:sp>
      <p:sp>
        <p:nvSpPr>
          <p:cNvPr id="34" name="Rectangle 3"/>
          <p:cNvSpPr>
            <a:spLocks noChangeArrowheads="1"/>
          </p:cNvSpPr>
          <p:nvPr/>
        </p:nvSpPr>
        <p:spPr bwMode="auto">
          <a:xfrm>
            <a:off x="1473200" y="6096000"/>
            <a:ext cx="934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a:lnSpc>
                <a:spcPct val="100000"/>
              </a:lnSpc>
            </a:pPr>
            <a:r>
              <a:rPr kumimoji="0" lang="en-US" altLang="ja-JP"/>
              <a:t>Due to feedbacks, the response of the terrestrial biosphere is now one of the largest sources of uncertainty the amount of climate change over the 21th century</a:t>
            </a:r>
          </a:p>
        </p:txBody>
      </p:sp>
      <p:grpSp>
        <p:nvGrpSpPr>
          <p:cNvPr id="455695" name="Group 15"/>
          <p:cNvGrpSpPr>
            <a:grpSpLocks/>
          </p:cNvGrpSpPr>
          <p:nvPr/>
        </p:nvGrpSpPr>
        <p:grpSpPr bwMode="auto">
          <a:xfrm>
            <a:off x="1676400" y="838200"/>
            <a:ext cx="8686800" cy="5105400"/>
            <a:chOff x="336" y="528"/>
            <a:chExt cx="5472" cy="3216"/>
          </a:xfrm>
        </p:grpSpPr>
        <p:sp>
          <p:nvSpPr>
            <p:cNvPr id="455694" name="Rectangle 14"/>
            <p:cNvSpPr>
              <a:spLocks noChangeArrowheads="1"/>
            </p:cNvSpPr>
            <p:nvPr/>
          </p:nvSpPr>
          <p:spPr bwMode="auto">
            <a:xfrm>
              <a:off x="336" y="528"/>
              <a:ext cx="5472" cy="3216"/>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5686" name="AutoShape 6"/>
            <p:cNvSpPr>
              <a:spLocks noChangeArrowheads="1"/>
            </p:cNvSpPr>
            <p:nvPr/>
          </p:nvSpPr>
          <p:spPr bwMode="auto">
            <a:xfrm>
              <a:off x="2661" y="3312"/>
              <a:ext cx="2392" cy="336"/>
            </a:xfrm>
            <a:prstGeom prst="leftRightArrow">
              <a:avLst>
                <a:gd name="adj1" fmla="val 50000"/>
                <a:gd name="adj2" fmla="val 142381"/>
              </a:avLst>
            </a:prstGeom>
            <a:gradFill rotWithShape="1">
              <a:gsLst>
                <a:gs pos="0">
                  <a:srgbClr val="0066FF"/>
                </a:gs>
                <a:gs pos="100000">
                  <a:srgbClr val="FFCC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5687" name="Text Box 7"/>
            <p:cNvSpPr txBox="1">
              <a:spLocks noChangeArrowheads="1"/>
            </p:cNvSpPr>
            <p:nvPr/>
          </p:nvSpPr>
          <p:spPr bwMode="auto">
            <a:xfrm>
              <a:off x="5060" y="3264"/>
              <a:ext cx="64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en-US" altLang="ja-JP"/>
                <a:t>positive</a:t>
              </a:r>
            </a:p>
            <a:p>
              <a:pPr>
                <a:lnSpc>
                  <a:spcPct val="100000"/>
                </a:lnSpc>
              </a:pPr>
              <a:r>
                <a:rPr lang="en-US" altLang="ja-JP"/>
                <a:t>feedback</a:t>
              </a:r>
            </a:p>
          </p:txBody>
        </p:sp>
        <p:sp>
          <p:nvSpPr>
            <p:cNvPr id="455688" name="Text Box 8"/>
            <p:cNvSpPr txBox="1">
              <a:spLocks noChangeArrowheads="1"/>
            </p:cNvSpPr>
            <p:nvPr/>
          </p:nvSpPr>
          <p:spPr bwMode="auto">
            <a:xfrm>
              <a:off x="1992" y="3292"/>
              <a:ext cx="644"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en-US" altLang="ja-JP"/>
                <a:t>negative</a:t>
              </a:r>
            </a:p>
            <a:p>
              <a:pPr>
                <a:lnSpc>
                  <a:spcPct val="100000"/>
                </a:lnSpc>
              </a:pPr>
              <a:r>
                <a:rPr lang="en-US" altLang="ja-JP"/>
                <a:t>feedback</a:t>
              </a:r>
            </a:p>
          </p:txBody>
        </p:sp>
        <p:pic>
          <p:nvPicPr>
            <p:cNvPr id="455689" name="Picture 9" descr="WS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576"/>
              <a:ext cx="4986" cy="2688"/>
            </a:xfrm>
            <a:prstGeom prst="rect">
              <a:avLst/>
            </a:prstGeom>
            <a:noFill/>
            <a:extLst>
              <a:ext uri="{909E8E84-426E-40DD-AFC4-6F175D3DCCD1}">
                <a14:hiddenFill xmlns:a14="http://schemas.microsoft.com/office/drawing/2010/main">
                  <a:solidFill>
                    <a:srgbClr val="FFFFFF"/>
                  </a:solidFill>
                </a14:hiddenFill>
              </a:ext>
            </a:extLst>
          </p:spPr>
        </p:pic>
        <p:sp>
          <p:nvSpPr>
            <p:cNvPr id="455693" name="Text Box 13"/>
            <p:cNvSpPr txBox="1">
              <a:spLocks noChangeArrowheads="1"/>
            </p:cNvSpPr>
            <p:nvPr/>
          </p:nvSpPr>
          <p:spPr bwMode="auto">
            <a:xfrm rot="5400000">
              <a:off x="4750" y="1952"/>
              <a:ext cx="14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cs typeface="Arial" panose="020B0604020202020204" pitchFamily="34" charset="0"/>
                </a:rPr>
                <a:t>©IPCC 2007; WG1-AR4</a:t>
              </a:r>
            </a:p>
          </p:txBody>
        </p:sp>
      </p:grpSp>
    </p:spTree>
    <p:extLst>
      <p:ext uri="{BB962C8B-B14F-4D97-AF65-F5344CB8AC3E}">
        <p14:creationId xmlns:p14="http://schemas.microsoft.com/office/powerpoint/2010/main" val="6115697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Text Box 2"/>
          <p:cNvSpPr txBox="1">
            <a:spLocks noChangeArrowheads="1"/>
          </p:cNvSpPr>
          <p:nvPr/>
        </p:nvSpPr>
        <p:spPr bwMode="auto">
          <a:xfrm>
            <a:off x="1905000" y="152401"/>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a:lnSpc>
                <a:spcPct val="100000"/>
              </a:lnSpc>
            </a:pPr>
            <a:r>
              <a:rPr kumimoji="0" lang="en-US" altLang="ja-JP" sz="2400">
                <a:solidFill>
                  <a:schemeClr val="accent2"/>
                </a:solidFill>
              </a:rPr>
              <a:t>Predictions for the long-term responses of terrestrial ecosystems to climate change from the </a:t>
            </a:r>
            <a:r>
              <a:rPr kumimoji="0" lang="en-US" altLang="ja-JP" sz="2400">
                <a:solidFill>
                  <a:schemeClr val="accent2"/>
                </a:solidFill>
                <a:latin typeface="Nimbus Roman No9 L" pitchFamily="16" charset="0"/>
              </a:rPr>
              <a:t>IPCC 4</a:t>
            </a:r>
            <a:r>
              <a:rPr kumimoji="0" lang="en-US" altLang="ja-JP" sz="2400" baseline="30000">
                <a:solidFill>
                  <a:schemeClr val="accent2"/>
                </a:solidFill>
                <a:latin typeface="Nimbus Roman No9 L" pitchFamily="16" charset="0"/>
              </a:rPr>
              <a:t>th</a:t>
            </a:r>
            <a:r>
              <a:rPr kumimoji="0" lang="en-US" altLang="ja-JP" sz="2400">
                <a:solidFill>
                  <a:schemeClr val="accent2"/>
                </a:solidFill>
                <a:latin typeface="Nimbus Roman No9 L" pitchFamily="16" charset="0"/>
              </a:rPr>
              <a:t> Assessment</a:t>
            </a:r>
            <a:r>
              <a:rPr kumimoji="0" lang="en-US" altLang="ja-JP" sz="2400">
                <a:solidFill>
                  <a:schemeClr val="accent2"/>
                </a:solidFill>
              </a:rPr>
              <a:t>. </a:t>
            </a:r>
            <a:endParaRPr kumimoji="0" lang="en-US" altLang="ja-JP" sz="2400">
              <a:solidFill>
                <a:schemeClr val="accent2"/>
              </a:solidFill>
              <a:latin typeface="Times New Roman" panose="02020603050405020304" pitchFamily="18" charset="0"/>
            </a:endParaRPr>
          </a:p>
        </p:txBody>
      </p:sp>
      <p:sp>
        <p:nvSpPr>
          <p:cNvPr id="34" name="Rectangle 3"/>
          <p:cNvSpPr>
            <a:spLocks noChangeArrowheads="1"/>
          </p:cNvSpPr>
          <p:nvPr/>
        </p:nvSpPr>
        <p:spPr bwMode="auto">
          <a:xfrm>
            <a:off x="1473200" y="5105400"/>
            <a:ext cx="9575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a:lnSpc>
                <a:spcPct val="100000"/>
              </a:lnSpc>
            </a:pPr>
            <a:r>
              <a:rPr kumimoji="0" lang="en-US" altLang="ja-JP"/>
              <a:t>There is a large degree of uncertainty in the predicted response of the terrestrial biosphere to anthropogenic climate change.</a:t>
            </a:r>
          </a:p>
        </p:txBody>
      </p:sp>
      <p:sp>
        <p:nvSpPr>
          <p:cNvPr id="59394" name="Rectangle 5"/>
          <p:cNvSpPr>
            <a:spLocks noChangeArrowheads="1"/>
          </p:cNvSpPr>
          <p:nvPr/>
        </p:nvSpPr>
        <p:spPr bwMode="auto">
          <a:xfrm>
            <a:off x="1555750" y="990601"/>
            <a:ext cx="8832850" cy="4041775"/>
          </a:xfrm>
          <a:prstGeom prst="rect">
            <a:avLst/>
          </a:prstGeom>
          <a:solidFill>
            <a:schemeClr val="bg1"/>
          </a:solidFill>
          <a:ln w="9525">
            <a:solidFill>
              <a:schemeClr val="tx1"/>
            </a:solidFill>
            <a:miter lim="800000"/>
            <a:headEnd/>
            <a:tailEnd/>
          </a:ln>
        </p:spPr>
        <p:txBody>
          <a:bodyPr wrap="none" anchor="ctr"/>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00000"/>
              </a:lnSpc>
            </a:pPr>
            <a:endParaRPr kumimoji="0" lang="ja-JP" altLang="ja-JP" sz="1600"/>
          </a:p>
        </p:txBody>
      </p:sp>
      <p:sp>
        <p:nvSpPr>
          <p:cNvPr id="59395" name="Rectangle 2"/>
          <p:cNvSpPr>
            <a:spLocks noChangeArrowheads="1"/>
          </p:cNvSpPr>
          <p:nvPr/>
        </p:nvSpPr>
        <p:spPr bwMode="auto">
          <a:xfrm>
            <a:off x="5524501" y="5381626"/>
            <a:ext cx="65" cy="276999"/>
          </a:xfrm>
          <a:prstGeom prst="rect">
            <a:avLst/>
          </a:prstGeom>
          <a:noFill/>
          <a:ln w="9525">
            <a:noFill/>
            <a:miter lim="800000"/>
            <a:headEnd/>
            <a:tailEnd/>
          </a:ln>
        </p:spPr>
        <p:txBody>
          <a:bodyPr wrap="none" lIns="0" tIns="0" rIns="0" bIns="0">
            <a:spAutoFit/>
          </a:bodyPr>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00000"/>
              </a:lnSpc>
            </a:pPr>
            <a:endParaRPr kumimoji="0" lang="ja-JP" altLang="ja-JP"/>
          </a:p>
        </p:txBody>
      </p:sp>
      <p:pic>
        <p:nvPicPr>
          <p:cNvPr id="46387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539" y="1119189"/>
            <a:ext cx="6675437"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Rectangle 9"/>
          <p:cNvSpPr>
            <a:spLocks noChangeArrowheads="1"/>
          </p:cNvSpPr>
          <p:nvPr/>
        </p:nvSpPr>
        <p:spPr bwMode="auto">
          <a:xfrm>
            <a:off x="8407401" y="4114801"/>
            <a:ext cx="1620957" cy="646331"/>
          </a:xfrm>
          <a:prstGeom prst="rect">
            <a:avLst/>
          </a:prstGeom>
          <a:noFill/>
          <a:ln w="9525">
            <a:noFill/>
            <a:miter lim="800000"/>
            <a:headEnd/>
            <a:tailEnd/>
          </a:ln>
        </p:spPr>
        <p:txBody>
          <a:bodyPr wrap="none">
            <a:spAutoFit/>
          </a:bodyPr>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00000"/>
              </a:lnSpc>
            </a:pPr>
            <a:r>
              <a:rPr kumimoji="0" lang="en-US" altLang="ja-JP"/>
              <a:t>Freidlingstein </a:t>
            </a:r>
          </a:p>
          <a:p>
            <a:pPr>
              <a:lnSpc>
                <a:spcPct val="100000"/>
              </a:lnSpc>
            </a:pPr>
            <a:r>
              <a:rPr kumimoji="0" lang="en-US" altLang="ja-JP"/>
              <a:t>et al. 2006</a:t>
            </a:r>
          </a:p>
        </p:txBody>
      </p:sp>
      <p:sp>
        <p:nvSpPr>
          <p:cNvPr id="23" name="Rectangle 15"/>
          <p:cNvSpPr>
            <a:spLocks noChangeArrowheads="1"/>
          </p:cNvSpPr>
          <p:nvPr/>
        </p:nvSpPr>
        <p:spPr bwMode="auto">
          <a:xfrm>
            <a:off x="8839201" y="1374776"/>
            <a:ext cx="1471613" cy="2386013"/>
          </a:xfrm>
          <a:prstGeom prst="rect">
            <a:avLst/>
          </a:prstGeom>
          <a:noFill/>
          <a:ln w="9525">
            <a:noFill/>
            <a:miter lim="800000"/>
            <a:headEnd/>
            <a:tailEnd/>
          </a:ln>
        </p:spPr>
        <p:txBody>
          <a:bodyPr>
            <a:spAutoFit/>
          </a:bodyPr>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ts val="225"/>
              </a:spcBef>
            </a:pPr>
            <a:r>
              <a:rPr kumimoji="0" lang="en-US" altLang="ja-JP" sz="1200"/>
              <a:t>HadCM3LC</a:t>
            </a:r>
          </a:p>
          <a:p>
            <a:pPr>
              <a:spcBef>
                <a:spcPts val="225"/>
              </a:spcBef>
            </a:pPr>
            <a:r>
              <a:rPr kumimoji="0" lang="en-US" altLang="ja-JP" sz="1200"/>
              <a:t>IPSL-CM2C</a:t>
            </a:r>
          </a:p>
          <a:p>
            <a:pPr>
              <a:spcBef>
                <a:spcPts val="225"/>
              </a:spcBef>
            </a:pPr>
            <a:r>
              <a:rPr kumimoji="0" lang="en-US" altLang="ja-JP" sz="1200"/>
              <a:t>IPSL-CM4-LOOP</a:t>
            </a:r>
          </a:p>
          <a:p>
            <a:pPr>
              <a:spcBef>
                <a:spcPts val="225"/>
              </a:spcBef>
            </a:pPr>
            <a:r>
              <a:rPr kumimoji="0" lang="en-US" altLang="ja-JP" sz="1200"/>
              <a:t>CSM-1 </a:t>
            </a:r>
          </a:p>
          <a:p>
            <a:pPr>
              <a:spcBef>
                <a:spcPts val="225"/>
              </a:spcBef>
            </a:pPr>
            <a:r>
              <a:rPr kumimoji="0" lang="en-US" altLang="ja-JP" sz="1200"/>
              <a:t>MPI </a:t>
            </a:r>
          </a:p>
          <a:p>
            <a:pPr>
              <a:spcBef>
                <a:spcPts val="225"/>
              </a:spcBef>
            </a:pPr>
            <a:r>
              <a:rPr kumimoji="0" lang="en-US" altLang="ja-JP" sz="1200"/>
              <a:t>LLNL </a:t>
            </a:r>
          </a:p>
          <a:p>
            <a:pPr>
              <a:spcBef>
                <a:spcPts val="225"/>
              </a:spcBef>
            </a:pPr>
            <a:r>
              <a:rPr kumimoji="0" lang="en-US" altLang="ja-JP" sz="1200"/>
              <a:t>FRCGC</a:t>
            </a:r>
          </a:p>
          <a:p>
            <a:pPr>
              <a:spcBef>
                <a:spcPts val="225"/>
              </a:spcBef>
            </a:pPr>
            <a:r>
              <a:rPr kumimoji="0" lang="en-US" altLang="ja-JP" sz="1200"/>
              <a:t> UMD</a:t>
            </a:r>
          </a:p>
          <a:p>
            <a:pPr>
              <a:spcBef>
                <a:spcPts val="225"/>
              </a:spcBef>
            </a:pPr>
            <a:r>
              <a:rPr kumimoji="0" lang="en-US" altLang="ja-JP" sz="1200"/>
              <a:t>UVic-2.7 </a:t>
            </a:r>
          </a:p>
          <a:p>
            <a:pPr>
              <a:spcBef>
                <a:spcPts val="225"/>
              </a:spcBef>
            </a:pPr>
            <a:r>
              <a:rPr kumimoji="0" lang="en-US" altLang="ja-JP" sz="1200"/>
              <a:t>CLIMBER </a:t>
            </a:r>
          </a:p>
          <a:p>
            <a:pPr>
              <a:spcBef>
                <a:spcPts val="225"/>
              </a:spcBef>
            </a:pPr>
            <a:r>
              <a:rPr kumimoji="0" lang="en-US" altLang="ja-JP" sz="1200"/>
              <a:t>BERN-CC</a:t>
            </a:r>
          </a:p>
        </p:txBody>
      </p:sp>
      <p:cxnSp>
        <p:nvCxnSpPr>
          <p:cNvPr id="463883" name="Straight Connector 14"/>
          <p:cNvCxnSpPr>
            <a:cxnSpLocks noChangeShapeType="1"/>
          </p:cNvCxnSpPr>
          <p:nvPr/>
        </p:nvCxnSpPr>
        <p:spPr bwMode="auto">
          <a:xfrm>
            <a:off x="8374063" y="1477964"/>
            <a:ext cx="309562"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63884" name="Straight Connector 16"/>
          <p:cNvCxnSpPr>
            <a:cxnSpLocks noChangeShapeType="1"/>
          </p:cNvCxnSpPr>
          <p:nvPr/>
        </p:nvCxnSpPr>
        <p:spPr bwMode="auto">
          <a:xfrm>
            <a:off x="8374063" y="1695450"/>
            <a:ext cx="309562" cy="158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cxnSp>
      <p:cxnSp>
        <p:nvCxnSpPr>
          <p:cNvPr id="463885" name="Straight Connector 17"/>
          <p:cNvCxnSpPr>
            <a:cxnSpLocks noChangeShapeType="1"/>
          </p:cNvCxnSpPr>
          <p:nvPr/>
        </p:nvCxnSpPr>
        <p:spPr bwMode="auto">
          <a:xfrm>
            <a:off x="8374063" y="1912939"/>
            <a:ext cx="309562" cy="1587"/>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cxnSp>
      <p:cxnSp>
        <p:nvCxnSpPr>
          <p:cNvPr id="463886" name="Straight Connector 18"/>
          <p:cNvCxnSpPr>
            <a:cxnSpLocks noChangeShapeType="1"/>
          </p:cNvCxnSpPr>
          <p:nvPr/>
        </p:nvCxnSpPr>
        <p:spPr bwMode="auto">
          <a:xfrm>
            <a:off x="8374063" y="2130425"/>
            <a:ext cx="309562" cy="1588"/>
          </a:xfrm>
          <a:prstGeom prst="line">
            <a:avLst/>
          </a:prstGeom>
          <a:noFill/>
          <a:ln w="12700">
            <a:solidFill>
              <a:srgbClr val="72AC63"/>
            </a:solidFill>
            <a:round/>
            <a:headEnd/>
            <a:tailEnd/>
          </a:ln>
          <a:extLst>
            <a:ext uri="{909E8E84-426E-40DD-AFC4-6F175D3DCCD1}">
              <a14:hiddenFill xmlns:a14="http://schemas.microsoft.com/office/drawing/2010/main">
                <a:noFill/>
              </a14:hiddenFill>
            </a:ext>
          </a:extLst>
        </p:spPr>
      </p:cxnSp>
      <p:cxnSp>
        <p:nvCxnSpPr>
          <p:cNvPr id="463887" name="Straight Connector 19"/>
          <p:cNvCxnSpPr>
            <a:cxnSpLocks noChangeShapeType="1"/>
          </p:cNvCxnSpPr>
          <p:nvPr/>
        </p:nvCxnSpPr>
        <p:spPr bwMode="auto">
          <a:xfrm>
            <a:off x="8374063" y="2349500"/>
            <a:ext cx="309562" cy="1588"/>
          </a:xfrm>
          <a:prstGeom prst="line">
            <a:avLst/>
          </a:prstGeom>
          <a:noFill/>
          <a:ln w="12700">
            <a:solidFill>
              <a:srgbClr val="000090"/>
            </a:solidFill>
            <a:round/>
            <a:headEnd/>
            <a:tailEnd/>
          </a:ln>
          <a:extLst>
            <a:ext uri="{909E8E84-426E-40DD-AFC4-6F175D3DCCD1}">
              <a14:hiddenFill xmlns:a14="http://schemas.microsoft.com/office/drawing/2010/main">
                <a:noFill/>
              </a14:hiddenFill>
            </a:ext>
          </a:extLst>
        </p:spPr>
      </p:cxnSp>
      <p:cxnSp>
        <p:nvCxnSpPr>
          <p:cNvPr id="463888" name="Straight Connector 20"/>
          <p:cNvCxnSpPr>
            <a:cxnSpLocks noChangeShapeType="1"/>
          </p:cNvCxnSpPr>
          <p:nvPr/>
        </p:nvCxnSpPr>
        <p:spPr bwMode="auto">
          <a:xfrm>
            <a:off x="8374063" y="2566989"/>
            <a:ext cx="309562" cy="1587"/>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cxnSp>
      <p:cxnSp>
        <p:nvCxnSpPr>
          <p:cNvPr id="463889" name="Straight Connector 21"/>
          <p:cNvCxnSpPr>
            <a:cxnSpLocks noChangeShapeType="1"/>
          </p:cNvCxnSpPr>
          <p:nvPr/>
        </p:nvCxnSpPr>
        <p:spPr bwMode="auto">
          <a:xfrm>
            <a:off x="8374063" y="2784475"/>
            <a:ext cx="309562" cy="1588"/>
          </a:xfrm>
          <a:prstGeom prst="line">
            <a:avLst/>
          </a:prstGeom>
          <a:noFill/>
          <a:ln w="12700">
            <a:solidFill>
              <a:srgbClr val="800080"/>
            </a:solidFill>
            <a:round/>
            <a:headEnd/>
            <a:tailEnd/>
          </a:ln>
          <a:extLst>
            <a:ext uri="{909E8E84-426E-40DD-AFC4-6F175D3DCCD1}">
              <a14:hiddenFill xmlns:a14="http://schemas.microsoft.com/office/drawing/2010/main">
                <a:noFill/>
              </a14:hiddenFill>
            </a:ext>
          </a:extLst>
        </p:spPr>
      </p:cxnSp>
      <p:cxnSp>
        <p:nvCxnSpPr>
          <p:cNvPr id="463890" name="Straight Connector 23"/>
          <p:cNvCxnSpPr>
            <a:cxnSpLocks noChangeShapeType="1"/>
          </p:cNvCxnSpPr>
          <p:nvPr/>
        </p:nvCxnSpPr>
        <p:spPr bwMode="auto">
          <a:xfrm>
            <a:off x="8374063" y="3003550"/>
            <a:ext cx="309562" cy="1588"/>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463891" name="Straight Connector 24"/>
          <p:cNvCxnSpPr>
            <a:cxnSpLocks noChangeShapeType="1"/>
          </p:cNvCxnSpPr>
          <p:nvPr/>
        </p:nvCxnSpPr>
        <p:spPr bwMode="auto">
          <a:xfrm>
            <a:off x="8374063" y="3221039"/>
            <a:ext cx="309562" cy="1587"/>
          </a:xfrm>
          <a:prstGeom prst="line">
            <a:avLst/>
          </a:prstGeom>
          <a:noFill/>
          <a:ln w="12700">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463892" name="Straight Connector 25"/>
          <p:cNvCxnSpPr>
            <a:cxnSpLocks noChangeShapeType="1"/>
          </p:cNvCxnSpPr>
          <p:nvPr/>
        </p:nvCxnSpPr>
        <p:spPr bwMode="auto">
          <a:xfrm>
            <a:off x="8374063" y="3438525"/>
            <a:ext cx="309562" cy="1588"/>
          </a:xfrm>
          <a:prstGeom prst="line">
            <a:avLst/>
          </a:prstGeom>
          <a:noFill/>
          <a:ln w="12700">
            <a:solidFill>
              <a:srgbClr val="72AC63"/>
            </a:solidFill>
            <a:prstDash val="sysDash"/>
            <a:round/>
            <a:headEnd/>
            <a:tailEnd/>
          </a:ln>
          <a:extLst>
            <a:ext uri="{909E8E84-426E-40DD-AFC4-6F175D3DCCD1}">
              <a14:hiddenFill xmlns:a14="http://schemas.microsoft.com/office/drawing/2010/main">
                <a:noFill/>
              </a14:hiddenFill>
            </a:ext>
          </a:extLst>
        </p:spPr>
      </p:cxnSp>
      <p:cxnSp>
        <p:nvCxnSpPr>
          <p:cNvPr id="463893" name="Straight Connector 26"/>
          <p:cNvCxnSpPr>
            <a:cxnSpLocks noChangeShapeType="1"/>
          </p:cNvCxnSpPr>
          <p:nvPr/>
        </p:nvCxnSpPr>
        <p:spPr bwMode="auto">
          <a:xfrm>
            <a:off x="8382001" y="3657600"/>
            <a:ext cx="309563" cy="1588"/>
          </a:xfrm>
          <a:prstGeom prst="line">
            <a:avLst/>
          </a:prstGeom>
          <a:noFill/>
          <a:ln w="12700">
            <a:solidFill>
              <a:srgbClr val="000090"/>
            </a:solidFill>
            <a:prstDash val="sysDash"/>
            <a:round/>
            <a:headEnd/>
            <a:tailEnd/>
          </a:ln>
          <a:extLst>
            <a:ext uri="{909E8E84-426E-40DD-AFC4-6F175D3DCCD1}">
              <a14:hiddenFill xmlns:a14="http://schemas.microsoft.com/office/drawing/2010/main">
                <a:noFill/>
              </a14:hiddenFill>
            </a:ext>
          </a:extLst>
        </p:spPr>
      </p:cxnSp>
      <p:sp>
        <p:nvSpPr>
          <p:cNvPr id="2" name="Rectangle 3"/>
          <p:cNvSpPr>
            <a:spLocks noChangeArrowheads="1"/>
          </p:cNvSpPr>
          <p:nvPr/>
        </p:nvSpPr>
        <p:spPr bwMode="auto">
          <a:xfrm>
            <a:off x="1473200" y="5943600"/>
            <a:ext cx="9347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kumimoji="1">
                <a:solidFill>
                  <a:schemeClr val="tx1"/>
                </a:solidFill>
                <a:latin typeface="Arial" panose="020B0604020202020204" pitchFamily="34" charset="0"/>
                <a:ea typeface="ＭＳ Ｐゴシック" panose="020B0600070205080204" pitchFamily="50" charset="-128"/>
              </a:defRPr>
            </a:lvl1pPr>
            <a:lvl2pPr marL="37931725" indent="-37474525" algn="l">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a:lnSpc>
                <a:spcPct val="100000"/>
              </a:lnSpc>
            </a:pPr>
            <a:r>
              <a:rPr kumimoji="0" lang="en-US" altLang="ja-JP"/>
              <a:t>Due to feedbacks, the response of the terrestrial biosphere is now one of the largest sources of uncertainty the amount of climate change over the 21th century.</a:t>
            </a:r>
          </a:p>
        </p:txBody>
      </p:sp>
    </p:spTree>
    <p:extLst>
      <p:ext uri="{BB962C8B-B14F-4D97-AF65-F5344CB8AC3E}">
        <p14:creationId xmlns:p14="http://schemas.microsoft.com/office/powerpoint/2010/main" val="2687239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P spid="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976438" y="739775"/>
            <a:ext cx="7935912" cy="4897438"/>
          </a:xfrm>
          <a:prstGeom prst="rect">
            <a:avLst/>
          </a:prstGeom>
          <a:solidFill>
            <a:srgbClr val="FFFFFF"/>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kumimoji="0" lang="ja-JP" altLang="en-US" sz="1600">
              <a:latin typeface="Arial" panose="020B0604020202020204" pitchFamily="34" charset="0"/>
            </a:endParaRPr>
          </a:p>
        </p:txBody>
      </p:sp>
      <p:sp>
        <p:nvSpPr>
          <p:cNvPr id="8195" name="Rectangle 2"/>
          <p:cNvSpPr>
            <a:spLocks noChangeArrowheads="1"/>
          </p:cNvSpPr>
          <p:nvPr/>
        </p:nvSpPr>
        <p:spPr bwMode="auto">
          <a:xfrm>
            <a:off x="5640389" y="5429251"/>
            <a:ext cx="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kumimoji="0" lang="ja-JP" altLang="en-US" sz="2000">
              <a:latin typeface="Arial" panose="020B0604020202020204" pitchFamily="34" charset="0"/>
            </a:endParaRPr>
          </a:p>
        </p:txBody>
      </p:sp>
      <p:sp>
        <p:nvSpPr>
          <p:cNvPr id="8196" name="Rectangle 3"/>
          <p:cNvSpPr>
            <a:spLocks noChangeArrowheads="1"/>
          </p:cNvSpPr>
          <p:nvPr/>
        </p:nvSpPr>
        <p:spPr bwMode="auto">
          <a:xfrm>
            <a:off x="1882776" y="5827713"/>
            <a:ext cx="8461375" cy="8125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hangingPunct="1">
              <a:lnSpc>
                <a:spcPct val="120000"/>
              </a:lnSpc>
            </a:pPr>
            <a:r>
              <a:rPr kumimoji="0" lang="en-US" altLang="ja-JP" sz="2200">
                <a:latin typeface="Arial" panose="020B0604020202020204" pitchFamily="34" charset="0"/>
              </a:rPr>
              <a:t>The response of the terrestrial biosphere is now one of </a:t>
            </a:r>
            <a:r>
              <a:rPr kumimoji="0" lang="en-US" altLang="ja-JP" sz="2200" b="1">
                <a:solidFill>
                  <a:srgbClr val="FF0000"/>
                </a:solidFill>
                <a:latin typeface="Arial" panose="020B0604020202020204" pitchFamily="34" charset="0"/>
              </a:rPr>
              <a:t>the largest sources of uncertainty</a:t>
            </a:r>
            <a:r>
              <a:rPr kumimoji="0" lang="en-US" altLang="ja-JP" sz="2200">
                <a:latin typeface="Arial" panose="020B0604020202020204" pitchFamily="34" charset="0"/>
              </a:rPr>
              <a:t> for climate change over the 21th century</a:t>
            </a:r>
          </a:p>
        </p:txBody>
      </p:sp>
      <p:sp>
        <p:nvSpPr>
          <p:cNvPr id="8197" name="Rectangle 22"/>
          <p:cNvSpPr>
            <a:spLocks noChangeArrowheads="1"/>
          </p:cNvSpPr>
          <p:nvPr/>
        </p:nvSpPr>
        <p:spPr bwMode="auto">
          <a:xfrm>
            <a:off x="2279651" y="44451"/>
            <a:ext cx="75850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en-US" altLang="ja-JP" sz="2800">
                <a:solidFill>
                  <a:srgbClr val="000099"/>
                </a:solidFill>
                <a:latin typeface="Arial" panose="020B0604020202020204" pitchFamily="34" charset="0"/>
              </a:rPr>
              <a:t>Current (poor) state of DGVMs</a:t>
            </a:r>
          </a:p>
        </p:txBody>
      </p:sp>
      <p:pic>
        <p:nvPicPr>
          <p:cNvPr id="8198" name="Picture 23" descr="Stich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4" y="1849439"/>
            <a:ext cx="3887787"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2"/>
          <p:cNvSpPr txBox="1">
            <a:spLocks noChangeArrowheads="1"/>
          </p:cNvSpPr>
          <p:nvPr/>
        </p:nvSpPr>
        <p:spPr bwMode="auto">
          <a:xfrm>
            <a:off x="3216276" y="855664"/>
            <a:ext cx="6264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hangingPunct="1"/>
            <a:r>
              <a:rPr kumimoji="0" lang="en-US" altLang="ja-JP" sz="2000">
                <a:latin typeface="Arial" panose="020B0604020202020204" pitchFamily="34" charset="0"/>
              </a:rPr>
              <a:t>Responses of land carbon uptake to climate change under IPCC A1F1 carbon emission scenario</a:t>
            </a:r>
          </a:p>
        </p:txBody>
      </p:sp>
      <p:sp>
        <p:nvSpPr>
          <p:cNvPr id="8200" name="Rectangle 9"/>
          <p:cNvSpPr>
            <a:spLocks noChangeArrowheads="1"/>
          </p:cNvSpPr>
          <p:nvPr/>
        </p:nvSpPr>
        <p:spPr bwMode="auto">
          <a:xfrm>
            <a:off x="7666038" y="5356225"/>
            <a:ext cx="2246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r" eaLnBrk="1" hangingPunct="1"/>
            <a:r>
              <a:rPr kumimoji="0" lang="en-US" altLang="ja-JP" sz="1400">
                <a:latin typeface="Arial" panose="020B0604020202020204" pitchFamily="34" charset="0"/>
              </a:rPr>
              <a:t>Sitch et al. (2008)</a:t>
            </a:r>
          </a:p>
        </p:txBody>
      </p:sp>
    </p:spTree>
    <p:extLst>
      <p:ext uri="{BB962C8B-B14F-4D97-AF65-F5344CB8AC3E}">
        <p14:creationId xmlns:p14="http://schemas.microsoft.com/office/powerpoint/2010/main" val="1336639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6248401" y="1143000"/>
            <a:ext cx="4003675" cy="5029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wrap="none" lIns="0" tIns="0" rIns="0" bIns="0"/>
          <a:lstStyle/>
          <a:p>
            <a:pPr algn="ctr" defTabSz="828675">
              <a:lnSpc>
                <a:spcPct val="116000"/>
              </a:lnSpc>
              <a:buClr>
                <a:srgbClr val="000000"/>
              </a:buClr>
              <a:buSzPct val="45000"/>
              <a:tabLst>
                <a:tab pos="657225" algn="l"/>
                <a:tab pos="1312863" algn="l"/>
                <a:tab pos="1970088" algn="l"/>
                <a:tab pos="2627313" algn="l"/>
                <a:tab pos="3282950" algn="l"/>
                <a:tab pos="3940175" algn="l"/>
                <a:tab pos="4595813" algn="l"/>
              </a:tabLst>
              <a:defRPr/>
            </a:pPr>
            <a:endParaRPr lang="ja-JP" altLang="en-US">
              <a:ln>
                <a:solidFill>
                  <a:schemeClr val="tx1"/>
                </a:solidFill>
              </a:ln>
              <a:latin typeface="メイリオ" panose="020B0604030504040204" pitchFamily="50" charset="-128"/>
              <a:ea typeface="メイリオ" panose="020B0604030504040204" pitchFamily="50" charset="-128"/>
              <a:cs typeface="HG Mincho Light J" charset="0"/>
            </a:endParaRPr>
          </a:p>
        </p:txBody>
      </p:sp>
      <p:sp>
        <p:nvSpPr>
          <p:cNvPr id="41987" name="テキスト ボックス 4"/>
          <p:cNvSpPr txBox="1">
            <a:spLocks noChangeArrowheads="1"/>
          </p:cNvSpPr>
          <p:nvPr/>
        </p:nvSpPr>
        <p:spPr bwMode="auto">
          <a:xfrm>
            <a:off x="1735138" y="2852739"/>
            <a:ext cx="4297362" cy="13239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dirty="0">
                <a:solidFill>
                  <a:srgbClr val="FF0000"/>
                </a:solidFill>
                <a:latin typeface="メイリオ" panose="020B0604030504040204" pitchFamily="50" charset="-128"/>
                <a:ea typeface="メイリオ" panose="020B0604030504040204" pitchFamily="50" charset="-128"/>
              </a:rPr>
              <a:t>現在の</a:t>
            </a:r>
            <a:r>
              <a:rPr lang="en-US" altLang="ja-JP" sz="2000" dirty="0">
                <a:solidFill>
                  <a:srgbClr val="FF0000"/>
                </a:solidFill>
                <a:latin typeface="メイリオ" panose="020B0604030504040204" pitchFamily="50" charset="-128"/>
                <a:ea typeface="メイリオ" panose="020B0604030504040204" pitchFamily="50" charset="-128"/>
              </a:rPr>
              <a:t>ESM</a:t>
            </a:r>
            <a:r>
              <a:rPr lang="ja-JP" altLang="en-US" sz="2000" dirty="0">
                <a:solidFill>
                  <a:srgbClr val="FF0000"/>
                </a:solidFill>
                <a:latin typeface="メイリオ" panose="020B0604030504040204" pitchFamily="50" charset="-128"/>
                <a:ea typeface="メイリオ" panose="020B0604030504040204" pitchFamily="50" charset="-128"/>
              </a:rPr>
              <a:t>は、特に高緯度帯の土壌炭素を過小推定</a:t>
            </a:r>
            <a:r>
              <a:rPr lang="ja-JP" altLang="en-US" sz="2000" dirty="0">
                <a:latin typeface="メイリオ" panose="020B0604030504040204" pitchFamily="50" charset="-128"/>
                <a:ea typeface="メイリオ" panose="020B0604030504040204" pitchFamily="50" charset="-128"/>
              </a:rPr>
              <a:t>しており、今後は、凍土や泥炭に埋蔵されている炭素なども考慮する必要がある。</a:t>
            </a:r>
          </a:p>
        </p:txBody>
      </p:sp>
      <p:sp>
        <p:nvSpPr>
          <p:cNvPr id="41988" name="Rectangle 5"/>
          <p:cNvSpPr>
            <a:spLocks noChangeArrowheads="1"/>
          </p:cNvSpPr>
          <p:nvPr/>
        </p:nvSpPr>
        <p:spPr bwMode="auto">
          <a:xfrm>
            <a:off x="1905000" y="128588"/>
            <a:ext cx="8229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solidFill>
                  <a:srgbClr val="000099"/>
                </a:solidFill>
                <a:latin typeface="メイリオ" panose="020B0604030504040204" pitchFamily="50" charset="-128"/>
                <a:ea typeface="メイリオ" panose="020B0604030504040204" pitchFamily="50" charset="-128"/>
              </a:rPr>
              <a:t>扱いの改善が望まれるプロセス１：土壌炭素</a:t>
            </a:r>
          </a:p>
        </p:txBody>
      </p:sp>
      <p:pic>
        <p:nvPicPr>
          <p:cNvPr id="41989"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9675" y="1517650"/>
            <a:ext cx="38862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テキスト ボックス 5"/>
          <p:cNvSpPr txBox="1">
            <a:spLocks noChangeArrowheads="1"/>
          </p:cNvSpPr>
          <p:nvPr/>
        </p:nvSpPr>
        <p:spPr bwMode="auto">
          <a:xfrm>
            <a:off x="7050089" y="5922963"/>
            <a:ext cx="3424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200">
                <a:latin typeface="メイリオ" panose="020B0604030504040204" pitchFamily="50" charset="-128"/>
                <a:ea typeface="メイリオ" panose="020B0604030504040204" pitchFamily="50" charset="-128"/>
              </a:rPr>
              <a:t>出典：</a:t>
            </a:r>
            <a:r>
              <a:rPr lang="en-US" altLang="ja-JP" sz="1200">
                <a:latin typeface="メイリオ" panose="020B0604030504040204" pitchFamily="50" charset="-128"/>
                <a:ea typeface="メイリオ" panose="020B0604030504040204" pitchFamily="50" charset="-128"/>
              </a:rPr>
              <a:t>Nuno</a:t>
            </a:r>
            <a:r>
              <a:rPr lang="ja-JP" altLang="en-US" sz="1200">
                <a:latin typeface="メイリオ" panose="020B0604030504040204" pitchFamily="50" charset="-128"/>
                <a:ea typeface="メイリオ" panose="020B0604030504040204" pitchFamily="50" charset="-128"/>
              </a:rPr>
              <a:t>ら</a:t>
            </a:r>
            <a:r>
              <a:rPr lang="en-US" altLang="ja-JP" sz="1200">
                <a:latin typeface="メイリオ" panose="020B0604030504040204" pitchFamily="50" charset="-128"/>
                <a:ea typeface="メイリオ" panose="020B0604030504040204" pitchFamily="50" charset="-128"/>
              </a:rPr>
              <a:t> (2014) </a:t>
            </a:r>
            <a:r>
              <a:rPr lang="en-US" altLang="ja-JP" sz="1200" i="1">
                <a:latin typeface="メイリオ" panose="020B0604030504040204" pitchFamily="50" charset="-128"/>
                <a:ea typeface="メイリオ" panose="020B0604030504040204" pitchFamily="50" charset="-128"/>
              </a:rPr>
              <a:t>Nature </a:t>
            </a:r>
            <a:r>
              <a:rPr lang="en-US" altLang="ja-JP" sz="1200">
                <a:latin typeface="メイリオ" panose="020B0604030504040204" pitchFamily="50" charset="-128"/>
                <a:ea typeface="メイリオ" panose="020B0604030504040204" pitchFamily="50" charset="-128"/>
              </a:rPr>
              <a:t>514. </a:t>
            </a:r>
            <a:endParaRPr lang="ja-JP" altLang="en-US" sz="1200">
              <a:latin typeface="メイリオ" panose="020B0604030504040204" pitchFamily="50" charset="-128"/>
              <a:ea typeface="メイリオ" panose="020B0604030504040204" pitchFamily="50" charset="-128"/>
            </a:endParaRPr>
          </a:p>
        </p:txBody>
      </p:sp>
      <p:sp>
        <p:nvSpPr>
          <p:cNvPr id="41991" name="テキスト ボックス 7"/>
          <p:cNvSpPr txBox="1">
            <a:spLocks noChangeArrowheads="1"/>
          </p:cNvSpPr>
          <p:nvPr/>
        </p:nvSpPr>
        <p:spPr bwMode="auto">
          <a:xfrm>
            <a:off x="6975475" y="1457326"/>
            <a:ext cx="2819400" cy="5238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400">
                <a:latin typeface="メイリオ" panose="020B0604030504040204" pitchFamily="50" charset="-128"/>
                <a:ea typeface="メイリオ" panose="020B0604030504040204" pitchFamily="50" charset="-128"/>
              </a:rPr>
              <a:t>土壌炭素の緯度方向分布</a:t>
            </a:r>
            <a:endParaRPr lang="en-US" altLang="ja-JP" sz="1400">
              <a:latin typeface="メイリオ" panose="020B0604030504040204" pitchFamily="50" charset="-128"/>
              <a:ea typeface="メイリオ" panose="020B0604030504040204" pitchFamily="50" charset="-128"/>
            </a:endParaRPr>
          </a:p>
          <a:p>
            <a:pPr algn="ctr">
              <a:spcBef>
                <a:spcPct val="0"/>
              </a:spcBef>
              <a:buFontTx/>
              <a:buNone/>
            </a:pPr>
            <a:r>
              <a:rPr lang="ja-JP" altLang="en-US" sz="1400">
                <a:latin typeface="メイリオ" panose="020B0604030504040204" pitchFamily="50" charset="-128"/>
                <a:ea typeface="メイリオ" panose="020B0604030504040204" pitchFamily="50" charset="-128"/>
              </a:rPr>
              <a:t>モデル </a:t>
            </a:r>
            <a:r>
              <a:rPr lang="en-US" altLang="ja-JP" sz="1400">
                <a:latin typeface="メイリオ" panose="020B0604030504040204" pitchFamily="50" charset="-128"/>
                <a:ea typeface="メイリオ" panose="020B0604030504040204" pitchFamily="50" charset="-128"/>
              </a:rPr>
              <a:t>vs </a:t>
            </a:r>
            <a:r>
              <a:rPr lang="ja-JP" altLang="en-US" sz="1400">
                <a:latin typeface="メイリオ" panose="020B0604030504040204" pitchFamily="50" charset="-128"/>
                <a:ea typeface="メイリオ" panose="020B0604030504040204" pitchFamily="50" charset="-128"/>
              </a:rPr>
              <a:t>実測ベースのデータ</a:t>
            </a:r>
            <a:endParaRPr lang="en-US" altLang="ja-JP" sz="1400">
              <a:latin typeface="メイリオ" panose="020B0604030504040204" pitchFamily="50" charset="-128"/>
              <a:ea typeface="メイリオ" panose="020B0604030504040204" pitchFamily="50" charset="-128"/>
            </a:endParaRPr>
          </a:p>
        </p:txBody>
      </p:sp>
      <p:sp>
        <p:nvSpPr>
          <p:cNvPr id="41992" name="テキスト ボックス 6"/>
          <p:cNvSpPr txBox="1">
            <a:spLocks noChangeArrowheads="1"/>
          </p:cNvSpPr>
          <p:nvPr/>
        </p:nvSpPr>
        <p:spPr bwMode="auto">
          <a:xfrm>
            <a:off x="3059113" y="1219200"/>
            <a:ext cx="2259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600">
                <a:latin typeface="メイリオ" panose="020B0604030504040204" pitchFamily="50" charset="-128"/>
                <a:ea typeface="メイリオ" panose="020B0604030504040204" pitchFamily="50" charset="-128"/>
              </a:rPr>
              <a:t>CMIP5</a:t>
            </a:r>
            <a:r>
              <a:rPr lang="ja-JP" altLang="en-US" sz="1600">
                <a:latin typeface="メイリオ" panose="020B0604030504040204" pitchFamily="50" charset="-128"/>
                <a:ea typeface="メイリオ" panose="020B0604030504040204" pitchFamily="50" charset="-128"/>
              </a:rPr>
              <a:t>参加モデル出力</a:t>
            </a:r>
          </a:p>
        </p:txBody>
      </p:sp>
      <p:sp>
        <p:nvSpPr>
          <p:cNvPr id="41993" name="テキスト ボックス 12"/>
          <p:cNvSpPr txBox="1">
            <a:spLocks noChangeArrowheads="1"/>
          </p:cNvSpPr>
          <p:nvPr/>
        </p:nvSpPr>
        <p:spPr bwMode="auto">
          <a:xfrm>
            <a:off x="3087688" y="1828801"/>
            <a:ext cx="207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メイリオ" panose="020B0604030504040204" pitchFamily="50" charset="-128"/>
                <a:ea typeface="メイリオ" panose="020B0604030504040204" pitchFamily="50" charset="-128"/>
              </a:rPr>
              <a:t>実測ベースのデータ</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en-US" altLang="ja-JP" sz="1200">
                <a:latin typeface="メイリオ" panose="020B0604030504040204" pitchFamily="50" charset="-128"/>
                <a:ea typeface="メイリオ" panose="020B0604030504040204" pitchFamily="50" charset="-128"/>
              </a:rPr>
              <a:t>(MPI</a:t>
            </a:r>
            <a:r>
              <a:rPr lang="ja-JP" altLang="en-US" sz="1200">
                <a:latin typeface="メイリオ" panose="020B0604030504040204" pitchFamily="50" charset="-128"/>
                <a:ea typeface="メイリオ" panose="020B0604030504040204" pitchFamily="50" charset="-128"/>
              </a:rPr>
              <a:t>以外は、深さ</a:t>
            </a:r>
            <a:r>
              <a:rPr lang="en-US" altLang="ja-JP" sz="1200">
                <a:latin typeface="メイリオ" panose="020B0604030504040204" pitchFamily="50" charset="-128"/>
                <a:ea typeface="メイリオ" panose="020B0604030504040204" pitchFamily="50" charset="-128"/>
              </a:rPr>
              <a:t>1m</a:t>
            </a:r>
            <a:r>
              <a:rPr lang="ja-JP" altLang="en-US" sz="1200">
                <a:latin typeface="メイリオ" panose="020B0604030504040204" pitchFamily="50" charset="-128"/>
                <a:ea typeface="メイリオ" panose="020B0604030504040204" pitchFamily="50" charset="-128"/>
              </a:rPr>
              <a:t>まで</a:t>
            </a:r>
            <a:r>
              <a:rPr lang="en-US" altLang="ja-JP" sz="1200">
                <a:latin typeface="メイリオ" panose="020B0604030504040204" pitchFamily="50" charset="-128"/>
                <a:ea typeface="メイリオ" panose="020B0604030504040204" pitchFamily="50" charset="-128"/>
              </a:rPr>
              <a:t>)</a:t>
            </a:r>
            <a:endParaRPr lang="ja-JP" altLang="en-US" sz="1200">
              <a:latin typeface="メイリオ" panose="020B0604030504040204" pitchFamily="50" charset="-128"/>
              <a:ea typeface="メイリオ" panose="020B0604030504040204" pitchFamily="50" charset="-128"/>
            </a:endParaRPr>
          </a:p>
        </p:txBody>
      </p:sp>
      <p:sp>
        <p:nvSpPr>
          <p:cNvPr id="41994" name="円/楕円 9"/>
          <p:cNvSpPr>
            <a:spLocks noChangeArrowheads="1"/>
          </p:cNvSpPr>
          <p:nvPr/>
        </p:nvSpPr>
        <p:spPr bwMode="auto">
          <a:xfrm>
            <a:off x="6746875" y="2174876"/>
            <a:ext cx="712788" cy="401595"/>
          </a:xfrm>
          <a:prstGeom prst="ellipse">
            <a:avLst/>
          </a:prstGeom>
          <a:noFill/>
          <a:ln w="1587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sp>
        <p:nvSpPr>
          <p:cNvPr id="41995" name="円/楕円 16"/>
          <p:cNvSpPr>
            <a:spLocks noChangeArrowheads="1"/>
          </p:cNvSpPr>
          <p:nvPr/>
        </p:nvSpPr>
        <p:spPr bwMode="auto">
          <a:xfrm>
            <a:off x="7167563" y="2630489"/>
            <a:ext cx="1103312" cy="401595"/>
          </a:xfrm>
          <a:prstGeom prst="ellipse">
            <a:avLst/>
          </a:prstGeom>
          <a:noFill/>
          <a:ln w="1587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cxnSp>
        <p:nvCxnSpPr>
          <p:cNvPr id="41996" name="直線コネクタ 11"/>
          <p:cNvCxnSpPr>
            <a:cxnSpLocks noChangeShapeType="1"/>
            <a:stCxn id="41992" idx="3"/>
            <a:endCxn id="41994" idx="2"/>
          </p:cNvCxnSpPr>
          <p:nvPr/>
        </p:nvCxnSpPr>
        <p:spPr bwMode="auto">
          <a:xfrm>
            <a:off x="5318125" y="1388269"/>
            <a:ext cx="1428750" cy="987404"/>
          </a:xfrm>
          <a:prstGeom prst="line">
            <a:avLst/>
          </a:prstGeom>
          <a:noFill/>
          <a:ln w="15875" algn="ctr">
            <a:solidFill>
              <a:srgbClr val="000000"/>
            </a:solidFill>
            <a:round/>
            <a:headEnd/>
            <a:tailEnd/>
          </a:ln>
          <a:extLst>
            <a:ext uri="{909E8E84-426E-40DD-AFC4-6F175D3DCCD1}">
              <a14:hiddenFill xmlns:a14="http://schemas.microsoft.com/office/drawing/2010/main">
                <a:noFill/>
              </a14:hiddenFill>
            </a:ext>
          </a:extLst>
        </p:spPr>
      </p:cxnSp>
      <p:cxnSp>
        <p:nvCxnSpPr>
          <p:cNvPr id="41997" name="直線コネクタ 20"/>
          <p:cNvCxnSpPr>
            <a:cxnSpLocks noChangeShapeType="1"/>
            <a:stCxn id="41993" idx="3"/>
            <a:endCxn id="41995" idx="2"/>
          </p:cNvCxnSpPr>
          <p:nvPr/>
        </p:nvCxnSpPr>
        <p:spPr bwMode="auto">
          <a:xfrm>
            <a:off x="5162551" y="2090738"/>
            <a:ext cx="2005013" cy="740548"/>
          </a:xfrm>
          <a:prstGeom prst="line">
            <a:avLst/>
          </a:prstGeom>
          <a:noFill/>
          <a:ln w="15875" algn="ctr">
            <a:solidFill>
              <a:srgbClr val="000000"/>
            </a:solidFill>
            <a:round/>
            <a:headEnd/>
            <a:tailEnd/>
          </a:ln>
          <a:extLst>
            <a:ext uri="{909E8E84-426E-40DD-AFC4-6F175D3DCCD1}">
              <a14:hiddenFill xmlns:a14="http://schemas.microsoft.com/office/drawing/2010/main">
                <a:noFill/>
              </a14:hiddenFill>
            </a:ext>
          </a:extLst>
        </p:spPr>
      </p:cxnSp>
      <p:sp>
        <p:nvSpPr>
          <p:cNvPr id="41998" name="テキスト ボックス 4"/>
          <p:cNvSpPr txBox="1">
            <a:spLocks noChangeArrowheads="1"/>
          </p:cNvSpPr>
          <p:nvPr/>
        </p:nvSpPr>
        <p:spPr bwMode="auto">
          <a:xfrm>
            <a:off x="1752601" y="4495800"/>
            <a:ext cx="4297363" cy="19383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a:latin typeface="メイリオ" panose="020B0604030504040204" pitchFamily="50" charset="-128"/>
                <a:ea typeface="メイリオ" panose="020B0604030504040204" pitchFamily="50" charset="-128"/>
              </a:rPr>
              <a:t>米国エネルギー省は</a:t>
            </a:r>
            <a:r>
              <a:rPr lang="en-US" altLang="ja-JP" sz="2000">
                <a:latin typeface="メイリオ" panose="020B0604030504040204" pitchFamily="50" charset="-128"/>
                <a:ea typeface="メイリオ" panose="020B0604030504040204" pitchFamily="50" charset="-128"/>
              </a:rPr>
              <a:t>2011</a:t>
            </a:r>
            <a:r>
              <a:rPr lang="ja-JP" altLang="en-US" sz="2000">
                <a:latin typeface="メイリオ" panose="020B0604030504040204" pitchFamily="50" charset="-128"/>
                <a:ea typeface="メイリオ" panose="020B0604030504040204" pitchFamily="50" charset="-128"/>
              </a:rPr>
              <a:t>年より</a:t>
            </a:r>
            <a:r>
              <a:rPr lang="en-US" altLang="ja-JP" sz="2000">
                <a:latin typeface="メイリオ" panose="020B0604030504040204" pitchFamily="50" charset="-128"/>
                <a:ea typeface="メイリオ" panose="020B0604030504040204" pitchFamily="50" charset="-128"/>
              </a:rPr>
              <a:t>”Next-Generation Ecosystem Experiments, </a:t>
            </a:r>
            <a:r>
              <a:rPr lang="en-US" altLang="ja-JP" sz="2000">
                <a:solidFill>
                  <a:srgbClr val="FF0000"/>
                </a:solidFill>
                <a:latin typeface="メイリオ" panose="020B0604030504040204" pitchFamily="50" charset="-128"/>
                <a:ea typeface="メイリオ" panose="020B0604030504040204" pitchFamily="50" charset="-128"/>
              </a:rPr>
              <a:t>NGEE–Arctic</a:t>
            </a:r>
            <a:r>
              <a:rPr lang="en-US" altLang="ja-JP" sz="2000">
                <a:latin typeface="メイリオ" panose="020B0604030504040204" pitchFamily="50" charset="-128"/>
                <a:ea typeface="メイリオ" panose="020B0604030504040204" pitchFamily="50" charset="-128"/>
              </a:rPr>
              <a:t>” </a:t>
            </a:r>
            <a:r>
              <a:rPr lang="ja-JP" altLang="en-US" sz="2000">
                <a:latin typeface="メイリオ" panose="020B0604030504040204" pitchFamily="50" charset="-128"/>
                <a:ea typeface="メイリオ" panose="020B0604030504040204" pitchFamily="50" charset="-128"/>
              </a:rPr>
              <a:t>という研究プログラムに</a:t>
            </a:r>
            <a:r>
              <a:rPr lang="en-US" altLang="ja-JP" sz="2000">
                <a:latin typeface="メイリオ" panose="020B0604030504040204" pitchFamily="50" charset="-128"/>
                <a:ea typeface="メイリオ" panose="020B0604030504040204" pitchFamily="50" charset="-128"/>
              </a:rPr>
              <a:t>1</a:t>
            </a:r>
            <a:r>
              <a:rPr lang="ja-JP" altLang="en-US" sz="2000">
                <a:latin typeface="メイリオ" panose="020B0604030504040204" pitchFamily="50" charset="-128"/>
                <a:ea typeface="メイリオ" panose="020B0604030504040204" pitchFamily="50" charset="-128"/>
              </a:rPr>
              <a:t>億ドルの予算を付けており、高緯度帯の陸域炭素の気候応答研究を先導している</a:t>
            </a:r>
          </a:p>
        </p:txBody>
      </p:sp>
    </p:spTree>
    <p:extLst>
      <p:ext uri="{BB962C8B-B14F-4D97-AF65-F5344CB8AC3E}">
        <p14:creationId xmlns:p14="http://schemas.microsoft.com/office/powerpoint/2010/main" val="409721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正方形/長方形 29"/>
          <p:cNvSpPr>
            <a:spLocks noChangeArrowheads="1"/>
          </p:cNvSpPr>
          <p:nvPr/>
        </p:nvSpPr>
        <p:spPr bwMode="auto">
          <a:xfrm>
            <a:off x="5538788" y="838200"/>
            <a:ext cx="4748212" cy="2566988"/>
          </a:xfrm>
          <a:prstGeom prst="rect">
            <a:avLst/>
          </a:prstGeom>
          <a:solidFill>
            <a:schemeClr val="bg1"/>
          </a:solidFill>
          <a:ln w="9525" algn="ctr">
            <a:solidFill>
              <a:schemeClr val="tx1"/>
            </a:solidFill>
            <a:round/>
            <a:headEnd/>
            <a:tailEnd/>
          </a:ln>
        </p:spPr>
        <p:txBody>
          <a:bodyPr lIns="0" tIns="0" rIns="0" bIns="0"/>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メイリオ" panose="020B0604030504040204" pitchFamily="50" charset="-128"/>
              <a:ea typeface="メイリオ" panose="020B0604030504040204" pitchFamily="50" charset="-128"/>
              <a:cs typeface="HG Mincho Light J"/>
            </a:endParaRPr>
          </a:p>
        </p:txBody>
      </p:sp>
      <p:sp>
        <p:nvSpPr>
          <p:cNvPr id="43011" name="正方形/長方形 17"/>
          <p:cNvSpPr>
            <a:spLocks noChangeArrowheads="1"/>
          </p:cNvSpPr>
          <p:nvPr/>
        </p:nvSpPr>
        <p:spPr bwMode="auto">
          <a:xfrm>
            <a:off x="1905000" y="3505201"/>
            <a:ext cx="8382000" cy="2441575"/>
          </a:xfrm>
          <a:prstGeom prst="rect">
            <a:avLst/>
          </a:prstGeom>
          <a:solidFill>
            <a:schemeClr val="bg1"/>
          </a:solidFill>
          <a:ln w="9525" algn="ctr">
            <a:solidFill>
              <a:schemeClr val="tx1"/>
            </a:solidFill>
            <a:round/>
            <a:headEnd/>
            <a:tailEnd/>
          </a:ln>
        </p:spPr>
        <p:txBody>
          <a:bodyPr lIns="0" tIns="0" rIns="0" bIns="0"/>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メイリオ" panose="020B0604030504040204" pitchFamily="50" charset="-128"/>
              <a:ea typeface="メイリオ" panose="020B0604030504040204" pitchFamily="50" charset="-128"/>
              <a:cs typeface="HG Mincho Light J"/>
            </a:endParaRPr>
          </a:p>
        </p:txBody>
      </p:sp>
      <p:sp>
        <p:nvSpPr>
          <p:cNvPr id="43012" name="正方形/長方形 1"/>
          <p:cNvSpPr>
            <a:spLocks noChangeArrowheads="1"/>
          </p:cNvSpPr>
          <p:nvPr/>
        </p:nvSpPr>
        <p:spPr bwMode="auto">
          <a:xfrm>
            <a:off x="1905000" y="838200"/>
            <a:ext cx="3481388" cy="2566988"/>
          </a:xfrm>
          <a:prstGeom prst="rect">
            <a:avLst/>
          </a:prstGeom>
          <a:solidFill>
            <a:schemeClr val="bg1"/>
          </a:solidFill>
          <a:ln w="9525" algn="ctr">
            <a:solidFill>
              <a:schemeClr val="tx1"/>
            </a:solidFill>
            <a:round/>
            <a:headEnd/>
            <a:tailEnd/>
          </a:ln>
        </p:spPr>
        <p:txBody>
          <a:bodyPr lIns="0" tIns="0" rIns="0" bIns="0"/>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メイリオ" panose="020B0604030504040204" pitchFamily="50" charset="-128"/>
              <a:ea typeface="メイリオ" panose="020B0604030504040204" pitchFamily="50" charset="-128"/>
              <a:cs typeface="HG Mincho Light J"/>
            </a:endParaRPr>
          </a:p>
        </p:txBody>
      </p:sp>
      <p:sp>
        <p:nvSpPr>
          <p:cNvPr id="43013" name="テキスト ボックス 3"/>
          <p:cNvSpPr txBox="1">
            <a:spLocks noChangeArrowheads="1"/>
          </p:cNvSpPr>
          <p:nvPr/>
        </p:nvSpPr>
        <p:spPr bwMode="auto">
          <a:xfrm>
            <a:off x="2438401" y="3124200"/>
            <a:ext cx="2905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lang="ja-JP" altLang="en-US" sz="900">
                <a:latin typeface="メイリオ" panose="020B0604030504040204" pitchFamily="50" charset="-128"/>
                <a:ea typeface="メイリオ" panose="020B0604030504040204" pitchFamily="50" charset="-128"/>
              </a:rPr>
              <a:t>出典：</a:t>
            </a:r>
            <a:r>
              <a:rPr lang="en-US" altLang="ja-JP" sz="900">
                <a:latin typeface="メイリオ" panose="020B0604030504040204" pitchFamily="50" charset="-128"/>
                <a:ea typeface="メイリオ" panose="020B0604030504040204" pitchFamily="50" charset="-128"/>
              </a:rPr>
              <a:t>Allen</a:t>
            </a:r>
            <a:r>
              <a:rPr lang="ja-JP" altLang="en-US" sz="900">
                <a:latin typeface="メイリオ" panose="020B0604030504040204" pitchFamily="50" charset="-128"/>
                <a:ea typeface="メイリオ" panose="020B0604030504040204" pitchFamily="50" charset="-128"/>
              </a:rPr>
              <a:t>ら</a:t>
            </a:r>
            <a:r>
              <a:rPr lang="en-US" altLang="ja-JP" sz="900">
                <a:latin typeface="メイリオ" panose="020B0604030504040204" pitchFamily="50" charset="-128"/>
                <a:ea typeface="メイリオ" panose="020B0604030504040204" pitchFamily="50" charset="-128"/>
              </a:rPr>
              <a:t>2010 </a:t>
            </a:r>
            <a:r>
              <a:rPr lang="en-US" altLang="ja-JP" sz="900" i="1">
                <a:latin typeface="メイリオ" panose="020B0604030504040204" pitchFamily="50" charset="-128"/>
                <a:ea typeface="メイリオ" panose="020B0604030504040204" pitchFamily="50" charset="-128"/>
              </a:rPr>
              <a:t>For.Ecol.Manage.</a:t>
            </a:r>
            <a:r>
              <a:rPr lang="en-US" altLang="ja-JP" sz="900">
                <a:latin typeface="メイリオ" panose="020B0604030504040204" pitchFamily="50" charset="-128"/>
                <a:ea typeface="メイリオ" panose="020B0604030504040204" pitchFamily="50" charset="-128"/>
              </a:rPr>
              <a:t> 259</a:t>
            </a:r>
            <a:endParaRPr lang="ja-JP" altLang="en-US" sz="900">
              <a:latin typeface="メイリオ" panose="020B0604030504040204" pitchFamily="50" charset="-128"/>
              <a:ea typeface="メイリオ" panose="020B0604030504040204" pitchFamily="50" charset="-128"/>
            </a:endParaRPr>
          </a:p>
        </p:txBody>
      </p:sp>
      <p:pic>
        <p:nvPicPr>
          <p:cNvPr id="43014"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447801"/>
            <a:ext cx="21336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5"/>
          <p:cNvSpPr>
            <a:spLocks noChangeArrowheads="1"/>
          </p:cNvSpPr>
          <p:nvPr/>
        </p:nvSpPr>
        <p:spPr bwMode="auto">
          <a:xfrm>
            <a:off x="1905000" y="128588"/>
            <a:ext cx="8229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solidFill>
                  <a:srgbClr val="000099"/>
                </a:solidFill>
                <a:latin typeface="メイリオ" panose="020B0604030504040204" pitchFamily="50" charset="-128"/>
                <a:ea typeface="メイリオ" panose="020B0604030504040204" pitchFamily="50" charset="-128"/>
              </a:rPr>
              <a:t>扱いの改善が望まれるプロセス２：乾燥枯死</a:t>
            </a:r>
          </a:p>
        </p:txBody>
      </p:sp>
      <p:pic>
        <p:nvPicPr>
          <p:cNvPr id="43016"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62163" y="3962401"/>
            <a:ext cx="648335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2312989" y="5453063"/>
            <a:ext cx="7875587" cy="431800"/>
          </a:xfrm>
          <a:prstGeom prst="rect">
            <a:avLst/>
          </a:prstGeom>
        </p:spPr>
        <p:txBody>
          <a:bodyPr>
            <a:spAutoFit/>
          </a:bodyPr>
          <a:lstStyle/>
          <a:p>
            <a:pPr>
              <a:defRPr/>
            </a:pPr>
            <a:r>
              <a:rPr lang="ja-JP" altLang="en-US" sz="1100" dirty="0">
                <a:latin typeface="メイリオ" panose="020B0604030504040204" pitchFamily="50" charset="-128"/>
                <a:ea typeface="メイリオ" panose="020B0604030504040204" pitchFamily="50" charset="-128"/>
                <a:cs typeface="Arial" panose="020B0604020202020204" pitchFamily="34" charset="0"/>
              </a:rPr>
              <a:t>乾期の乾燥の強さを示す指標である</a:t>
            </a:r>
            <a:r>
              <a:rPr lang="en-US" altLang="ja-JP" sz="1100" dirty="0">
                <a:latin typeface="メイリオ" panose="020B0604030504040204" pitchFamily="50" charset="-128"/>
                <a:ea typeface="メイリオ" panose="020B0604030504040204" pitchFamily="50" charset="-128"/>
                <a:cs typeface="Arial" panose="020B0604020202020204" pitchFamily="34" charset="0"/>
              </a:rPr>
              <a:t>Maximum Climate Water Deficit (MCWD)</a:t>
            </a:r>
            <a:r>
              <a:rPr lang="ja-JP" altLang="en-US" sz="1100" dirty="0">
                <a:latin typeface="メイリオ" panose="020B0604030504040204" pitchFamily="50" charset="-128"/>
                <a:ea typeface="メイリオ" panose="020B0604030504040204" pitchFamily="50" charset="-128"/>
                <a:cs typeface="Arial" panose="020B0604020202020204" pitchFamily="34" charset="0"/>
              </a:rPr>
              <a:t>の</a:t>
            </a:r>
            <a:r>
              <a:rPr lang="en-US" altLang="ja-JP" sz="1100" dirty="0">
                <a:latin typeface="メイリオ" panose="020B0604030504040204" pitchFamily="50" charset="-128"/>
                <a:ea typeface="メイリオ" panose="020B0604030504040204" pitchFamily="50" charset="-128"/>
                <a:cs typeface="Arial" panose="020B0604020202020204" pitchFamily="34" charset="0"/>
              </a:rPr>
              <a:t>30</a:t>
            </a:r>
            <a:r>
              <a:rPr lang="ja-JP" altLang="en-US" sz="1100" dirty="0">
                <a:latin typeface="メイリオ" panose="020B0604030504040204" pitchFamily="50" charset="-128"/>
                <a:ea typeface="メイリオ" panose="020B0604030504040204" pitchFamily="50" charset="-128"/>
                <a:cs typeface="Arial" panose="020B0604020202020204" pitchFamily="34" charset="0"/>
              </a:rPr>
              <a:t>年間最大値を、</a:t>
            </a:r>
            <a:r>
              <a:rPr lang="en-US" altLang="ja-JP" sz="1100" dirty="0">
                <a:latin typeface="メイリオ" panose="020B0604030504040204" pitchFamily="50" charset="-128"/>
                <a:ea typeface="メイリオ" panose="020B0604030504040204" pitchFamily="50" charset="-128"/>
                <a:cs typeface="Arial" panose="020B0604020202020204" pitchFamily="34" charset="0"/>
              </a:rPr>
              <a:t>20</a:t>
            </a:r>
            <a:r>
              <a:rPr lang="ja-JP" altLang="en-US" sz="1100" dirty="0">
                <a:latin typeface="メイリオ" panose="020B0604030504040204" pitchFamily="50" charset="-128"/>
                <a:ea typeface="メイリオ" panose="020B0604030504040204" pitchFamily="50" charset="-128"/>
                <a:cs typeface="Arial" panose="020B0604020202020204" pitchFamily="34" charset="0"/>
              </a:rPr>
              <a:t>世紀末と</a:t>
            </a:r>
            <a:r>
              <a:rPr lang="en-US" altLang="ja-JP" sz="1100" dirty="0">
                <a:latin typeface="メイリオ" panose="020B0604030504040204" pitchFamily="50" charset="-128"/>
                <a:ea typeface="メイリオ" panose="020B0604030504040204" pitchFamily="50" charset="-128"/>
                <a:cs typeface="Arial" panose="020B0604020202020204" pitchFamily="34" charset="0"/>
              </a:rPr>
              <a:t>21</a:t>
            </a:r>
            <a:r>
              <a:rPr lang="ja-JP" altLang="en-US" sz="1100" dirty="0">
                <a:latin typeface="メイリオ" panose="020B0604030504040204" pitchFamily="50" charset="-128"/>
                <a:ea typeface="メイリオ" panose="020B0604030504040204" pitchFamily="50" charset="-128"/>
                <a:cs typeface="Arial" panose="020B0604020202020204" pitchFamily="34" charset="0"/>
              </a:rPr>
              <a:t>世紀末とで比較した。</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(with MIROC-ESM</a:t>
            </a:r>
            <a:r>
              <a:rPr lang="ja-JP" altLang="en-US" sz="1050" dirty="0">
                <a:latin typeface="メイリオ" panose="020B0604030504040204" pitchFamily="50" charset="-128"/>
                <a:ea typeface="メイリオ" panose="020B0604030504040204" pitchFamily="50" charset="-128"/>
                <a:cs typeface="Arial" panose="020B0604020202020204" pitchFamily="34" charset="0"/>
              </a:rPr>
              <a:t>＠</a:t>
            </a:r>
            <a:r>
              <a:rPr lang="en-US" altLang="ja-JP" sz="1050" dirty="0">
                <a:latin typeface="メイリオ" panose="020B0604030504040204" pitchFamily="50" charset="-128"/>
                <a:ea typeface="メイリオ" panose="020B0604030504040204" pitchFamily="50" charset="-128"/>
                <a:cs typeface="Arial" panose="020B0604020202020204" pitchFamily="34" charset="0"/>
              </a:rPr>
              <a:t>RCP8.5)</a:t>
            </a:r>
            <a:endParaRPr lang="en-US" altLang="ja-JP"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3018" name="テキスト ボックス 7"/>
          <p:cNvSpPr txBox="1">
            <a:spLocks noChangeArrowheads="1"/>
          </p:cNvSpPr>
          <p:nvPr/>
        </p:nvSpPr>
        <p:spPr bwMode="auto">
          <a:xfrm>
            <a:off x="5567363" y="5700713"/>
            <a:ext cx="47688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lang="ja-JP" altLang="en-US" sz="1000">
                <a:latin typeface="メイリオ" panose="020B0604030504040204" pitchFamily="50" charset="-128"/>
                <a:ea typeface="メイリオ" panose="020B0604030504040204" pitchFamily="50" charset="-128"/>
              </a:rPr>
              <a:t>計算・画像提供：髙橋厚裕（気候変動リスク情報創生プロジェクト、テーマ</a:t>
            </a:r>
            <a:r>
              <a:rPr lang="en-US" altLang="ja-JP" sz="1000">
                <a:latin typeface="メイリオ" panose="020B0604030504040204" pitchFamily="50" charset="-128"/>
                <a:ea typeface="メイリオ" panose="020B0604030504040204" pitchFamily="50" charset="-128"/>
              </a:rPr>
              <a:t>D</a:t>
            </a:r>
            <a:r>
              <a:rPr lang="ja-JP" altLang="en-US" sz="1000">
                <a:latin typeface="メイリオ" panose="020B0604030504040204" pitchFamily="50" charset="-128"/>
                <a:ea typeface="メイリオ" panose="020B0604030504040204" pitchFamily="50" charset="-128"/>
              </a:rPr>
              <a:t>）</a:t>
            </a:r>
          </a:p>
        </p:txBody>
      </p:sp>
      <p:sp>
        <p:nvSpPr>
          <p:cNvPr id="43019" name="正方形/長方形 3"/>
          <p:cNvSpPr>
            <a:spLocks noChangeArrowheads="1"/>
          </p:cNvSpPr>
          <p:nvPr/>
        </p:nvSpPr>
        <p:spPr bwMode="auto">
          <a:xfrm>
            <a:off x="8664575" y="4711701"/>
            <a:ext cx="228600" cy="285591"/>
          </a:xfrm>
          <a:prstGeom prst="rect">
            <a:avLst/>
          </a:prstGeom>
          <a:solidFill>
            <a:srgbClr val="FF0000"/>
          </a:solidFill>
          <a:ln w="9525" algn="ctr">
            <a:solidFill>
              <a:schemeClr val="tx1"/>
            </a:solidFill>
            <a:round/>
            <a:headEnd/>
            <a:tailEnd/>
          </a:ln>
        </p:spPr>
        <p:txBody>
          <a:bodyPr lIns="0" tIns="0" rIns="0" bIns="0">
            <a:spAutoFit/>
          </a:bodyPr>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sp>
        <p:nvSpPr>
          <p:cNvPr id="43020" name="正方形/長方形 15"/>
          <p:cNvSpPr>
            <a:spLocks noChangeArrowheads="1"/>
          </p:cNvSpPr>
          <p:nvPr/>
        </p:nvSpPr>
        <p:spPr bwMode="auto">
          <a:xfrm>
            <a:off x="8664575" y="4973639"/>
            <a:ext cx="228600" cy="285591"/>
          </a:xfrm>
          <a:prstGeom prst="rect">
            <a:avLst/>
          </a:prstGeom>
          <a:solidFill>
            <a:srgbClr val="0000FF"/>
          </a:solidFill>
          <a:ln w="9525" algn="ctr">
            <a:solidFill>
              <a:schemeClr val="tx1"/>
            </a:solidFill>
            <a:round/>
            <a:headEnd/>
            <a:tailEnd/>
          </a:ln>
        </p:spPr>
        <p:txBody>
          <a:bodyPr lIns="0" tIns="0" rIns="0" bIns="0">
            <a:spAutoFit/>
          </a:bodyPr>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sp>
        <p:nvSpPr>
          <p:cNvPr id="43021" name="テキスト ボックス 7"/>
          <p:cNvSpPr txBox="1">
            <a:spLocks noChangeArrowheads="1"/>
          </p:cNvSpPr>
          <p:nvPr/>
        </p:nvSpPr>
        <p:spPr bwMode="auto">
          <a:xfrm>
            <a:off x="8634413" y="4240213"/>
            <a:ext cx="159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a:latin typeface="メイリオ" panose="020B0604030504040204" pitchFamily="50" charset="-128"/>
                <a:ea typeface="メイリオ" panose="020B0604030504040204" pitchFamily="50" charset="-128"/>
              </a:rPr>
              <a:t>今世紀末にかけて、</a:t>
            </a:r>
            <a:endParaRPr lang="en-US" altLang="ja-JP" sz="1100">
              <a:latin typeface="メイリオ" panose="020B0604030504040204" pitchFamily="50" charset="-128"/>
              <a:ea typeface="メイリオ" panose="020B0604030504040204" pitchFamily="50" charset="-128"/>
            </a:endParaRPr>
          </a:p>
          <a:p>
            <a:pPr>
              <a:spcBef>
                <a:spcPct val="0"/>
              </a:spcBef>
              <a:buFontTx/>
              <a:buNone/>
            </a:pPr>
            <a:r>
              <a:rPr lang="ja-JP" altLang="en-US" sz="1100">
                <a:latin typeface="メイリオ" panose="020B0604030504040204" pitchFamily="50" charset="-128"/>
                <a:ea typeface="メイリオ" panose="020B0604030504040204" pitchFamily="50" charset="-128"/>
              </a:rPr>
              <a:t>乾期の乾燥ストレスが</a:t>
            </a:r>
          </a:p>
        </p:txBody>
      </p:sp>
      <p:sp>
        <p:nvSpPr>
          <p:cNvPr id="43022" name="テキスト ボックス 7"/>
          <p:cNvSpPr txBox="1">
            <a:spLocks noChangeArrowheads="1"/>
          </p:cNvSpPr>
          <p:nvPr/>
        </p:nvSpPr>
        <p:spPr bwMode="auto">
          <a:xfrm>
            <a:off x="8893176" y="4668839"/>
            <a:ext cx="1171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a:latin typeface="メイリオ" panose="020B0604030504040204" pitchFamily="50" charset="-128"/>
                <a:ea typeface="メイリオ" panose="020B0604030504040204" pitchFamily="50" charset="-128"/>
              </a:rPr>
              <a:t>厳しくなる地域</a:t>
            </a:r>
          </a:p>
        </p:txBody>
      </p:sp>
      <p:sp>
        <p:nvSpPr>
          <p:cNvPr id="43023" name="テキスト ボックス 7"/>
          <p:cNvSpPr txBox="1">
            <a:spLocks noChangeArrowheads="1"/>
          </p:cNvSpPr>
          <p:nvPr/>
        </p:nvSpPr>
        <p:spPr bwMode="auto">
          <a:xfrm>
            <a:off x="8899525" y="4941888"/>
            <a:ext cx="889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a:latin typeface="メイリオ" panose="020B0604030504040204" pitchFamily="50" charset="-128"/>
                <a:ea typeface="メイリオ" panose="020B0604030504040204" pitchFamily="50" charset="-128"/>
              </a:rPr>
              <a:t>和らぐ地域</a:t>
            </a:r>
          </a:p>
        </p:txBody>
      </p:sp>
      <p:sp>
        <p:nvSpPr>
          <p:cNvPr id="43024" name="正方形/長方形 4"/>
          <p:cNvSpPr>
            <a:spLocks noChangeArrowheads="1"/>
          </p:cNvSpPr>
          <p:nvPr/>
        </p:nvSpPr>
        <p:spPr bwMode="auto">
          <a:xfrm>
            <a:off x="8596313" y="4233864"/>
            <a:ext cx="1592262" cy="968375"/>
          </a:xfrm>
          <a:prstGeom prst="rect">
            <a:avLst/>
          </a:prstGeom>
          <a:noFill/>
          <a:ln w="952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sp>
        <p:nvSpPr>
          <p:cNvPr id="43025" name="正方形/長方形 5"/>
          <p:cNvSpPr>
            <a:spLocks noChangeArrowheads="1"/>
          </p:cNvSpPr>
          <p:nvPr/>
        </p:nvSpPr>
        <p:spPr bwMode="auto">
          <a:xfrm>
            <a:off x="2011364" y="863600"/>
            <a:ext cx="3322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メイリオ" panose="020B0604030504040204" pitchFamily="50" charset="-128"/>
                <a:ea typeface="メイリオ" panose="020B0604030504040204" pitchFamily="50" charset="-128"/>
              </a:rPr>
              <a:t>近年、世界各所で乾燥による樹木の大量枯死が増加している</a:t>
            </a:r>
            <a:endParaRPr lang="en-US" altLang="ja-JP" sz="1600">
              <a:latin typeface="メイリオ" panose="020B0604030504040204" pitchFamily="50" charset="-128"/>
              <a:ea typeface="メイリオ" panose="020B0604030504040204" pitchFamily="50" charset="-128"/>
            </a:endParaRPr>
          </a:p>
        </p:txBody>
      </p:sp>
      <p:sp>
        <p:nvSpPr>
          <p:cNvPr id="43026" name="正方形/長方形 22"/>
          <p:cNvSpPr>
            <a:spLocks noChangeArrowheads="1"/>
          </p:cNvSpPr>
          <p:nvPr/>
        </p:nvSpPr>
        <p:spPr bwMode="auto">
          <a:xfrm>
            <a:off x="2011364" y="3600450"/>
            <a:ext cx="81232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メイリオ" panose="020B0604030504040204" pitchFamily="50" charset="-128"/>
                <a:ea typeface="メイリオ" panose="020B0604030504040204" pitchFamily="50" charset="-128"/>
              </a:rPr>
              <a:t>乾燥ストレスは、木本生物量が集中分布している熱帯域において特に厳しくなる見通し</a:t>
            </a:r>
            <a:endParaRPr lang="en-US" altLang="ja-JP" sz="1600">
              <a:latin typeface="メイリオ" panose="020B0604030504040204" pitchFamily="50" charset="-128"/>
              <a:ea typeface="メイリオ" panose="020B0604030504040204" pitchFamily="50" charset="-128"/>
            </a:endParaRPr>
          </a:p>
        </p:txBody>
      </p:sp>
      <p:pic>
        <p:nvPicPr>
          <p:cNvPr id="43027" name="図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185864"/>
            <a:ext cx="36576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8" name="テキスト ボックス 6"/>
          <p:cNvSpPr txBox="1">
            <a:spLocks noChangeArrowheads="1"/>
          </p:cNvSpPr>
          <p:nvPr/>
        </p:nvSpPr>
        <p:spPr bwMode="auto">
          <a:xfrm>
            <a:off x="6172201" y="892175"/>
            <a:ext cx="3521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メイリオ" panose="020B0604030504040204" pitchFamily="50" charset="-128"/>
                <a:ea typeface="メイリオ" panose="020B0604030504040204" pitchFamily="50" charset="-128"/>
              </a:rPr>
              <a:t>乾燥枯死リスクは、高木ほど大きい</a:t>
            </a:r>
            <a:endParaRPr lang="ja-JP" altLang="en-US" sz="1200" i="1">
              <a:latin typeface="メイリオ" panose="020B0604030504040204" pitchFamily="50" charset="-128"/>
              <a:ea typeface="メイリオ" panose="020B0604030504040204" pitchFamily="50" charset="-128"/>
            </a:endParaRPr>
          </a:p>
        </p:txBody>
      </p:sp>
      <p:sp>
        <p:nvSpPr>
          <p:cNvPr id="43029" name="テキスト ボックス 6"/>
          <p:cNvSpPr txBox="1">
            <a:spLocks noChangeArrowheads="1"/>
          </p:cNvSpPr>
          <p:nvPr/>
        </p:nvSpPr>
        <p:spPr bwMode="auto">
          <a:xfrm>
            <a:off x="6172201" y="3124200"/>
            <a:ext cx="40544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lang="ja-JP" altLang="en-US" sz="900">
                <a:latin typeface="メイリオ" panose="020B0604030504040204" pitchFamily="50" charset="-128"/>
                <a:ea typeface="メイリオ" panose="020B0604030504040204" pitchFamily="50" charset="-128"/>
              </a:rPr>
              <a:t>出典：</a:t>
            </a:r>
            <a:r>
              <a:rPr lang="en-US" altLang="ja-JP" sz="900">
                <a:latin typeface="メイリオ" panose="020B0604030504040204" pitchFamily="50" charset="-128"/>
                <a:ea typeface="メイリオ" panose="020B0604030504040204" pitchFamily="50" charset="-128"/>
              </a:rPr>
              <a:t>McDowell &amp; Allen 2015 </a:t>
            </a:r>
            <a:r>
              <a:rPr lang="en-US" altLang="ja-JP" sz="900" i="1">
                <a:latin typeface="メイリオ" panose="020B0604030504040204" pitchFamily="50" charset="-128"/>
                <a:ea typeface="メイリオ" panose="020B0604030504040204" pitchFamily="50" charset="-128"/>
              </a:rPr>
              <a:t>Nature Clim. Change</a:t>
            </a:r>
            <a:endParaRPr lang="ja-JP" altLang="en-US" sz="900" i="1">
              <a:latin typeface="メイリオ" panose="020B0604030504040204" pitchFamily="50" charset="-128"/>
              <a:ea typeface="メイリオ" panose="020B0604030504040204" pitchFamily="50" charset="-128"/>
            </a:endParaRPr>
          </a:p>
        </p:txBody>
      </p:sp>
      <p:sp>
        <p:nvSpPr>
          <p:cNvPr id="43030" name="テキスト ボックス 4"/>
          <p:cNvSpPr txBox="1">
            <a:spLocks noChangeArrowheads="1"/>
          </p:cNvSpPr>
          <p:nvPr/>
        </p:nvSpPr>
        <p:spPr bwMode="auto">
          <a:xfrm>
            <a:off x="1905000" y="6172200"/>
            <a:ext cx="8382000" cy="4000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a:latin typeface="メイリオ" panose="020B0604030504040204" pitchFamily="50" charset="-128"/>
                <a:ea typeface="メイリオ" panose="020B0604030504040204" pitchFamily="50" charset="-128"/>
              </a:rPr>
              <a:t>個体ベースモデルを用いた乾燥枯死のモデリングが行われつつある</a:t>
            </a:r>
            <a:endParaRPr lang="en-US" altLang="ja-JP" sz="20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3327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bwMode="auto">
          <a:xfrm flipH="1">
            <a:off x="6172201" y="838200"/>
            <a:ext cx="4005263" cy="45783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wrap="none" lIns="0" tIns="0" rIns="0" bIns="0"/>
          <a:lstStyle/>
          <a:p>
            <a:pPr algn="ctr" defTabSz="828675">
              <a:lnSpc>
                <a:spcPct val="116000"/>
              </a:lnSpc>
              <a:buClr>
                <a:srgbClr val="000000"/>
              </a:buClr>
              <a:buSzPct val="45000"/>
              <a:tabLst>
                <a:tab pos="657225" algn="l"/>
                <a:tab pos="1312863" algn="l"/>
                <a:tab pos="1970088" algn="l"/>
                <a:tab pos="2627313" algn="l"/>
                <a:tab pos="3282950" algn="l"/>
                <a:tab pos="3940175" algn="l"/>
                <a:tab pos="4595813" algn="l"/>
              </a:tabLst>
              <a:defRPr/>
            </a:pPr>
            <a:endParaRPr lang="ja-JP" altLang="en-US">
              <a:noFill/>
              <a:latin typeface="メイリオ" panose="020B0604030504040204" pitchFamily="50" charset="-128"/>
              <a:ea typeface="メイリオ" panose="020B0604030504040204" pitchFamily="50" charset="-128"/>
              <a:cs typeface="HG Mincho Light J" charset="0"/>
            </a:endParaRPr>
          </a:p>
        </p:txBody>
      </p:sp>
      <p:sp>
        <p:nvSpPr>
          <p:cNvPr id="8" name="正方形/長方形 7"/>
          <p:cNvSpPr/>
          <p:nvPr/>
        </p:nvSpPr>
        <p:spPr bwMode="auto">
          <a:xfrm flipH="1">
            <a:off x="1981201" y="838200"/>
            <a:ext cx="4005263" cy="45783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wrap="none" lIns="0" tIns="0" rIns="0" bIns="0"/>
          <a:lstStyle/>
          <a:p>
            <a:pPr algn="ctr" defTabSz="828675">
              <a:lnSpc>
                <a:spcPct val="116000"/>
              </a:lnSpc>
              <a:buClr>
                <a:srgbClr val="000000"/>
              </a:buClr>
              <a:buSzPct val="45000"/>
              <a:tabLst>
                <a:tab pos="657225" algn="l"/>
                <a:tab pos="1312863" algn="l"/>
                <a:tab pos="1970088" algn="l"/>
                <a:tab pos="2627313" algn="l"/>
                <a:tab pos="3282950" algn="l"/>
                <a:tab pos="3940175" algn="l"/>
                <a:tab pos="4595813" algn="l"/>
              </a:tabLst>
              <a:defRPr/>
            </a:pPr>
            <a:endParaRPr lang="ja-JP" altLang="en-US">
              <a:noFill/>
              <a:latin typeface="メイリオ" panose="020B0604030504040204" pitchFamily="50" charset="-128"/>
              <a:ea typeface="メイリオ" panose="020B0604030504040204" pitchFamily="50" charset="-128"/>
              <a:cs typeface="HG Mincho Light J" charset="0"/>
            </a:endParaRPr>
          </a:p>
        </p:txBody>
      </p:sp>
      <p:sp>
        <p:nvSpPr>
          <p:cNvPr id="45060" name="Rectangle 5"/>
          <p:cNvSpPr>
            <a:spLocks noChangeArrowheads="1"/>
          </p:cNvSpPr>
          <p:nvPr/>
        </p:nvSpPr>
        <p:spPr bwMode="auto">
          <a:xfrm>
            <a:off x="1905000" y="128588"/>
            <a:ext cx="8229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solidFill>
                  <a:srgbClr val="000099"/>
                </a:solidFill>
                <a:latin typeface="メイリオ" panose="020B0604030504040204" pitchFamily="50" charset="-128"/>
                <a:ea typeface="メイリオ" panose="020B0604030504040204" pitchFamily="50" charset="-128"/>
              </a:rPr>
              <a:t>扱いの改善が望まれるプロセス３：土地利用</a:t>
            </a:r>
          </a:p>
        </p:txBody>
      </p:sp>
      <p:sp>
        <p:nvSpPr>
          <p:cNvPr id="45061" name="テキスト ボックス 7"/>
          <p:cNvSpPr txBox="1">
            <a:spLocks noChangeArrowheads="1"/>
          </p:cNvSpPr>
          <p:nvPr/>
        </p:nvSpPr>
        <p:spPr bwMode="auto">
          <a:xfrm>
            <a:off x="2222501" y="5087938"/>
            <a:ext cx="36877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lang="ja-JP" altLang="en-US" sz="1000">
                <a:latin typeface="メイリオ" panose="020B0604030504040204" pitchFamily="50" charset="-128"/>
                <a:ea typeface="メイリオ" panose="020B0604030504040204" pitchFamily="50" charset="-128"/>
              </a:rPr>
              <a:t>図の作成：加藤知道、データ源：</a:t>
            </a:r>
            <a:r>
              <a:rPr lang="en-US" altLang="ja-JP" sz="1000">
                <a:latin typeface="メイリオ" panose="020B0604030504040204" pitchFamily="50" charset="-128"/>
                <a:ea typeface="メイリオ" panose="020B0604030504040204" pitchFamily="50" charset="-128"/>
              </a:rPr>
              <a:t>CMIP5</a:t>
            </a:r>
            <a:r>
              <a:rPr lang="ja-JP" altLang="en-US" sz="1000">
                <a:latin typeface="メイリオ" panose="020B0604030504040204" pitchFamily="50" charset="-128"/>
                <a:ea typeface="メイリオ" panose="020B0604030504040204" pitchFamily="50" charset="-128"/>
              </a:rPr>
              <a:t>指定の</a:t>
            </a:r>
            <a:r>
              <a:rPr lang="en-US" altLang="ja-JP" sz="1000">
                <a:latin typeface="メイリオ" panose="020B0604030504040204" pitchFamily="50" charset="-128"/>
                <a:ea typeface="メイリオ" panose="020B0604030504040204" pitchFamily="50" charset="-128"/>
              </a:rPr>
              <a:t>Forcing Data</a:t>
            </a:r>
            <a:endParaRPr lang="ja-JP" altLang="en-US" sz="1000">
              <a:latin typeface="メイリオ" panose="020B0604030504040204" pitchFamily="50" charset="-128"/>
              <a:ea typeface="メイリオ" panose="020B0604030504040204" pitchFamily="50" charset="-128"/>
            </a:endParaRPr>
          </a:p>
        </p:txBody>
      </p:sp>
      <p:pic>
        <p:nvPicPr>
          <p:cNvPr id="45062"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4" y="1168400"/>
            <a:ext cx="3667125" cy="1493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1064" y="3078164"/>
            <a:ext cx="3667125" cy="1493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4"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1064" y="4648200"/>
            <a:ext cx="36671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正方形/長方形 23"/>
          <p:cNvSpPr>
            <a:spLocks noChangeArrowheads="1"/>
          </p:cNvSpPr>
          <p:nvPr/>
        </p:nvSpPr>
        <p:spPr bwMode="auto">
          <a:xfrm>
            <a:off x="2322514" y="898526"/>
            <a:ext cx="33226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latin typeface="メイリオ" panose="020B0604030504040204" pitchFamily="50" charset="-128"/>
                <a:ea typeface="メイリオ" panose="020B0604030504040204" pitchFamily="50" charset="-128"/>
              </a:rPr>
              <a:t>陸面のうち耕作地の割合</a:t>
            </a:r>
            <a:endParaRPr lang="en-US" altLang="ja-JP" sz="1600">
              <a:latin typeface="メイリオ" panose="020B0604030504040204" pitchFamily="50" charset="-128"/>
              <a:ea typeface="メイリオ" panose="020B0604030504040204" pitchFamily="50" charset="-128"/>
            </a:endParaRPr>
          </a:p>
        </p:txBody>
      </p:sp>
      <p:sp>
        <p:nvSpPr>
          <p:cNvPr id="45066" name="正方形/長方形 24"/>
          <p:cNvSpPr>
            <a:spLocks noChangeArrowheads="1"/>
          </p:cNvSpPr>
          <p:nvPr/>
        </p:nvSpPr>
        <p:spPr bwMode="auto">
          <a:xfrm>
            <a:off x="2322514" y="2819400"/>
            <a:ext cx="3322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600">
                <a:latin typeface="メイリオ" panose="020B0604030504040204" pitchFamily="50" charset="-128"/>
                <a:ea typeface="メイリオ" panose="020B0604030504040204" pitchFamily="50" charset="-128"/>
              </a:rPr>
              <a:t>牧草地・放牧地の割合</a:t>
            </a:r>
            <a:endParaRPr lang="en-US" altLang="ja-JP" sz="1600">
              <a:latin typeface="メイリオ" panose="020B0604030504040204" pitchFamily="50" charset="-128"/>
              <a:ea typeface="メイリオ" panose="020B0604030504040204" pitchFamily="50" charset="-128"/>
            </a:endParaRPr>
          </a:p>
        </p:txBody>
      </p:sp>
      <p:sp>
        <p:nvSpPr>
          <p:cNvPr id="27" name="Text Box 2"/>
          <p:cNvSpPr txBox="1">
            <a:spLocks noChangeArrowheads="1"/>
          </p:cNvSpPr>
          <p:nvPr/>
        </p:nvSpPr>
        <p:spPr bwMode="auto">
          <a:xfrm>
            <a:off x="6370638" y="863601"/>
            <a:ext cx="3676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ja-JP" altLang="en-US" dirty="0">
                <a:latin typeface="メイリオ" panose="020B0604030504040204" pitchFamily="50" charset="-128"/>
                <a:ea typeface="メイリオ" panose="020B0604030504040204" pitchFamily="50" charset="-128"/>
              </a:rPr>
              <a:t>近年、インドシナ半島北部を中心にゴムの栽培面積が急増</a:t>
            </a:r>
            <a:endParaRPr lang="en-US" dirty="0">
              <a:latin typeface="メイリオ" panose="020B0604030504040204" pitchFamily="50" charset="-128"/>
              <a:ea typeface="メイリオ" panose="020B0604030504040204" pitchFamily="50" charset="-128"/>
            </a:endParaRPr>
          </a:p>
        </p:txBody>
      </p:sp>
      <p:pic>
        <p:nvPicPr>
          <p:cNvPr id="28" name="Picture 3"/>
          <p:cNvPicPr>
            <a:picLocks noChangeAspect="1" noChangeArrowheads="1"/>
          </p:cNvPicPr>
          <p:nvPr/>
        </p:nvPicPr>
        <p:blipFill>
          <a:blip r:embed="rId5"/>
          <a:srcRect/>
          <a:stretch>
            <a:fillRect/>
          </a:stretch>
        </p:blipFill>
        <p:spPr bwMode="auto">
          <a:xfrm>
            <a:off x="6248400" y="1476376"/>
            <a:ext cx="1143000" cy="1604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5069" name="テキスト ボックス 8"/>
          <p:cNvSpPr txBox="1">
            <a:spLocks noChangeArrowheads="1"/>
          </p:cNvSpPr>
          <p:nvPr/>
        </p:nvSpPr>
        <p:spPr bwMode="auto">
          <a:xfrm>
            <a:off x="7353301" y="1600201"/>
            <a:ext cx="2862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800">
                <a:latin typeface="メイリオ" panose="020B0604030504040204" pitchFamily="50" charset="-128"/>
                <a:ea typeface="メイリオ" panose="020B0604030504040204" pitchFamily="50" charset="-128"/>
              </a:rPr>
              <a:t>中国雲南</a:t>
            </a:r>
            <a:r>
              <a:rPr lang="en-US" altLang="ja-JP" sz="800">
                <a:latin typeface="メイリオ" panose="020B0604030504040204" pitchFamily="50" charset="-128"/>
                <a:ea typeface="メイリオ" panose="020B0604030504040204" pitchFamily="50" charset="-128"/>
              </a:rPr>
              <a:t>:       540 ha (1950) </a:t>
            </a:r>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300,000 ha (2008)</a:t>
            </a:r>
          </a:p>
          <a:p>
            <a:pPr>
              <a:spcBef>
                <a:spcPct val="0"/>
              </a:spcBef>
              <a:buFontTx/>
              <a:buNone/>
            </a:pPr>
            <a:r>
              <a:rPr lang="ja-JP" altLang="en-US" sz="800">
                <a:latin typeface="メイリオ" panose="020B0604030504040204" pitchFamily="50" charset="-128"/>
                <a:ea typeface="メイリオ" panose="020B0604030504040204" pitchFamily="50" charset="-128"/>
              </a:rPr>
              <a:t>ラオス   </a:t>
            </a:r>
            <a:r>
              <a:rPr lang="en-US" altLang="ja-JP" sz="80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100 ha (2003) </a:t>
            </a:r>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180,000 ha (2010)</a:t>
            </a:r>
          </a:p>
          <a:p>
            <a:pPr>
              <a:spcBef>
                <a:spcPct val="0"/>
              </a:spcBef>
              <a:buFontTx/>
              <a:buNone/>
            </a:pPr>
            <a:r>
              <a:rPr lang="ja-JP" altLang="en-US" sz="800">
                <a:latin typeface="メイリオ" panose="020B0604030504040204" pitchFamily="50" charset="-128"/>
                <a:ea typeface="メイリオ" panose="020B0604030504040204" pitchFamily="50" charset="-128"/>
              </a:rPr>
              <a:t>タイ      </a:t>
            </a:r>
            <a:r>
              <a:rPr lang="en-US" altLang="ja-JP" sz="800">
                <a:latin typeface="メイリオ" panose="020B0604030504040204" pitchFamily="50" charset="-128"/>
                <a:ea typeface="メイリオ" panose="020B0604030504040204" pitchFamily="50" charset="-128"/>
              </a:rPr>
              <a:t>:400,000 ha (1961) </a:t>
            </a:r>
            <a:r>
              <a:rPr lang="ja-JP" altLang="en-US" sz="800">
                <a:latin typeface="メイリオ" panose="020B0604030504040204" pitchFamily="50" charset="-128"/>
                <a:ea typeface="メイリオ" panose="020B0604030504040204" pitchFamily="50" charset="-128"/>
              </a:rPr>
              <a:t>→ </a:t>
            </a:r>
            <a:r>
              <a:rPr lang="en-US" altLang="ja-JP" sz="800">
                <a:latin typeface="メイリオ" panose="020B0604030504040204" pitchFamily="50" charset="-128"/>
                <a:ea typeface="メイリオ" panose="020B0604030504040204" pitchFamily="50" charset="-128"/>
              </a:rPr>
              <a:t>2,000,000 ha (2003)</a:t>
            </a:r>
          </a:p>
        </p:txBody>
      </p:sp>
      <p:sp>
        <p:nvSpPr>
          <p:cNvPr id="45070" name="テキスト ボックス 30"/>
          <p:cNvSpPr txBox="1">
            <a:spLocks noChangeArrowheads="1"/>
          </p:cNvSpPr>
          <p:nvPr/>
        </p:nvSpPr>
        <p:spPr bwMode="auto">
          <a:xfrm>
            <a:off x="8070851" y="2179639"/>
            <a:ext cx="1031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a:latin typeface="メイリオ" panose="020B0604030504040204" pitchFamily="50" charset="-128"/>
                <a:ea typeface="メイリオ" panose="020B0604030504040204" pitchFamily="50" charset="-128"/>
              </a:rPr>
              <a:t>新しい栽培地</a:t>
            </a:r>
            <a:endParaRPr lang="en-US" altLang="ja-JP" sz="1100">
              <a:latin typeface="メイリオ" panose="020B0604030504040204" pitchFamily="50" charset="-128"/>
              <a:ea typeface="メイリオ" panose="020B0604030504040204" pitchFamily="50" charset="-128"/>
            </a:endParaRPr>
          </a:p>
        </p:txBody>
      </p:sp>
      <p:sp>
        <p:nvSpPr>
          <p:cNvPr id="45071" name="テキスト ボックス 32"/>
          <p:cNvSpPr txBox="1">
            <a:spLocks noChangeArrowheads="1"/>
          </p:cNvSpPr>
          <p:nvPr/>
        </p:nvSpPr>
        <p:spPr bwMode="auto">
          <a:xfrm>
            <a:off x="8112126" y="2489200"/>
            <a:ext cx="1312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100">
                <a:latin typeface="メイリオ" panose="020B0604030504040204" pitchFamily="50" charset="-128"/>
                <a:ea typeface="メイリオ" panose="020B0604030504040204" pitchFamily="50" charset="-128"/>
              </a:rPr>
              <a:t>以前からの栽培地</a:t>
            </a:r>
            <a:endParaRPr lang="en-US" altLang="ja-JP" sz="1100">
              <a:latin typeface="メイリオ" panose="020B0604030504040204" pitchFamily="50" charset="-128"/>
              <a:ea typeface="メイリオ" panose="020B0604030504040204" pitchFamily="50" charset="-128"/>
            </a:endParaRPr>
          </a:p>
        </p:txBody>
      </p:sp>
      <p:sp>
        <p:nvSpPr>
          <p:cNvPr id="34" name="Text Box 4"/>
          <p:cNvSpPr txBox="1">
            <a:spLocks noChangeArrowheads="1"/>
          </p:cNvSpPr>
          <p:nvPr/>
        </p:nvSpPr>
        <p:spPr bwMode="auto">
          <a:xfrm>
            <a:off x="7315201" y="2862264"/>
            <a:ext cx="28114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ja-JP" altLang="en-US" sz="1050" dirty="0">
                <a:latin typeface="メイリオ" panose="020B0604030504040204" pitchFamily="50" charset="-128"/>
                <a:ea typeface="メイリオ" panose="020B0604030504040204" pitchFamily="50" charset="-128"/>
              </a:rPr>
              <a:t>出典：</a:t>
            </a:r>
            <a:r>
              <a:rPr lang="en-US" altLang="ja-JP" sz="1050" dirty="0">
                <a:latin typeface="メイリオ" panose="020B0604030504040204" pitchFamily="50" charset="-128"/>
                <a:ea typeface="メイリオ" panose="020B0604030504040204" pitchFamily="50" charset="-128"/>
              </a:rPr>
              <a:t>J. </a:t>
            </a:r>
            <a:r>
              <a:rPr lang="en-US" sz="1050" dirty="0">
                <a:latin typeface="メイリオ" panose="020B0604030504040204" pitchFamily="50" charset="-128"/>
                <a:ea typeface="メイリオ" panose="020B0604030504040204" pitchFamily="50" charset="-128"/>
              </a:rPr>
              <a:t>FOX @East-West Center</a:t>
            </a:r>
          </a:p>
        </p:txBody>
      </p:sp>
      <p:sp>
        <p:nvSpPr>
          <p:cNvPr id="10" name="正方形/長方形 9"/>
          <p:cNvSpPr/>
          <p:nvPr/>
        </p:nvSpPr>
        <p:spPr bwMode="auto">
          <a:xfrm>
            <a:off x="7772401" y="2160588"/>
            <a:ext cx="339725" cy="321306"/>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lIns="0" tIns="0" rIns="0" bIns="0">
            <a:spAutoFit/>
          </a:bodyPr>
          <a:lstStyle/>
          <a:p>
            <a:pPr algn="ctr" defTabSz="828675">
              <a:lnSpc>
                <a:spcPct val="116000"/>
              </a:lnSpc>
              <a:buClr>
                <a:srgbClr val="000000"/>
              </a:buClr>
              <a:buSzPct val="45000"/>
              <a:tabLst>
                <a:tab pos="657225" algn="l"/>
                <a:tab pos="1312863" algn="l"/>
                <a:tab pos="1970088" algn="l"/>
                <a:tab pos="2627313" algn="l"/>
                <a:tab pos="3282950" algn="l"/>
                <a:tab pos="3940175" algn="l"/>
                <a:tab pos="4595813" algn="l"/>
              </a:tabLst>
              <a:defRPr/>
            </a:pPr>
            <a:endParaRPr lang="ja-JP" altLang="en-US">
              <a:ea typeface="HG Mincho Light J" charset="0"/>
              <a:cs typeface="HG Mincho Light J" charset="0"/>
            </a:endParaRPr>
          </a:p>
        </p:txBody>
      </p:sp>
      <p:sp>
        <p:nvSpPr>
          <p:cNvPr id="45074" name="正方形/長方形 35"/>
          <p:cNvSpPr>
            <a:spLocks noChangeArrowheads="1"/>
          </p:cNvSpPr>
          <p:nvPr/>
        </p:nvSpPr>
        <p:spPr bwMode="auto">
          <a:xfrm>
            <a:off x="7772401" y="2466976"/>
            <a:ext cx="339725" cy="285591"/>
          </a:xfrm>
          <a:prstGeom prst="rect">
            <a:avLst/>
          </a:prstGeom>
          <a:solidFill>
            <a:srgbClr val="C00000"/>
          </a:solidFill>
          <a:ln w="9525" algn="ctr">
            <a:solidFill>
              <a:schemeClr val="tx1"/>
            </a:solidFill>
            <a:round/>
            <a:headEnd/>
            <a:tailEnd/>
          </a:ln>
        </p:spPr>
        <p:txBody>
          <a:bodyPr lIns="0" tIns="0" rIns="0" bIns="0">
            <a:spAutoFit/>
          </a:bodyPr>
          <a:lstStyle>
            <a:lvl1pPr defTabSz="828675">
              <a:spcBef>
                <a:spcPct val="20000"/>
              </a:spcBef>
              <a:buChar char="•"/>
              <a:tabLst>
                <a:tab pos="657225" algn="l"/>
                <a:tab pos="1312863" algn="l"/>
                <a:tab pos="1970088" algn="l"/>
                <a:tab pos="2627313" algn="l"/>
                <a:tab pos="3282950" algn="l"/>
                <a:tab pos="3940175" algn="l"/>
                <a:tab pos="4595813" algn="l"/>
              </a:tabLst>
              <a:defRPr sz="3200">
                <a:solidFill>
                  <a:schemeClr val="tx1"/>
                </a:solidFill>
                <a:latin typeface="Arial" panose="020B0604020202020204" pitchFamily="34" charset="0"/>
                <a:ea typeface="ＭＳ Ｐゴシック" panose="020B0600070205080204" pitchFamily="50" charset="-128"/>
              </a:defRPr>
            </a:lvl1pPr>
            <a:lvl2pPr marL="742950" indent="-285750" defTabSz="828675">
              <a:spcBef>
                <a:spcPct val="20000"/>
              </a:spcBef>
              <a:buChar char="–"/>
              <a:tabLst>
                <a:tab pos="657225" algn="l"/>
                <a:tab pos="1312863" algn="l"/>
                <a:tab pos="1970088" algn="l"/>
                <a:tab pos="2627313" algn="l"/>
                <a:tab pos="3282950" algn="l"/>
                <a:tab pos="3940175" algn="l"/>
                <a:tab pos="4595813" algn="l"/>
              </a:tabLst>
              <a:defRPr sz="2800">
                <a:solidFill>
                  <a:schemeClr val="tx1"/>
                </a:solidFill>
                <a:latin typeface="Arial" panose="020B0604020202020204" pitchFamily="34" charset="0"/>
                <a:ea typeface="ＭＳ Ｐゴシック" panose="020B0600070205080204" pitchFamily="50" charset="-128"/>
              </a:defRPr>
            </a:lvl2pPr>
            <a:lvl3pPr marL="1143000" indent="-228600" defTabSz="828675">
              <a:spcBef>
                <a:spcPct val="20000"/>
              </a:spcBef>
              <a:buChar char="•"/>
              <a:tabLst>
                <a:tab pos="657225" algn="l"/>
                <a:tab pos="1312863" algn="l"/>
                <a:tab pos="1970088" algn="l"/>
                <a:tab pos="2627313" algn="l"/>
                <a:tab pos="3282950" algn="l"/>
                <a:tab pos="3940175" algn="l"/>
                <a:tab pos="4595813" algn="l"/>
              </a:tabLst>
              <a:defRPr sz="2400">
                <a:solidFill>
                  <a:schemeClr val="tx1"/>
                </a:solidFill>
                <a:latin typeface="Arial" panose="020B0604020202020204" pitchFamily="34" charset="0"/>
                <a:ea typeface="ＭＳ Ｐゴシック" panose="020B0600070205080204" pitchFamily="50" charset="-128"/>
              </a:defRPr>
            </a:lvl3pPr>
            <a:lvl4pPr marL="16002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4pPr>
            <a:lvl5pPr marL="2057400" indent="-228600" defTabSz="828675">
              <a:spcBef>
                <a:spcPct val="20000"/>
              </a:spcBef>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buChar char="»"/>
              <a:tabLst>
                <a:tab pos="657225" algn="l"/>
                <a:tab pos="1312863" algn="l"/>
                <a:tab pos="1970088" algn="l"/>
                <a:tab pos="2627313" algn="l"/>
                <a:tab pos="3282950" algn="l"/>
                <a:tab pos="3940175" algn="l"/>
                <a:tab pos="4595813" algn="l"/>
              </a:tabLst>
              <a:defRPr sz="2000">
                <a:solidFill>
                  <a:schemeClr val="tx1"/>
                </a:solidFill>
                <a:latin typeface="Arial" panose="020B0604020202020204" pitchFamily="34" charset="0"/>
                <a:ea typeface="ＭＳ Ｐゴシック" panose="020B0600070205080204" pitchFamily="50" charset="-128"/>
              </a:defRPr>
            </a:lvl9pPr>
          </a:lstStyle>
          <a:p>
            <a:pPr algn="ctr" eaLnBrk="1">
              <a:lnSpc>
                <a:spcPct val="116000"/>
              </a:lnSpc>
              <a:spcBef>
                <a:spcPct val="0"/>
              </a:spcBef>
              <a:buClr>
                <a:srgbClr val="000000"/>
              </a:buClr>
              <a:buSzPct val="45000"/>
              <a:buFont typeface="StarSymbol"/>
              <a:buNone/>
            </a:pPr>
            <a:endParaRPr lang="ja-JP" altLang="en-US" sz="1600">
              <a:latin typeface="Nimbus Roman No9 L" pitchFamily="16" charset="0"/>
              <a:ea typeface="HG Mincho Light J"/>
              <a:cs typeface="HG Mincho Light J"/>
            </a:endParaRPr>
          </a:p>
        </p:txBody>
      </p:sp>
      <p:sp>
        <p:nvSpPr>
          <p:cNvPr id="39" name="正方形/長方形 38"/>
          <p:cNvSpPr/>
          <p:nvPr/>
        </p:nvSpPr>
        <p:spPr bwMode="auto">
          <a:xfrm flipH="1">
            <a:off x="7654926" y="2074863"/>
            <a:ext cx="1793875" cy="696912"/>
          </a:xfrm>
          <a:prstGeom prst="rect">
            <a:avLst/>
          </a:prstGeom>
          <a:noFill/>
          <a:ln w="9525" cap="flat" cmpd="sng" algn="ctr">
            <a:solidFill>
              <a:schemeClr val="tx1"/>
            </a:solidFill>
            <a:prstDash val="dash"/>
            <a:round/>
            <a:headEnd type="none" w="med" len="med"/>
            <a:tailEnd type="none" w="med" len="med"/>
          </a:ln>
          <a:effectLst/>
        </p:spPr>
        <p:txBody>
          <a:bodyPr wrap="none" lIns="0" tIns="0" rIns="0" bIns="0"/>
          <a:lstStyle/>
          <a:p>
            <a:pPr algn="ctr" defTabSz="828675">
              <a:lnSpc>
                <a:spcPct val="116000"/>
              </a:lnSpc>
              <a:buClr>
                <a:srgbClr val="000000"/>
              </a:buClr>
              <a:buSzPct val="45000"/>
              <a:tabLst>
                <a:tab pos="657225" algn="l"/>
                <a:tab pos="1312863" algn="l"/>
                <a:tab pos="1970088" algn="l"/>
                <a:tab pos="2627313" algn="l"/>
                <a:tab pos="3282950" algn="l"/>
                <a:tab pos="3940175" algn="l"/>
                <a:tab pos="4595813" algn="l"/>
              </a:tabLst>
              <a:defRPr/>
            </a:pPr>
            <a:endParaRPr lang="ja-JP" altLang="en-US">
              <a:noFill/>
              <a:latin typeface="メイリオ" panose="020B0604030504040204" pitchFamily="50" charset="-128"/>
              <a:ea typeface="メイリオ" panose="020B0604030504040204" pitchFamily="50" charset="-128"/>
              <a:cs typeface="HG Mincho Light J" charset="0"/>
            </a:endParaRPr>
          </a:p>
        </p:txBody>
      </p:sp>
      <p:sp>
        <p:nvSpPr>
          <p:cNvPr id="45076" name="テキスト ボックス 41"/>
          <p:cNvSpPr txBox="1">
            <a:spLocks noChangeArrowheads="1"/>
          </p:cNvSpPr>
          <p:nvPr/>
        </p:nvSpPr>
        <p:spPr bwMode="auto">
          <a:xfrm>
            <a:off x="6199188" y="3656013"/>
            <a:ext cx="393541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600">
                <a:latin typeface="メイリオ" panose="020B0604030504040204" pitchFamily="50" charset="-128"/>
                <a:ea typeface="メイリオ" panose="020B0604030504040204" pitchFamily="50" charset="-128"/>
              </a:rPr>
              <a:t>ゴム林は天然林に比べ、水利用量が多いため、ゴム造成後に以下のような環境変化も報告されている</a:t>
            </a:r>
            <a:r>
              <a:rPr lang="ja-JP" altLang="en-US" sz="1000">
                <a:latin typeface="メイリオ" panose="020B0604030504040204" pitchFamily="50" charset="-128"/>
                <a:ea typeface="メイリオ" panose="020B0604030504040204" pitchFamily="50" charset="-128"/>
              </a:rPr>
              <a:t>（</a:t>
            </a:r>
            <a:r>
              <a:rPr lang="en-US" altLang="ja-JP" sz="1000">
                <a:latin typeface="メイリオ" panose="020B0604030504040204" pitchFamily="50" charset="-128"/>
                <a:ea typeface="メイリオ" panose="020B0604030504040204" pitchFamily="50" charset="-128"/>
              </a:rPr>
              <a:t>Mann 2009, </a:t>
            </a:r>
            <a:r>
              <a:rPr lang="en-US" altLang="ja-JP" sz="1000" i="1">
                <a:latin typeface="メイリオ" panose="020B0604030504040204" pitchFamily="50" charset="-128"/>
                <a:ea typeface="メイリオ" panose="020B0604030504040204" pitchFamily="50" charset="-128"/>
              </a:rPr>
              <a:t>Science</a:t>
            </a:r>
            <a:r>
              <a:rPr lang="en-US" altLang="ja-JP" sz="1000">
                <a:latin typeface="メイリオ" panose="020B0604030504040204" pitchFamily="50" charset="-128"/>
                <a:ea typeface="メイリオ" panose="020B0604030504040204" pitchFamily="50" charset="-128"/>
              </a:rPr>
              <a:t> 325</a:t>
            </a:r>
            <a:r>
              <a:rPr lang="ja-JP" altLang="en-US" sz="1000">
                <a:latin typeface="メイリオ" panose="020B0604030504040204" pitchFamily="50" charset="-128"/>
                <a:ea typeface="メイリオ" panose="020B0604030504040204" pitchFamily="50" charset="-128"/>
              </a:rPr>
              <a:t>）</a:t>
            </a:r>
            <a:endParaRPr lang="en-US" altLang="ja-JP" sz="1000">
              <a:latin typeface="メイリオ" panose="020B0604030504040204" pitchFamily="50" charset="-128"/>
              <a:ea typeface="メイリオ" panose="020B0604030504040204" pitchFamily="50" charset="-128"/>
            </a:endParaRPr>
          </a:p>
          <a:p>
            <a:pPr>
              <a:spcBef>
                <a:spcPct val="0"/>
              </a:spcBef>
              <a:buFontTx/>
              <a:buNone/>
            </a:pPr>
            <a:endParaRPr lang="en-US" altLang="ja-JP" sz="8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・霧が消えた</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・河川流量が減り村の移転を強いられた</a:t>
            </a:r>
            <a:endParaRPr lang="en-US" altLang="ja-JP" sz="1600">
              <a:latin typeface="メイリオ" panose="020B0604030504040204" pitchFamily="50" charset="-128"/>
              <a:ea typeface="メイリオ" panose="020B0604030504040204" pitchFamily="50" charset="-128"/>
            </a:endParaRPr>
          </a:p>
          <a:p>
            <a:pPr>
              <a:spcBef>
                <a:spcPct val="0"/>
              </a:spcBef>
              <a:buFontTx/>
              <a:buNone/>
            </a:pPr>
            <a:r>
              <a:rPr lang="ja-JP" altLang="en-US" sz="1600">
                <a:latin typeface="メイリオ" panose="020B0604030504040204" pitchFamily="50" charset="-128"/>
                <a:ea typeface="メイリオ" panose="020B0604030504040204" pitchFamily="50" charset="-128"/>
              </a:rPr>
              <a:t>・土壌浸食が</a:t>
            </a:r>
            <a:r>
              <a:rPr lang="en-US" altLang="ja-JP" sz="1600">
                <a:latin typeface="メイリオ" panose="020B0604030504040204" pitchFamily="50" charset="-128"/>
                <a:ea typeface="メイリオ" panose="020B0604030504040204" pitchFamily="50" charset="-128"/>
              </a:rPr>
              <a:t>45</a:t>
            </a:r>
            <a:r>
              <a:rPr lang="ja-JP" altLang="en-US" sz="1600">
                <a:latin typeface="メイリオ" panose="020B0604030504040204" pitchFamily="50" charset="-128"/>
                <a:ea typeface="メイリオ" panose="020B0604030504040204" pitchFamily="50" charset="-128"/>
              </a:rPr>
              <a:t>倍に</a:t>
            </a:r>
          </a:p>
        </p:txBody>
      </p:sp>
      <p:sp>
        <p:nvSpPr>
          <p:cNvPr id="45077" name="テキスト ボックス 4"/>
          <p:cNvSpPr txBox="1">
            <a:spLocks noChangeArrowheads="1"/>
          </p:cNvSpPr>
          <p:nvPr/>
        </p:nvSpPr>
        <p:spPr bwMode="auto">
          <a:xfrm>
            <a:off x="1752600" y="5830888"/>
            <a:ext cx="8686800" cy="6461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メイリオ" panose="020B0604030504040204" pitchFamily="50" charset="-128"/>
                <a:ea typeface="メイリオ" panose="020B0604030504040204" pitchFamily="50" charset="-128"/>
              </a:rPr>
              <a:t>土地利用が気候変動に与える影響は、</a:t>
            </a:r>
            <a:r>
              <a:rPr lang="en-US" altLang="ja-JP" sz="1800">
                <a:latin typeface="メイリオ" panose="020B0604030504040204" pitchFamily="50" charset="-128"/>
                <a:ea typeface="メイリオ" panose="020B0604030504040204" pitchFamily="50" charset="-128"/>
              </a:rPr>
              <a:t>IPCC</a:t>
            </a:r>
            <a:r>
              <a:rPr lang="ja-JP" altLang="en-US" sz="1800">
                <a:latin typeface="メイリオ" panose="020B0604030504040204" pitchFamily="50" charset="-128"/>
                <a:ea typeface="メイリオ" panose="020B0604030504040204" pitchFamily="50" charset="-128"/>
              </a:rPr>
              <a:t>第</a:t>
            </a:r>
            <a:r>
              <a:rPr lang="en-US" altLang="ja-JP" sz="1800">
                <a:latin typeface="メイリオ" panose="020B0604030504040204" pitchFamily="50" charset="-128"/>
                <a:ea typeface="メイリオ" panose="020B0604030504040204" pitchFamily="50" charset="-128"/>
              </a:rPr>
              <a:t>5</a:t>
            </a:r>
            <a:r>
              <a:rPr lang="ja-JP" altLang="en-US" sz="1800">
                <a:latin typeface="メイリオ" panose="020B0604030504040204" pitchFamily="50" charset="-128"/>
                <a:ea typeface="メイリオ" panose="020B0604030504040204" pitchFamily="50" charset="-128"/>
              </a:rPr>
              <a:t>次報告書から検討が始まった。</a:t>
            </a:r>
            <a:endParaRPr lang="en-US" altLang="ja-JP" sz="1800">
              <a:latin typeface="メイリオ" panose="020B0604030504040204" pitchFamily="50" charset="-128"/>
              <a:ea typeface="メイリオ" panose="020B0604030504040204" pitchFamily="50" charset="-128"/>
            </a:endParaRPr>
          </a:p>
          <a:p>
            <a:pPr>
              <a:spcBef>
                <a:spcPct val="0"/>
              </a:spcBef>
              <a:buFontTx/>
              <a:buNone/>
            </a:pPr>
            <a:r>
              <a:rPr lang="ja-JP" altLang="en-US" sz="1800">
                <a:latin typeface="メイリオ" panose="020B0604030504040204" pitchFamily="50" charset="-128"/>
                <a:ea typeface="メイリオ" panose="020B0604030504040204" pitchFamily="50" charset="-128"/>
              </a:rPr>
              <a:t>地球システムモデルにおける、その扱いは極めて初期的な段階に留まっている</a:t>
            </a:r>
          </a:p>
        </p:txBody>
      </p:sp>
    </p:spTree>
    <p:extLst>
      <p:ext uri="{BB962C8B-B14F-4D97-AF65-F5344CB8AC3E}">
        <p14:creationId xmlns:p14="http://schemas.microsoft.com/office/powerpoint/2010/main" val="551006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bwMode="auto">
          <a:xfrm flipH="1">
            <a:off x="710950" y="838201"/>
            <a:ext cx="10778683" cy="15732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wrap="none" lIns="0" tIns="0" rIns="0" bIns="0"/>
          <a:lstStyle/>
          <a:p>
            <a:pPr algn="ctr" defTabSz="828675">
              <a:lnSpc>
                <a:spcPct val="116000"/>
              </a:lnSpc>
              <a:buClr>
                <a:srgbClr val="000000"/>
              </a:buClr>
              <a:buSzPct val="45000"/>
              <a:tabLst>
                <a:tab pos="657225" algn="l"/>
                <a:tab pos="1312863" algn="l"/>
                <a:tab pos="1970088" algn="l"/>
                <a:tab pos="2627313" algn="l"/>
                <a:tab pos="3282950" algn="l"/>
                <a:tab pos="3940175" algn="l"/>
                <a:tab pos="4595813" algn="l"/>
              </a:tabLst>
              <a:defRPr/>
            </a:pPr>
            <a:endParaRPr lang="ja-JP" altLang="en-US">
              <a:noFill/>
              <a:latin typeface="メイリオ" panose="020B0604030504040204" pitchFamily="50" charset="-128"/>
              <a:ea typeface="メイリオ" panose="020B0604030504040204" pitchFamily="50" charset="-128"/>
              <a:cs typeface="HG Mincho Light J" charset="0"/>
            </a:endParaRPr>
          </a:p>
        </p:txBody>
      </p:sp>
      <p:sp>
        <p:nvSpPr>
          <p:cNvPr id="35" name="正方形/長方形 34"/>
          <p:cNvSpPr/>
          <p:nvPr/>
        </p:nvSpPr>
        <p:spPr bwMode="auto">
          <a:xfrm flipH="1">
            <a:off x="710950" y="2593976"/>
            <a:ext cx="10778683" cy="106362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wrap="none" lIns="0" tIns="0" rIns="0" bIns="0"/>
          <a:lstStyle/>
          <a:p>
            <a:pPr algn="ctr" defTabSz="828675">
              <a:lnSpc>
                <a:spcPct val="116000"/>
              </a:lnSpc>
              <a:buClr>
                <a:srgbClr val="000000"/>
              </a:buClr>
              <a:buSzPct val="45000"/>
              <a:tabLst>
                <a:tab pos="657225" algn="l"/>
                <a:tab pos="1312863" algn="l"/>
                <a:tab pos="1970088" algn="l"/>
                <a:tab pos="2627313" algn="l"/>
                <a:tab pos="3282950" algn="l"/>
                <a:tab pos="3940175" algn="l"/>
                <a:tab pos="4595813" algn="l"/>
              </a:tabLst>
              <a:defRPr/>
            </a:pPr>
            <a:endParaRPr lang="ja-JP" altLang="en-US">
              <a:noFill/>
              <a:latin typeface="メイリオ" panose="020B0604030504040204" pitchFamily="50" charset="-128"/>
              <a:ea typeface="メイリオ" panose="020B0604030504040204" pitchFamily="50" charset="-128"/>
              <a:cs typeface="HG Mincho Light J" charset="0"/>
            </a:endParaRPr>
          </a:p>
        </p:txBody>
      </p:sp>
      <p:sp>
        <p:nvSpPr>
          <p:cNvPr id="36" name="正方形/長方形 35"/>
          <p:cNvSpPr/>
          <p:nvPr/>
        </p:nvSpPr>
        <p:spPr bwMode="auto">
          <a:xfrm flipH="1">
            <a:off x="710949" y="3875088"/>
            <a:ext cx="10778683" cy="136297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wrap="none" lIns="0" tIns="0" rIns="0" bIns="0"/>
          <a:lstStyle/>
          <a:p>
            <a:pPr algn="ctr" defTabSz="828675">
              <a:lnSpc>
                <a:spcPct val="116000"/>
              </a:lnSpc>
              <a:buClr>
                <a:srgbClr val="000000"/>
              </a:buClr>
              <a:buSzPct val="45000"/>
              <a:tabLst>
                <a:tab pos="657225" algn="l"/>
                <a:tab pos="1312863" algn="l"/>
                <a:tab pos="1970088" algn="l"/>
                <a:tab pos="2627313" algn="l"/>
                <a:tab pos="3282950" algn="l"/>
                <a:tab pos="3940175" algn="l"/>
                <a:tab pos="4595813" algn="l"/>
              </a:tabLst>
              <a:defRPr/>
            </a:pPr>
            <a:endParaRPr lang="ja-JP" altLang="en-US">
              <a:noFill/>
              <a:latin typeface="メイリオ" panose="020B0604030504040204" pitchFamily="50" charset="-128"/>
              <a:ea typeface="メイリオ" panose="020B0604030504040204" pitchFamily="50" charset="-128"/>
              <a:cs typeface="HG Mincho Light J" charset="0"/>
            </a:endParaRPr>
          </a:p>
        </p:txBody>
      </p:sp>
      <p:sp>
        <p:nvSpPr>
          <p:cNvPr id="46085" name="Rectangle 5"/>
          <p:cNvSpPr>
            <a:spLocks noChangeArrowheads="1"/>
          </p:cNvSpPr>
          <p:nvPr/>
        </p:nvSpPr>
        <p:spPr bwMode="auto">
          <a:xfrm>
            <a:off x="1905000" y="128588"/>
            <a:ext cx="8229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99"/>
                </a:solidFill>
                <a:latin typeface="メイリオ" panose="020B0604030504040204" pitchFamily="50" charset="-128"/>
                <a:ea typeface="メイリオ" panose="020B0604030504040204" pitchFamily="50" charset="-128"/>
              </a:rPr>
              <a:t>扱いの改善が望まれるプロセス４：その他</a:t>
            </a:r>
          </a:p>
        </p:txBody>
      </p:sp>
      <p:sp>
        <p:nvSpPr>
          <p:cNvPr id="46086" name="テキスト ボックス 4"/>
          <p:cNvSpPr txBox="1">
            <a:spLocks noChangeArrowheads="1"/>
          </p:cNvSpPr>
          <p:nvPr/>
        </p:nvSpPr>
        <p:spPr bwMode="auto">
          <a:xfrm>
            <a:off x="606355" y="5418823"/>
            <a:ext cx="10942570" cy="120032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dirty="0">
                <a:latin typeface="メイリオ" panose="020B0604030504040204" pitchFamily="50" charset="-128"/>
                <a:ea typeface="メイリオ" panose="020B0604030504040204" pitchFamily="50" charset="-128"/>
              </a:rPr>
              <a:t>個々の要素が、いかに予測不確実性に大きなインパクトを与えうるかという各論的な研究が熱心に行われる一方で、そのような研究から得られた知見を、統一的なモデルに取りまとめていこうとする努力は、不十分に感じる。</a:t>
            </a:r>
          </a:p>
        </p:txBody>
      </p:sp>
      <p:sp>
        <p:nvSpPr>
          <p:cNvPr id="46087" name="Text Box 25"/>
          <p:cNvSpPr txBox="1">
            <a:spLocks noChangeArrowheads="1"/>
          </p:cNvSpPr>
          <p:nvPr/>
        </p:nvSpPr>
        <p:spPr bwMode="auto">
          <a:xfrm>
            <a:off x="936559" y="914400"/>
            <a:ext cx="24204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b="1" dirty="0">
                <a:solidFill>
                  <a:srgbClr val="336600"/>
                </a:solidFill>
                <a:latin typeface="メイリオ" panose="020B0604030504040204" pitchFamily="50" charset="-128"/>
                <a:ea typeface="メイリオ" panose="020B0604030504040204" pitchFamily="50" charset="-128"/>
              </a:rPr>
              <a:t>生物多様性</a:t>
            </a:r>
          </a:p>
        </p:txBody>
      </p:sp>
      <p:sp>
        <p:nvSpPr>
          <p:cNvPr id="46088" name="Text Box 25"/>
          <p:cNvSpPr txBox="1">
            <a:spLocks noChangeArrowheads="1"/>
          </p:cNvSpPr>
          <p:nvPr/>
        </p:nvSpPr>
        <p:spPr bwMode="auto">
          <a:xfrm>
            <a:off x="936559" y="2657475"/>
            <a:ext cx="242047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b="1">
                <a:solidFill>
                  <a:srgbClr val="336600"/>
                </a:solidFill>
                <a:latin typeface="メイリオ" panose="020B0604030504040204" pitchFamily="50" charset="-128"/>
                <a:ea typeface="メイリオ" panose="020B0604030504040204" pitchFamily="50" charset="-128"/>
              </a:rPr>
              <a:t>種子拡散</a:t>
            </a:r>
          </a:p>
        </p:txBody>
      </p:sp>
      <p:sp>
        <p:nvSpPr>
          <p:cNvPr id="46089" name="Text Box 25"/>
          <p:cNvSpPr txBox="1">
            <a:spLocks noChangeArrowheads="1"/>
          </p:cNvSpPr>
          <p:nvPr/>
        </p:nvSpPr>
        <p:spPr bwMode="auto">
          <a:xfrm>
            <a:off x="936559" y="3943350"/>
            <a:ext cx="786654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336600"/>
                </a:solidFill>
                <a:latin typeface="メイリオ" panose="020B0604030504040204" pitchFamily="50" charset="-128"/>
                <a:ea typeface="メイリオ" panose="020B0604030504040204" pitchFamily="50" charset="-128"/>
              </a:rPr>
              <a:t>CO</a:t>
            </a:r>
            <a:r>
              <a:rPr lang="en-US" altLang="ja-JP" sz="2000" b="1" baseline="-25000">
                <a:solidFill>
                  <a:srgbClr val="336600"/>
                </a:solidFill>
                <a:latin typeface="メイリオ" panose="020B0604030504040204" pitchFamily="50" charset="-128"/>
                <a:ea typeface="メイリオ" panose="020B0604030504040204" pitchFamily="50" charset="-128"/>
              </a:rPr>
              <a:t>2</a:t>
            </a:r>
            <a:r>
              <a:rPr lang="ja-JP" altLang="en-US" sz="2000" b="1">
                <a:solidFill>
                  <a:srgbClr val="336600"/>
                </a:solidFill>
                <a:latin typeface="メイリオ" panose="020B0604030504040204" pitchFamily="50" charset="-128"/>
                <a:ea typeface="メイリオ" panose="020B0604030504040204" pitchFamily="50" charset="-128"/>
              </a:rPr>
              <a:t>濃度変化が植物生産性に与える影響</a:t>
            </a:r>
          </a:p>
        </p:txBody>
      </p:sp>
      <p:sp>
        <p:nvSpPr>
          <p:cNvPr id="46090" name="正方形/長方形 2"/>
          <p:cNvSpPr>
            <a:spLocks noChangeArrowheads="1"/>
          </p:cNvSpPr>
          <p:nvPr/>
        </p:nvSpPr>
        <p:spPr bwMode="auto">
          <a:xfrm>
            <a:off x="774977" y="1295401"/>
            <a:ext cx="1071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Nimbus Roman No9 L" pitchFamily="16" charset="0"/>
              </a:defRPr>
            </a:lvl1pPr>
            <a:lvl2pPr marL="742950" indent="-285750">
              <a:defRPr sz="1600" b="1">
                <a:solidFill>
                  <a:schemeClr val="tx1"/>
                </a:solidFill>
                <a:latin typeface="Nimbus Roman No9 L" pitchFamily="16" charset="0"/>
              </a:defRPr>
            </a:lvl2pPr>
            <a:lvl3pPr marL="1143000" indent="-228600">
              <a:defRPr sz="1600" b="1">
                <a:solidFill>
                  <a:schemeClr val="tx1"/>
                </a:solidFill>
                <a:latin typeface="Nimbus Roman No9 L" pitchFamily="16" charset="0"/>
              </a:defRPr>
            </a:lvl3pPr>
            <a:lvl4pPr marL="1600200" indent="-228600">
              <a:defRPr sz="1600" b="1">
                <a:solidFill>
                  <a:schemeClr val="tx1"/>
                </a:solidFill>
                <a:latin typeface="Nimbus Roman No9 L" pitchFamily="16" charset="0"/>
              </a:defRPr>
            </a:lvl4pPr>
            <a:lvl5pPr marL="2057400" indent="-228600">
              <a:defRPr sz="1600" b="1">
                <a:solidFill>
                  <a:schemeClr val="tx1"/>
                </a:solidFill>
                <a:latin typeface="Nimbus Roman No9 L" pitchFamily="16" charset="0"/>
              </a:defRPr>
            </a:lvl5pPr>
            <a:lvl6pPr marL="2514600" indent="-228600" eaLnBrk="0" fontAlgn="base" hangingPunct="0">
              <a:spcBef>
                <a:spcPct val="0"/>
              </a:spcBef>
              <a:spcAft>
                <a:spcPct val="0"/>
              </a:spcAft>
              <a:defRPr sz="1600" b="1">
                <a:solidFill>
                  <a:schemeClr val="tx1"/>
                </a:solidFill>
                <a:latin typeface="Nimbus Roman No9 L" pitchFamily="16" charset="0"/>
              </a:defRPr>
            </a:lvl6pPr>
            <a:lvl7pPr marL="2971800" indent="-228600" eaLnBrk="0" fontAlgn="base" hangingPunct="0">
              <a:spcBef>
                <a:spcPct val="0"/>
              </a:spcBef>
              <a:spcAft>
                <a:spcPct val="0"/>
              </a:spcAft>
              <a:defRPr sz="1600" b="1">
                <a:solidFill>
                  <a:schemeClr val="tx1"/>
                </a:solidFill>
                <a:latin typeface="Nimbus Roman No9 L" pitchFamily="16" charset="0"/>
              </a:defRPr>
            </a:lvl7pPr>
            <a:lvl8pPr marL="3429000" indent="-228600" eaLnBrk="0" fontAlgn="base" hangingPunct="0">
              <a:spcBef>
                <a:spcPct val="0"/>
              </a:spcBef>
              <a:spcAft>
                <a:spcPct val="0"/>
              </a:spcAft>
              <a:defRPr sz="1600" b="1">
                <a:solidFill>
                  <a:schemeClr val="tx1"/>
                </a:solidFill>
                <a:latin typeface="Nimbus Roman No9 L" pitchFamily="16" charset="0"/>
              </a:defRPr>
            </a:lvl8pPr>
            <a:lvl9pPr marL="3886200" indent="-228600" eaLnBrk="0" fontAlgn="base" hangingPunct="0">
              <a:spcBef>
                <a:spcPct val="0"/>
              </a:spcBef>
              <a:spcAft>
                <a:spcPct val="0"/>
              </a:spcAft>
              <a:defRPr sz="1600" b="1">
                <a:solidFill>
                  <a:schemeClr val="tx1"/>
                </a:solidFill>
                <a:latin typeface="Nimbus Roman No9 L" pitchFamily="16" charset="0"/>
              </a:defRPr>
            </a:lvl9pPr>
          </a:lstStyle>
          <a:p>
            <a:r>
              <a:rPr lang="ja-JP" altLang="en-US" sz="1800" b="0" dirty="0">
                <a:latin typeface="メイリオ" panose="020B0604030504040204" pitchFamily="50" charset="-128"/>
                <a:ea typeface="メイリオ" panose="020B0604030504040204" pitchFamily="50" charset="-128"/>
              </a:rPr>
              <a:t>陸域生態系モデルでは、植物の種多様性を10種類前後の機能型に要約することが多い。全球を対象とするためにある程度の要約は避けられないが、本来なら個別に扱うべき遷移初期種や遷移後期種、また低木種や林冠種までをひとまとめにしており、十分な扱いがされているとは言えない。</a:t>
            </a:r>
          </a:p>
        </p:txBody>
      </p:sp>
      <p:sp>
        <p:nvSpPr>
          <p:cNvPr id="46091" name="正方形/長方形 3"/>
          <p:cNvSpPr>
            <a:spLocks noChangeArrowheads="1"/>
          </p:cNvSpPr>
          <p:nvPr/>
        </p:nvSpPr>
        <p:spPr bwMode="auto">
          <a:xfrm>
            <a:off x="755373" y="3048000"/>
            <a:ext cx="107342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Nimbus Roman No9 L" pitchFamily="16" charset="0"/>
              </a:defRPr>
            </a:lvl1pPr>
            <a:lvl2pPr marL="742950" indent="-285750">
              <a:defRPr sz="1600" b="1">
                <a:solidFill>
                  <a:schemeClr val="tx1"/>
                </a:solidFill>
                <a:latin typeface="Nimbus Roman No9 L" pitchFamily="16" charset="0"/>
              </a:defRPr>
            </a:lvl2pPr>
            <a:lvl3pPr marL="1143000" indent="-228600">
              <a:defRPr sz="1600" b="1">
                <a:solidFill>
                  <a:schemeClr val="tx1"/>
                </a:solidFill>
                <a:latin typeface="Nimbus Roman No9 L" pitchFamily="16" charset="0"/>
              </a:defRPr>
            </a:lvl3pPr>
            <a:lvl4pPr marL="1600200" indent="-228600">
              <a:defRPr sz="1600" b="1">
                <a:solidFill>
                  <a:schemeClr val="tx1"/>
                </a:solidFill>
                <a:latin typeface="Nimbus Roman No9 L" pitchFamily="16" charset="0"/>
              </a:defRPr>
            </a:lvl4pPr>
            <a:lvl5pPr marL="2057400" indent="-228600">
              <a:defRPr sz="1600" b="1">
                <a:solidFill>
                  <a:schemeClr val="tx1"/>
                </a:solidFill>
                <a:latin typeface="Nimbus Roman No9 L" pitchFamily="16" charset="0"/>
              </a:defRPr>
            </a:lvl5pPr>
            <a:lvl6pPr marL="2514600" indent="-228600" eaLnBrk="0" fontAlgn="base" hangingPunct="0">
              <a:spcBef>
                <a:spcPct val="0"/>
              </a:spcBef>
              <a:spcAft>
                <a:spcPct val="0"/>
              </a:spcAft>
              <a:defRPr sz="1600" b="1">
                <a:solidFill>
                  <a:schemeClr val="tx1"/>
                </a:solidFill>
                <a:latin typeface="Nimbus Roman No9 L" pitchFamily="16" charset="0"/>
              </a:defRPr>
            </a:lvl6pPr>
            <a:lvl7pPr marL="2971800" indent="-228600" eaLnBrk="0" fontAlgn="base" hangingPunct="0">
              <a:spcBef>
                <a:spcPct val="0"/>
              </a:spcBef>
              <a:spcAft>
                <a:spcPct val="0"/>
              </a:spcAft>
              <a:defRPr sz="1600" b="1">
                <a:solidFill>
                  <a:schemeClr val="tx1"/>
                </a:solidFill>
                <a:latin typeface="Nimbus Roman No9 L" pitchFamily="16" charset="0"/>
              </a:defRPr>
            </a:lvl7pPr>
            <a:lvl8pPr marL="3429000" indent="-228600" eaLnBrk="0" fontAlgn="base" hangingPunct="0">
              <a:spcBef>
                <a:spcPct val="0"/>
              </a:spcBef>
              <a:spcAft>
                <a:spcPct val="0"/>
              </a:spcAft>
              <a:defRPr sz="1600" b="1">
                <a:solidFill>
                  <a:schemeClr val="tx1"/>
                </a:solidFill>
                <a:latin typeface="Nimbus Roman No9 L" pitchFamily="16" charset="0"/>
              </a:defRPr>
            </a:lvl8pPr>
            <a:lvl9pPr marL="3886200" indent="-228600" eaLnBrk="0" fontAlgn="base" hangingPunct="0">
              <a:spcBef>
                <a:spcPct val="0"/>
              </a:spcBef>
              <a:spcAft>
                <a:spcPct val="0"/>
              </a:spcAft>
              <a:defRPr sz="1600" b="1">
                <a:solidFill>
                  <a:schemeClr val="tx1"/>
                </a:solidFill>
                <a:latin typeface="Nimbus Roman No9 L" pitchFamily="16" charset="0"/>
              </a:defRPr>
            </a:lvl9pPr>
          </a:lstStyle>
          <a:p>
            <a:r>
              <a:rPr lang="ja-JP" altLang="en-US" sz="1800" b="0" dirty="0">
                <a:latin typeface="メイリオ" panose="020B0604030504040204" pitchFamily="50" charset="-128"/>
                <a:ea typeface="メイリオ" panose="020B0604030504040204" pitchFamily="50" charset="-128"/>
              </a:rPr>
              <a:t>花粉化石記録と古気候の再現を用いた研究からは、種子の分散距離の制限が、植生帯の移動を数十年から数千年のスケールで遅らせる事例が報告されている。</a:t>
            </a:r>
            <a:endParaRPr lang="ja-JP" altLang="en-US" sz="1400" b="0" dirty="0">
              <a:latin typeface="メイリオ" panose="020B0604030504040204" pitchFamily="50" charset="-128"/>
              <a:ea typeface="メイリオ" panose="020B0604030504040204" pitchFamily="50" charset="-128"/>
            </a:endParaRPr>
          </a:p>
        </p:txBody>
      </p:sp>
      <p:sp>
        <p:nvSpPr>
          <p:cNvPr id="46092" name="正方形/長方形 30"/>
          <p:cNvSpPr>
            <a:spLocks noChangeArrowheads="1"/>
          </p:cNvSpPr>
          <p:nvPr/>
        </p:nvSpPr>
        <p:spPr bwMode="auto">
          <a:xfrm>
            <a:off x="774977" y="4314736"/>
            <a:ext cx="106053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Nimbus Roman No9 L" pitchFamily="16" charset="0"/>
              </a:defRPr>
            </a:lvl1pPr>
            <a:lvl2pPr marL="742950" indent="-285750">
              <a:defRPr sz="1600" b="1">
                <a:solidFill>
                  <a:schemeClr val="tx1"/>
                </a:solidFill>
                <a:latin typeface="Nimbus Roman No9 L" pitchFamily="16" charset="0"/>
              </a:defRPr>
            </a:lvl2pPr>
            <a:lvl3pPr marL="1143000" indent="-228600">
              <a:defRPr sz="1600" b="1">
                <a:solidFill>
                  <a:schemeClr val="tx1"/>
                </a:solidFill>
                <a:latin typeface="Nimbus Roman No9 L" pitchFamily="16" charset="0"/>
              </a:defRPr>
            </a:lvl3pPr>
            <a:lvl4pPr marL="1600200" indent="-228600">
              <a:defRPr sz="1600" b="1">
                <a:solidFill>
                  <a:schemeClr val="tx1"/>
                </a:solidFill>
                <a:latin typeface="Nimbus Roman No9 L" pitchFamily="16" charset="0"/>
              </a:defRPr>
            </a:lvl4pPr>
            <a:lvl5pPr marL="2057400" indent="-228600">
              <a:defRPr sz="1600" b="1">
                <a:solidFill>
                  <a:schemeClr val="tx1"/>
                </a:solidFill>
                <a:latin typeface="Nimbus Roman No9 L" pitchFamily="16" charset="0"/>
              </a:defRPr>
            </a:lvl5pPr>
            <a:lvl6pPr marL="2514600" indent="-228600" eaLnBrk="0" fontAlgn="base" hangingPunct="0">
              <a:spcBef>
                <a:spcPct val="0"/>
              </a:spcBef>
              <a:spcAft>
                <a:spcPct val="0"/>
              </a:spcAft>
              <a:defRPr sz="1600" b="1">
                <a:solidFill>
                  <a:schemeClr val="tx1"/>
                </a:solidFill>
                <a:latin typeface="Nimbus Roman No9 L" pitchFamily="16" charset="0"/>
              </a:defRPr>
            </a:lvl6pPr>
            <a:lvl7pPr marL="2971800" indent="-228600" eaLnBrk="0" fontAlgn="base" hangingPunct="0">
              <a:spcBef>
                <a:spcPct val="0"/>
              </a:spcBef>
              <a:spcAft>
                <a:spcPct val="0"/>
              </a:spcAft>
              <a:defRPr sz="1600" b="1">
                <a:solidFill>
                  <a:schemeClr val="tx1"/>
                </a:solidFill>
                <a:latin typeface="Nimbus Roman No9 L" pitchFamily="16" charset="0"/>
              </a:defRPr>
            </a:lvl7pPr>
            <a:lvl8pPr marL="3429000" indent="-228600" eaLnBrk="0" fontAlgn="base" hangingPunct="0">
              <a:spcBef>
                <a:spcPct val="0"/>
              </a:spcBef>
              <a:spcAft>
                <a:spcPct val="0"/>
              </a:spcAft>
              <a:defRPr sz="1600" b="1">
                <a:solidFill>
                  <a:schemeClr val="tx1"/>
                </a:solidFill>
                <a:latin typeface="Nimbus Roman No9 L" pitchFamily="16" charset="0"/>
              </a:defRPr>
            </a:lvl8pPr>
            <a:lvl9pPr marL="3886200" indent="-228600" eaLnBrk="0" fontAlgn="base" hangingPunct="0">
              <a:spcBef>
                <a:spcPct val="0"/>
              </a:spcBef>
              <a:spcAft>
                <a:spcPct val="0"/>
              </a:spcAft>
              <a:defRPr sz="1600" b="1">
                <a:solidFill>
                  <a:schemeClr val="tx1"/>
                </a:solidFill>
                <a:latin typeface="Nimbus Roman No9 L" pitchFamily="16" charset="0"/>
              </a:defRPr>
            </a:lvl9pPr>
          </a:lstStyle>
          <a:p>
            <a:r>
              <a:rPr lang="ja-JP" altLang="en-US" sz="1800" b="0" dirty="0">
                <a:latin typeface="メイリオ" panose="020B0604030504040204" pitchFamily="50" charset="-128"/>
                <a:ea typeface="メイリオ" panose="020B0604030504040204" pitchFamily="50" charset="-128"/>
              </a:rPr>
              <a:t>植物群落の全体の</a:t>
            </a:r>
            <a:r>
              <a:rPr lang="en-US" altLang="ja-JP" sz="1800" b="0" dirty="0">
                <a:latin typeface="メイリオ" panose="020B0604030504040204" pitchFamily="50" charset="-128"/>
                <a:ea typeface="メイリオ" panose="020B0604030504040204" pitchFamily="50" charset="-128"/>
              </a:rPr>
              <a:t>CO</a:t>
            </a:r>
            <a:r>
              <a:rPr lang="en-US" altLang="ja-JP" sz="1800" b="0" baseline="-25000" dirty="0">
                <a:latin typeface="メイリオ" panose="020B0604030504040204" pitchFamily="50" charset="-128"/>
                <a:ea typeface="メイリオ" panose="020B0604030504040204" pitchFamily="50" charset="-128"/>
              </a:rPr>
              <a:t>2</a:t>
            </a:r>
            <a:r>
              <a:rPr lang="ja-JP" altLang="en-US" sz="1800" b="0" dirty="0">
                <a:latin typeface="メイリオ" panose="020B0604030504040204" pitchFamily="50" charset="-128"/>
                <a:ea typeface="メイリオ" panose="020B0604030504040204" pitchFamily="50" charset="-128"/>
              </a:rPr>
              <a:t>濃度を人為的に上昇させ、それが群落の構造や機能に与える長期的影響を探る</a:t>
            </a:r>
            <a:r>
              <a:rPr lang="en-US" altLang="ja-JP" sz="1800" b="0" dirty="0">
                <a:latin typeface="メイリオ" panose="020B0604030504040204" pitchFamily="50" charset="-128"/>
                <a:ea typeface="メイリオ" panose="020B0604030504040204" pitchFamily="50" charset="-128"/>
              </a:rPr>
              <a:t>FACE</a:t>
            </a:r>
            <a:r>
              <a:rPr lang="ja-JP" altLang="en-US" sz="1800" b="0" dirty="0">
                <a:latin typeface="メイリオ" panose="020B0604030504040204" pitchFamily="50" charset="-128"/>
                <a:ea typeface="メイリオ" panose="020B0604030504040204" pitchFamily="50" charset="-128"/>
              </a:rPr>
              <a:t>実験が、世界各所で実施中。しかし最も歴史の長い</a:t>
            </a:r>
            <a:r>
              <a:rPr lang="en-US" altLang="ja-JP" sz="1800" b="0" dirty="0">
                <a:latin typeface="メイリオ" panose="020B0604030504040204" pitchFamily="50" charset="-128"/>
                <a:ea typeface="メイリオ" panose="020B0604030504040204" pitchFamily="50" charset="-128"/>
              </a:rPr>
              <a:t>FACE</a:t>
            </a:r>
            <a:r>
              <a:rPr lang="ja-JP" altLang="en-US" sz="1800" b="0" dirty="0">
                <a:latin typeface="メイリオ" panose="020B0604030504040204" pitchFamily="50" charset="-128"/>
                <a:ea typeface="メイリオ" panose="020B0604030504040204" pitchFamily="50" charset="-128"/>
              </a:rPr>
              <a:t>実験サイト（北米の</a:t>
            </a:r>
            <a:r>
              <a:rPr lang="en-US" altLang="ja-JP" sz="1800" b="0" dirty="0">
                <a:latin typeface="メイリオ" panose="020B0604030504040204" pitchFamily="50" charset="-128"/>
                <a:ea typeface="メイリオ" panose="020B0604030504040204" pitchFamily="50" charset="-128"/>
              </a:rPr>
              <a:t>2</a:t>
            </a:r>
            <a:r>
              <a:rPr lang="ja-JP" altLang="en-US" sz="1800" b="0" dirty="0">
                <a:latin typeface="メイリオ" panose="020B0604030504040204" pitchFamily="50" charset="-128"/>
                <a:ea typeface="メイリオ" panose="020B0604030504040204" pitchFamily="50" charset="-128"/>
              </a:rPr>
              <a:t>カ所）の間で、植生の応答が定性的に異なるなど、植物群落スケールでの定量的応答が一般化できる段階ではない。</a:t>
            </a:r>
            <a:endParaRPr lang="ja-JP" altLang="en-US" sz="14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5135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905000" y="128588"/>
            <a:ext cx="8229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dirty="0">
                <a:solidFill>
                  <a:srgbClr val="0000FF"/>
                </a:solidFill>
                <a:latin typeface="メイリオ" panose="020B0604030504040204" pitchFamily="50" charset="-128"/>
                <a:ea typeface="メイリオ" panose="020B0604030504040204" pitchFamily="50" charset="-128"/>
              </a:rPr>
              <a:t>森林動態モデルの検証</a:t>
            </a:r>
            <a:endParaRPr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5901266" y="6433235"/>
            <a:ext cx="6096000" cy="307777"/>
          </a:xfrm>
          <a:prstGeom prst="rect">
            <a:avLst/>
          </a:prstGeom>
        </p:spPr>
        <p:txBody>
          <a:bodyPr>
            <a:spAutoFit/>
          </a:bodyPr>
          <a:lstStyle/>
          <a:p>
            <a:pPr algn="r"/>
            <a:r>
              <a:rPr lang="ja-JP" altLang="en-US" sz="1400" dirty="0"/>
              <a:t>出典：竹中明夫(2002), </a:t>
            </a:r>
            <a:r>
              <a:rPr lang="ja-JP" altLang="en-US" sz="1400" i="1" dirty="0"/>
              <a:t>in</a:t>
            </a:r>
            <a:r>
              <a:rPr lang="ja-JP" altLang="en-US" sz="1400" dirty="0"/>
              <a:t> 楠田・巌佐[編], 生態系とシミュレーション, 朝倉書店</a:t>
            </a:r>
          </a:p>
        </p:txBody>
      </p:sp>
      <p:sp>
        <p:nvSpPr>
          <p:cNvPr id="6" name="正方形/長方形 5"/>
          <p:cNvSpPr/>
          <p:nvPr/>
        </p:nvSpPr>
        <p:spPr>
          <a:xfrm>
            <a:off x="372535" y="704842"/>
            <a:ext cx="11497732" cy="1754326"/>
          </a:xfrm>
          <a:prstGeom prst="rect">
            <a:avLst/>
          </a:prstGeom>
          <a:solidFill>
            <a:schemeClr val="bg1"/>
          </a:solidFill>
          <a:ln>
            <a:solidFill>
              <a:schemeClr val="accent1"/>
            </a:solidFill>
          </a:ln>
        </p:spPr>
        <p:txBody>
          <a:bodyPr wrap="square">
            <a:spAutoFit/>
          </a:bodyPr>
          <a:lstStyle/>
          <a:p>
            <a:r>
              <a:rPr lang="ja-JP" altLang="en-US" dirty="0">
                <a:latin typeface="メイリオ" panose="020B0604030504040204" pitchFamily="50" charset="-128"/>
                <a:ea typeface="メイリオ" panose="020B0604030504040204" pitchFamily="50" charset="-128"/>
              </a:rPr>
              <a:t>(1) </a:t>
            </a:r>
            <a:r>
              <a:rPr lang="ja-JP" altLang="en-US" b="1" dirty="0">
                <a:solidFill>
                  <a:srgbClr val="008000"/>
                </a:solidFill>
                <a:latin typeface="メイリオ" panose="020B0604030504040204" pitchFamily="50" charset="-128"/>
                <a:ea typeface="メイリオ" panose="020B0604030504040204" pitchFamily="50" charset="-128"/>
              </a:rPr>
              <a:t>振る舞いのそれらしさ</a:t>
            </a:r>
          </a:p>
          <a:p>
            <a:r>
              <a:rPr lang="ja-JP" altLang="en-US" dirty="0"/>
              <a:t>・モデルを作成するに際しては、前もって何も再現したいモデルであるのかを明確にしておく。その上で、モデルの予測を実際の現象と対比させる。</a:t>
            </a:r>
          </a:p>
          <a:p>
            <a:r>
              <a:rPr lang="ja-JP" altLang="en-US" dirty="0"/>
              <a:t>・元となったデータを得た森林とは別の森林の振る舞いを再現できるか否かを調べれば、更に進んだ検証となる</a:t>
            </a:r>
          </a:p>
          <a:p>
            <a:r>
              <a:rPr lang="ja-JP" altLang="en-US" dirty="0" smtClean="0"/>
              <a:t>・再現できない場合、疑われるのは、</a:t>
            </a:r>
            <a:r>
              <a:rPr lang="en-US" altLang="ja-JP" dirty="0" smtClean="0"/>
              <a:t>a:</a:t>
            </a:r>
            <a:r>
              <a:rPr lang="ja-JP" altLang="en-US" dirty="0" smtClean="0"/>
              <a:t>その</a:t>
            </a:r>
            <a:r>
              <a:rPr lang="ja-JP" altLang="en-US" dirty="0"/>
              <a:t>モデルの一般性に限界が</a:t>
            </a:r>
            <a:r>
              <a:rPr lang="ja-JP" altLang="en-US" dirty="0" smtClean="0"/>
              <a:t>ある、</a:t>
            </a:r>
            <a:r>
              <a:rPr lang="en-US" altLang="ja-JP" dirty="0" smtClean="0"/>
              <a:t>b:</a:t>
            </a:r>
            <a:r>
              <a:rPr lang="ja-JP" altLang="en-US" dirty="0" smtClean="0"/>
              <a:t>その</a:t>
            </a:r>
            <a:r>
              <a:rPr lang="ja-JP" altLang="en-US" dirty="0"/>
              <a:t>森林では重要</a:t>
            </a:r>
            <a:r>
              <a:rPr lang="ja-JP" altLang="en-US" dirty="0" smtClean="0"/>
              <a:t>でなかった</a:t>
            </a:r>
            <a:r>
              <a:rPr lang="ja-JP" altLang="en-US" dirty="0"/>
              <a:t>要素が別の森林では重要で</a:t>
            </a:r>
            <a:r>
              <a:rPr lang="ja-JP" altLang="en-US" dirty="0" smtClean="0"/>
              <a:t>ある、ｃ：入力</a:t>
            </a:r>
            <a:r>
              <a:rPr lang="ja-JP" altLang="en-US" dirty="0"/>
              <a:t>データがある範囲から逸脱する</a:t>
            </a:r>
            <a:r>
              <a:rPr lang="ja-JP" altLang="en-US" dirty="0" smtClean="0"/>
              <a:t>とモデル内</a:t>
            </a:r>
            <a:r>
              <a:rPr lang="ja-JP" altLang="en-US" dirty="0"/>
              <a:t>の近似式の誤差が大きくなる</a:t>
            </a:r>
          </a:p>
        </p:txBody>
      </p:sp>
      <p:sp>
        <p:nvSpPr>
          <p:cNvPr id="7" name="正方形/長方形 6"/>
          <p:cNvSpPr/>
          <p:nvPr/>
        </p:nvSpPr>
        <p:spPr>
          <a:xfrm>
            <a:off x="372535" y="2628841"/>
            <a:ext cx="11497732" cy="1477328"/>
          </a:xfrm>
          <a:prstGeom prst="rect">
            <a:avLst/>
          </a:prstGeom>
          <a:solidFill>
            <a:schemeClr val="bg1"/>
          </a:solidFill>
          <a:ln>
            <a:solidFill>
              <a:schemeClr val="accent1"/>
            </a:solidFill>
          </a:ln>
        </p:spPr>
        <p:txBody>
          <a:bodyPr wrap="square">
            <a:spAutoFit/>
          </a:bodyPr>
          <a:lstStyle/>
          <a:p>
            <a:r>
              <a:rPr lang="ja-JP" altLang="en-US" dirty="0"/>
              <a:t>(2) </a:t>
            </a:r>
            <a:r>
              <a:rPr lang="ja-JP" altLang="en-US" b="1" dirty="0">
                <a:solidFill>
                  <a:srgbClr val="008000"/>
                </a:solidFill>
                <a:latin typeface="メイリオ" panose="020B0604030504040204" pitchFamily="50" charset="-128"/>
                <a:ea typeface="メイリオ" panose="020B0604030504040204" pitchFamily="50" charset="-128"/>
              </a:rPr>
              <a:t>構造の妥当性</a:t>
            </a:r>
            <a:r>
              <a:rPr lang="ja-JP" altLang="en-US" b="1" dirty="0">
                <a:latin typeface="メイリオ" panose="020B0604030504040204" pitchFamily="50" charset="-128"/>
                <a:ea typeface="メイリオ" panose="020B0604030504040204" pitchFamily="50" charset="-128"/>
              </a:rPr>
              <a:t>　～自然の仕組みを適切に写し取れているか？～</a:t>
            </a:r>
          </a:p>
          <a:p>
            <a:r>
              <a:rPr lang="ja-JP" altLang="en-US" dirty="0"/>
              <a:t>対象となる森林をどのようなシステムと捉え、それをどのようにモデルの形に表現するのか。その表現に無理は無いか。</a:t>
            </a:r>
          </a:p>
          <a:p>
            <a:r>
              <a:rPr lang="ja-JP" altLang="en-US" dirty="0"/>
              <a:t>モデルは多かれ少なかれ、現実を単純化・抽象化するものであり、どの部分を本質的な要素としてモデルに組み入れ、どの部分を捨てるのかは、モデルをつくる目的に依存する。関心があるプロセスを捨てたモデルでは使い物にならないし、詳細に過ぎるモデルでは、かえって本質を見えづらくする。</a:t>
            </a:r>
          </a:p>
        </p:txBody>
      </p:sp>
      <p:sp>
        <p:nvSpPr>
          <p:cNvPr id="8" name="正方形/長方形 7"/>
          <p:cNvSpPr/>
          <p:nvPr/>
        </p:nvSpPr>
        <p:spPr>
          <a:xfrm>
            <a:off x="372535" y="4275842"/>
            <a:ext cx="11497732" cy="923330"/>
          </a:xfrm>
          <a:prstGeom prst="rect">
            <a:avLst/>
          </a:prstGeom>
          <a:solidFill>
            <a:schemeClr val="bg1"/>
          </a:solidFill>
          <a:ln>
            <a:solidFill>
              <a:schemeClr val="accent1"/>
            </a:solidFill>
          </a:ln>
        </p:spPr>
        <p:txBody>
          <a:bodyPr wrap="square">
            <a:spAutoFit/>
          </a:bodyPr>
          <a:lstStyle/>
          <a:p>
            <a:r>
              <a:rPr lang="ja-JP" altLang="en-US" dirty="0"/>
              <a:t>(3) </a:t>
            </a:r>
            <a:r>
              <a:rPr lang="ja-JP" altLang="en-US" b="1" dirty="0">
                <a:solidFill>
                  <a:srgbClr val="008000"/>
                </a:solidFill>
                <a:latin typeface="メイリオ" panose="020B0604030504040204" pitchFamily="50" charset="-128"/>
                <a:ea typeface="メイリオ" panose="020B0604030504040204" pitchFamily="50" charset="-128"/>
              </a:rPr>
              <a:t>関数の妥当性</a:t>
            </a:r>
          </a:p>
          <a:p>
            <a:r>
              <a:rPr lang="ja-JP" altLang="en-US" dirty="0"/>
              <a:t>変数がとる値の範囲も十分に注意する必要がある。なぜならば、変数の値がある範囲内であれば妥当な関数が、その範囲外ではとんでもない値をとる可能性が排除できないため</a:t>
            </a:r>
          </a:p>
        </p:txBody>
      </p:sp>
      <p:sp>
        <p:nvSpPr>
          <p:cNvPr id="9" name="正方形/長方形 8"/>
          <p:cNvSpPr/>
          <p:nvPr/>
        </p:nvSpPr>
        <p:spPr>
          <a:xfrm>
            <a:off x="372535" y="5368846"/>
            <a:ext cx="11497732" cy="923330"/>
          </a:xfrm>
          <a:prstGeom prst="rect">
            <a:avLst/>
          </a:prstGeom>
          <a:solidFill>
            <a:schemeClr val="bg1"/>
          </a:solidFill>
          <a:ln>
            <a:solidFill>
              <a:schemeClr val="accent1"/>
            </a:solidFill>
          </a:ln>
        </p:spPr>
        <p:txBody>
          <a:bodyPr wrap="square">
            <a:spAutoFit/>
          </a:bodyPr>
          <a:lstStyle/>
          <a:p>
            <a:r>
              <a:rPr lang="ja-JP" altLang="en-US" dirty="0"/>
              <a:t>(4) </a:t>
            </a:r>
            <a:r>
              <a:rPr lang="ja-JP" altLang="en-US" b="1" dirty="0">
                <a:solidFill>
                  <a:srgbClr val="008000"/>
                </a:solidFill>
                <a:latin typeface="メイリオ" panose="020B0604030504040204" pitchFamily="50" charset="-128"/>
                <a:ea typeface="メイリオ" panose="020B0604030504040204" pitchFamily="50" charset="-128"/>
              </a:rPr>
              <a:t>パラメーターの妥当性</a:t>
            </a:r>
          </a:p>
          <a:p>
            <a:r>
              <a:rPr lang="ja-JP" altLang="en-US" smtClean="0"/>
              <a:t>パラメータ</a:t>
            </a:r>
            <a:r>
              <a:rPr lang="ja-JP" altLang="en-US" dirty="0"/>
              <a:t>には少なからぬ推定誤差が含まれている。それらが、どのくらいシステム全体の挙動の不確かさを生じさせるのかについては感度分析により推定することが出来る。</a:t>
            </a:r>
          </a:p>
        </p:txBody>
      </p:sp>
    </p:spTree>
    <p:extLst>
      <p:ext uri="{BB962C8B-B14F-4D97-AF65-F5344CB8AC3E}">
        <p14:creationId xmlns:p14="http://schemas.microsoft.com/office/powerpoint/2010/main" val="2874217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10123" y="764704"/>
            <a:ext cx="8568952" cy="5112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7170" name="Picture 2" descr="D:\Hisashi\Dropbox\教育\2011_東北大学集中講義\5.植生と大気との相互作用（＠湿潤気候）\5-02.Bonan.PNG"/>
          <p:cNvPicPr>
            <a:picLocks noChangeAspect="1" noChangeArrowheads="1"/>
          </p:cNvPicPr>
          <p:nvPr/>
        </p:nvPicPr>
        <p:blipFill>
          <a:blip r:embed="rId3" cstate="print"/>
          <a:srcRect/>
          <a:stretch>
            <a:fillRect/>
          </a:stretch>
        </p:blipFill>
        <p:spPr bwMode="auto">
          <a:xfrm>
            <a:off x="1882131" y="1654646"/>
            <a:ext cx="5505450" cy="4078610"/>
          </a:xfrm>
          <a:prstGeom prst="rect">
            <a:avLst/>
          </a:prstGeom>
          <a:noFill/>
        </p:spPr>
      </p:pic>
      <p:sp>
        <p:nvSpPr>
          <p:cNvPr id="8" name="テキスト ボックス 7"/>
          <p:cNvSpPr txBox="1"/>
          <p:nvPr/>
        </p:nvSpPr>
        <p:spPr>
          <a:xfrm>
            <a:off x="2955434" y="925707"/>
            <a:ext cx="6805480" cy="707886"/>
          </a:xfrm>
          <a:prstGeom prst="rect">
            <a:avLst/>
          </a:prstGeom>
          <a:solidFill>
            <a:schemeClr val="bg1"/>
          </a:solidFill>
          <a:ln>
            <a:solidFill>
              <a:schemeClr val="tx1"/>
            </a:solidFill>
          </a:ln>
        </p:spPr>
        <p:txBody>
          <a:bodyPr wrap="square" rtlCol="0">
            <a:spAutoFit/>
          </a:bodyPr>
          <a:lstStyle/>
          <a:p>
            <a:pPr algn="ctr"/>
            <a:r>
              <a:rPr lang="ja-JP" altLang="en-US" sz="2000" dirty="0">
                <a:solidFill>
                  <a:srgbClr val="008000"/>
                </a:solidFill>
                <a:latin typeface="メイリオ" panose="020B0604030504040204" pitchFamily="50" charset="-128"/>
                <a:ea typeface="メイリオ" panose="020B0604030504040204" pitchFamily="50" charset="-128"/>
              </a:rPr>
              <a:t>北緯</a:t>
            </a:r>
            <a:r>
              <a:rPr lang="en-US" altLang="ja-JP" sz="2000" dirty="0">
                <a:solidFill>
                  <a:srgbClr val="008000"/>
                </a:solidFill>
                <a:latin typeface="メイリオ" panose="020B0604030504040204" pitchFamily="50" charset="-128"/>
                <a:ea typeface="メイリオ" panose="020B0604030504040204" pitchFamily="50" charset="-128"/>
              </a:rPr>
              <a:t>45</a:t>
            </a:r>
            <a:r>
              <a:rPr lang="ja-JP" altLang="en-US" sz="2000" dirty="0">
                <a:solidFill>
                  <a:srgbClr val="008000"/>
                </a:solidFill>
                <a:latin typeface="メイリオ" panose="020B0604030504040204" pitchFamily="50" charset="-128"/>
                <a:ea typeface="メイリオ" panose="020B0604030504040204" pitchFamily="50" charset="-128"/>
              </a:rPr>
              <a:t>度以北の森林帯を全て伐採した場合の気温変化</a:t>
            </a:r>
            <a:endParaRPr lang="en-US" altLang="ja-JP" sz="2000" dirty="0">
              <a:solidFill>
                <a:srgbClr val="008000"/>
              </a:solidFill>
              <a:latin typeface="メイリオ" panose="020B0604030504040204" pitchFamily="50" charset="-128"/>
              <a:ea typeface="メイリオ" panose="020B0604030504040204" pitchFamily="50" charset="-128"/>
            </a:endParaRPr>
          </a:p>
          <a:p>
            <a:pPr algn="ctr"/>
            <a:r>
              <a:rPr lang="ja-JP" altLang="en-US" sz="2000" dirty="0">
                <a:solidFill>
                  <a:srgbClr val="008000"/>
                </a:solidFill>
                <a:latin typeface="メイリオ" panose="020B0604030504040204" pitchFamily="50" charset="-128"/>
                <a:ea typeface="メイリオ" panose="020B0604030504040204" pitchFamily="50" charset="-128"/>
              </a:rPr>
              <a:t>（大気</a:t>
            </a:r>
            <a:r>
              <a:rPr lang="en-US" altLang="ja-JP" sz="2000" dirty="0">
                <a:solidFill>
                  <a:srgbClr val="008000"/>
                </a:solidFill>
                <a:latin typeface="メイリオ" panose="020B0604030504040204" pitchFamily="50" charset="-128"/>
                <a:ea typeface="メイリオ" panose="020B0604030504040204" pitchFamily="50" charset="-128"/>
              </a:rPr>
              <a:t>-</a:t>
            </a:r>
            <a:r>
              <a:rPr lang="ja-JP" altLang="en-US" sz="2000" dirty="0">
                <a:solidFill>
                  <a:srgbClr val="008000"/>
                </a:solidFill>
                <a:latin typeface="メイリオ" panose="020B0604030504040204" pitchFamily="50" charset="-128"/>
                <a:ea typeface="メイリオ" panose="020B0604030504040204" pitchFamily="50" charset="-128"/>
              </a:rPr>
              <a:t>海洋結合モデルによるシミュレーション）</a:t>
            </a:r>
            <a:endParaRPr lang="en-US" altLang="ja-JP" sz="2000" dirty="0">
              <a:solidFill>
                <a:srgbClr val="008000"/>
              </a:solidFill>
              <a:latin typeface="メイリオ" panose="020B0604030504040204" pitchFamily="50" charset="-128"/>
              <a:ea typeface="メイリオ" panose="020B0604030504040204" pitchFamily="50" charset="-128"/>
            </a:endParaRPr>
          </a:p>
        </p:txBody>
      </p:sp>
      <p:sp>
        <p:nvSpPr>
          <p:cNvPr id="11" name="円/楕円 10"/>
          <p:cNvSpPr/>
          <p:nvPr/>
        </p:nvSpPr>
        <p:spPr>
          <a:xfrm>
            <a:off x="5447928" y="4293096"/>
            <a:ext cx="1280863" cy="432048"/>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１０月</a:t>
            </a:r>
            <a:r>
              <a:rPr kumimoji="1" lang="en-US" altLang="ja-JP" dirty="0">
                <a:solidFill>
                  <a:schemeClr val="tx1"/>
                </a:solidFill>
                <a:latin typeface="メイリオ" panose="020B0604030504040204" pitchFamily="50" charset="-128"/>
                <a:ea typeface="メイリオ" panose="020B0604030504040204" pitchFamily="50" charset="-128"/>
              </a:rPr>
              <a:t> </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2" name="円/楕円 11"/>
          <p:cNvSpPr/>
          <p:nvPr/>
        </p:nvSpPr>
        <p:spPr>
          <a:xfrm>
            <a:off x="2567608" y="4293096"/>
            <a:ext cx="1080120" cy="432048"/>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７月</a:t>
            </a:r>
            <a:r>
              <a:rPr kumimoji="1" lang="en-US" altLang="ja-JP" dirty="0">
                <a:solidFill>
                  <a:schemeClr val="tx1"/>
                </a:solidFill>
                <a:latin typeface="メイリオ" panose="020B0604030504040204" pitchFamily="50" charset="-128"/>
                <a:ea typeface="メイリオ" panose="020B0604030504040204" pitchFamily="50" charset="-128"/>
              </a:rPr>
              <a:t> </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3" name="円/楕円 12"/>
          <p:cNvSpPr/>
          <p:nvPr/>
        </p:nvSpPr>
        <p:spPr>
          <a:xfrm>
            <a:off x="2567608" y="2492896"/>
            <a:ext cx="1080120" cy="432048"/>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１月</a:t>
            </a:r>
            <a:r>
              <a:rPr kumimoji="1" lang="en-US" altLang="ja-JP" dirty="0">
                <a:solidFill>
                  <a:schemeClr val="tx1"/>
                </a:solidFill>
                <a:latin typeface="メイリオ" panose="020B0604030504040204" pitchFamily="50" charset="-128"/>
                <a:ea typeface="メイリオ" panose="020B0604030504040204" pitchFamily="50" charset="-128"/>
              </a:rPr>
              <a:t> </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4" name="円/楕円 13"/>
          <p:cNvSpPr/>
          <p:nvPr/>
        </p:nvSpPr>
        <p:spPr>
          <a:xfrm>
            <a:off x="5447928" y="2492896"/>
            <a:ext cx="1080120" cy="432048"/>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４月</a:t>
            </a:r>
            <a:r>
              <a:rPr kumimoji="1" lang="en-US" altLang="ja-JP" dirty="0">
                <a:solidFill>
                  <a:schemeClr val="tx1"/>
                </a:solidFill>
                <a:latin typeface="メイリオ" panose="020B0604030504040204" pitchFamily="50" charset="-128"/>
                <a:ea typeface="メイリオ" panose="020B0604030504040204" pitchFamily="50" charset="-128"/>
              </a:rPr>
              <a:t> </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cxnSp>
        <p:nvCxnSpPr>
          <p:cNvPr id="16" name="直線コネクタ 15"/>
          <p:cNvCxnSpPr/>
          <p:nvPr/>
        </p:nvCxnSpPr>
        <p:spPr>
          <a:xfrm>
            <a:off x="7714779" y="4509120"/>
            <a:ext cx="93610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714779" y="3284984"/>
            <a:ext cx="936104"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507842" y="3358734"/>
            <a:ext cx="2710999" cy="646331"/>
          </a:xfrm>
          <a:prstGeom prst="rect">
            <a:avLst/>
          </a:prstGeom>
          <a:noFill/>
          <a:ln>
            <a:noFill/>
          </a:ln>
        </p:spPr>
        <p:txBody>
          <a:bodyPr wrap="none" rtlCol="0">
            <a:spAutoFit/>
          </a:bodyPr>
          <a:lstStyle/>
          <a:p>
            <a:r>
              <a:rPr lang="ja-JP" altLang="en-US" dirty="0">
                <a:latin typeface="メイリオ" panose="020B0604030504040204" pitchFamily="50" charset="-128"/>
                <a:ea typeface="メイリオ" panose="020B0604030504040204" pitchFamily="50" charset="-128"/>
              </a:rPr>
              <a:t>海面温度と海氷は</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森林伐採前の状況に固定</a:t>
            </a:r>
            <a:endParaRPr lang="en-US" altLang="ja-JP"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7498756" y="4582870"/>
            <a:ext cx="2262158" cy="646331"/>
          </a:xfrm>
          <a:prstGeom prst="rect">
            <a:avLst/>
          </a:prstGeom>
          <a:noFill/>
          <a:ln>
            <a:noFill/>
          </a:ln>
        </p:spPr>
        <p:txBody>
          <a:bodyPr wrap="none" rtlCol="0">
            <a:spAutoFit/>
          </a:bodyPr>
          <a:lstStyle/>
          <a:p>
            <a:r>
              <a:rPr lang="ja-JP" altLang="en-US" dirty="0">
                <a:latin typeface="メイリオ" panose="020B0604030504040204" pitchFamily="50" charset="-128"/>
                <a:ea typeface="メイリオ" panose="020B0604030504040204" pitchFamily="50" charset="-128"/>
              </a:rPr>
              <a:t>海面温度と海氷とも</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動的にシミュレート</a:t>
            </a:r>
            <a:endParaRPr lang="en-US" altLang="ja-JP" dirty="0">
              <a:latin typeface="メイリオ" panose="020B0604030504040204" pitchFamily="50" charset="-128"/>
              <a:ea typeface="メイリオ" panose="020B0604030504040204" pitchFamily="50" charset="-128"/>
            </a:endParaRPr>
          </a:p>
        </p:txBody>
      </p:sp>
      <p:sp>
        <p:nvSpPr>
          <p:cNvPr id="21" name="角丸四角形 20"/>
          <p:cNvSpPr/>
          <p:nvPr/>
        </p:nvSpPr>
        <p:spPr>
          <a:xfrm>
            <a:off x="7426747" y="3140968"/>
            <a:ext cx="2736304" cy="2160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2" name="Text Box 2"/>
          <p:cNvSpPr txBox="1">
            <a:spLocks noChangeArrowheads="1"/>
          </p:cNvSpPr>
          <p:nvPr/>
        </p:nvSpPr>
        <p:spPr bwMode="auto">
          <a:xfrm>
            <a:off x="1013438" y="148865"/>
            <a:ext cx="10787623" cy="523220"/>
          </a:xfrm>
          <a:prstGeom prst="rect">
            <a:avLst/>
          </a:prstGeom>
          <a:noFill/>
          <a:ln w="9525">
            <a:noFill/>
            <a:miter lim="800000"/>
            <a:headEnd/>
            <a:tailEnd/>
          </a:ln>
        </p:spPr>
        <p:txBody>
          <a:bodyPr wrap="square">
            <a:spAutoFit/>
          </a:bodyPr>
          <a:lstStyle/>
          <a:p>
            <a:pPr eaLnBrk="0"/>
            <a:r>
              <a:rPr lang="ja-JP" altLang="en-US" sz="2800" dirty="0" smtClean="0">
                <a:solidFill>
                  <a:srgbClr val="0000FF"/>
                </a:solidFill>
                <a:latin typeface="メイリオ" panose="020B0604030504040204" pitchFamily="50" charset="-128"/>
                <a:ea typeface="メイリオ" panose="020B0604030504040204" pitchFamily="50" charset="-128"/>
              </a:rPr>
              <a:t>例１：亜寒帯林は、その低いアルベドにより、大気を暖めている</a:t>
            </a:r>
            <a:endParaRPr lang="en-US" altLang="ja-JP" sz="2800" dirty="0">
              <a:solidFill>
                <a:srgbClr val="0000FF"/>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2026147" y="5949281"/>
            <a:ext cx="8064896" cy="461665"/>
          </a:xfrm>
          <a:prstGeom prst="rect">
            <a:avLst/>
          </a:prstGeom>
          <a:solidFill>
            <a:srgbClr val="FFFF99"/>
          </a:solidFill>
        </p:spPr>
        <p:txBody>
          <a:bodyPr wrap="square">
            <a:spAutoFit/>
          </a:bodyPr>
          <a:lstStyle/>
          <a:p>
            <a:pPr algn="ctr">
              <a:spcBef>
                <a:spcPct val="0"/>
              </a:spcBef>
            </a:pPr>
            <a:r>
              <a:rPr lang="ja-JP" altLang="en-US" sz="2400" dirty="0">
                <a:latin typeface="メイリオ" panose="020B0604030504040204" pitchFamily="50" charset="-128"/>
                <a:ea typeface="メイリオ" panose="020B0604030504040204" pitchFamily="50" charset="-128"/>
              </a:rPr>
              <a:t>高緯度帯の森林を全て伐採すると、地球は涼しくなる！</a:t>
            </a:r>
            <a:endParaRPr lang="en-US" altLang="ja-JP" sz="24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320137" y="6423140"/>
            <a:ext cx="3262432" cy="276999"/>
          </a:xfrm>
          <a:prstGeom prst="rect">
            <a:avLst/>
          </a:prstGeom>
          <a:noFill/>
          <a:ln>
            <a:noFill/>
          </a:ln>
        </p:spPr>
        <p:txBody>
          <a:bodyPr wrap="none" rtlCol="0">
            <a:spAutoFit/>
          </a:bodyPr>
          <a:lstStyle/>
          <a:p>
            <a:r>
              <a:rPr lang="ja-JP" altLang="en-US" sz="1200" dirty="0">
                <a:latin typeface="メイリオ" panose="020B0604030504040204" pitchFamily="50" charset="-128"/>
                <a:ea typeface="メイリオ" panose="020B0604030504040204" pitchFamily="50" charset="-128"/>
              </a:rPr>
              <a:t>というシミュレーション結果が得られている</a:t>
            </a:r>
            <a:endParaRPr lang="en-US" altLang="ja-JP" sz="1200" dirty="0">
              <a:latin typeface="メイリオ" panose="020B0604030504040204" pitchFamily="50" charset="-128"/>
              <a:ea typeface="メイリオ" panose="020B0604030504040204" pitchFamily="50" charset="-128"/>
            </a:endParaRPr>
          </a:p>
        </p:txBody>
      </p:sp>
      <p:sp>
        <p:nvSpPr>
          <p:cNvPr id="2" name="正方形/長方形 1"/>
          <p:cNvSpPr/>
          <p:nvPr/>
        </p:nvSpPr>
        <p:spPr>
          <a:xfrm rot="16200000">
            <a:off x="9885312" y="3820399"/>
            <a:ext cx="3831498" cy="369332"/>
          </a:xfrm>
          <a:prstGeom prst="rect">
            <a:avLst/>
          </a:prstGeom>
        </p:spPr>
        <p:txBody>
          <a:bodyPr wrap="none">
            <a:spAutoFit/>
          </a:bodyPr>
          <a:lstStyle/>
          <a:p>
            <a:r>
              <a:rPr lang="ja-JP" altLang="en-US" dirty="0">
                <a:latin typeface="メイリオ" panose="020B0604030504040204" pitchFamily="50" charset="-128"/>
                <a:ea typeface="メイリオ" panose="020B0604030504040204" pitchFamily="50" charset="-128"/>
              </a:rPr>
              <a:t>Bonan et al. (1992) Nature, 359</a:t>
            </a:r>
          </a:p>
        </p:txBody>
      </p:sp>
    </p:spTree>
    <p:extLst>
      <p:ext uri="{BB962C8B-B14F-4D97-AF65-F5344CB8AC3E}">
        <p14:creationId xmlns:p14="http://schemas.microsoft.com/office/powerpoint/2010/main" val="4086406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775252" y="985085"/>
            <a:ext cx="10644809" cy="444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6147" name="Picture 3" descr="D:\Hisashi\Dropbox\教育\2011_東北大学集中講義\5.植生と大気との相互作用（＠湿潤気候）\5-08a.PNG"/>
          <p:cNvPicPr>
            <a:picLocks noChangeAspect="1" noChangeArrowheads="1"/>
          </p:cNvPicPr>
          <p:nvPr/>
        </p:nvPicPr>
        <p:blipFill>
          <a:blip r:embed="rId3" cstate="print"/>
          <a:srcRect/>
          <a:stretch>
            <a:fillRect/>
          </a:stretch>
        </p:blipFill>
        <p:spPr bwMode="auto">
          <a:xfrm>
            <a:off x="842952" y="1540823"/>
            <a:ext cx="4859045" cy="3617586"/>
          </a:xfrm>
          <a:prstGeom prst="rect">
            <a:avLst/>
          </a:prstGeom>
          <a:noFill/>
        </p:spPr>
      </p:pic>
      <p:sp>
        <p:nvSpPr>
          <p:cNvPr id="7" name="テキスト ボックス 6"/>
          <p:cNvSpPr txBox="1"/>
          <p:nvPr/>
        </p:nvSpPr>
        <p:spPr>
          <a:xfrm>
            <a:off x="2311016" y="1135743"/>
            <a:ext cx="2236510" cy="400110"/>
          </a:xfrm>
          <a:prstGeom prst="rect">
            <a:avLst/>
          </a:prstGeom>
          <a:solidFill>
            <a:schemeClr val="bg1"/>
          </a:solidFill>
          <a:ln>
            <a:noFill/>
          </a:ln>
        </p:spPr>
        <p:txBody>
          <a:bodyPr wrap="none" rtlCol="0">
            <a:spAutoFit/>
          </a:bodyPr>
          <a:lstStyle/>
          <a:p>
            <a:r>
              <a:rPr lang="ja-JP" altLang="en-US" sz="2000" dirty="0">
                <a:solidFill>
                  <a:srgbClr val="008000"/>
                </a:solidFill>
                <a:latin typeface="メイリオ" panose="020B0604030504040204" pitchFamily="50" charset="-128"/>
                <a:ea typeface="メイリオ" panose="020B0604030504040204" pitchFamily="50" charset="-128"/>
              </a:rPr>
              <a:t>タイの森林率推移</a:t>
            </a:r>
            <a:endParaRPr lang="en-US" altLang="ja-JP" sz="2000" dirty="0">
              <a:solidFill>
                <a:srgbClr val="008000"/>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351578" y="1135743"/>
            <a:ext cx="5068483" cy="400110"/>
          </a:xfrm>
          <a:prstGeom prst="rect">
            <a:avLst/>
          </a:prstGeom>
          <a:solidFill>
            <a:schemeClr val="bg1"/>
          </a:solidFill>
          <a:ln>
            <a:noFill/>
          </a:ln>
        </p:spPr>
        <p:txBody>
          <a:bodyPr wrap="square" rtlCol="0">
            <a:spAutoFit/>
          </a:bodyPr>
          <a:lstStyle/>
          <a:p>
            <a:r>
              <a:rPr lang="ja-JP" altLang="en-US" sz="2000" dirty="0" smtClean="0">
                <a:solidFill>
                  <a:srgbClr val="008000"/>
                </a:solidFill>
                <a:latin typeface="メイリオ" panose="020B0604030504040204" pitchFamily="50" charset="-128"/>
                <a:ea typeface="メイリオ" panose="020B0604030504040204" pitchFamily="50" charset="-128"/>
              </a:rPr>
              <a:t>過去</a:t>
            </a:r>
            <a:r>
              <a:rPr lang="en-US" altLang="ja-JP" sz="2000" dirty="0">
                <a:solidFill>
                  <a:srgbClr val="008000"/>
                </a:solidFill>
                <a:latin typeface="メイリオ" panose="020B0604030504040204" pitchFamily="50" charset="-128"/>
                <a:ea typeface="メイリオ" panose="020B0604030504040204" pitchFamily="50" charset="-128"/>
              </a:rPr>
              <a:t>50</a:t>
            </a:r>
            <a:r>
              <a:rPr lang="ja-JP" altLang="en-US" sz="2000" dirty="0">
                <a:solidFill>
                  <a:srgbClr val="008000"/>
                </a:solidFill>
                <a:latin typeface="メイリオ" panose="020B0604030504040204" pitchFamily="50" charset="-128"/>
                <a:ea typeface="メイリオ" panose="020B0604030504040204" pitchFamily="50" charset="-128"/>
              </a:rPr>
              <a:t>年間に</a:t>
            </a:r>
            <a:r>
              <a:rPr lang="ja-JP" altLang="en-US" sz="2000" dirty="0" smtClean="0">
                <a:solidFill>
                  <a:srgbClr val="008000"/>
                </a:solidFill>
                <a:latin typeface="メイリオ" panose="020B0604030504040204" pitchFamily="50" charset="-128"/>
                <a:ea typeface="メイリオ" panose="020B0604030504040204" pitchFamily="50" charset="-128"/>
              </a:rPr>
              <a:t>おける</a:t>
            </a:r>
            <a:r>
              <a:rPr lang="en-US" altLang="ja-JP" sz="2000" dirty="0" smtClean="0">
                <a:solidFill>
                  <a:srgbClr val="008000"/>
                </a:solidFill>
                <a:latin typeface="メイリオ" panose="020B0604030504040204" pitchFamily="50" charset="-128"/>
                <a:ea typeface="メイリオ" panose="020B0604030504040204" pitchFamily="50" charset="-128"/>
              </a:rPr>
              <a:t>9</a:t>
            </a:r>
            <a:r>
              <a:rPr lang="ja-JP" altLang="en-US" sz="2000" dirty="0">
                <a:solidFill>
                  <a:srgbClr val="008000"/>
                </a:solidFill>
                <a:latin typeface="メイリオ" panose="020B0604030504040204" pitchFamily="50" charset="-128"/>
                <a:ea typeface="メイリオ" panose="020B0604030504040204" pitchFamily="50" charset="-128"/>
              </a:rPr>
              <a:t>月の</a:t>
            </a:r>
            <a:r>
              <a:rPr lang="ja-JP" altLang="en-US" sz="2000" dirty="0" smtClean="0">
                <a:solidFill>
                  <a:srgbClr val="008000"/>
                </a:solidFill>
                <a:latin typeface="メイリオ" panose="020B0604030504040204" pitchFamily="50" charset="-128"/>
                <a:ea typeface="メイリオ" panose="020B0604030504040204" pitchFamily="50" charset="-128"/>
              </a:rPr>
              <a:t>降水量トレンド</a:t>
            </a:r>
            <a:endParaRPr lang="en-US" altLang="ja-JP" sz="2000" dirty="0">
              <a:solidFill>
                <a:srgbClr val="008000"/>
              </a:solidFill>
              <a:latin typeface="メイリオ" panose="020B0604030504040204" pitchFamily="50" charset="-128"/>
              <a:ea typeface="メイリオ" panose="020B0604030504040204" pitchFamily="50" charset="-128"/>
            </a:endParaRPr>
          </a:p>
        </p:txBody>
      </p:sp>
      <p:pic>
        <p:nvPicPr>
          <p:cNvPr id="6148" name="Picture 4" descr="D:\Hisashi\Desktop\t_5-08b.jpg"/>
          <p:cNvPicPr>
            <a:picLocks noChangeAspect="1" noChangeArrowheads="1"/>
          </p:cNvPicPr>
          <p:nvPr/>
        </p:nvPicPr>
        <p:blipFill>
          <a:blip r:embed="rId4" cstate="print"/>
          <a:srcRect/>
          <a:stretch>
            <a:fillRect/>
          </a:stretch>
        </p:blipFill>
        <p:spPr bwMode="auto">
          <a:xfrm>
            <a:off x="5906750" y="1609021"/>
            <a:ext cx="3250869" cy="3111346"/>
          </a:xfrm>
          <a:prstGeom prst="rect">
            <a:avLst/>
          </a:prstGeom>
          <a:noFill/>
        </p:spPr>
      </p:pic>
      <p:sp>
        <p:nvSpPr>
          <p:cNvPr id="13" name="Text Box 2"/>
          <p:cNvSpPr txBox="1">
            <a:spLocks noChangeArrowheads="1"/>
          </p:cNvSpPr>
          <p:nvPr/>
        </p:nvSpPr>
        <p:spPr bwMode="auto">
          <a:xfrm>
            <a:off x="516836" y="419474"/>
            <a:ext cx="11390242" cy="492443"/>
          </a:xfrm>
          <a:prstGeom prst="rect">
            <a:avLst/>
          </a:prstGeom>
          <a:noFill/>
          <a:ln w="9525">
            <a:noFill/>
            <a:miter lim="800000"/>
            <a:headEnd/>
            <a:tailEnd/>
          </a:ln>
        </p:spPr>
        <p:txBody>
          <a:bodyPr wrap="square">
            <a:spAutoFit/>
          </a:bodyPr>
          <a:lstStyle/>
          <a:p>
            <a:pPr algn="ctr" eaLnBrk="0"/>
            <a:r>
              <a:rPr lang="ja-JP" altLang="en-US" sz="2600" dirty="0" smtClean="0">
                <a:solidFill>
                  <a:srgbClr val="0000FF"/>
                </a:solidFill>
                <a:latin typeface="メイリオ" panose="020B0604030504040204" pitchFamily="50" charset="-128"/>
                <a:ea typeface="メイリオ" panose="020B0604030504040204" pitchFamily="50" charset="-128"/>
              </a:rPr>
              <a:t>例２：熱帯域では、森林は蒸発散量を高めることで降水量を増やしている</a:t>
            </a:r>
            <a:endParaRPr lang="en-US" altLang="ja-JP" sz="2600" dirty="0">
              <a:solidFill>
                <a:srgbClr val="0000FF"/>
              </a:solidFill>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1430867" y="5688631"/>
            <a:ext cx="9274360" cy="864096"/>
          </a:xfrm>
          <a:prstGeom prst="rect">
            <a:avLst/>
          </a:prstGeom>
          <a:solidFill>
            <a:srgbClr val="FFFF99"/>
          </a:solidFill>
        </p:spPr>
        <p:txBody>
          <a:bodyPr vert="horz" lIns="91440" tIns="45720" rIns="91440" bIns="45720" rtlCol="0" anchor="ctr">
            <a:noAutofit/>
          </a:bodyPr>
          <a:lstStyle/>
          <a:p>
            <a:pPr>
              <a:spcBef>
                <a:spcPct val="0"/>
              </a:spcBef>
            </a:pPr>
            <a:r>
              <a:rPr lang="ja-JP" altLang="en-US" sz="2400" dirty="0">
                <a:latin typeface="メイリオ" panose="020B0604030504040204" pitchFamily="50" charset="-128"/>
                <a:ea typeface="メイリオ" panose="020B0604030504040204" pitchFamily="50" charset="-128"/>
              </a:rPr>
              <a:t>タイ北部では過去</a:t>
            </a:r>
            <a:r>
              <a:rPr lang="en-US" altLang="ja-JP" sz="2400" dirty="0">
                <a:latin typeface="メイリオ" panose="020B0604030504040204" pitchFamily="50" charset="-128"/>
                <a:ea typeface="メイリオ" panose="020B0604030504040204" pitchFamily="50" charset="-128"/>
              </a:rPr>
              <a:t>50</a:t>
            </a:r>
            <a:r>
              <a:rPr lang="ja-JP" altLang="en-US" sz="2400" dirty="0">
                <a:latin typeface="メイリオ" panose="020B0604030504040204" pitchFamily="50" charset="-128"/>
                <a:ea typeface="メイリオ" panose="020B0604030504040204" pitchFamily="50" charset="-128"/>
              </a:rPr>
              <a:t>年間に９月の降水量が著しく低下した</a:t>
            </a:r>
          </a:p>
          <a:p>
            <a:pPr lvl="0">
              <a:spcBef>
                <a:spcPct val="0"/>
              </a:spcBef>
              <a:defRPr/>
            </a:pPr>
            <a:r>
              <a:rPr lang="ja-JP" altLang="en-US" sz="2400" dirty="0">
                <a:latin typeface="メイリオ" panose="020B0604030504040204" pitchFamily="50" charset="-128"/>
                <a:ea typeface="メイリオ" panose="020B0604030504040204" pitchFamily="50" charset="-128"/>
              </a:rPr>
              <a:t>これは、その間に進行した森林率の低下によると考えられている</a:t>
            </a:r>
            <a:endParaRPr lang="en-US" altLang="ja-JP" sz="2400" dirty="0">
              <a:latin typeface="メイリオ" panose="020B0604030504040204" pitchFamily="50" charset="-128"/>
              <a:ea typeface="メイリオ" panose="020B0604030504040204" pitchFamily="50" charset="-128"/>
            </a:endParaRPr>
          </a:p>
        </p:txBody>
      </p:sp>
      <p:sp>
        <p:nvSpPr>
          <p:cNvPr id="2" name="正方形/長方形 1"/>
          <p:cNvSpPr/>
          <p:nvPr/>
        </p:nvSpPr>
        <p:spPr>
          <a:xfrm rot="16200000">
            <a:off x="8997786" y="3597748"/>
            <a:ext cx="5740995" cy="369332"/>
          </a:xfrm>
          <a:prstGeom prst="rect">
            <a:avLst/>
          </a:prstGeom>
        </p:spPr>
        <p:txBody>
          <a:bodyPr wrap="none">
            <a:spAutoFit/>
          </a:bodyPr>
          <a:lstStyle/>
          <a:p>
            <a:r>
              <a:rPr lang="ja-JP" altLang="en-US" dirty="0" smtClean="0"/>
              <a:t>出典：Kanae </a:t>
            </a:r>
            <a:r>
              <a:rPr lang="ja-JP" altLang="en-US" i="1" dirty="0"/>
              <a:t>et al.</a:t>
            </a:r>
            <a:r>
              <a:rPr lang="ja-JP" altLang="en-US" dirty="0"/>
              <a:t> (2001) Journal of Hydrometeorology 2(1)</a:t>
            </a:r>
          </a:p>
        </p:txBody>
      </p:sp>
      <p:sp>
        <p:nvSpPr>
          <p:cNvPr id="3" name="正方形/長方形 2"/>
          <p:cNvSpPr/>
          <p:nvPr/>
        </p:nvSpPr>
        <p:spPr>
          <a:xfrm>
            <a:off x="8698365" y="3681081"/>
            <a:ext cx="2522914" cy="1631216"/>
          </a:xfrm>
          <a:prstGeom prst="rect">
            <a:avLst/>
          </a:prstGeom>
          <a:solidFill>
            <a:schemeClr val="bg1"/>
          </a:solidFill>
          <a:ln>
            <a:solidFill>
              <a:schemeClr val="accent1">
                <a:shade val="50000"/>
              </a:schemeClr>
            </a:solidFill>
          </a:ln>
        </p:spPr>
        <p:txBody>
          <a:bodyPr wrap="square">
            <a:spAutoFit/>
          </a:bodyPr>
          <a:lstStyle/>
          <a:p>
            <a:r>
              <a:rPr lang="ja-JP" altLang="en-US" dirty="0"/>
              <a:t>▲：負のトレンド</a:t>
            </a:r>
          </a:p>
          <a:p>
            <a:r>
              <a:rPr lang="ja-JP" altLang="en-US" dirty="0"/>
              <a:t>☆：正のトレンド</a:t>
            </a:r>
          </a:p>
          <a:p>
            <a:pPr>
              <a:spcAft>
                <a:spcPts val="1200"/>
              </a:spcAft>
            </a:pPr>
            <a:r>
              <a:rPr lang="ja-JP" altLang="en-US" dirty="0"/>
              <a:t>○：トレンド検出できず</a:t>
            </a:r>
          </a:p>
          <a:p>
            <a:r>
              <a:rPr lang="ja-JP" altLang="en-US" dirty="0"/>
              <a:t>統計的有意なトレンドは大きな記号で示している</a:t>
            </a:r>
          </a:p>
        </p:txBody>
      </p:sp>
    </p:spTree>
    <p:extLst>
      <p:ext uri="{BB962C8B-B14F-4D97-AF65-F5344CB8AC3E}">
        <p14:creationId xmlns:p14="http://schemas.microsoft.com/office/powerpoint/2010/main" val="1952631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742754" y="836712"/>
            <a:ext cx="5086534" cy="5750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77800" y="836713"/>
            <a:ext cx="6333067" cy="57503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33" y="1565730"/>
            <a:ext cx="6164680" cy="3565071"/>
          </a:xfrm>
          <a:prstGeom prst="rect">
            <a:avLst/>
          </a:prstGeom>
        </p:spPr>
      </p:pic>
      <p:sp>
        <p:nvSpPr>
          <p:cNvPr id="6" name="Text Box 25"/>
          <p:cNvSpPr txBox="1">
            <a:spLocks noChangeArrowheads="1"/>
          </p:cNvSpPr>
          <p:nvPr/>
        </p:nvSpPr>
        <p:spPr bwMode="auto">
          <a:xfrm>
            <a:off x="1006587" y="1047962"/>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dirty="0" smtClean="0">
                <a:solidFill>
                  <a:srgbClr val="008000"/>
                </a:solidFill>
                <a:latin typeface="メイリオ" panose="020B0604030504040204" pitchFamily="50" charset="-128"/>
                <a:ea typeface="メイリオ" panose="020B0604030504040204" pitchFamily="50" charset="-128"/>
              </a:rPr>
              <a:t>現在の植生分布</a:t>
            </a:r>
            <a:endParaRPr lang="ja-JP" altLang="en-US" sz="2000" dirty="0">
              <a:solidFill>
                <a:srgbClr val="008000"/>
              </a:solidFill>
              <a:latin typeface="メイリオ" panose="020B0604030504040204" pitchFamily="50" charset="-128"/>
              <a:ea typeface="メイリオ" panose="020B0604030504040204" pitchFamily="50" charset="-128"/>
            </a:endParaRPr>
          </a:p>
        </p:txBody>
      </p:sp>
      <p:sp>
        <p:nvSpPr>
          <p:cNvPr id="7" name="Text Box 25"/>
          <p:cNvSpPr txBox="1">
            <a:spLocks noChangeArrowheads="1"/>
          </p:cNvSpPr>
          <p:nvPr/>
        </p:nvSpPr>
        <p:spPr bwMode="auto">
          <a:xfrm>
            <a:off x="3721100" y="964172"/>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2000" dirty="0">
                <a:solidFill>
                  <a:srgbClr val="008000"/>
                </a:solidFill>
                <a:latin typeface="メイリオ" panose="020B0604030504040204" pitchFamily="50" charset="-128"/>
                <a:ea typeface="メイリオ" panose="020B0604030504040204" pitchFamily="50" charset="-128"/>
              </a:rPr>
              <a:t>8000</a:t>
            </a:r>
            <a:r>
              <a:rPr lang="ja-JP" altLang="ja-JP" sz="2000" dirty="0">
                <a:solidFill>
                  <a:srgbClr val="008000"/>
                </a:solidFill>
                <a:latin typeface="メイリオ" panose="020B0604030504040204" pitchFamily="50" charset="-128"/>
                <a:ea typeface="メイリオ" panose="020B0604030504040204" pitchFamily="50" charset="-128"/>
              </a:rPr>
              <a:t>～</a:t>
            </a:r>
            <a:r>
              <a:rPr lang="en-US" altLang="ja-JP" sz="2000" dirty="0">
                <a:solidFill>
                  <a:srgbClr val="008000"/>
                </a:solidFill>
                <a:latin typeface="メイリオ" panose="020B0604030504040204" pitchFamily="50" charset="-128"/>
                <a:ea typeface="メイリオ" panose="020B0604030504040204" pitchFamily="50" charset="-128"/>
              </a:rPr>
              <a:t>7000</a:t>
            </a:r>
            <a:r>
              <a:rPr lang="ja-JP" altLang="ja-JP" sz="2000" dirty="0">
                <a:solidFill>
                  <a:srgbClr val="008000"/>
                </a:solidFill>
                <a:latin typeface="メイリオ" panose="020B0604030504040204" pitchFamily="50" charset="-128"/>
                <a:ea typeface="メイリオ" panose="020B0604030504040204" pitchFamily="50" charset="-128"/>
              </a:rPr>
              <a:t>年前</a:t>
            </a:r>
            <a:r>
              <a:rPr lang="ja-JP" altLang="en-US" sz="2000" dirty="0" smtClean="0">
                <a:solidFill>
                  <a:srgbClr val="008000"/>
                </a:solidFill>
                <a:latin typeface="メイリオ" panose="020B0604030504040204" pitchFamily="50" charset="-128"/>
                <a:ea typeface="メイリオ" panose="020B0604030504040204" pitchFamily="50" charset="-128"/>
              </a:rPr>
              <a:t>の植生分布</a:t>
            </a:r>
            <a:endParaRPr lang="ja-JP" altLang="en-US" sz="2000" dirty="0">
              <a:solidFill>
                <a:srgbClr val="008000"/>
              </a:solidFill>
              <a:latin typeface="メイリオ" panose="020B0604030504040204" pitchFamily="50" charset="-128"/>
              <a:ea typeface="メイリオ" panose="020B0604030504040204" pitchFamily="50" charset="-128"/>
            </a:endParaRPr>
          </a:p>
        </p:txBody>
      </p:sp>
      <p:sp>
        <p:nvSpPr>
          <p:cNvPr id="8" name="テキスト ボックス 4"/>
          <p:cNvSpPr txBox="1">
            <a:spLocks noChangeArrowheads="1"/>
          </p:cNvSpPr>
          <p:nvPr/>
        </p:nvSpPr>
        <p:spPr bwMode="auto">
          <a:xfrm>
            <a:off x="270933" y="5454580"/>
            <a:ext cx="6095999" cy="10156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dirty="0" smtClean="0">
                <a:solidFill>
                  <a:srgbClr val="FF0000"/>
                </a:solidFill>
                <a:latin typeface="メイリオ" panose="020B0604030504040204" pitchFamily="50" charset="-128"/>
                <a:ea typeface="メイリオ" panose="020B0604030504040204" pitchFamily="50" charset="-128"/>
              </a:rPr>
              <a:t>緑</a:t>
            </a:r>
            <a:r>
              <a:rPr lang="ja-JP" altLang="en-US" sz="2000" dirty="0" smtClean="0">
                <a:solidFill>
                  <a:srgbClr val="FF0000"/>
                </a:solidFill>
                <a:latin typeface="メイリオ" panose="020B0604030504040204" pitchFamily="50" charset="-128"/>
                <a:ea typeface="メイリオ" panose="020B0604030504040204" pitchFamily="50" charset="-128"/>
              </a:rPr>
              <a:t>の</a:t>
            </a:r>
            <a:r>
              <a:rPr lang="ja-JP" altLang="en-US" sz="2000" dirty="0" smtClean="0">
                <a:solidFill>
                  <a:srgbClr val="FF0000"/>
                </a:solidFill>
                <a:latin typeface="メイリオ" panose="020B0604030504040204" pitchFamily="50" charset="-128"/>
                <a:ea typeface="メイリオ" panose="020B0604030504040204" pitchFamily="50" charset="-128"/>
              </a:rPr>
              <a:t>サハラ</a:t>
            </a:r>
            <a:r>
              <a:rPr lang="ja-JP" altLang="en-US" sz="2000" dirty="0" smtClean="0">
                <a:latin typeface="メイリオ" panose="020B0604030504040204" pitchFamily="50" charset="-128"/>
                <a:ea typeface="メイリオ" panose="020B0604030504040204" pitchFamily="50" charset="-128"/>
              </a:rPr>
              <a:t>の</a:t>
            </a:r>
            <a:r>
              <a:rPr lang="ja-JP" altLang="en-US" sz="2000" dirty="0" smtClean="0">
                <a:latin typeface="メイリオ" panose="020B0604030504040204" pitchFamily="50" charset="-128"/>
                <a:ea typeface="メイリオ" panose="020B0604030504040204" pitchFamily="50" charset="-128"/>
              </a:rPr>
              <a:t>主な成因は</a:t>
            </a:r>
            <a:r>
              <a:rPr lang="ja-JP" altLang="en-US" sz="2000" dirty="0" smtClean="0">
                <a:latin typeface="メイリオ" panose="020B0604030504040204" pitchFamily="50" charset="-128"/>
                <a:ea typeface="メイリオ" panose="020B0604030504040204" pitchFamily="50" charset="-128"/>
              </a:rPr>
              <a:t>、当時の地球</a:t>
            </a:r>
            <a:r>
              <a:rPr lang="ja-JP" altLang="en-US" sz="2000" dirty="0" smtClean="0">
                <a:latin typeface="メイリオ" panose="020B0604030504040204" pitchFamily="50" charset="-128"/>
                <a:ea typeface="メイリオ" panose="020B0604030504040204" pitchFamily="50" charset="-128"/>
              </a:rPr>
              <a:t>の軌道</a:t>
            </a:r>
            <a:r>
              <a:rPr lang="ja-JP" altLang="en-US" sz="2000" dirty="0" smtClean="0">
                <a:latin typeface="メイリオ" panose="020B0604030504040204" pitchFamily="50" charset="-128"/>
                <a:ea typeface="メイリオ" panose="020B0604030504040204" pitchFamily="50" charset="-128"/>
              </a:rPr>
              <a:t>要素が生じさせたモンスーンの強化。</a:t>
            </a:r>
            <a:r>
              <a:rPr lang="ja-JP" altLang="en-US" sz="2000" dirty="0" smtClean="0">
                <a:latin typeface="メイリオ" panose="020B0604030504040204" pitchFamily="50" charset="-128"/>
                <a:ea typeface="メイリオ" panose="020B0604030504040204" pitchFamily="50" charset="-128"/>
              </a:rPr>
              <a:t>しかし</a:t>
            </a:r>
            <a:r>
              <a:rPr lang="ja-JP" altLang="en-US" sz="2000" dirty="0" smtClean="0">
                <a:latin typeface="メイリオ" panose="020B0604030504040204" pitchFamily="50" charset="-128"/>
                <a:ea typeface="メイリオ" panose="020B0604030504040204" pitchFamily="50" charset="-128"/>
              </a:rPr>
              <a:t>、それ</a:t>
            </a:r>
            <a:r>
              <a:rPr lang="ja-JP" altLang="en-US" sz="2000" dirty="0" smtClean="0">
                <a:latin typeface="メイリオ" panose="020B0604030504040204" pitchFamily="50" charset="-128"/>
                <a:ea typeface="メイリオ" panose="020B0604030504040204" pitchFamily="50" charset="-128"/>
              </a:rPr>
              <a:t>のみでは、この規模の緑化は生じないと考えられている。</a:t>
            </a:r>
            <a:endParaRPr lang="ja-JP" altLang="en-US" sz="2000" dirty="0">
              <a:latin typeface="メイリオ" panose="020B0604030504040204" pitchFamily="50" charset="-128"/>
              <a:ea typeface="メイリオ" panose="020B0604030504040204" pitchFamily="50" charset="-128"/>
            </a:endParaRPr>
          </a:p>
        </p:txBody>
      </p:sp>
      <p:sp>
        <p:nvSpPr>
          <p:cNvPr id="10" name="Text Box 2"/>
          <p:cNvSpPr txBox="1">
            <a:spLocks noChangeArrowheads="1"/>
          </p:cNvSpPr>
          <p:nvPr/>
        </p:nvSpPr>
        <p:spPr bwMode="auto">
          <a:xfrm>
            <a:off x="1006587" y="313492"/>
            <a:ext cx="9482026" cy="523220"/>
          </a:xfrm>
          <a:prstGeom prst="rect">
            <a:avLst/>
          </a:prstGeom>
          <a:noFill/>
          <a:ln w="9525">
            <a:noFill/>
            <a:miter lim="800000"/>
            <a:headEnd/>
            <a:tailEnd/>
          </a:ln>
        </p:spPr>
        <p:txBody>
          <a:bodyPr wrap="square">
            <a:spAutoFit/>
          </a:bodyPr>
          <a:lstStyle/>
          <a:p>
            <a:pPr algn="ctr" eaLnBrk="0"/>
            <a:r>
              <a:rPr lang="ja-JP" altLang="en-US" sz="2800" dirty="0" smtClean="0">
                <a:solidFill>
                  <a:srgbClr val="0000FF"/>
                </a:solidFill>
                <a:latin typeface="メイリオ" panose="020B0604030504040204" pitchFamily="50" charset="-128"/>
                <a:ea typeface="メイリオ" panose="020B0604030504040204" pitchFamily="50" charset="-128"/>
              </a:rPr>
              <a:t>例３：アフリカ北部では、植生はそれ自身を維持</a:t>
            </a:r>
            <a:r>
              <a:rPr lang="ja-JP" altLang="en-US" sz="2800" dirty="0" smtClean="0">
                <a:solidFill>
                  <a:srgbClr val="0000FF"/>
                </a:solidFill>
                <a:latin typeface="メイリオ" panose="020B0604030504040204" pitchFamily="50" charset="-128"/>
                <a:ea typeface="メイリオ" panose="020B0604030504040204" pitchFamily="50" charset="-128"/>
              </a:rPr>
              <a:t>する</a:t>
            </a:r>
            <a:r>
              <a:rPr lang="ja-JP" altLang="en-US" sz="1400" dirty="0" smtClean="0">
                <a:solidFill>
                  <a:srgbClr val="0000FF"/>
                </a:solidFill>
                <a:latin typeface="メイリオ" panose="020B0604030504040204" pitchFamily="50" charset="-128"/>
                <a:ea typeface="メイリオ" panose="020B0604030504040204" pitchFamily="50" charset="-128"/>
              </a:rPr>
              <a:t>と</a:t>
            </a:r>
            <a:endParaRPr lang="en-US" altLang="ja-JP" sz="2800" dirty="0">
              <a:solidFill>
                <a:srgbClr val="0000FF"/>
              </a:solidFill>
              <a:latin typeface="メイリオ" panose="020B0604030504040204" pitchFamily="50" charset="-128"/>
              <a:ea typeface="メイリオ" panose="020B0604030504040204" pitchFamily="50" charset="-128"/>
            </a:endParaRPr>
          </a:p>
        </p:txBody>
      </p:sp>
      <p:sp>
        <p:nvSpPr>
          <p:cNvPr id="11" name="テキスト ボックス 4"/>
          <p:cNvSpPr txBox="1">
            <a:spLocks noChangeArrowheads="1"/>
          </p:cNvSpPr>
          <p:nvPr/>
        </p:nvSpPr>
        <p:spPr bwMode="auto">
          <a:xfrm>
            <a:off x="6835887" y="5454580"/>
            <a:ext cx="4760976" cy="10156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000" dirty="0" smtClean="0">
                <a:latin typeface="メイリオ" panose="020B0604030504040204" pitchFamily="50" charset="-128"/>
                <a:ea typeface="メイリオ" panose="020B0604030504040204" pitchFamily="50" charset="-128"/>
              </a:rPr>
              <a:t>サハラ域において１度成立した植生は、それ自身を維持させるという、正のフィードバックを持つと考えられている</a:t>
            </a:r>
            <a:endParaRPr lang="ja-JP" altLang="en-US" sz="2000" dirty="0">
              <a:latin typeface="メイリオ" panose="020B0604030504040204" pitchFamily="50" charset="-128"/>
              <a:ea typeface="メイリオ" panose="020B0604030504040204" pitchFamily="50" charset="-128"/>
            </a:endParaRPr>
          </a:p>
        </p:txBody>
      </p:sp>
      <p:sp>
        <p:nvSpPr>
          <p:cNvPr id="12" name="Text Box 25"/>
          <p:cNvSpPr txBox="1">
            <a:spLocks noChangeArrowheads="1"/>
          </p:cNvSpPr>
          <p:nvPr/>
        </p:nvSpPr>
        <p:spPr bwMode="auto">
          <a:xfrm>
            <a:off x="3695700" y="2233924"/>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000" dirty="0" smtClean="0">
                <a:latin typeface="メイリオ" panose="020B0604030504040204" pitchFamily="50" charset="-128"/>
                <a:ea typeface="メイリオ" panose="020B0604030504040204" pitchFamily="50" charset="-128"/>
              </a:rPr>
              <a:t>緑のサハラ</a:t>
            </a:r>
            <a:endParaRPr lang="ja-JP" altLang="en-US" sz="2000" dirty="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392" y="868556"/>
            <a:ext cx="2670048" cy="4553183"/>
          </a:xfrm>
          <a:prstGeom prst="rect">
            <a:avLst/>
          </a:prstGeom>
        </p:spPr>
      </p:pic>
      <p:sp>
        <p:nvSpPr>
          <p:cNvPr id="3" name="右中かっこ 2"/>
          <p:cNvSpPr/>
          <p:nvPr/>
        </p:nvSpPr>
        <p:spPr>
          <a:xfrm>
            <a:off x="9340377" y="926416"/>
            <a:ext cx="292902" cy="1812442"/>
          </a:xfrm>
          <a:prstGeom prst="rightBrace">
            <a:avLst>
              <a:gd name="adj1" fmla="val 40700"/>
              <a:gd name="adj2" fmla="val 20936"/>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15" name="右中かっこ 14"/>
          <p:cNvSpPr/>
          <p:nvPr/>
        </p:nvSpPr>
        <p:spPr>
          <a:xfrm>
            <a:off x="9423285" y="3318359"/>
            <a:ext cx="278793" cy="1812442"/>
          </a:xfrm>
          <a:prstGeom prst="rightBrace">
            <a:avLst>
              <a:gd name="adj1" fmla="val 40700"/>
              <a:gd name="adj2" fmla="val 18742"/>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17" name="Text Box 25"/>
          <p:cNvSpPr txBox="1">
            <a:spLocks noChangeArrowheads="1"/>
          </p:cNvSpPr>
          <p:nvPr/>
        </p:nvSpPr>
        <p:spPr bwMode="auto">
          <a:xfrm>
            <a:off x="9726015" y="964172"/>
            <a:ext cx="192264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smtClean="0">
                <a:solidFill>
                  <a:srgbClr val="008000"/>
                </a:solidFill>
                <a:latin typeface="メイリオ" panose="020B0604030504040204" pitchFamily="50" charset="-128"/>
                <a:ea typeface="メイリオ" panose="020B0604030504040204" pitchFamily="50" charset="-128"/>
              </a:rPr>
              <a:t>植生ありの</a:t>
            </a:r>
            <a:r>
              <a:rPr lang="ja-JP" altLang="en-US" sz="1800" dirty="0" smtClean="0">
                <a:solidFill>
                  <a:srgbClr val="008000"/>
                </a:solidFill>
                <a:latin typeface="メイリオ" panose="020B0604030504040204" pitchFamily="50" charset="-128"/>
                <a:ea typeface="メイリオ" panose="020B0604030504040204" pitchFamily="50" charset="-128"/>
              </a:rPr>
              <a:t>時</a:t>
            </a:r>
            <a:endParaRPr lang="en-US" altLang="ja-JP" sz="1800" dirty="0" smtClean="0">
              <a:solidFill>
                <a:srgbClr val="008000"/>
              </a:solidFill>
              <a:latin typeface="メイリオ" panose="020B0604030504040204" pitchFamily="50" charset="-128"/>
              <a:ea typeface="メイリオ" panose="020B0604030504040204" pitchFamily="50" charset="-128"/>
            </a:endParaRPr>
          </a:p>
          <a:p>
            <a:pPr>
              <a:spcBef>
                <a:spcPct val="0"/>
              </a:spcBef>
              <a:buFontTx/>
              <a:buNone/>
            </a:pPr>
            <a:r>
              <a:rPr lang="ja-JP" altLang="en-US" sz="1800" dirty="0" smtClean="0">
                <a:latin typeface="メイリオ" panose="020B0604030504040204" pitchFamily="50" charset="-128"/>
                <a:ea typeface="メイリオ" panose="020B0604030504040204" pitchFamily="50" charset="-128"/>
              </a:rPr>
              <a:t>アルベド</a:t>
            </a:r>
            <a:r>
              <a:rPr lang="ja-JP" altLang="en-US" sz="1800" dirty="0" smtClean="0">
                <a:latin typeface="メイリオ" panose="020B0604030504040204" pitchFamily="50" charset="-128"/>
                <a:ea typeface="メイリオ" panose="020B0604030504040204" pitchFamily="50" charset="-128"/>
              </a:rPr>
              <a:t>は低く、より強い上昇気流が発生、雲と雨が生じやすくなる。</a:t>
            </a:r>
            <a:endParaRPr lang="ja-JP" altLang="en-US" sz="1800" dirty="0">
              <a:latin typeface="メイリオ" panose="020B0604030504040204" pitchFamily="50" charset="-128"/>
              <a:ea typeface="メイリオ" panose="020B0604030504040204" pitchFamily="50" charset="-128"/>
            </a:endParaRPr>
          </a:p>
        </p:txBody>
      </p:sp>
      <p:sp>
        <p:nvSpPr>
          <p:cNvPr id="18" name="Text Box 25"/>
          <p:cNvSpPr txBox="1">
            <a:spLocks noChangeArrowheads="1"/>
          </p:cNvSpPr>
          <p:nvPr/>
        </p:nvSpPr>
        <p:spPr bwMode="auto">
          <a:xfrm>
            <a:off x="9827129" y="3111724"/>
            <a:ext cx="192264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smtClean="0">
                <a:solidFill>
                  <a:srgbClr val="008000"/>
                </a:solidFill>
                <a:latin typeface="メイリオ" panose="020B0604030504040204" pitchFamily="50" charset="-128"/>
                <a:ea typeface="メイリオ" panose="020B0604030504040204" pitchFamily="50" charset="-128"/>
              </a:rPr>
              <a:t>植生なしの</a:t>
            </a:r>
            <a:r>
              <a:rPr lang="ja-JP" altLang="en-US" sz="1800" dirty="0" smtClean="0">
                <a:solidFill>
                  <a:srgbClr val="008000"/>
                </a:solidFill>
                <a:latin typeface="メイリオ" panose="020B0604030504040204" pitchFamily="50" charset="-128"/>
                <a:ea typeface="メイリオ" panose="020B0604030504040204" pitchFamily="50" charset="-128"/>
              </a:rPr>
              <a:t>時</a:t>
            </a:r>
            <a:endParaRPr lang="en-US" altLang="ja-JP" sz="1800" dirty="0" smtClean="0">
              <a:solidFill>
                <a:srgbClr val="008000"/>
              </a:solidFill>
              <a:latin typeface="メイリオ" panose="020B0604030504040204" pitchFamily="50" charset="-128"/>
              <a:ea typeface="メイリオ" panose="020B0604030504040204" pitchFamily="50" charset="-128"/>
            </a:endParaRPr>
          </a:p>
          <a:p>
            <a:pPr>
              <a:spcBef>
                <a:spcPct val="0"/>
              </a:spcBef>
              <a:buFontTx/>
              <a:buNone/>
            </a:pPr>
            <a:r>
              <a:rPr lang="ja-JP" altLang="en-US" sz="1800" dirty="0" smtClean="0">
                <a:latin typeface="メイリオ" panose="020B0604030504040204" pitchFamily="50" charset="-128"/>
                <a:ea typeface="メイリオ" panose="020B0604030504040204" pitchFamily="50" charset="-128"/>
              </a:rPr>
              <a:t>アルベド</a:t>
            </a:r>
            <a:r>
              <a:rPr lang="ja-JP" altLang="en-US" sz="1800" dirty="0" smtClean="0">
                <a:latin typeface="メイリオ" panose="020B0604030504040204" pitchFamily="50" charset="-128"/>
                <a:ea typeface="メイリオ" panose="020B0604030504040204" pitchFamily="50" charset="-128"/>
              </a:rPr>
              <a:t>は高く、上昇気流は弱く、上空からの暑く乾燥した沈降気流を押し戻すことが出来ない。</a:t>
            </a:r>
            <a:endParaRPr lang="ja-JP" altLang="en-US" sz="1800" dirty="0">
              <a:latin typeface="メイリオ" panose="020B0604030504040204" pitchFamily="50" charset="-128"/>
              <a:ea typeface="メイリオ" panose="020B0604030504040204" pitchFamily="50" charset="-128"/>
            </a:endParaRPr>
          </a:p>
        </p:txBody>
      </p:sp>
      <p:sp>
        <p:nvSpPr>
          <p:cNvPr id="19" name="正方形/長方形 18"/>
          <p:cNvSpPr/>
          <p:nvPr/>
        </p:nvSpPr>
        <p:spPr>
          <a:xfrm rot="16200000">
            <a:off x="9265513" y="3709375"/>
            <a:ext cx="5416827" cy="338554"/>
          </a:xfrm>
          <a:prstGeom prst="rect">
            <a:avLst/>
          </a:prstGeom>
        </p:spPr>
        <p:txBody>
          <a:bodyPr wrap="square">
            <a:spAutoFit/>
          </a:bodyPr>
          <a:lstStyle/>
          <a:p>
            <a:r>
              <a:rPr lang="ja-JP" altLang="en-US" sz="1600" dirty="0" smtClean="0"/>
              <a:t>図：</a:t>
            </a:r>
            <a:r>
              <a:rPr lang="ja-JP" altLang="en-US" sz="1600" dirty="0"/>
              <a:t>Adams (2009), Vegetation-Climate Interaction, 2nd edition</a:t>
            </a:r>
          </a:p>
        </p:txBody>
      </p:sp>
    </p:spTree>
    <p:extLst>
      <p:ext uri="{BB962C8B-B14F-4D97-AF65-F5344CB8AC3E}">
        <p14:creationId xmlns:p14="http://schemas.microsoft.com/office/powerpoint/2010/main" val="101574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72" y="1050400"/>
            <a:ext cx="4226365" cy="382744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249" y="542411"/>
            <a:ext cx="3734321" cy="5792008"/>
          </a:xfrm>
          <a:prstGeom prst="rect">
            <a:avLst/>
          </a:prstGeom>
        </p:spPr>
      </p:pic>
      <p:sp>
        <p:nvSpPr>
          <p:cNvPr id="7" name="テキスト ボックス 4"/>
          <p:cNvSpPr txBox="1">
            <a:spLocks noChangeArrowheads="1"/>
          </p:cNvSpPr>
          <p:nvPr/>
        </p:nvSpPr>
        <p:spPr bwMode="auto">
          <a:xfrm>
            <a:off x="341372" y="4945101"/>
            <a:ext cx="4226365" cy="132343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Aft>
                <a:spcPts val="0"/>
              </a:spcAft>
              <a:buNone/>
            </a:pPr>
            <a:r>
              <a:rPr lang="ja-JP" altLang="ja-JP" sz="2000" dirty="0" smtClean="0">
                <a:latin typeface="メイリオ" panose="020B0604030504040204" pitchFamily="50" charset="-128"/>
                <a:ea typeface="メイリオ" panose="020B0604030504040204" pitchFamily="50" charset="-128"/>
                <a:cs typeface="Times New Roman" panose="02020603050405020304" pitchFamily="18" charset="0"/>
              </a:rPr>
              <a:t>サハラ域</a:t>
            </a:r>
            <a:r>
              <a:rPr lang="ja-JP" altLang="ja-JP" sz="2000" dirty="0">
                <a:latin typeface="メイリオ" panose="020B0604030504040204" pitchFamily="50" charset="-128"/>
                <a:ea typeface="メイリオ" panose="020B0604030504040204" pitchFamily="50" charset="-128"/>
                <a:cs typeface="Times New Roman" panose="02020603050405020304" pitchFamily="18" charset="0"/>
              </a:rPr>
              <a:t>のアルベドを</a:t>
            </a: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14</a:t>
            </a:r>
            <a:r>
              <a:rPr lang="ja-JP" altLang="ja-JP" sz="2000" dirty="0">
                <a:latin typeface="メイリオ" panose="020B0604030504040204" pitchFamily="50" charset="-128"/>
                <a:ea typeface="メイリオ" panose="020B0604030504040204" pitchFamily="50" charset="-128"/>
                <a:cs typeface="Times New Roman" panose="02020603050405020304" pitchFamily="18" charset="0"/>
              </a:rPr>
              <a:t>％と</a:t>
            </a: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35</a:t>
            </a:r>
            <a:r>
              <a:rPr lang="ja-JP" altLang="ja-JP" sz="2000" dirty="0">
                <a:latin typeface="メイリオ" panose="020B0604030504040204" pitchFamily="50" charset="-128"/>
                <a:ea typeface="メイリオ" panose="020B0604030504040204" pitchFamily="50" charset="-128"/>
                <a:cs typeface="Times New Roman" panose="02020603050405020304" pitchFamily="18" charset="0"/>
              </a:rPr>
              <a:t>％に設定したときの</a:t>
            </a:r>
            <a:r>
              <a:rPr lang="en-US" altLang="ja-JP" sz="2000" dirty="0">
                <a:latin typeface="メイリオ" panose="020B0604030504040204" pitchFamily="50" charset="-128"/>
                <a:ea typeface="メイリオ" panose="020B0604030504040204" pitchFamily="50" charset="-128"/>
                <a:cs typeface="Times New Roman" panose="02020603050405020304" pitchFamily="18" charset="0"/>
              </a:rPr>
              <a:t>GCM</a:t>
            </a:r>
            <a:r>
              <a:rPr lang="ja-JP" altLang="ja-JP" sz="2000" dirty="0">
                <a:latin typeface="メイリオ" panose="020B0604030504040204" pitchFamily="50" charset="-128"/>
                <a:ea typeface="メイリオ" panose="020B0604030504040204" pitchFamily="50" charset="-128"/>
                <a:cs typeface="Times New Roman" panose="02020603050405020304" pitchFamily="18" charset="0"/>
              </a:rPr>
              <a:t>出力を比較すると、前者の方が高い降水量が得られる。</a:t>
            </a:r>
          </a:p>
        </p:txBody>
      </p:sp>
      <p:sp>
        <p:nvSpPr>
          <p:cNvPr id="8" name="テキスト ボックス 4"/>
          <p:cNvSpPr txBox="1">
            <a:spLocks noChangeArrowheads="1"/>
          </p:cNvSpPr>
          <p:nvPr/>
        </p:nvSpPr>
        <p:spPr bwMode="auto">
          <a:xfrm>
            <a:off x="4591216" y="5621947"/>
            <a:ext cx="3832385" cy="707886"/>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Aft>
                <a:spcPts val="0"/>
              </a:spcAft>
              <a:buNone/>
            </a:pPr>
            <a:r>
              <a:rPr lang="ja-JP" altLang="ja-JP" sz="2000" dirty="0" smtClean="0">
                <a:latin typeface="メイリオ" panose="020B0604030504040204" pitchFamily="50" charset="-128"/>
                <a:ea typeface="メイリオ" panose="020B0604030504040204" pitchFamily="50" charset="-128"/>
              </a:rPr>
              <a:t>サハラ域</a:t>
            </a:r>
            <a:r>
              <a:rPr lang="ja-JP" altLang="ja-JP" sz="2000" dirty="0">
                <a:latin typeface="メイリオ" panose="020B0604030504040204" pitchFamily="50" charset="-128"/>
                <a:ea typeface="メイリオ" panose="020B0604030504040204" pitchFamily="50" charset="-128"/>
              </a:rPr>
              <a:t>の</a:t>
            </a:r>
            <a:r>
              <a:rPr lang="ja-JP" altLang="ja-JP" sz="2000" dirty="0" smtClean="0">
                <a:latin typeface="メイリオ" panose="020B0604030504040204" pitchFamily="50" charset="-128"/>
                <a:ea typeface="メイリオ" panose="020B0604030504040204" pitchFamily="50" charset="-128"/>
              </a:rPr>
              <a:t>アルベド</a:t>
            </a:r>
            <a:r>
              <a:rPr lang="ja-JP" altLang="en-US" sz="2000" dirty="0" smtClean="0">
                <a:latin typeface="メイリオ" panose="020B0604030504040204" pitchFamily="50" charset="-128"/>
                <a:ea typeface="メイリオ" panose="020B0604030504040204" pitchFamily="50" charset="-128"/>
              </a:rPr>
              <a:t>が</a:t>
            </a:r>
            <a:r>
              <a:rPr lang="ja-JP" altLang="ja-JP" sz="2000" dirty="0" smtClean="0">
                <a:latin typeface="メイリオ" panose="020B0604030504040204" pitchFamily="50" charset="-128"/>
                <a:ea typeface="メイリオ" panose="020B0604030504040204" pitchFamily="50" charset="-128"/>
              </a:rPr>
              <a:t>低</a:t>
            </a:r>
            <a:r>
              <a:rPr lang="ja-JP" altLang="en-US" sz="2000" dirty="0" smtClean="0">
                <a:latin typeface="メイリオ" panose="020B0604030504040204" pitchFamily="50" charset="-128"/>
                <a:ea typeface="メイリオ" panose="020B0604030504040204" pitchFamily="50" charset="-128"/>
              </a:rPr>
              <a:t>い</a:t>
            </a:r>
            <a:r>
              <a:rPr lang="ja-JP" altLang="ja-JP" sz="2000" dirty="0" smtClean="0">
                <a:latin typeface="メイリオ" panose="020B0604030504040204" pitchFamily="50" charset="-128"/>
                <a:ea typeface="メイリオ" panose="020B0604030504040204" pitchFamily="50" charset="-128"/>
              </a:rPr>
              <a:t>条件</a:t>
            </a:r>
            <a:r>
              <a:rPr lang="ja-JP" altLang="ja-JP" sz="2000" dirty="0">
                <a:latin typeface="メイリオ" panose="020B0604030504040204" pitchFamily="50" charset="-128"/>
                <a:ea typeface="メイリオ" panose="020B0604030504040204" pitchFamily="50" charset="-128"/>
              </a:rPr>
              <a:t>で</a:t>
            </a:r>
            <a:r>
              <a:rPr lang="ja-JP"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降水域が</a:t>
            </a:r>
            <a:r>
              <a:rPr lang="ja-JP" altLang="ja-JP" sz="2000" dirty="0" smtClean="0">
                <a:latin typeface="メイリオ" panose="020B0604030504040204" pitchFamily="50" charset="-128"/>
                <a:ea typeface="メイリオ" panose="020B0604030504040204" pitchFamily="50" charset="-128"/>
              </a:rPr>
              <a:t>より</a:t>
            </a:r>
            <a:r>
              <a:rPr lang="ja-JP" altLang="ja-JP" sz="2000" dirty="0">
                <a:latin typeface="メイリオ" panose="020B0604030504040204" pitchFamily="50" charset="-128"/>
                <a:ea typeface="メイリオ" panose="020B0604030504040204" pitchFamily="50" charset="-128"/>
              </a:rPr>
              <a:t>北部</a:t>
            </a:r>
            <a:r>
              <a:rPr lang="ja-JP" altLang="ja-JP" sz="2000" dirty="0" smtClean="0">
                <a:latin typeface="メイリオ" panose="020B0604030504040204" pitchFamily="50" charset="-128"/>
                <a:ea typeface="メイリオ" panose="020B0604030504040204" pitchFamily="50" charset="-128"/>
              </a:rPr>
              <a:t>に</a:t>
            </a:r>
            <a:r>
              <a:rPr lang="ja-JP" altLang="en-US" sz="2000" dirty="0" smtClean="0">
                <a:latin typeface="メイリオ" panose="020B0604030504040204" pitchFamily="50" charset="-128"/>
                <a:ea typeface="メイリオ" panose="020B0604030504040204" pitchFamily="50" charset="-128"/>
              </a:rPr>
              <a:t>拡大</a:t>
            </a:r>
            <a:endParaRPr lang="ja-JP" altLang="ja-JP" sz="20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正方形/長方形 8"/>
          <p:cNvSpPr/>
          <p:nvPr/>
        </p:nvSpPr>
        <p:spPr>
          <a:xfrm>
            <a:off x="341372" y="6329833"/>
            <a:ext cx="3875613" cy="338554"/>
          </a:xfrm>
          <a:prstGeom prst="rect">
            <a:avLst/>
          </a:prstGeom>
        </p:spPr>
        <p:txBody>
          <a:bodyPr wrap="none">
            <a:spAutoFit/>
          </a:bodyPr>
          <a:lstStyle/>
          <a:p>
            <a:r>
              <a:rPr lang="ja-JP" altLang="en-US" sz="1600" dirty="0" smtClean="0"/>
              <a:t>図の出典：Charney </a:t>
            </a:r>
            <a:r>
              <a:rPr lang="ja-JP" altLang="en-US" sz="1600" dirty="0"/>
              <a:t>et al. (1975) </a:t>
            </a:r>
            <a:r>
              <a:rPr lang="ja-JP" altLang="en-US" sz="1600" dirty="0" smtClean="0"/>
              <a:t>Science 187</a:t>
            </a:r>
            <a:endParaRPr lang="ja-JP" altLang="en-US" sz="1600" dirty="0"/>
          </a:p>
        </p:txBody>
      </p:sp>
      <p:sp>
        <p:nvSpPr>
          <p:cNvPr id="10" name="Text Box 25"/>
          <p:cNvSpPr txBox="1">
            <a:spLocks noChangeArrowheads="1"/>
          </p:cNvSpPr>
          <p:nvPr/>
        </p:nvSpPr>
        <p:spPr bwMode="auto">
          <a:xfrm>
            <a:off x="474491" y="650290"/>
            <a:ext cx="3997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err="1" smtClean="0">
                <a:solidFill>
                  <a:srgbClr val="008000"/>
                </a:solidFill>
                <a:latin typeface="メイリオ" panose="020B0604030504040204" pitchFamily="50" charset="-128"/>
                <a:ea typeface="メイリオ" panose="020B0604030504040204" pitchFamily="50" charset="-128"/>
              </a:rPr>
              <a:t>Charney</a:t>
            </a:r>
            <a:r>
              <a:rPr lang="en-US" altLang="ja-JP" sz="2000" dirty="0" smtClean="0">
                <a:solidFill>
                  <a:srgbClr val="008000"/>
                </a:solidFill>
                <a:latin typeface="メイリオ" panose="020B0604030504040204" pitchFamily="50" charset="-128"/>
                <a:ea typeface="メイリオ" panose="020B0604030504040204" pitchFamily="50" charset="-128"/>
              </a:rPr>
              <a:t>(1975)</a:t>
            </a:r>
            <a:r>
              <a:rPr lang="ja-JP" altLang="en-US" sz="2000" dirty="0" smtClean="0">
                <a:solidFill>
                  <a:srgbClr val="008000"/>
                </a:solidFill>
                <a:latin typeface="メイリオ" panose="020B0604030504040204" pitchFamily="50" charset="-128"/>
                <a:ea typeface="メイリオ" panose="020B0604030504040204" pitchFamily="50" charset="-128"/>
              </a:rPr>
              <a:t>の実験結果１</a:t>
            </a:r>
            <a:endParaRPr lang="ja-JP" altLang="en-US" sz="2000" dirty="0">
              <a:solidFill>
                <a:srgbClr val="008000"/>
              </a:solidFill>
              <a:latin typeface="メイリオ" panose="020B0604030504040204" pitchFamily="50" charset="-128"/>
              <a:ea typeface="メイリオ" panose="020B0604030504040204" pitchFamily="50" charset="-128"/>
            </a:endParaRPr>
          </a:p>
        </p:txBody>
      </p:sp>
      <p:sp>
        <p:nvSpPr>
          <p:cNvPr id="11" name="Text Box 25"/>
          <p:cNvSpPr txBox="1">
            <a:spLocks noChangeArrowheads="1"/>
          </p:cNvSpPr>
          <p:nvPr/>
        </p:nvSpPr>
        <p:spPr bwMode="auto">
          <a:xfrm>
            <a:off x="4706707" y="250180"/>
            <a:ext cx="3667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err="1" smtClean="0">
                <a:solidFill>
                  <a:srgbClr val="008000"/>
                </a:solidFill>
                <a:latin typeface="メイリオ" panose="020B0604030504040204" pitchFamily="50" charset="-128"/>
                <a:ea typeface="メイリオ" panose="020B0604030504040204" pitchFamily="50" charset="-128"/>
              </a:rPr>
              <a:t>Charney</a:t>
            </a:r>
            <a:r>
              <a:rPr lang="en-US" altLang="ja-JP" sz="2000" dirty="0" smtClean="0">
                <a:solidFill>
                  <a:srgbClr val="008000"/>
                </a:solidFill>
                <a:latin typeface="メイリオ" panose="020B0604030504040204" pitchFamily="50" charset="-128"/>
                <a:ea typeface="メイリオ" panose="020B0604030504040204" pitchFamily="50" charset="-128"/>
              </a:rPr>
              <a:t>(1975)</a:t>
            </a:r>
            <a:r>
              <a:rPr lang="ja-JP" altLang="en-US" sz="2000" dirty="0" smtClean="0">
                <a:solidFill>
                  <a:srgbClr val="008000"/>
                </a:solidFill>
                <a:latin typeface="メイリオ" panose="020B0604030504040204" pitchFamily="50" charset="-128"/>
                <a:ea typeface="メイリオ" panose="020B0604030504040204" pitchFamily="50" charset="-128"/>
              </a:rPr>
              <a:t>の実験結果２</a:t>
            </a:r>
            <a:endParaRPr lang="ja-JP" altLang="en-US" sz="2000" dirty="0">
              <a:solidFill>
                <a:srgbClr val="008000"/>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8447080" y="789855"/>
            <a:ext cx="3544396" cy="5878532"/>
          </a:xfrm>
          <a:prstGeom prst="rect">
            <a:avLst/>
          </a:prstGeom>
          <a:solidFill>
            <a:schemeClr val="bg1"/>
          </a:solidFill>
          <a:ln>
            <a:solidFill>
              <a:schemeClr val="accent1">
                <a:shade val="50000"/>
              </a:schemeClr>
            </a:solidFill>
          </a:ln>
        </p:spPr>
        <p:txBody>
          <a:bodyPr wrap="square">
            <a:spAutoFit/>
          </a:bodyPr>
          <a:lstStyle/>
          <a:p>
            <a:pPr>
              <a:spcAft>
                <a:spcPts val="1200"/>
              </a:spcAft>
            </a:pPr>
            <a:r>
              <a:rPr lang="ja-JP" altLang="en-US" sz="1600" dirty="0"/>
              <a:t>・砂漠は植生帯よりもアルベドが高く、より多くの太陽光を反射し宇宙に戻すため，大気境界層上端付近（高さ1～2km付近）の気温を下げる。</a:t>
            </a:r>
          </a:p>
          <a:p>
            <a:pPr>
              <a:spcAft>
                <a:spcPts val="1200"/>
              </a:spcAft>
            </a:pPr>
            <a:r>
              <a:rPr lang="ja-JP" altLang="en-US" sz="1600" dirty="0"/>
              <a:t>・すると地表からの大気の対流が弱まり、この地域の上空に元々ある沈降気流に押され気味となるため、雲や降水量が減少する。</a:t>
            </a:r>
          </a:p>
          <a:p>
            <a:pPr>
              <a:spcAft>
                <a:spcPts val="1200"/>
              </a:spcAft>
            </a:pPr>
            <a:r>
              <a:rPr lang="ja-JP" altLang="en-US" sz="1600" dirty="0"/>
              <a:t>・雲には、赤外放射を封じ込める機能があるため、雲量の減少は地表面からより多くの赤外放射を宇宙に戻すことに繋がり，その為さらに大気境界層上端の気温は下がり、沈降流は強まる。</a:t>
            </a:r>
          </a:p>
          <a:p>
            <a:pPr>
              <a:spcAft>
                <a:spcPts val="1200"/>
              </a:spcAft>
            </a:pPr>
            <a:r>
              <a:rPr lang="ja-JP" altLang="en-US" sz="1600" dirty="0"/>
              <a:t>・これらより、砂漠には乾燥した空気が吹きつけ、砂漠が維持される。</a:t>
            </a:r>
          </a:p>
          <a:p>
            <a:pPr>
              <a:spcAft>
                <a:spcPts val="1200"/>
              </a:spcAft>
            </a:pPr>
            <a:r>
              <a:rPr lang="ja-JP" altLang="en-US" sz="1600" dirty="0"/>
              <a:t>・そして、そのような砂漠地帯に一度、植生が入り込むと、このフィードバック関係が崩れるため、その植生が維持される方向に気候が変化（湿潤化・気温低下</a:t>
            </a:r>
            <a:r>
              <a:rPr lang="ja-JP" altLang="en-US" sz="1600" dirty="0" smtClean="0"/>
              <a:t>・雲量増大に伴う地表面</a:t>
            </a:r>
            <a:r>
              <a:rPr lang="ja-JP" altLang="en-US" sz="1600" dirty="0"/>
              <a:t>放射量の緩和）する。</a:t>
            </a:r>
          </a:p>
        </p:txBody>
      </p:sp>
      <p:sp>
        <p:nvSpPr>
          <p:cNvPr id="12" name="Text Box 25"/>
          <p:cNvSpPr txBox="1">
            <a:spLocks noChangeArrowheads="1"/>
          </p:cNvSpPr>
          <p:nvPr/>
        </p:nvSpPr>
        <p:spPr bwMode="auto">
          <a:xfrm>
            <a:off x="8702350" y="142459"/>
            <a:ext cx="3102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dirty="0" err="1" smtClean="0">
                <a:solidFill>
                  <a:srgbClr val="008000"/>
                </a:solidFill>
                <a:latin typeface="メイリオ" panose="020B0604030504040204" pitchFamily="50" charset="-128"/>
                <a:ea typeface="メイリオ" panose="020B0604030504040204" pitchFamily="50" charset="-128"/>
              </a:rPr>
              <a:t>Charney</a:t>
            </a:r>
            <a:r>
              <a:rPr lang="en-US" altLang="ja-JP" sz="2000" dirty="0" smtClean="0">
                <a:solidFill>
                  <a:srgbClr val="008000"/>
                </a:solidFill>
                <a:latin typeface="メイリオ" panose="020B0604030504040204" pitchFamily="50" charset="-128"/>
                <a:ea typeface="メイリオ" panose="020B0604030504040204" pitchFamily="50" charset="-128"/>
              </a:rPr>
              <a:t>(1975)</a:t>
            </a:r>
            <a:r>
              <a:rPr lang="ja-JP" altLang="en-US" sz="2000" dirty="0" smtClean="0">
                <a:solidFill>
                  <a:srgbClr val="008000"/>
                </a:solidFill>
                <a:latin typeface="メイリオ" panose="020B0604030504040204" pitchFamily="50" charset="-128"/>
                <a:ea typeface="メイリオ" panose="020B0604030504040204" pitchFamily="50" charset="-128"/>
              </a:rPr>
              <a:t>の考えたメカニズム</a:t>
            </a:r>
            <a:endParaRPr lang="ja-JP" altLang="en-US" sz="2000" dirty="0">
              <a:solidFill>
                <a:srgbClr val="008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331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18" y="1570263"/>
            <a:ext cx="7045634" cy="4492607"/>
          </a:xfrm>
          <a:prstGeom prst="rect">
            <a:avLst/>
          </a:prstGeom>
        </p:spPr>
      </p:pic>
      <p:sp>
        <p:nvSpPr>
          <p:cNvPr id="5" name="Text Box 25"/>
          <p:cNvSpPr txBox="1">
            <a:spLocks noChangeArrowheads="1"/>
          </p:cNvSpPr>
          <p:nvPr/>
        </p:nvSpPr>
        <p:spPr bwMode="auto">
          <a:xfrm>
            <a:off x="397565" y="1108598"/>
            <a:ext cx="6539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dirty="0">
                <a:solidFill>
                  <a:srgbClr val="008000"/>
                </a:solidFill>
                <a:latin typeface="メイリオ" panose="020B0604030504040204" pitchFamily="50" charset="-128"/>
                <a:ea typeface="メイリオ" panose="020B0604030504040204" pitchFamily="50" charset="-128"/>
              </a:rPr>
              <a:t>サヘルにおける</a:t>
            </a:r>
            <a:r>
              <a:rPr lang="en-US" altLang="ja-JP" sz="2400" dirty="0">
                <a:solidFill>
                  <a:srgbClr val="008000"/>
                </a:solidFill>
                <a:latin typeface="メイリオ" panose="020B0604030504040204" pitchFamily="50" charset="-128"/>
                <a:ea typeface="メイリオ" panose="020B0604030504040204" pitchFamily="50" charset="-128"/>
              </a:rPr>
              <a:t>20</a:t>
            </a:r>
            <a:r>
              <a:rPr lang="ja-JP" altLang="en-US" sz="2400" dirty="0">
                <a:solidFill>
                  <a:srgbClr val="008000"/>
                </a:solidFill>
                <a:latin typeface="メイリオ" panose="020B0604030504040204" pitchFamily="50" charset="-128"/>
                <a:ea typeface="メイリオ" panose="020B0604030504040204" pitchFamily="50" charset="-128"/>
              </a:rPr>
              <a:t>世紀初頭からの降水量変動</a:t>
            </a:r>
          </a:p>
        </p:txBody>
      </p:sp>
      <p:sp>
        <p:nvSpPr>
          <p:cNvPr id="6" name="正方形/長方形 5"/>
          <p:cNvSpPr/>
          <p:nvPr/>
        </p:nvSpPr>
        <p:spPr>
          <a:xfrm>
            <a:off x="7424529" y="4431654"/>
            <a:ext cx="4442791" cy="1631216"/>
          </a:xfrm>
          <a:prstGeom prst="rect">
            <a:avLst/>
          </a:prstGeom>
          <a:solidFill>
            <a:srgbClr val="FFFF99"/>
          </a:solidFill>
        </p:spPr>
        <p:txBody>
          <a:bodyPr wrap="square">
            <a:spAutoFit/>
          </a:bodyPr>
          <a:lstStyle/>
          <a:p>
            <a:r>
              <a:rPr lang="ja-JP" altLang="ja-JP" sz="2000" dirty="0" smtClean="0">
                <a:latin typeface="メイリオ" panose="020B0604030504040204" pitchFamily="50" charset="-128"/>
                <a:ea typeface="メイリオ" panose="020B0604030504040204" pitchFamily="50" charset="-128"/>
              </a:rPr>
              <a:t>乾燥</a:t>
            </a:r>
            <a:r>
              <a:rPr lang="ja-JP" altLang="ja-JP" sz="2000" dirty="0">
                <a:latin typeface="メイリオ" panose="020B0604030504040204" pitchFamily="50" charset="-128"/>
                <a:ea typeface="メイリオ" panose="020B0604030504040204" pitchFamily="50" charset="-128"/>
              </a:rPr>
              <a:t>・湿潤のトレンドが数年以上続くと</a:t>
            </a:r>
            <a:r>
              <a:rPr lang="ja-JP" altLang="ja-JP" sz="2000" dirty="0" smtClean="0">
                <a:latin typeface="メイリオ" panose="020B0604030504040204" pitchFamily="50" charset="-128"/>
                <a:ea typeface="メイリオ" panose="020B0604030504040204" pitchFamily="50" charset="-128"/>
              </a:rPr>
              <a:t>いうトレンド</a:t>
            </a:r>
            <a:r>
              <a:rPr lang="ja-JP" altLang="ja-JP" sz="2000" dirty="0">
                <a:latin typeface="メイリオ" panose="020B0604030504040204" pitchFamily="50" charset="-128"/>
                <a:ea typeface="メイリオ" panose="020B0604030504040204" pitchFamily="50" charset="-128"/>
              </a:rPr>
              <a:t>が生じる</a:t>
            </a:r>
            <a:r>
              <a:rPr lang="ja-JP" altLang="ja-JP" sz="2000" dirty="0" smtClean="0">
                <a:latin typeface="メイリオ" panose="020B0604030504040204" pitchFamily="50" charset="-128"/>
                <a:ea typeface="メイリオ" panose="020B0604030504040204" pitchFamily="50" charset="-128"/>
              </a:rPr>
              <a:t>傾向あ</a:t>
            </a:r>
            <a:r>
              <a:rPr lang="ja-JP" altLang="en-US" sz="2000" dirty="0" smtClean="0">
                <a:latin typeface="メイリオ" panose="020B0604030504040204" pitchFamily="50" charset="-128"/>
                <a:ea typeface="メイリオ" panose="020B0604030504040204" pitchFamily="50" charset="-128"/>
              </a:rPr>
              <a:t>り</a:t>
            </a:r>
            <a:r>
              <a:rPr lang="ja-JP" altLang="ja-JP" sz="2000" dirty="0" smtClean="0">
                <a:latin typeface="メイリオ" panose="020B0604030504040204" pitchFamily="50" charset="-128"/>
                <a:ea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rPr>
              <a:t>このよう</a:t>
            </a:r>
            <a:r>
              <a:rPr lang="ja-JP" altLang="ja-JP" sz="2000" dirty="0" smtClean="0">
                <a:latin typeface="メイリオ" panose="020B0604030504040204" pitchFamily="50" charset="-128"/>
                <a:ea typeface="メイリオ" panose="020B0604030504040204" pitchFamily="50" charset="-128"/>
              </a:rPr>
              <a:t>なトレンド持続</a:t>
            </a:r>
            <a:r>
              <a:rPr lang="ja-JP" altLang="en-US" sz="2000" dirty="0" smtClean="0">
                <a:latin typeface="メイリオ" panose="020B0604030504040204" pitchFamily="50" charset="-128"/>
                <a:ea typeface="メイリオ" panose="020B0604030504040204" pitchFamily="50" charset="-128"/>
              </a:rPr>
              <a:t>性の</a:t>
            </a:r>
            <a:r>
              <a:rPr lang="ja-JP" altLang="ja-JP" sz="2000" dirty="0" smtClean="0">
                <a:latin typeface="メイリオ" panose="020B0604030504040204" pitchFamily="50" charset="-128"/>
                <a:ea typeface="メイリオ" panose="020B0604030504040204" pitchFamily="50" charset="-128"/>
              </a:rPr>
              <a:t>理由</a:t>
            </a:r>
            <a:r>
              <a:rPr lang="ja-JP" altLang="ja-JP" sz="2000" dirty="0">
                <a:latin typeface="メイリオ" panose="020B0604030504040204" pitchFamily="50" charset="-128"/>
                <a:ea typeface="メイリオ" panose="020B0604030504040204" pitchFamily="50" charset="-128"/>
              </a:rPr>
              <a:t>の一つに、植生</a:t>
            </a:r>
            <a:r>
              <a:rPr lang="en-US" altLang="ja-JP" sz="2000" dirty="0">
                <a:latin typeface="メイリオ" panose="020B0604030504040204" pitchFamily="50" charset="-128"/>
                <a:ea typeface="メイリオ" panose="020B0604030504040204" pitchFamily="50" charset="-128"/>
              </a:rPr>
              <a:t>-</a:t>
            </a:r>
            <a:r>
              <a:rPr lang="ja-JP" altLang="ja-JP" sz="2000" dirty="0">
                <a:latin typeface="メイリオ" panose="020B0604030504040204" pitchFamily="50" charset="-128"/>
                <a:ea typeface="メイリオ" panose="020B0604030504040204" pitchFamily="50" charset="-128"/>
              </a:rPr>
              <a:t>大気間の正のフィードバックがあると考えられている。</a:t>
            </a:r>
            <a:endParaRPr lang="ja-JP" altLang="en-US" sz="20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6522313" y="6355258"/>
            <a:ext cx="5416827" cy="338554"/>
          </a:xfrm>
          <a:prstGeom prst="rect">
            <a:avLst/>
          </a:prstGeom>
        </p:spPr>
        <p:txBody>
          <a:bodyPr wrap="square">
            <a:spAutoFit/>
          </a:bodyPr>
          <a:lstStyle/>
          <a:p>
            <a:r>
              <a:rPr lang="ja-JP" altLang="en-US" sz="1600" dirty="0" smtClean="0"/>
              <a:t>図：</a:t>
            </a:r>
            <a:r>
              <a:rPr lang="ja-JP" altLang="en-US" sz="1600" dirty="0"/>
              <a:t>Adams (2009), Vegetation-Climate Interaction, 2nd edition</a:t>
            </a:r>
          </a:p>
        </p:txBody>
      </p:sp>
    </p:spTree>
    <p:extLst>
      <p:ext uri="{BB962C8B-B14F-4D97-AF65-F5344CB8AC3E}">
        <p14:creationId xmlns:p14="http://schemas.microsoft.com/office/powerpoint/2010/main" val="261297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812925" y="313492"/>
            <a:ext cx="8675688" cy="523220"/>
          </a:xfrm>
          <a:prstGeom prst="rect">
            <a:avLst/>
          </a:prstGeom>
          <a:noFill/>
          <a:ln w="9525">
            <a:noFill/>
            <a:miter lim="800000"/>
            <a:headEnd/>
            <a:tailEnd/>
          </a:ln>
        </p:spPr>
        <p:txBody>
          <a:bodyPr>
            <a:spAutoFit/>
          </a:bodyPr>
          <a:lstStyle/>
          <a:p>
            <a:pPr algn="ctr" eaLnBrk="0"/>
            <a:r>
              <a:rPr lang="ja-JP" altLang="en-US" sz="2800" dirty="0" smtClean="0">
                <a:solidFill>
                  <a:srgbClr val="0000FF"/>
                </a:solidFill>
              </a:rPr>
              <a:t>例４：人による植生改変がもたらした気候変化</a:t>
            </a:r>
            <a:endParaRPr lang="en-US" altLang="ja-JP" sz="2800" dirty="0">
              <a:solidFill>
                <a:srgbClr val="0000FF"/>
              </a:solidFill>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05" y="1012349"/>
            <a:ext cx="5969707" cy="5335601"/>
          </a:xfrm>
          <a:prstGeom prst="rect">
            <a:avLst/>
          </a:prstGeom>
        </p:spPr>
      </p:pic>
      <p:sp>
        <p:nvSpPr>
          <p:cNvPr id="6" name="テキスト ボックス 5"/>
          <p:cNvSpPr txBox="1"/>
          <p:nvPr/>
        </p:nvSpPr>
        <p:spPr>
          <a:xfrm>
            <a:off x="1165190" y="6292116"/>
            <a:ext cx="3956532" cy="307777"/>
          </a:xfrm>
          <a:prstGeom prst="rect">
            <a:avLst/>
          </a:prstGeom>
          <a:noFill/>
        </p:spPr>
        <p:txBody>
          <a:bodyPr wrap="none" rtlCol="0">
            <a:spAutoFit/>
          </a:bodyPr>
          <a:lstStyle/>
          <a:p>
            <a:r>
              <a:rPr kumimoji="1" lang="ja-JP" altLang="en-US" sz="1400" dirty="0" smtClean="0"/>
              <a:t>図：加藤知道監訳「生態系生態学第</a:t>
            </a:r>
            <a:r>
              <a:rPr kumimoji="1" lang="en-US" altLang="ja-JP" sz="1400" dirty="0" smtClean="0"/>
              <a:t>2</a:t>
            </a:r>
            <a:r>
              <a:rPr kumimoji="1" lang="ja-JP" altLang="en-US" sz="1400" dirty="0" smtClean="0"/>
              <a:t>版」森北出版</a:t>
            </a:r>
            <a:endParaRPr kumimoji="1" lang="ja-JP" altLang="en-US" sz="1400"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551" y="1059379"/>
            <a:ext cx="5481570" cy="3492744"/>
          </a:xfrm>
          <a:prstGeom prst="rect">
            <a:avLst/>
          </a:prstGeom>
        </p:spPr>
      </p:pic>
      <p:sp>
        <p:nvSpPr>
          <p:cNvPr id="9" name="正方形/長方形 8"/>
          <p:cNvSpPr/>
          <p:nvPr/>
        </p:nvSpPr>
        <p:spPr>
          <a:xfrm>
            <a:off x="6473589" y="4605513"/>
            <a:ext cx="5416827" cy="338554"/>
          </a:xfrm>
          <a:prstGeom prst="rect">
            <a:avLst/>
          </a:prstGeom>
        </p:spPr>
        <p:txBody>
          <a:bodyPr wrap="square">
            <a:spAutoFit/>
          </a:bodyPr>
          <a:lstStyle/>
          <a:p>
            <a:r>
              <a:rPr lang="ja-JP" altLang="en-US" sz="1600" dirty="0" smtClean="0"/>
              <a:t>図：</a:t>
            </a:r>
            <a:r>
              <a:rPr lang="ja-JP" altLang="en-US" sz="1600" dirty="0"/>
              <a:t>Adams (2009), Vegetation-Climate Interaction, 2nd edition</a:t>
            </a:r>
          </a:p>
        </p:txBody>
      </p:sp>
      <p:sp>
        <p:nvSpPr>
          <p:cNvPr id="10" name="正方形/長方形 9"/>
          <p:cNvSpPr/>
          <p:nvPr/>
        </p:nvSpPr>
        <p:spPr>
          <a:xfrm>
            <a:off x="6473589" y="5276454"/>
            <a:ext cx="5264235" cy="1323439"/>
          </a:xfrm>
          <a:prstGeom prst="rect">
            <a:avLst/>
          </a:prstGeom>
          <a:solidFill>
            <a:srgbClr val="FFFF99"/>
          </a:solidFill>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左の例では、アルベドの低いエリアで降水量が増加、右の例では、その逆となっている。</a:t>
            </a:r>
            <a:endParaRPr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この差を生じさせているのは</a:t>
            </a:r>
            <a:r>
              <a:rPr lang="ja-JP" altLang="en-US" sz="2000" dirty="0" smtClean="0">
                <a:latin typeface="メイリオ" panose="020B0604030504040204" pitchFamily="50" charset="-128"/>
                <a:ea typeface="メイリオ" panose="020B0604030504040204" pitchFamily="50" charset="-128"/>
              </a:rPr>
              <a:t>、主には土地</a:t>
            </a:r>
            <a:r>
              <a:rPr lang="ja-JP" altLang="en-US" sz="2000" dirty="0" smtClean="0">
                <a:latin typeface="メイリオ" panose="020B0604030504040204" pitchFamily="50" charset="-128"/>
                <a:ea typeface="メイリオ" panose="020B0604030504040204" pitchFamily="50" charset="-128"/>
              </a:rPr>
              <a:t>改変領域の広さの違い。</a:t>
            </a:r>
            <a:endParaRPr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3279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27383" y="851007"/>
            <a:ext cx="11371650" cy="45974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42" name="Picture 2" descr="D:\Hisashi\Desktop\Image331.gif"/>
          <p:cNvPicPr>
            <a:picLocks noChangeAspect="1" noChangeArrowheads="1"/>
          </p:cNvPicPr>
          <p:nvPr/>
        </p:nvPicPr>
        <p:blipFill>
          <a:blip r:embed="rId3" cstate="print"/>
          <a:srcRect/>
          <a:stretch>
            <a:fillRect/>
          </a:stretch>
        </p:blipFill>
        <p:spPr bwMode="auto">
          <a:xfrm>
            <a:off x="3641642" y="2565114"/>
            <a:ext cx="3528392" cy="2618851"/>
          </a:xfrm>
          <a:prstGeom prst="rect">
            <a:avLst/>
          </a:prstGeom>
          <a:noFill/>
        </p:spPr>
      </p:pic>
      <p:sp>
        <p:nvSpPr>
          <p:cNvPr id="7" name="Text Box 2"/>
          <p:cNvSpPr txBox="1">
            <a:spLocks noChangeArrowheads="1"/>
          </p:cNvSpPr>
          <p:nvPr/>
        </p:nvSpPr>
        <p:spPr bwMode="auto">
          <a:xfrm>
            <a:off x="1812925" y="188640"/>
            <a:ext cx="8675688" cy="523220"/>
          </a:xfrm>
          <a:prstGeom prst="rect">
            <a:avLst/>
          </a:prstGeom>
          <a:noFill/>
          <a:ln w="9525">
            <a:noFill/>
            <a:miter lim="800000"/>
            <a:headEnd/>
            <a:tailEnd/>
          </a:ln>
        </p:spPr>
        <p:txBody>
          <a:bodyPr>
            <a:spAutoFit/>
          </a:bodyPr>
          <a:lstStyle/>
          <a:p>
            <a:pPr algn="ctr" eaLnBrk="0"/>
            <a:r>
              <a:rPr lang="ja-JP" altLang="en-US" sz="2800" dirty="0" smtClean="0">
                <a:solidFill>
                  <a:srgbClr val="0000FF"/>
                </a:solidFill>
                <a:latin typeface="メイリオ" panose="020B0604030504040204" pitchFamily="50" charset="-128"/>
                <a:ea typeface="メイリオ" panose="020B0604030504040204" pitchFamily="50" charset="-128"/>
              </a:rPr>
              <a:t>例５：炭素収支を通じた全球気候への影響</a:t>
            </a:r>
            <a:endParaRPr lang="en-US" altLang="ja-JP" sz="2800" dirty="0">
              <a:solidFill>
                <a:srgbClr val="0000FF"/>
              </a:solidFill>
              <a:latin typeface="メイリオ" panose="020B0604030504040204" pitchFamily="50" charset="-128"/>
              <a:ea typeface="メイリオ" panose="020B0604030504040204" pitchFamily="50" charset="-128"/>
            </a:endParaRPr>
          </a:p>
        </p:txBody>
      </p:sp>
      <p:pic>
        <p:nvPicPr>
          <p:cNvPr id="30721" name="Picture 1" descr="D:\Hisashi\Desktop\キャプチャ.PNG"/>
          <p:cNvPicPr>
            <a:picLocks noChangeAspect="1" noChangeArrowheads="1"/>
          </p:cNvPicPr>
          <p:nvPr/>
        </p:nvPicPr>
        <p:blipFill>
          <a:blip r:embed="rId4" cstate="print"/>
          <a:srcRect/>
          <a:stretch>
            <a:fillRect/>
          </a:stretch>
        </p:blipFill>
        <p:spPr bwMode="auto">
          <a:xfrm>
            <a:off x="6998432" y="1047867"/>
            <a:ext cx="4800600" cy="4400550"/>
          </a:xfrm>
          <a:prstGeom prst="rect">
            <a:avLst/>
          </a:prstGeom>
          <a:noFill/>
        </p:spPr>
      </p:pic>
      <p:pic>
        <p:nvPicPr>
          <p:cNvPr id="32769" name="Picture 1" descr="D:\Hisashi\Desktop\t_7-11.png"/>
          <p:cNvPicPr>
            <a:picLocks noChangeAspect="1" noChangeArrowheads="1"/>
          </p:cNvPicPr>
          <p:nvPr/>
        </p:nvPicPr>
        <p:blipFill>
          <a:blip r:embed="rId5" cstate="print"/>
          <a:srcRect/>
          <a:stretch>
            <a:fillRect/>
          </a:stretch>
        </p:blipFill>
        <p:spPr bwMode="auto">
          <a:xfrm>
            <a:off x="663350" y="2717640"/>
            <a:ext cx="3030043" cy="2261863"/>
          </a:xfrm>
          <a:prstGeom prst="rect">
            <a:avLst/>
          </a:prstGeom>
          <a:noFill/>
        </p:spPr>
      </p:pic>
      <p:sp>
        <p:nvSpPr>
          <p:cNvPr id="5" name="タイトル 1"/>
          <p:cNvSpPr txBox="1">
            <a:spLocks/>
          </p:cNvSpPr>
          <p:nvPr/>
        </p:nvSpPr>
        <p:spPr>
          <a:xfrm>
            <a:off x="665682" y="1278491"/>
            <a:ext cx="6332749" cy="864096"/>
          </a:xfrm>
          <a:prstGeom prst="rect">
            <a:avLst/>
          </a:prstGeom>
          <a:noFill/>
        </p:spPr>
        <p:txBody>
          <a:bodyPr vert="horz" lIns="91440" tIns="45720" rIns="91440" bIns="45720" rtlCol="0" anchor="ctr">
            <a:noAutofit/>
          </a:bodyPr>
          <a:lstStyle/>
          <a:p>
            <a:pPr>
              <a:spcBef>
                <a:spcPct val="0"/>
              </a:spcBef>
            </a:pPr>
            <a:r>
              <a:rPr lang="ja-JP" altLang="en-US" sz="2200" dirty="0">
                <a:latin typeface="メイリオ" panose="020B0604030504040204" pitchFamily="50" charset="-128"/>
                <a:ea typeface="メイリオ" panose="020B0604030504040204" pitchFamily="50" charset="-128"/>
                <a:cs typeface="+mj-cs"/>
              </a:rPr>
              <a:t>これまでの化石燃料の燃焼と土地利用によって排出された</a:t>
            </a:r>
            <a:r>
              <a:rPr lang="en-US" altLang="ja-JP" sz="2200" dirty="0">
                <a:latin typeface="メイリオ" panose="020B0604030504040204" pitchFamily="50" charset="-128"/>
                <a:ea typeface="メイリオ" panose="020B0604030504040204" pitchFamily="50" charset="-128"/>
                <a:cs typeface="+mj-cs"/>
              </a:rPr>
              <a:t>CO</a:t>
            </a:r>
            <a:r>
              <a:rPr lang="en-US" altLang="ja-JP" sz="2200" baseline="-25000" dirty="0">
                <a:latin typeface="メイリオ" panose="020B0604030504040204" pitchFamily="50" charset="-128"/>
                <a:ea typeface="メイリオ" panose="020B0604030504040204" pitchFamily="50" charset="-128"/>
                <a:cs typeface="+mj-cs"/>
              </a:rPr>
              <a:t>2</a:t>
            </a:r>
            <a:r>
              <a:rPr lang="ja-JP" altLang="en-US" sz="2200" dirty="0" smtClean="0">
                <a:latin typeface="メイリオ" panose="020B0604030504040204" pitchFamily="50" charset="-128"/>
                <a:ea typeface="メイリオ" panose="020B0604030504040204" pitchFamily="50" charset="-128"/>
                <a:cs typeface="+mj-cs"/>
              </a:rPr>
              <a:t>のうちその</a:t>
            </a:r>
            <a:r>
              <a:rPr lang="ja-JP" altLang="en-US" sz="2200" dirty="0">
                <a:latin typeface="メイリオ" panose="020B0604030504040204" pitchFamily="50" charset="-128"/>
                <a:ea typeface="メイリオ" panose="020B0604030504040204" pitchFamily="50" charset="-128"/>
                <a:cs typeface="+mj-cs"/>
              </a:rPr>
              <a:t>少なくとも半分くらいは、海洋と陸面に吸収されたと考えられている。</a:t>
            </a:r>
            <a:endParaRPr lang="en-US" altLang="ja-JP" sz="2200" dirty="0">
              <a:latin typeface="メイリオ" panose="020B0604030504040204" pitchFamily="50" charset="-128"/>
              <a:ea typeface="メイリオ" panose="020B0604030504040204" pitchFamily="50" charset="-128"/>
              <a:cs typeface="+mj-cs"/>
            </a:endParaRPr>
          </a:p>
        </p:txBody>
      </p:sp>
      <p:sp>
        <p:nvSpPr>
          <p:cNvPr id="9" name="タイトル 1"/>
          <p:cNvSpPr txBox="1">
            <a:spLocks/>
          </p:cNvSpPr>
          <p:nvPr/>
        </p:nvSpPr>
        <p:spPr>
          <a:xfrm>
            <a:off x="583837" y="5572898"/>
            <a:ext cx="10972800" cy="1210520"/>
          </a:xfrm>
          <a:prstGeom prst="rect">
            <a:avLst/>
          </a:prstGeom>
          <a:solidFill>
            <a:srgbClr val="FFFF99"/>
          </a:solidFill>
        </p:spPr>
        <p:txBody>
          <a:bodyPr vert="horz" lIns="91440" tIns="45720" rIns="91440" bIns="45720" rtlCol="0" anchor="ctr">
            <a:noAutofit/>
          </a:bodyPr>
          <a:lstStyle/>
          <a:p>
            <a:pPr>
              <a:spcBef>
                <a:spcPct val="0"/>
              </a:spcBef>
            </a:pPr>
            <a:r>
              <a:rPr lang="ja-JP" altLang="en-US" sz="2400" dirty="0" smtClean="0">
                <a:latin typeface="メイリオ" panose="020B0604030504040204" pitchFamily="50" charset="-128"/>
                <a:ea typeface="メイリオ" panose="020B0604030504040204" pitchFamily="50" charset="-128"/>
              </a:rPr>
              <a:t>これまで見てきた例１～４は</a:t>
            </a:r>
            <a:r>
              <a:rPr lang="ja-JP" altLang="en-US" sz="2400" dirty="0">
                <a:latin typeface="メイリオ" panose="020B0604030504040204" pitchFamily="50" charset="-128"/>
                <a:ea typeface="メイリオ" panose="020B0604030504040204" pitchFamily="50" charset="-128"/>
              </a:rPr>
              <a:t>、全て生物</a:t>
            </a:r>
            <a:r>
              <a:rPr lang="ja-JP" altLang="en-US" sz="2400" dirty="0" smtClean="0">
                <a:latin typeface="メイリオ" panose="020B0604030504040204" pitchFamily="50" charset="-128"/>
                <a:ea typeface="メイリオ" panose="020B0604030504040204" pitchFamily="50" charset="-128"/>
              </a:rPr>
              <a:t>物理過程</a:t>
            </a:r>
            <a:r>
              <a:rPr lang="ja-JP" altLang="en-US" sz="2400" dirty="0">
                <a:latin typeface="メイリオ" panose="020B0604030504040204" pitchFamily="50" charset="-128"/>
                <a:ea typeface="メイリオ" panose="020B0604030504040204" pitchFamily="50" charset="-128"/>
              </a:rPr>
              <a:t>による</a:t>
            </a:r>
            <a:r>
              <a:rPr lang="ja-JP" altLang="en-US" sz="2400" dirty="0" smtClean="0">
                <a:latin typeface="メイリオ" panose="020B0604030504040204" pitchFamily="50" charset="-128"/>
                <a:ea typeface="メイリオ" panose="020B0604030504040204" pitchFamily="50" charset="-128"/>
              </a:rPr>
              <a:t>フィードバックであり、その影響は地域限定的。この例５のような、大気中</a:t>
            </a:r>
            <a:r>
              <a:rPr lang="en-US" altLang="ja-JP" sz="2400" dirty="0" smtClean="0">
                <a:latin typeface="メイリオ" panose="020B0604030504040204" pitchFamily="50" charset="-128"/>
                <a:ea typeface="メイリオ" panose="020B0604030504040204" pitchFamily="50" charset="-128"/>
              </a:rPr>
              <a:t>CO</a:t>
            </a:r>
            <a:r>
              <a:rPr lang="en-US" altLang="ja-JP" sz="2400" baseline="-25000" dirty="0" smtClean="0">
                <a:latin typeface="メイリオ" panose="020B0604030504040204" pitchFamily="50" charset="-128"/>
                <a:ea typeface="メイリオ" panose="020B0604030504040204" pitchFamily="50" charset="-128"/>
              </a:rPr>
              <a:t>2</a:t>
            </a:r>
            <a:r>
              <a:rPr lang="ja-JP" altLang="en-US" sz="2400" dirty="0" smtClean="0">
                <a:latin typeface="メイリオ" panose="020B0604030504040204" pitchFamily="50" charset="-128"/>
                <a:ea typeface="メイリオ" panose="020B0604030504040204" pitchFamily="50" charset="-128"/>
              </a:rPr>
              <a:t>濃度などを通じた</a:t>
            </a:r>
            <a:r>
              <a:rPr lang="ja-JP" altLang="en-US" sz="2400" dirty="0" smtClean="0">
                <a:solidFill>
                  <a:srgbClr val="FF0000"/>
                </a:solidFill>
                <a:latin typeface="メイリオ" panose="020B0604030504040204" pitchFamily="50" charset="-128"/>
                <a:ea typeface="メイリオ" panose="020B0604030504040204" pitchFamily="50" charset="-128"/>
              </a:rPr>
              <a:t>生物化学的過程によるフィードバックは全球的なものとなる</a:t>
            </a:r>
            <a:r>
              <a:rPr lang="ja-JP" altLang="en-US" sz="2400" dirty="0" smtClean="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41703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07840" y="573681"/>
            <a:ext cx="8528297" cy="1107996"/>
          </a:xfrm>
          <a:prstGeom prst="rect">
            <a:avLst/>
          </a:prstGeom>
          <a:noFill/>
        </p:spPr>
        <p:txBody>
          <a:bodyPr wrap="none" rtlCol="0">
            <a:spAutoFit/>
          </a:bodyPr>
          <a:lstStyle/>
          <a:p>
            <a:r>
              <a:rPr kumimoji="1" lang="ja-JP" altLang="en-US" sz="6600" dirty="0" smtClean="0"/>
              <a:t>広域植生モデルの現状</a:t>
            </a:r>
            <a:endParaRPr kumimoji="1" lang="ja-JP" altLang="en-US" sz="6600" dirty="0"/>
          </a:p>
        </p:txBody>
      </p:sp>
      <p:sp>
        <p:nvSpPr>
          <p:cNvPr id="3" name="角丸四角形 2"/>
          <p:cNvSpPr/>
          <p:nvPr/>
        </p:nvSpPr>
        <p:spPr>
          <a:xfrm>
            <a:off x="626165" y="1739348"/>
            <a:ext cx="11102009" cy="4491043"/>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68709" y="1821822"/>
            <a:ext cx="156966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主な参考文献</a:t>
            </a:r>
            <a:endParaRPr kumimoji="1" lang="ja-JP" altLang="en-US"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768709" y="2321629"/>
            <a:ext cx="10734261" cy="3908762"/>
          </a:xfrm>
          <a:prstGeom prst="rect">
            <a:avLst/>
          </a:prstGeom>
        </p:spPr>
        <p:txBody>
          <a:bodyPr wrap="square">
            <a:spAutoFit/>
          </a:bodyPr>
          <a:lstStyle/>
          <a:p>
            <a:pPr>
              <a:spcAft>
                <a:spcPts val="1200"/>
              </a:spcAft>
            </a:pPr>
            <a:r>
              <a:rPr lang="ja-JP" altLang="en-US" dirty="0"/>
              <a:t>Fisher et al. (2018) Vegetation Demographics in Earth System Models: a review of progress and priorities. Global Change Biology 24(1) 35-54</a:t>
            </a:r>
          </a:p>
          <a:p>
            <a:pPr>
              <a:spcAft>
                <a:spcPts val="1200"/>
              </a:spcAft>
            </a:pPr>
            <a:r>
              <a:rPr lang="ja-JP" altLang="en-US" dirty="0"/>
              <a:t>伊藤昭彦, 小出大, 中河嘉明 (2017) 陸域生物圏モデルの開発と温暖化研究：最近の動向, 天気, 64(6), 409-427.</a:t>
            </a:r>
          </a:p>
          <a:p>
            <a:pPr>
              <a:spcAft>
                <a:spcPts val="1200"/>
              </a:spcAft>
            </a:pPr>
            <a:r>
              <a:rPr lang="ja-JP" altLang="en-US" dirty="0"/>
              <a:t>佐藤永, 伊藤昭彦, 橋本昌司 (2018) モニタリングに基づく物質動態広域評価の最前線-広域における炭素・窒素・水の動態を探る 8.　全球スケールの陸域物質動態シミュレーション, 日本土壌肥料学雑誌, 89(2), 152-160.</a:t>
            </a:r>
          </a:p>
          <a:p>
            <a:pPr>
              <a:spcAft>
                <a:spcPts val="1200"/>
              </a:spcAft>
            </a:pPr>
            <a:r>
              <a:rPr lang="ja-JP" altLang="en-US" dirty="0"/>
              <a:t>Sato H, Ito A, Ito A, Ise T, Kato E (2015) Current Status and Future of Land Surface Models, Soil Science and Plant Nutrition, 61(1), 34-47</a:t>
            </a:r>
          </a:p>
          <a:p>
            <a:pPr>
              <a:spcAft>
                <a:spcPts val="1200"/>
              </a:spcAft>
            </a:pPr>
            <a:r>
              <a:rPr lang="ja-JP" altLang="en-US" dirty="0"/>
              <a:t>佐藤永 (2014) 植生と気候の相互作用と、動的全球モデル, in 地球環境変動の生態学, edited by 原登志彦, pp. 129-147, 共立出版, 東京.</a:t>
            </a:r>
          </a:p>
          <a:p>
            <a:pPr>
              <a:spcAft>
                <a:spcPts val="1200"/>
              </a:spcAft>
            </a:pPr>
            <a:r>
              <a:rPr lang="ja-JP" altLang="en-US" dirty="0"/>
              <a:t>佐藤永 (2008) 生物地球化学モデルの現状と未来 - 静的モデルから動的モデルへの展開, 日本生態学会誌, 58(1), 11-21.</a:t>
            </a:r>
          </a:p>
        </p:txBody>
      </p:sp>
    </p:spTree>
    <p:extLst>
      <p:ext uri="{BB962C8B-B14F-4D97-AF65-F5344CB8AC3E}">
        <p14:creationId xmlns:p14="http://schemas.microsoft.com/office/powerpoint/2010/main" val="3243983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3560</TotalTime>
  <Words>2739</Words>
  <Application>Microsoft Office PowerPoint</Application>
  <PresentationFormat>ワイド画面</PresentationFormat>
  <Paragraphs>203</Paragraphs>
  <Slides>18</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HG Mincho Light J</vt:lpstr>
      <vt:lpstr>ＭＳ Ｐゴシック</vt:lpstr>
      <vt:lpstr>Nimbus Roman No9 L</vt:lpstr>
      <vt:lpstr>StarSymbol</vt:lpstr>
      <vt:lpstr>メイリオ</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 Hisashi</dc:creator>
  <cp:lastModifiedBy>Sato Hisashi</cp:lastModifiedBy>
  <cp:revision>754</cp:revision>
  <cp:lastPrinted>2018-11-25T14:26:30Z</cp:lastPrinted>
  <dcterms:created xsi:type="dcterms:W3CDTF">2018-08-13T05:38:00Z</dcterms:created>
  <dcterms:modified xsi:type="dcterms:W3CDTF">2018-11-25T23:57:00Z</dcterms:modified>
</cp:coreProperties>
</file>