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9" r:id="rId1"/>
  </p:sldMasterIdLst>
  <p:notesMasterIdLst>
    <p:notesMasterId r:id="rId59"/>
  </p:notesMasterIdLst>
  <p:handoutMasterIdLst>
    <p:handoutMasterId r:id="rId60"/>
  </p:handoutMasterIdLst>
  <p:sldIdLst>
    <p:sldId id="256" r:id="rId2"/>
    <p:sldId id="259" r:id="rId3"/>
    <p:sldId id="258" r:id="rId4"/>
    <p:sldId id="261" r:id="rId5"/>
    <p:sldId id="264" r:id="rId6"/>
    <p:sldId id="284" r:id="rId7"/>
    <p:sldId id="266" r:id="rId8"/>
    <p:sldId id="380" r:id="rId9"/>
    <p:sldId id="300" r:id="rId10"/>
    <p:sldId id="302" r:id="rId11"/>
    <p:sldId id="303" r:id="rId12"/>
    <p:sldId id="372" r:id="rId13"/>
    <p:sldId id="356" r:id="rId14"/>
    <p:sldId id="373" r:id="rId15"/>
    <p:sldId id="368" r:id="rId16"/>
    <p:sldId id="369" r:id="rId17"/>
    <p:sldId id="265" r:id="rId18"/>
    <p:sldId id="374" r:id="rId19"/>
    <p:sldId id="262" r:id="rId20"/>
    <p:sldId id="263" r:id="rId21"/>
    <p:sldId id="274" r:id="rId22"/>
    <p:sldId id="257" r:id="rId23"/>
    <p:sldId id="283" r:id="rId24"/>
    <p:sldId id="297" r:id="rId25"/>
    <p:sldId id="268" r:id="rId26"/>
    <p:sldId id="359" r:id="rId27"/>
    <p:sldId id="362" r:id="rId28"/>
    <p:sldId id="363" r:id="rId29"/>
    <p:sldId id="386" r:id="rId30"/>
    <p:sldId id="365" r:id="rId31"/>
    <p:sldId id="358" r:id="rId32"/>
    <p:sldId id="352" r:id="rId33"/>
    <p:sldId id="366" r:id="rId34"/>
    <p:sldId id="370" r:id="rId35"/>
    <p:sldId id="353" r:id="rId36"/>
    <p:sldId id="272" r:id="rId37"/>
    <p:sldId id="275" r:id="rId38"/>
    <p:sldId id="379" r:id="rId39"/>
    <p:sldId id="276" r:id="rId40"/>
    <p:sldId id="375" r:id="rId41"/>
    <p:sldId id="378" r:id="rId42"/>
    <p:sldId id="377" r:id="rId43"/>
    <p:sldId id="351" r:id="rId44"/>
    <p:sldId id="814" r:id="rId45"/>
    <p:sldId id="815" r:id="rId46"/>
    <p:sldId id="391" r:id="rId47"/>
    <p:sldId id="392" r:id="rId48"/>
    <p:sldId id="393" r:id="rId49"/>
    <p:sldId id="394" r:id="rId50"/>
    <p:sldId id="390" r:id="rId51"/>
    <p:sldId id="395" r:id="rId52"/>
    <p:sldId id="388" r:id="rId53"/>
    <p:sldId id="381" r:id="rId54"/>
    <p:sldId id="382" r:id="rId55"/>
    <p:sldId id="383" r:id="rId56"/>
    <p:sldId id="384" r:id="rId57"/>
    <p:sldId id="385" r:id="rId58"/>
  </p:sldIdLst>
  <p:sldSz cx="12192000" cy="6858000"/>
  <p:notesSz cx="6022975" cy="110632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と自己紹介" id="{215DAD8B-2DE1-4413-822A-283D09300127}">
          <p14:sldIdLst>
            <p14:sldId id="256"/>
            <p14:sldId id="259"/>
          </p14:sldIdLst>
        </p14:section>
        <p14:section name="生物の進化" id="{DEA4E7FF-D464-4337-8FC3-621698EA6EE3}">
          <p14:sldIdLst>
            <p14:sldId id="258"/>
            <p14:sldId id="261"/>
            <p14:sldId id="264"/>
            <p14:sldId id="284"/>
            <p14:sldId id="266"/>
            <p14:sldId id="380"/>
            <p14:sldId id="300"/>
            <p14:sldId id="302"/>
            <p14:sldId id="303"/>
            <p14:sldId id="372"/>
            <p14:sldId id="356"/>
            <p14:sldId id="373"/>
            <p14:sldId id="368"/>
            <p14:sldId id="369"/>
            <p14:sldId id="265"/>
            <p14:sldId id="374"/>
            <p14:sldId id="262"/>
            <p14:sldId id="263"/>
            <p14:sldId id="274"/>
            <p14:sldId id="257"/>
            <p14:sldId id="283"/>
            <p14:sldId id="297"/>
          </p14:sldIdLst>
        </p14:section>
        <p14:section name="生物多様性と、生態系の構造" id="{1878A84C-04B6-4FAC-993D-E8C19F72CFDF}">
          <p14:sldIdLst>
            <p14:sldId id="268"/>
            <p14:sldId id="359"/>
            <p14:sldId id="362"/>
            <p14:sldId id="363"/>
            <p14:sldId id="386"/>
            <p14:sldId id="365"/>
            <p14:sldId id="358"/>
            <p14:sldId id="352"/>
            <p14:sldId id="366"/>
            <p14:sldId id="370"/>
            <p14:sldId id="353"/>
          </p14:sldIdLst>
        </p14:section>
        <p14:section name="植生のシミュレーション" id="{69B8066F-C11E-4AE3-B93F-9AFD5EA15F1A}">
          <p14:sldIdLst>
            <p14:sldId id="272"/>
            <p14:sldId id="275"/>
            <p14:sldId id="379"/>
            <p14:sldId id="276"/>
            <p14:sldId id="375"/>
            <p14:sldId id="378"/>
            <p14:sldId id="377"/>
            <p14:sldId id="351"/>
            <p14:sldId id="814"/>
            <p14:sldId id="815"/>
          </p14:sldIdLst>
        </p14:section>
        <p14:section name="タイトルなしのセクション" id="{8ADD8CD2-6654-46BA-893A-BFD1E21C04EB}">
          <p14:sldIdLst>
            <p14:sldId id="391"/>
            <p14:sldId id="392"/>
            <p14:sldId id="393"/>
            <p14:sldId id="394"/>
            <p14:sldId id="390"/>
            <p14:sldId id="395"/>
            <p14:sldId id="388"/>
            <p14:sldId id="381"/>
            <p14:sldId id="382"/>
            <p14:sldId id="383"/>
            <p14:sldId id="384"/>
            <p14:sldId id="38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FF"/>
    <a:srgbClr val="FFFDE3"/>
    <a:srgbClr val="FF9933"/>
    <a:srgbClr val="FFFF99"/>
    <a:srgbClr val="CCFFCC"/>
    <a:srgbClr val="990000"/>
    <a:srgbClr val="CC33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660B408-B3CF-4A94-85FC-2B1E0A45F4A2}" styleName="濃色スタイル 2 - アクセント 1/アクセント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45" autoAdjust="0"/>
    <p:restoredTop sz="81959" autoAdjust="0"/>
  </p:normalViewPr>
  <p:slideViewPr>
    <p:cSldViewPr snapToGrid="0">
      <p:cViewPr varScale="1">
        <p:scale>
          <a:sx n="96" d="100"/>
          <a:sy n="96" d="100"/>
        </p:scale>
        <p:origin x="76" y="7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3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3"/>
            <a:ext cx="2609955" cy="555086"/>
          </a:xfrm>
          <a:prstGeom prst="rect">
            <a:avLst/>
          </a:prstGeom>
        </p:spPr>
        <p:txBody>
          <a:bodyPr vert="horz" lIns="97589" tIns="48794" rIns="97589" bIns="4879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411631" y="3"/>
            <a:ext cx="2609955" cy="555086"/>
          </a:xfrm>
          <a:prstGeom prst="rect">
            <a:avLst/>
          </a:prstGeom>
        </p:spPr>
        <p:txBody>
          <a:bodyPr vert="horz" lIns="97589" tIns="48794" rIns="97589" bIns="48794" rtlCol="0"/>
          <a:lstStyle>
            <a:lvl1pPr algn="r">
              <a:defRPr sz="1200"/>
            </a:lvl1pPr>
          </a:lstStyle>
          <a:p>
            <a:fld id="{767704E3-3FF7-420B-BF42-68FF06FAC958}" type="datetimeFigureOut">
              <a:rPr kumimoji="1" lang="ja-JP" altLang="en-US" smtClean="0"/>
              <a:pPr/>
              <a:t>2023/1/19</a:t>
            </a:fld>
            <a:endParaRPr kumimoji="1" lang="ja-JP" altLang="en-US"/>
          </a:p>
        </p:txBody>
      </p:sp>
      <p:sp>
        <p:nvSpPr>
          <p:cNvPr id="4" name="フッター プレースホルダー 3"/>
          <p:cNvSpPr>
            <a:spLocks noGrp="1"/>
          </p:cNvSpPr>
          <p:nvPr>
            <p:ph type="ftr" sz="quarter" idx="2"/>
          </p:nvPr>
        </p:nvSpPr>
        <p:spPr>
          <a:xfrm>
            <a:off x="5" y="10508206"/>
            <a:ext cx="2609955" cy="555084"/>
          </a:xfrm>
          <a:prstGeom prst="rect">
            <a:avLst/>
          </a:prstGeom>
        </p:spPr>
        <p:txBody>
          <a:bodyPr vert="horz" lIns="97589" tIns="48794" rIns="97589" bIns="4879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411631" y="10508206"/>
            <a:ext cx="2609955" cy="555084"/>
          </a:xfrm>
          <a:prstGeom prst="rect">
            <a:avLst/>
          </a:prstGeom>
        </p:spPr>
        <p:txBody>
          <a:bodyPr vert="horz" lIns="97589" tIns="48794" rIns="97589" bIns="48794" rtlCol="0" anchor="b"/>
          <a:lstStyle>
            <a:lvl1pPr algn="r">
              <a:defRPr sz="1200"/>
            </a:lvl1pPr>
          </a:lstStyle>
          <a:p>
            <a:fld id="{7E560657-C3AB-4F1E-9244-AC50CE845339}" type="slidenum">
              <a:rPr kumimoji="1" lang="ja-JP" altLang="en-US" smtClean="0"/>
              <a:pPr/>
              <a:t>‹#›</a:t>
            </a:fld>
            <a:endParaRPr kumimoji="1" lang="ja-JP" altLang="en-US"/>
          </a:p>
        </p:txBody>
      </p:sp>
    </p:spTree>
    <p:extLst>
      <p:ext uri="{BB962C8B-B14F-4D97-AF65-F5344CB8AC3E}">
        <p14:creationId xmlns:p14="http://schemas.microsoft.com/office/powerpoint/2010/main" val="2295890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3"/>
            <a:ext cx="2609955" cy="555086"/>
          </a:xfrm>
          <a:prstGeom prst="rect">
            <a:avLst/>
          </a:prstGeom>
        </p:spPr>
        <p:txBody>
          <a:bodyPr vert="horz" lIns="97589" tIns="48794" rIns="97589" bIns="48794" rtlCol="0"/>
          <a:lstStyle>
            <a:lvl1pPr algn="l">
              <a:defRPr sz="1200"/>
            </a:lvl1pPr>
          </a:lstStyle>
          <a:p>
            <a:endParaRPr kumimoji="1" lang="ja-JP" altLang="en-US"/>
          </a:p>
        </p:txBody>
      </p:sp>
      <p:sp>
        <p:nvSpPr>
          <p:cNvPr id="3" name="日付プレースホルダー 2"/>
          <p:cNvSpPr>
            <a:spLocks noGrp="1"/>
          </p:cNvSpPr>
          <p:nvPr>
            <p:ph type="dt" idx="1"/>
          </p:nvPr>
        </p:nvSpPr>
        <p:spPr>
          <a:xfrm>
            <a:off x="3411631" y="3"/>
            <a:ext cx="2609955" cy="555086"/>
          </a:xfrm>
          <a:prstGeom prst="rect">
            <a:avLst/>
          </a:prstGeom>
        </p:spPr>
        <p:txBody>
          <a:bodyPr vert="horz" lIns="97589" tIns="48794" rIns="97589" bIns="48794" rtlCol="0"/>
          <a:lstStyle>
            <a:lvl1pPr algn="r">
              <a:defRPr sz="1200"/>
            </a:lvl1pPr>
          </a:lstStyle>
          <a:p>
            <a:fld id="{A613E6EE-0C76-4A76-AD77-64D5E58D8D77}" type="datetimeFigureOut">
              <a:rPr kumimoji="1" lang="ja-JP" altLang="en-US" smtClean="0"/>
              <a:pPr/>
              <a:t>2023/1/19</a:t>
            </a:fld>
            <a:endParaRPr kumimoji="1" lang="ja-JP" altLang="en-US"/>
          </a:p>
        </p:txBody>
      </p:sp>
      <p:sp>
        <p:nvSpPr>
          <p:cNvPr id="4" name="スライド イメージ プレースホルダー 3"/>
          <p:cNvSpPr>
            <a:spLocks noGrp="1" noRot="1" noChangeAspect="1"/>
          </p:cNvSpPr>
          <p:nvPr>
            <p:ph type="sldImg" idx="2"/>
          </p:nvPr>
        </p:nvSpPr>
        <p:spPr>
          <a:xfrm>
            <a:off x="-307975" y="1385888"/>
            <a:ext cx="6638925" cy="3735387"/>
          </a:xfrm>
          <a:prstGeom prst="rect">
            <a:avLst/>
          </a:prstGeom>
          <a:noFill/>
          <a:ln w="12700">
            <a:solidFill>
              <a:prstClr val="black"/>
            </a:solidFill>
          </a:ln>
        </p:spPr>
        <p:txBody>
          <a:bodyPr vert="horz" lIns="97589" tIns="48794" rIns="97589" bIns="48794" rtlCol="0" anchor="ctr"/>
          <a:lstStyle/>
          <a:p>
            <a:endParaRPr lang="ja-JP" altLang="en-US"/>
          </a:p>
        </p:txBody>
      </p:sp>
      <p:sp>
        <p:nvSpPr>
          <p:cNvPr id="5" name="ノート プレースホルダー 4"/>
          <p:cNvSpPr>
            <a:spLocks noGrp="1"/>
          </p:cNvSpPr>
          <p:nvPr>
            <p:ph type="body" sz="quarter" idx="3"/>
          </p:nvPr>
        </p:nvSpPr>
        <p:spPr>
          <a:xfrm>
            <a:off x="602298" y="5324211"/>
            <a:ext cx="4818380" cy="4356171"/>
          </a:xfrm>
          <a:prstGeom prst="rect">
            <a:avLst/>
          </a:prstGeom>
        </p:spPr>
        <p:txBody>
          <a:bodyPr vert="horz" lIns="97589" tIns="48794" rIns="97589" bIns="4879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10508206"/>
            <a:ext cx="2609955" cy="555084"/>
          </a:xfrm>
          <a:prstGeom prst="rect">
            <a:avLst/>
          </a:prstGeom>
        </p:spPr>
        <p:txBody>
          <a:bodyPr vert="horz" lIns="97589" tIns="48794" rIns="97589" bIns="4879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411631" y="10508206"/>
            <a:ext cx="2609955" cy="555084"/>
          </a:xfrm>
          <a:prstGeom prst="rect">
            <a:avLst/>
          </a:prstGeom>
        </p:spPr>
        <p:txBody>
          <a:bodyPr vert="horz" lIns="97589" tIns="48794" rIns="97589" bIns="48794" rtlCol="0" anchor="b"/>
          <a:lstStyle>
            <a:lvl1pPr algn="r">
              <a:defRPr sz="1200"/>
            </a:lvl1pPr>
          </a:lstStyle>
          <a:p>
            <a:fld id="{A9E288C7-ED0B-4AA5-894B-0260AA76BA45}" type="slidenum">
              <a:rPr kumimoji="1" lang="ja-JP" altLang="en-US" smtClean="0"/>
              <a:pPr/>
              <a:t>‹#›</a:t>
            </a:fld>
            <a:endParaRPr kumimoji="1" lang="ja-JP" altLang="en-US"/>
          </a:p>
        </p:txBody>
      </p:sp>
    </p:spTree>
    <p:extLst>
      <p:ext uri="{BB962C8B-B14F-4D97-AF65-F5344CB8AC3E}">
        <p14:creationId xmlns:p14="http://schemas.microsoft.com/office/powerpoint/2010/main" val="35275133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初学者を対象に「厳密さよりも本質と分かりやすさ」を優先させています</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1</a:t>
            </a:fld>
            <a:endParaRPr kumimoji="1" lang="ja-JP" altLang="en-US"/>
          </a:p>
        </p:txBody>
      </p:sp>
    </p:spTree>
    <p:extLst>
      <p:ext uri="{BB962C8B-B14F-4D97-AF65-F5344CB8AC3E}">
        <p14:creationId xmlns:p14="http://schemas.microsoft.com/office/powerpoint/2010/main" val="3802840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t>進化は、種間や個体間で</a:t>
            </a:r>
            <a:r>
              <a:rPr lang="en-US" altLang="ja-JP" sz="1000" dirty="0"/>
              <a:t>”</a:t>
            </a:r>
            <a:r>
              <a:rPr lang="ja-JP" altLang="en-US" sz="1000" dirty="0"/>
              <a:t>敵対的</a:t>
            </a:r>
            <a:r>
              <a:rPr lang="en-US" altLang="ja-JP" sz="1000" dirty="0"/>
              <a:t>”</a:t>
            </a:r>
            <a:r>
              <a:rPr lang="ja-JP" altLang="en-US" sz="1000" dirty="0"/>
              <a:t>に振る舞うように働く、とも限らないことを、ここから</a:t>
            </a:r>
            <a:r>
              <a:rPr lang="en-US" altLang="ja-JP" sz="1000" dirty="0"/>
              <a:t>6</a:t>
            </a:r>
            <a:r>
              <a:rPr lang="ja-JP" altLang="en-US" sz="1000" dirty="0"/>
              <a:t>枚のスライドで説明していきます。</a:t>
            </a:r>
            <a:endParaRPr lang="en-US" altLang="ja-JP" sz="1000" dirty="0"/>
          </a:p>
          <a:p>
            <a:endParaRPr lang="en-US" altLang="ja-JP" sz="1000" dirty="0"/>
          </a:p>
          <a:p>
            <a:r>
              <a:rPr lang="ja-JP" altLang="en-US" sz="1000" dirty="0"/>
              <a:t>ハダカデバネズミ：</a:t>
            </a:r>
          </a:p>
          <a:p>
            <a:r>
              <a:rPr lang="ja-JP" altLang="en-US" sz="1000" dirty="0"/>
              <a:t>完全地中棲。</a:t>
            </a:r>
            <a:r>
              <a:rPr lang="en-US" altLang="ja-JP" sz="1000" dirty="0"/>
              <a:t>10</a:t>
            </a:r>
            <a:r>
              <a:rPr lang="ja-JP" altLang="en-US" sz="1000" dirty="0"/>
              <a:t>匹以上</a:t>
            </a:r>
            <a:r>
              <a:rPr lang="en-US" altLang="ja-JP" sz="1000" dirty="0"/>
              <a:t>290</a:t>
            </a:r>
            <a:r>
              <a:rPr lang="ja-JP" altLang="en-US" sz="1000" dirty="0"/>
              <a:t>匹以下（平均</a:t>
            </a:r>
            <a:r>
              <a:rPr lang="en-US" altLang="ja-JP" sz="1000" dirty="0"/>
              <a:t>75 - 80</a:t>
            </a:r>
            <a:r>
              <a:rPr lang="ja-JP" altLang="en-US" sz="1000" dirty="0"/>
              <a:t>匹）もの大規模な群れ（コロニー）を形成し生活する。植物食で、地下植物や植物の根を食べる。</a:t>
            </a:r>
          </a:p>
          <a:p>
            <a:r>
              <a:rPr lang="ja-JP" altLang="en-US" sz="1000" dirty="0"/>
              <a:t>群れの中でもっとも優位にある</a:t>
            </a:r>
            <a:r>
              <a:rPr lang="en-US" altLang="ja-JP" sz="1000" dirty="0"/>
              <a:t>1</a:t>
            </a:r>
            <a:r>
              <a:rPr lang="ja-JP" altLang="en-US" sz="1000" dirty="0"/>
              <a:t>頭の雌（繁殖メス）と、</a:t>
            </a:r>
            <a:r>
              <a:rPr lang="en-US" altLang="ja-JP" sz="1000" dirty="0"/>
              <a:t>1</a:t>
            </a:r>
            <a:r>
              <a:rPr lang="ja-JP" altLang="en-US" sz="1000" dirty="0"/>
              <a:t>頭または数頭の雄のみが繁殖に参加する。</a:t>
            </a:r>
            <a:endParaRPr lang="en-US" altLang="ja-JP" sz="1000" dirty="0"/>
          </a:p>
          <a:p>
            <a:r>
              <a:rPr lang="ja-JP" altLang="en-US" sz="1000" dirty="0"/>
              <a:t>女王以外の個体は、護衛、食物調達、子育て、子供の保温、など仕事を分業している。</a:t>
            </a:r>
            <a:endParaRPr lang="en-US" altLang="ja-JP" sz="1000" dirty="0"/>
          </a:p>
          <a:p>
            <a:r>
              <a:rPr lang="ja-JP" altLang="en-US" sz="1000" dirty="0"/>
              <a:t>老化・癌に対して、驚異的な耐性を持つ。また酸素がない環境で</a:t>
            </a:r>
            <a:r>
              <a:rPr lang="en-US" altLang="ja-JP" sz="1000" dirty="0"/>
              <a:t>18</a:t>
            </a:r>
            <a:r>
              <a:rPr lang="ja-JP" altLang="en-US" sz="1000" dirty="0"/>
              <a:t>分も耐え、大きなダメージも残らなかった観察例あり。</a:t>
            </a:r>
            <a:endParaRPr lang="en-US" altLang="ja-JP" sz="1000" dirty="0"/>
          </a:p>
          <a:p>
            <a:r>
              <a:rPr lang="ja-JP" altLang="en-US" sz="1000" dirty="0"/>
              <a:t>かなり最近まで「寿命が無いんじゃね？」とまで考えられていたが（例えば、</a:t>
            </a:r>
            <a:r>
              <a:rPr lang="en-US" altLang="ja-JP" sz="1000" dirty="0"/>
              <a:t>2018</a:t>
            </a:r>
            <a:r>
              <a:rPr lang="ja-JP" altLang="en-US" sz="1000" dirty="0"/>
              <a:t>年の</a:t>
            </a:r>
            <a:r>
              <a:rPr lang="en-US" altLang="ja-JP" sz="1000" dirty="0"/>
              <a:t>Science</a:t>
            </a:r>
            <a:r>
              <a:rPr lang="ja-JP" altLang="en-US" sz="1000" dirty="0"/>
              <a:t>誌の</a:t>
            </a:r>
            <a:r>
              <a:rPr lang="en-US" altLang="ja-JP" sz="1000" dirty="0"/>
              <a:t>”Forever young? Naked mole rats may know the secret”</a:t>
            </a:r>
            <a:r>
              <a:rPr lang="ja-JP" altLang="en-US" sz="1000" dirty="0"/>
              <a:t>による報告など）</a:t>
            </a:r>
            <a:endParaRPr lang="en-US" altLang="ja-JP" sz="1000" dirty="0"/>
          </a:p>
          <a:p>
            <a:r>
              <a:rPr lang="en-US" altLang="ja-JP" sz="1000" dirty="0"/>
              <a:t>2021</a:t>
            </a:r>
            <a:r>
              <a:rPr lang="ja-JP" altLang="en-US" sz="1000" dirty="0"/>
              <a:t>年に</a:t>
            </a:r>
            <a:r>
              <a:rPr lang="en-US" altLang="ja-JP" sz="1000" dirty="0"/>
              <a:t>Nature Aging</a:t>
            </a:r>
            <a:r>
              <a:rPr lang="ja-JP" altLang="en-US" sz="1000" dirty="0"/>
              <a:t>誌に掲載された「</a:t>
            </a:r>
            <a:r>
              <a:rPr lang="en-US" altLang="ja-JP" sz="1000" dirty="0"/>
              <a:t>Ageing: Measuring ageing in naked mole rats</a:t>
            </a:r>
            <a:r>
              <a:rPr lang="ja-JP" altLang="en-US" sz="1000" dirty="0"/>
              <a:t>」という論文では、</a:t>
            </a:r>
            <a:endParaRPr lang="en-US" altLang="ja-JP" sz="1000" dirty="0"/>
          </a:p>
          <a:p>
            <a:r>
              <a:rPr lang="ja-JP" altLang="en-US" sz="1000" dirty="0"/>
              <a:t>エピジェネティック変化（メチル化など、</a:t>
            </a:r>
            <a:r>
              <a:rPr lang="en-US" altLang="ja-JP" sz="1000" dirty="0"/>
              <a:t>DNA</a:t>
            </a:r>
            <a:r>
              <a:rPr lang="ja-JP" altLang="en-US" sz="1000" dirty="0"/>
              <a:t>配列の変化を伴わない遺伝子発現の変化）で調べると、ちゃんと老化していると報告されている。</a:t>
            </a:r>
            <a:endParaRPr lang="en-US" altLang="ja-JP" sz="1000" dirty="0"/>
          </a:p>
          <a:p>
            <a:endParaRPr lang="en-US" altLang="ja-JP" sz="1000" dirty="0"/>
          </a:p>
          <a:p>
            <a:pPr defTabSz="975893">
              <a:defRPr/>
            </a:pPr>
            <a:r>
              <a:rPr lang="ja-JP" altLang="en-US" sz="1000" dirty="0"/>
              <a:t>講談社「進化の教科書」第３巻</a:t>
            </a:r>
            <a:r>
              <a:rPr lang="en-US" altLang="ja-JP" sz="1000" dirty="0"/>
              <a:t>P372</a:t>
            </a:r>
            <a:r>
              <a:rPr lang="ja-JP" altLang="en-US" sz="1000" dirty="0"/>
              <a:t>より、一部改変：</a:t>
            </a:r>
            <a:endParaRPr lang="en-US" altLang="ja-JP" sz="1000" dirty="0"/>
          </a:p>
          <a:p>
            <a:r>
              <a:rPr lang="ja-JP" altLang="en-US" sz="1000" dirty="0"/>
              <a:t>真社会性は、脊椎動物、甲殻類、アブラムシ、アザミウマ、甲虫、シロアリのそれぞれの系統で１回か、多くても</a:t>
            </a:r>
            <a:r>
              <a:rPr lang="en-US" altLang="ja-JP" sz="1000" dirty="0"/>
              <a:t>2</a:t>
            </a:r>
            <a:r>
              <a:rPr lang="ja-JP" altLang="en-US" sz="1000" dirty="0" err="1"/>
              <a:t>，</a:t>
            </a:r>
            <a:r>
              <a:rPr lang="en-US" altLang="ja-JP" sz="1000" dirty="0"/>
              <a:t>3</a:t>
            </a:r>
            <a:r>
              <a:rPr lang="ja-JP" altLang="en-US" sz="1000" dirty="0"/>
              <a:t>回進化しただけである。しかし、膜翅目（アリ、ハチ、スズメバチなど）では真社会性が、少なくとも</a:t>
            </a:r>
            <a:r>
              <a:rPr lang="en-US" altLang="ja-JP" sz="1000" dirty="0"/>
              <a:t>11</a:t>
            </a:r>
            <a:r>
              <a:rPr lang="ja-JP" altLang="en-US" sz="1000" dirty="0"/>
              <a:t>回進化した。真社会性が膜翅目で繰り返し進化した理由は、膜翅目の特殊な性決定システムにあるのかもしれない。膜翅目は半倍数性の性決定をおこなう。オスは未受精卵（一倍体）から生まれ、メスは受精卵（二倍体）から生まれるのだ。多くの膜翅目で、女王は一匹のオスとだけ交配するため、すべての娘は同じ父親から同じ染色体を受け継ぐ。その結果、娘同士の血縁度は</a:t>
            </a:r>
            <a:r>
              <a:rPr lang="en-US" altLang="ja-JP" sz="1000" dirty="0"/>
              <a:t>0.75</a:t>
            </a:r>
            <a:r>
              <a:rPr lang="ja-JP" altLang="en-US" sz="1000" dirty="0"/>
              <a:t>と非常に高くなり、娘同士の助け合いが進化しやすくなる。</a:t>
            </a:r>
            <a:endParaRPr lang="en-US" altLang="ja-JP" sz="1000" dirty="0"/>
          </a:p>
          <a:p>
            <a:endParaRPr lang="en-US" altLang="ja-JP" sz="1000" dirty="0"/>
          </a:p>
          <a:p>
            <a:r>
              <a:rPr lang="ja-JP" altLang="en-US" sz="1000" dirty="0"/>
              <a:t>豆知識：</a:t>
            </a:r>
            <a:endParaRPr lang="en-US" altLang="ja-JP" sz="1000" dirty="0"/>
          </a:p>
          <a:p>
            <a:r>
              <a:rPr lang="ja-JP" altLang="en-US" sz="1000" dirty="0"/>
              <a:t>シロアリ</a:t>
            </a:r>
            <a:r>
              <a:rPr lang="en-US" altLang="ja-JP" sz="1000" dirty="0"/>
              <a:t>(Termite)</a:t>
            </a:r>
            <a:r>
              <a:rPr lang="ja-JP" altLang="en-US" sz="1000" dirty="0"/>
              <a:t>はゴキブリの仲間。アリ</a:t>
            </a:r>
            <a:r>
              <a:rPr lang="en-US" altLang="ja-JP" sz="1000" dirty="0"/>
              <a:t>(Ant)</a:t>
            </a:r>
            <a:r>
              <a:rPr lang="ja-JP" altLang="en-US" sz="1000" dirty="0"/>
              <a:t>は蜂の仲間。何となく形が似ていても、系統が大きく離れた生き物です。</a:t>
            </a:r>
            <a:endParaRPr lang="en-US" altLang="ja-JP" sz="1000" dirty="0"/>
          </a:p>
          <a:p>
            <a:r>
              <a:rPr lang="ja-JP" altLang="en-US" sz="1000" dirty="0"/>
              <a:t>あと、英語ではハナバチ</a:t>
            </a:r>
            <a:r>
              <a:rPr lang="en-US" altLang="ja-JP" sz="1000" dirty="0"/>
              <a:t>(Bee) </a:t>
            </a:r>
            <a:r>
              <a:rPr lang="ja-JP" altLang="en-US" sz="1000" dirty="0"/>
              <a:t>と狩りバチ</a:t>
            </a:r>
            <a:r>
              <a:rPr lang="en-US" altLang="ja-JP" sz="1000" dirty="0"/>
              <a:t>(Wasp)</a:t>
            </a:r>
            <a:r>
              <a:rPr lang="ja-JP" altLang="en-US" sz="1000" dirty="0"/>
              <a:t>を分けて呼称します。</a:t>
            </a:r>
            <a:endParaRPr lang="en-US" altLang="ja-JP" sz="1000" dirty="0"/>
          </a:p>
          <a:p>
            <a:r>
              <a:rPr lang="en-US" altLang="ja-JP" sz="1000" dirty="0"/>
              <a:t>Termite</a:t>
            </a:r>
            <a:r>
              <a:rPr lang="ja-JP" altLang="en-US" sz="1000" dirty="0"/>
              <a:t>と</a:t>
            </a:r>
            <a:r>
              <a:rPr lang="en-US" altLang="ja-JP" sz="1000" dirty="0"/>
              <a:t>Ant</a:t>
            </a:r>
            <a:r>
              <a:rPr lang="ja-JP" altLang="en-US" sz="1000" dirty="0"/>
              <a:t>同様に、</a:t>
            </a:r>
            <a:r>
              <a:rPr lang="en-US" altLang="ja-JP" sz="1000" dirty="0"/>
              <a:t>Bee</a:t>
            </a:r>
            <a:r>
              <a:rPr lang="ja-JP" altLang="en-US" sz="1000" dirty="0"/>
              <a:t>と</a:t>
            </a:r>
            <a:r>
              <a:rPr lang="en-US" altLang="ja-JP" sz="1000" dirty="0"/>
              <a:t>Wasp</a:t>
            </a:r>
            <a:r>
              <a:rPr lang="ja-JP" altLang="en-US" sz="1000" dirty="0"/>
              <a:t>もそれぞれ異なる系統群にまとまりますので、英語名称の方がより系統関係を反映してます。</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10</a:t>
            </a:fld>
            <a:endParaRPr kumimoji="1" lang="ja-JP" altLang="en-US"/>
          </a:p>
        </p:txBody>
      </p:sp>
    </p:spTree>
    <p:extLst>
      <p:ext uri="{BB962C8B-B14F-4D97-AF65-F5344CB8AC3E}">
        <p14:creationId xmlns:p14="http://schemas.microsoft.com/office/powerpoint/2010/main" val="2853605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000" dirty="0"/>
              <a:t>では、なぜこのような協力が進化できるのか、についての理論的説明</a:t>
            </a:r>
            <a:endParaRPr lang="en-US" altLang="ja-JP" sz="1000" dirty="0"/>
          </a:p>
          <a:p>
            <a:endParaRPr lang="en-US" altLang="ja-JP" sz="1000" b="1" dirty="0"/>
          </a:p>
          <a:p>
            <a:r>
              <a:rPr lang="ja-JP" altLang="en-US" sz="1000" b="1" dirty="0"/>
              <a:t>適応度</a:t>
            </a:r>
            <a:r>
              <a:rPr lang="en-US" altLang="ja-JP" sz="1000" dirty="0"/>
              <a:t>(fitness)</a:t>
            </a:r>
            <a:r>
              <a:rPr lang="ja-JP" altLang="en-US" sz="1000" dirty="0"/>
              <a:t>：生物がどれだけ多くの子孫を次世代に残せるかの尺度。繁殖成功度ともよぶ。「</a:t>
            </a:r>
            <a:r>
              <a:rPr lang="en-US" altLang="ja-JP" sz="1000" b="1" dirty="0"/>
              <a:t>1</a:t>
            </a:r>
            <a:r>
              <a:rPr lang="ja-JP" altLang="en-US" sz="1000" b="1" dirty="0"/>
              <a:t>個体が残した繁殖可能な子供の数</a:t>
            </a:r>
            <a:r>
              <a:rPr lang="en-US" altLang="ja-JP" sz="1000" b="1" dirty="0"/>
              <a:t>×</a:t>
            </a:r>
            <a:r>
              <a:rPr lang="ja-JP" altLang="en-US" sz="1000" b="1" dirty="0"/>
              <a:t>その子供との血縁度</a:t>
            </a:r>
            <a:r>
              <a:rPr lang="ja-JP" altLang="en-US" sz="1000" dirty="0"/>
              <a:t>」によって示される。</a:t>
            </a:r>
            <a:endParaRPr lang="en-US" altLang="ja-JP" sz="1000" dirty="0"/>
          </a:p>
          <a:p>
            <a:endParaRPr lang="en-US" altLang="ja-JP" sz="1000" dirty="0"/>
          </a:p>
          <a:p>
            <a:r>
              <a:rPr lang="ja-JP" altLang="en-US" sz="1000" b="1" dirty="0"/>
              <a:t>血縁度</a:t>
            </a:r>
            <a:r>
              <a:rPr lang="en-US" altLang="ja-JP" sz="1000" dirty="0"/>
              <a:t>(relatedness)</a:t>
            </a:r>
            <a:r>
              <a:rPr lang="ja-JP" altLang="en-US" sz="1000" dirty="0"/>
              <a:t>：ある個体間の血縁の程度を占める係数。ヒトを含む多くの有性生殖種において、父と子、母と子の血縁度は、いずれも</a:t>
            </a:r>
            <a:r>
              <a:rPr lang="en-US" altLang="ja-JP" sz="1000" dirty="0"/>
              <a:t>0.5</a:t>
            </a:r>
            <a:r>
              <a:rPr lang="ja-JP" altLang="en-US" sz="1000" dirty="0" err="1"/>
              <a:t>。</a:t>
            </a:r>
            <a:r>
              <a:rPr lang="ja-JP" altLang="en-US" sz="1000" dirty="0"/>
              <a:t>同じ父母から生まれた兄弟姉妹間では</a:t>
            </a:r>
            <a:r>
              <a:rPr lang="en-US" altLang="ja-JP" sz="1000" dirty="0"/>
              <a:t>0.5</a:t>
            </a:r>
            <a:r>
              <a:rPr lang="ja-JP" altLang="en-US" sz="1000" dirty="0" err="1"/>
              <a:t>。</a:t>
            </a:r>
            <a:endParaRPr lang="en-US" altLang="ja-JP" sz="1000" dirty="0"/>
          </a:p>
          <a:p>
            <a:endParaRPr lang="en-US" altLang="ja-JP" sz="1000" dirty="0"/>
          </a:p>
          <a:p>
            <a:r>
              <a:rPr lang="ja-JP" altLang="en-US" sz="1000" dirty="0"/>
              <a:t>ところで血縁選択により協力が進化するためには、血縁認識（血縁者と非血縁者を区別すること）ができなくてはならない。</a:t>
            </a:r>
            <a:endParaRPr lang="en-US" altLang="ja-JP" sz="1000" dirty="0"/>
          </a:p>
          <a:p>
            <a:r>
              <a:rPr lang="ja-JP" altLang="en-US" sz="1000" dirty="0"/>
              <a:t>単なる距離の近さが、血縁者かどうかの指標になることもある。メスにとっては、卵や胎児が自分のお腹の中にいる間は、その子が自分の子であることは確実である。</a:t>
            </a:r>
            <a:endParaRPr lang="en-US" altLang="ja-JP" sz="1000" dirty="0"/>
          </a:p>
          <a:p>
            <a:r>
              <a:rPr lang="ja-JP" altLang="en-US" sz="1000" dirty="0"/>
              <a:t>生まれた後でも、自分の巣にある卵や、巣にいて餌をねだってくる子供は、おそらく自分の子であろう。</a:t>
            </a:r>
            <a:endParaRPr lang="en-US" altLang="ja-JP" sz="1000" dirty="0"/>
          </a:p>
          <a:p>
            <a:endParaRPr lang="en-US" altLang="ja-JP" sz="1000" dirty="0"/>
          </a:p>
          <a:p>
            <a:r>
              <a:rPr lang="ja-JP" altLang="en-US" sz="1000" dirty="0"/>
              <a:t>しかし、オスにとっては、距離の近さは信頼できる指標とならない。</a:t>
            </a:r>
            <a:endParaRPr lang="en-US" altLang="ja-JP" sz="1000" dirty="0"/>
          </a:p>
          <a:p>
            <a:r>
              <a:rPr lang="ja-JP" altLang="en-US" sz="1000" dirty="0"/>
              <a:t>そこでハミルトンは利他主義のモデルに、血縁認識を取り入れた。</a:t>
            </a:r>
            <a:endParaRPr lang="en-US" altLang="ja-JP" sz="1000" dirty="0"/>
          </a:p>
          <a:p>
            <a:r>
              <a:rPr lang="ja-JP" altLang="en-US" sz="1000" dirty="0"/>
              <a:t>それによると、利他行動を起こさせる対立遺伝子（あるいは対立遺伝子群）が進化するためには、包括適応度式の条件に加えて、以下の</a:t>
            </a:r>
            <a:r>
              <a:rPr lang="en-US" altLang="ja-JP" sz="1000" dirty="0"/>
              <a:t>3</a:t>
            </a:r>
            <a:r>
              <a:rPr lang="ja-JP" altLang="en-US" sz="1000" dirty="0"/>
              <a:t>条件も満たす必要がある。</a:t>
            </a:r>
            <a:endParaRPr lang="en-US" altLang="ja-JP" sz="1000" dirty="0"/>
          </a:p>
          <a:p>
            <a:r>
              <a:rPr lang="en-US" altLang="ja-JP" sz="1000" dirty="0"/>
              <a:t>(1) </a:t>
            </a:r>
            <a:r>
              <a:rPr lang="ja-JP" altLang="en-US" sz="1000" dirty="0"/>
              <a:t>対立遺伝子の</a:t>
            </a:r>
            <a:r>
              <a:rPr lang="en-US" altLang="ja-JP" sz="1000" dirty="0"/>
              <a:t>1</a:t>
            </a:r>
            <a:r>
              <a:rPr lang="ja-JP" altLang="en-US" sz="1000" dirty="0"/>
              <a:t>つ目の機能は、形質</a:t>
            </a:r>
            <a:r>
              <a:rPr lang="en-US" altLang="ja-JP" sz="1000" dirty="0"/>
              <a:t>P</a:t>
            </a:r>
            <a:r>
              <a:rPr lang="ja-JP" altLang="en-US" sz="1000" dirty="0"/>
              <a:t>（その遺伝子を持つ証拠）を作る</a:t>
            </a:r>
            <a:endParaRPr lang="en-US" altLang="ja-JP" sz="1000" dirty="0"/>
          </a:p>
          <a:p>
            <a:r>
              <a:rPr lang="en-US" altLang="ja-JP" sz="1000" dirty="0"/>
              <a:t>(2) </a:t>
            </a:r>
            <a:r>
              <a:rPr lang="ja-JP" altLang="en-US" sz="1000" dirty="0"/>
              <a:t>形質</a:t>
            </a:r>
            <a:r>
              <a:rPr lang="en-US" altLang="ja-JP" sz="1000" dirty="0"/>
              <a:t>P</a:t>
            </a:r>
            <a:r>
              <a:rPr lang="ja-JP" altLang="en-US" sz="1000" dirty="0"/>
              <a:t>は、他の個体から認識できる</a:t>
            </a:r>
            <a:endParaRPr lang="en-US" altLang="ja-JP" sz="1000" dirty="0"/>
          </a:p>
          <a:p>
            <a:r>
              <a:rPr lang="en-US" altLang="ja-JP" sz="1000" dirty="0"/>
              <a:t>(3) </a:t>
            </a:r>
            <a:r>
              <a:rPr lang="ja-JP" altLang="en-US" sz="1000" dirty="0"/>
              <a:t>対立遺伝子の</a:t>
            </a:r>
            <a:r>
              <a:rPr lang="en-US" altLang="ja-JP" sz="1000" dirty="0"/>
              <a:t>2</a:t>
            </a:r>
            <a:r>
              <a:rPr lang="ja-JP" altLang="en-US" sz="1000" dirty="0"/>
              <a:t>つ目の機能は、形質</a:t>
            </a:r>
            <a:r>
              <a:rPr lang="en-US" altLang="ja-JP" sz="1000" dirty="0"/>
              <a:t>P</a:t>
            </a:r>
            <a:r>
              <a:rPr lang="ja-JP" altLang="en-US" sz="1000" dirty="0"/>
              <a:t>を持つ他の個体に対して利他行動をする。</a:t>
            </a:r>
            <a:endParaRPr lang="en-US" altLang="ja-JP" sz="1000" dirty="0"/>
          </a:p>
          <a:p>
            <a:r>
              <a:rPr lang="ja-JP" altLang="en-US" sz="1000" dirty="0"/>
              <a:t>この条件を満たす対立遺伝子は、細胞性粘菌のキイロタマホコリカビで実際に見つかっている。その対立遺伝子は、キイロタマホコリカビがナメクジ体を形成する際の血縁認識に関与するものである</a:t>
            </a:r>
            <a:endParaRPr lang="en-US" altLang="ja-JP" sz="1000" dirty="0"/>
          </a:p>
          <a:p>
            <a:r>
              <a:rPr lang="ja-JP" altLang="en-US" sz="1000" dirty="0"/>
              <a:t>講談社「進化の教科書　第</a:t>
            </a:r>
            <a:r>
              <a:rPr lang="en-US" altLang="ja-JP" sz="1000" dirty="0"/>
              <a:t>3</a:t>
            </a:r>
            <a:r>
              <a:rPr lang="ja-JP" altLang="en-US" sz="1000" dirty="0"/>
              <a:t>巻」より、一部改変</a:t>
            </a:r>
            <a:endParaRPr lang="en-US" altLang="ja-JP" sz="1000" dirty="0"/>
          </a:p>
        </p:txBody>
      </p:sp>
      <p:sp>
        <p:nvSpPr>
          <p:cNvPr id="4" name="スライド番号プレースホルダ 3"/>
          <p:cNvSpPr>
            <a:spLocks noGrp="1"/>
          </p:cNvSpPr>
          <p:nvPr>
            <p:ph type="sldNum" sz="quarter" idx="10"/>
          </p:nvPr>
        </p:nvSpPr>
        <p:spPr/>
        <p:txBody>
          <a:bodyPr/>
          <a:lstStyle/>
          <a:p>
            <a:fld id="{A9E288C7-ED0B-4AA5-894B-0260AA76BA45}" type="slidenum">
              <a:rPr kumimoji="1" lang="ja-JP" altLang="en-US" smtClean="0"/>
              <a:pPr/>
              <a:t>11</a:t>
            </a:fld>
            <a:endParaRPr kumimoji="1" lang="ja-JP" altLang="en-US"/>
          </a:p>
        </p:txBody>
      </p:sp>
    </p:spTree>
    <p:extLst>
      <p:ext uri="{BB962C8B-B14F-4D97-AF65-F5344CB8AC3E}">
        <p14:creationId xmlns:p14="http://schemas.microsoft.com/office/powerpoint/2010/main" val="2185428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75893">
              <a:defRPr/>
            </a:pPr>
            <a:r>
              <a:rPr lang="ja-JP" altLang="en-US" sz="1000" dirty="0">
                <a:cs typeface="ＭＳ Ｐ明朝" panose="02020600040205080304" pitchFamily="18" charset="-128"/>
              </a:rPr>
              <a:t>生物間の協力は、血縁関係のある個体間でのみ進化するわけでは無い</a:t>
            </a:r>
            <a:endParaRPr lang="en-US" altLang="ja-JP" sz="1000" dirty="0">
              <a:cs typeface="ＭＳ Ｐ明朝" panose="02020600040205080304" pitchFamily="18" charset="-128"/>
            </a:endParaRPr>
          </a:p>
          <a:p>
            <a:pPr defTabSz="975893">
              <a:defRPr/>
            </a:pPr>
            <a:endParaRPr lang="en-US" altLang="ja-JP" sz="1000" dirty="0">
              <a:cs typeface="ＭＳ Ｐ明朝" panose="02020600040205080304" pitchFamily="18" charset="-128"/>
            </a:endParaRPr>
          </a:p>
          <a:p>
            <a:pPr defTabSz="975893">
              <a:defRPr/>
            </a:pPr>
            <a:r>
              <a:rPr lang="ja-JP" altLang="en-US" sz="1000" dirty="0">
                <a:cs typeface="ＭＳ Ｐ明朝" panose="02020600040205080304" pitchFamily="18" charset="-128"/>
              </a:rPr>
              <a:t>最初から双利共生関係にあっただろう事例→アリとマカランガ（別名、アリ植物、茎の中にアリを住まわせて用心棒にする）。たまたま双利関係にあった関係が、進化により強化されたイメージ。</a:t>
            </a:r>
            <a:endParaRPr lang="ja-JP" altLang="en-US" sz="1000" dirty="0"/>
          </a:p>
          <a:p>
            <a:r>
              <a:rPr lang="ja-JP" altLang="en-US" sz="1000" dirty="0">
                <a:cs typeface="ＭＳ Ｐ明朝" panose="02020600040205080304" pitchFamily="18" charset="-128"/>
              </a:rPr>
              <a:t>他の多くの場合は、当初は一方的な収奪関係であったものが、双方の対応的な進化の結果として、相利共生系関係が築かれたと考えられている。これはその一例。</a:t>
            </a:r>
            <a:endParaRPr lang="en-US" altLang="ja-JP" sz="1000" dirty="0">
              <a:cs typeface="ＭＳ Ｐ明朝" panose="02020600040205080304" pitchFamily="18" charset="-128"/>
            </a:endParaRPr>
          </a:p>
          <a:p>
            <a:endParaRPr lang="en-US" altLang="ja-JP" sz="1000" dirty="0">
              <a:cs typeface="ＭＳ Ｐ明朝" panose="02020600040205080304" pitchFamily="18" charset="-128"/>
            </a:endParaRPr>
          </a:p>
          <a:p>
            <a:r>
              <a:rPr lang="ja-JP" altLang="en-US" sz="1000" dirty="0">
                <a:cs typeface="ＭＳ Ｐ明朝" panose="02020600040205080304" pitchFamily="18" charset="-128"/>
              </a:rPr>
              <a:t>以下、表の出典である東北大学</a:t>
            </a:r>
            <a:r>
              <a:rPr lang="en-US" altLang="ja-JP" sz="1000" dirty="0">
                <a:cs typeface="ＭＳ Ｐ明朝" panose="02020600040205080304" pitchFamily="18" charset="-128"/>
              </a:rPr>
              <a:t>GCOE</a:t>
            </a:r>
            <a:r>
              <a:rPr lang="ja-JP" altLang="en-US" sz="1000" dirty="0">
                <a:cs typeface="ＭＳ Ｐ明朝" panose="02020600040205080304" pitchFamily="18" charset="-128"/>
              </a:rPr>
              <a:t>スライドの説明のコピペ</a:t>
            </a:r>
            <a:endParaRPr lang="en-US" altLang="ja-JP" sz="1000" dirty="0">
              <a:cs typeface="ＭＳ Ｐ明朝" panose="02020600040205080304" pitchFamily="18" charset="-128"/>
            </a:endParaRPr>
          </a:p>
          <a:p>
            <a:r>
              <a:rPr lang="en-US" altLang="ja-JP" sz="1000" dirty="0">
                <a:cs typeface="ＭＳ Ｐ明朝" panose="02020600040205080304" pitchFamily="18" charset="-128"/>
              </a:rPr>
              <a:t>_____________________________________________</a:t>
            </a:r>
          </a:p>
          <a:p>
            <a:r>
              <a:rPr lang="ja-JP" altLang="en-US" sz="1000" dirty="0">
                <a:cs typeface="ＭＳ Ｐ明朝" panose="02020600040205080304" pitchFamily="18" charset="-128"/>
              </a:rPr>
              <a:t>被子植物は裸子植物から進化しました。このときに植物と送粉者の相利共生系も築かれました。この表はその過程を示しています。</a:t>
            </a:r>
            <a:endParaRPr lang="en-US" altLang="ja-JP" sz="1000" dirty="0">
              <a:cs typeface="ＭＳ Ｐ明朝" panose="02020600040205080304" pitchFamily="18" charset="-128"/>
            </a:endParaRPr>
          </a:p>
          <a:p>
            <a:endParaRPr lang="en-US" altLang="ja-JP" sz="1000" dirty="0">
              <a:cs typeface="ＭＳ Ｐ明朝" panose="02020600040205080304" pitchFamily="18" charset="-128"/>
            </a:endParaRPr>
          </a:p>
          <a:p>
            <a:r>
              <a:rPr lang="ja-JP" altLang="en-US" sz="1000" dirty="0">
                <a:cs typeface="ＭＳ Ｐ明朝" panose="02020600040205080304" pitchFamily="18" charset="-128"/>
              </a:rPr>
              <a:t>動物による花の利用の行を見てください。動物はもともと植物を一方的に利用していました。花粉やめしべの分泌液や花を食べる捕食者だったのです。</a:t>
            </a:r>
            <a:endParaRPr lang="en-US" altLang="ja-JP" sz="1000" dirty="0">
              <a:cs typeface="ＭＳ Ｐ明朝" panose="02020600040205080304" pitchFamily="18" charset="-128"/>
            </a:endParaRPr>
          </a:p>
          <a:p>
            <a:r>
              <a:rPr lang="ja-JP" altLang="en-US" sz="1000" dirty="0">
                <a:cs typeface="ＭＳ Ｐ明朝" panose="02020600040205080304" pitchFamily="18" charset="-128"/>
              </a:rPr>
              <a:t>しかし、植物が花蜜を分泌するようになり、動物はより良い餌である花蜜を集めるようになったと考えられます。</a:t>
            </a:r>
            <a:endParaRPr lang="en-US" altLang="ja-JP" sz="1000" dirty="0">
              <a:cs typeface="ＭＳ Ｐ明朝" panose="02020600040205080304" pitchFamily="18" charset="-128"/>
            </a:endParaRPr>
          </a:p>
          <a:p>
            <a:endParaRPr lang="en-US" altLang="ja-JP" sz="1000" dirty="0">
              <a:cs typeface="ＭＳ Ｐ明朝" panose="02020600040205080304" pitchFamily="18" charset="-128"/>
            </a:endParaRPr>
          </a:p>
          <a:p>
            <a:r>
              <a:rPr lang="ja-JP" altLang="en-US" sz="1000" dirty="0">
                <a:cs typeface="ＭＳ Ｐ明朝" panose="02020600040205080304" pitchFamily="18" charset="-128"/>
              </a:rPr>
              <a:t>また、先ほど説明したように花粉自体も進化しました。風に飛ばされやすい</a:t>
            </a:r>
            <a:r>
              <a:rPr lang="ja-JP" altLang="en-US" sz="1000" dirty="0" err="1">
                <a:cs typeface="ＭＳ Ｐ明朝" panose="02020600040205080304" pitchFamily="18" charset="-128"/>
              </a:rPr>
              <a:t>さらさら</a:t>
            </a:r>
            <a:r>
              <a:rPr lang="ja-JP" altLang="en-US" sz="1000" dirty="0">
                <a:cs typeface="ＭＳ Ｐ明朝" panose="02020600040205080304" pitchFamily="18" charset="-128"/>
              </a:rPr>
              <a:t>な花粉は動物にくっつきやすい花粉へと変わりました。</a:t>
            </a:r>
            <a:endParaRPr lang="en-US" altLang="ja-JP" sz="1000" dirty="0">
              <a:cs typeface="ＭＳ Ｐ明朝" panose="02020600040205080304" pitchFamily="18" charset="-128"/>
            </a:endParaRPr>
          </a:p>
          <a:p>
            <a:endParaRPr lang="en-US" altLang="ja-JP" sz="1000" dirty="0">
              <a:cs typeface="ＭＳ Ｐ明朝" panose="02020600040205080304" pitchFamily="18" charset="-128"/>
            </a:endParaRPr>
          </a:p>
          <a:p>
            <a:r>
              <a:rPr lang="ja-JP" altLang="en-US" sz="1000" dirty="0">
                <a:cs typeface="ＭＳ Ｐ明朝" panose="02020600040205080304" pitchFamily="18" charset="-128"/>
              </a:rPr>
              <a:t>このような進化により、動物と植物の関係性も変わりました。最初は関係がなかった動物と植物の関係が、動物だけが得をする関係になり、さらに両方が得をするようになったわけです。</a:t>
            </a:r>
            <a:endParaRPr lang="en-US" altLang="ja-JP" sz="1000" dirty="0">
              <a:cs typeface="ＭＳ Ｐ明朝" panose="02020600040205080304" pitchFamily="18" charset="-128"/>
            </a:endParaRPr>
          </a:p>
          <a:p>
            <a:endParaRPr lang="en-US" altLang="ja-JP" sz="1000" dirty="0">
              <a:cs typeface="ＭＳ Ｐ明朝" panose="02020600040205080304" pitchFamily="18" charset="-128"/>
            </a:endParaRPr>
          </a:p>
          <a:p>
            <a:r>
              <a:rPr lang="ja-JP" altLang="en-US" sz="1000" dirty="0">
                <a:cs typeface="ＭＳ Ｐ明朝" panose="02020600040205080304" pitchFamily="18" charset="-128"/>
              </a:rPr>
              <a:t>以上からわかるように、共生関係にある生物どうしは最初から共存共栄の関係だったわけではありません。</a:t>
            </a:r>
            <a:endParaRPr lang="en-US" altLang="ja-JP" sz="1000" dirty="0">
              <a:cs typeface="ＭＳ Ｐ明朝" panose="02020600040205080304" pitchFamily="18" charset="-128"/>
            </a:endParaRPr>
          </a:p>
          <a:p>
            <a:r>
              <a:rPr lang="ja-JP" altLang="en-US" sz="1000" dirty="0">
                <a:cs typeface="ＭＳ Ｐ明朝" panose="02020600040205080304" pitchFamily="18" charset="-128"/>
              </a:rPr>
              <a:t>もともと植物を一方的に利用していた動物を、送粉者として利用する植物が現れて、双方に利のある共生関係が進化したのです。</a:t>
            </a:r>
            <a:endParaRPr lang="en-US" altLang="ja-JP" sz="1000" dirty="0">
              <a:cs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12</a:t>
            </a:fld>
            <a:endParaRPr kumimoji="1" lang="ja-JP" altLang="en-US"/>
          </a:p>
        </p:txBody>
      </p:sp>
    </p:spTree>
    <p:extLst>
      <p:ext uri="{BB962C8B-B14F-4D97-AF65-F5344CB8AC3E}">
        <p14:creationId xmlns:p14="http://schemas.microsoft.com/office/powerpoint/2010/main" val="1307725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mn-ea"/>
              </a:rPr>
              <a:t>このような系統樹を使った解析法は、進化生物学の基本的な手法の一つです。</a:t>
            </a:r>
          </a:p>
          <a:p>
            <a:endParaRPr lang="ja-JP" altLang="en-US" dirty="0">
              <a:latin typeface="+mn-ea"/>
            </a:endParaRPr>
          </a:p>
          <a:p>
            <a:r>
              <a:rPr lang="ja-JP" altLang="en-US" dirty="0">
                <a:latin typeface="+mn-ea"/>
              </a:rPr>
              <a:t>ヒトの体内にも、数千種類の真正細菌や古細菌が</a:t>
            </a:r>
            <a:r>
              <a:rPr lang="en-US" altLang="ja-JP" dirty="0">
                <a:latin typeface="+mn-ea"/>
              </a:rPr>
              <a:t>100</a:t>
            </a:r>
            <a:r>
              <a:rPr lang="ja-JP" altLang="en-US" dirty="0">
                <a:latin typeface="+mn-ea"/>
              </a:rPr>
              <a:t>兆匹も棲んでいる。</a:t>
            </a:r>
          </a:p>
          <a:p>
            <a:r>
              <a:rPr lang="ja-JP" altLang="en-US" dirty="0">
                <a:latin typeface="+mn-ea"/>
              </a:rPr>
              <a:t>それらの中には、ヒトには作れない酵素を作って、植物を消化してくれるものもある。ビタミンを作るものもあるし、病原菌から私たちを守ってくれるものもある。</a:t>
            </a:r>
            <a:endParaRPr lang="en-US" altLang="ja-JP" dirty="0">
              <a:latin typeface="+mn-ea"/>
            </a:endParaRPr>
          </a:p>
          <a:p>
            <a:endParaRPr lang="en-US" altLang="ja-JP" dirty="0">
              <a:latin typeface="+mn-ea"/>
            </a:endParaRPr>
          </a:p>
          <a:p>
            <a:r>
              <a:rPr lang="ja-JP" altLang="en-US" dirty="0">
                <a:latin typeface="+mn-ea"/>
              </a:rPr>
              <a:t>トム・ウェイクフォード著・遠藤圭子訳・シュプリンガークラーク社東京出版「共生という行き方」より引用：</a:t>
            </a:r>
            <a:endParaRPr lang="en-US" altLang="ja-JP" dirty="0">
              <a:latin typeface="+mn-ea"/>
            </a:endParaRPr>
          </a:p>
          <a:p>
            <a:r>
              <a:rPr lang="ja-JP" altLang="en-US" dirty="0">
                <a:latin typeface="+mn-ea"/>
              </a:rPr>
              <a:t>シバンムシ化の甲虫は木を食べ、消化管には酵母に似た菌類の棲む曩がある。成虫は卵に菌類細胞を塗布することで共生帯を子孫に伝える。</a:t>
            </a:r>
            <a:endParaRPr lang="en-US" altLang="ja-JP" dirty="0">
              <a:latin typeface="+mn-ea"/>
            </a:endParaRPr>
          </a:p>
          <a:p>
            <a:r>
              <a:rPr lang="ja-JP" altLang="en-US" dirty="0">
                <a:latin typeface="+mn-ea"/>
              </a:rPr>
              <a:t>蒸かし立ての幼虫は卵殻を少し食べ、共生菌類を獲得する。</a:t>
            </a:r>
            <a:endParaRPr lang="en-US" altLang="ja-JP" dirty="0">
              <a:latin typeface="+mn-ea"/>
            </a:endParaRPr>
          </a:p>
          <a:p>
            <a:r>
              <a:rPr lang="ja-JP" altLang="en-US" dirty="0">
                <a:latin typeface="+mn-ea"/>
              </a:rPr>
              <a:t>この共生体はビタミン類や種々の必須アミノ酸を供給する。共生菌類なしには、幼虫も成虫も暮らすことができない。</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13</a:t>
            </a:fld>
            <a:endParaRPr kumimoji="1" lang="ja-JP" altLang="en-US"/>
          </a:p>
        </p:txBody>
      </p:sp>
    </p:spTree>
    <p:extLst>
      <p:ext uri="{BB962C8B-B14F-4D97-AF65-F5344CB8AC3E}">
        <p14:creationId xmlns:p14="http://schemas.microsoft.com/office/powerpoint/2010/main" val="2008010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mn-ea"/>
              </a:rPr>
              <a:t>ミトコンドリアは、二重膜に包まれ、分裂し、その際には</a:t>
            </a:r>
            <a:r>
              <a:rPr lang="en-US" altLang="ja-JP" sz="1000" dirty="0">
                <a:latin typeface="+mn-ea"/>
              </a:rPr>
              <a:t>DNA</a:t>
            </a:r>
            <a:r>
              <a:rPr lang="ja-JP" altLang="en-US" sz="1000" dirty="0">
                <a:latin typeface="+mn-ea"/>
              </a:rPr>
              <a:t>も複製する。このことから、ミトコンドリアの起源を、自由生活をしていた酸素呼吸を行う細菌が捕食されたものとする仮説が生まれた。</a:t>
            </a:r>
            <a:r>
              <a:rPr lang="en-US" altLang="ja-JP" sz="1000" dirty="0">
                <a:latin typeface="+mn-ea"/>
              </a:rPr>
              <a:t>1970</a:t>
            </a:r>
            <a:r>
              <a:rPr lang="ja-JP" altLang="en-US" sz="1000" dirty="0">
                <a:latin typeface="+mn-ea"/>
              </a:rPr>
              <a:t>年代に、ミトコンドリアゲノムの解析を行ったところ、そのゲノムは細菌の</a:t>
            </a:r>
            <a:r>
              <a:rPr lang="en-US" altLang="ja-JP" sz="1000" dirty="0">
                <a:latin typeface="+mn-ea"/>
              </a:rPr>
              <a:t>DNA</a:t>
            </a:r>
            <a:r>
              <a:rPr lang="ja-JP" altLang="en-US" sz="1000" dirty="0">
                <a:latin typeface="+mn-ea"/>
              </a:rPr>
              <a:t>に近い構造を持っていることが分かり、この説の信憑性が一気に高まった。その後の研究の進展もあり、細胞内共生は定説となっている（細胞内小器官の起源に関する対立仮説として、過去には「膜進化説」というのがあった）。</a:t>
            </a:r>
          </a:p>
          <a:p>
            <a:r>
              <a:rPr lang="ja-JP" altLang="en-US" sz="1000" dirty="0">
                <a:latin typeface="+mn-ea"/>
              </a:rPr>
              <a:t>現在のミトコンドリアは、細胞外で生きていけないので、もはや細菌とは言えない。それは真核生物の中で数十億年も進化してきた結果であろう。</a:t>
            </a:r>
          </a:p>
          <a:p>
            <a:endParaRPr lang="ja-JP" altLang="en-US" sz="1000" dirty="0">
              <a:latin typeface="+mn-ea"/>
            </a:endParaRPr>
          </a:p>
          <a:p>
            <a:r>
              <a:rPr lang="ja-JP" altLang="en-US" sz="1000" dirty="0">
                <a:latin typeface="+mn-ea"/>
              </a:rPr>
              <a:t>植物は細菌を食べていた単細胞真核生物の子孫と考えられている。それがある時点で、光合成を行う細菌の宿主となった。初めのうちは、捕食と光合成の両方からエネルギーを得ていたようだ。実際、今でも海洋には、このように捕食と光合成の両方を行う真核生物がいる。</a:t>
            </a:r>
          </a:p>
          <a:p>
            <a:endParaRPr lang="ja-JP" altLang="en-US" sz="1000" dirty="0">
              <a:latin typeface="+mn-ea"/>
            </a:endParaRPr>
          </a:p>
          <a:p>
            <a:r>
              <a:rPr lang="ja-JP" altLang="en-US" sz="1000" dirty="0">
                <a:latin typeface="+mn-ea"/>
              </a:rPr>
              <a:t>動物細胞にとっても、植物細胞にとっても、これら細胞内小器官が無秩序に増殖しては困るので、細胞内共生を安定的に成り立たせるためには、ホスト側が増殖速度を適切に制御できなくてはならない。</a:t>
            </a:r>
            <a:endParaRPr lang="en-US" altLang="ja-JP" sz="1000" dirty="0">
              <a:latin typeface="+mn-ea"/>
            </a:endParaRPr>
          </a:p>
          <a:p>
            <a:r>
              <a:rPr lang="ja-JP" altLang="en-US" sz="1000" dirty="0">
                <a:latin typeface="+mn-ea"/>
              </a:rPr>
              <a:t>このあたりの研究が今どうなっているのか検索したら、講師の大学時代の先輩である松永幸大さん（学生時代から超優秀で、モチベーションの固まりのような人でした）が解明されていた。</a:t>
            </a:r>
            <a:endParaRPr lang="en-US" altLang="ja-JP" sz="1000" dirty="0">
              <a:latin typeface="+mn-ea"/>
            </a:endParaRPr>
          </a:p>
          <a:p>
            <a:r>
              <a:rPr lang="en-US" altLang="ja-JP" sz="1000" dirty="0">
                <a:latin typeface="+mn-ea"/>
              </a:rPr>
              <a:t>https://www.tus.ac.jp/today/archive/20191220001_1.html</a:t>
            </a:r>
          </a:p>
          <a:p>
            <a:endParaRPr lang="ja-JP" altLang="en-US" sz="1000" dirty="0">
              <a:latin typeface="+mn-ea"/>
            </a:endParaRPr>
          </a:p>
          <a:p>
            <a:r>
              <a:rPr lang="ja-JP" altLang="en-US" sz="1000" dirty="0">
                <a:latin typeface="+mn-ea"/>
              </a:rPr>
              <a:t>ちなみにサンゴなどと細胞内共生している褐虫藻は、サンゴなどの宿主が褐虫藻を体外に放出することで、その細胞内密度を調整しているようである。</a:t>
            </a:r>
            <a:endParaRPr lang="en-US" altLang="ja-JP" sz="1000" dirty="0">
              <a:latin typeface="+mn-ea"/>
            </a:endParaRPr>
          </a:p>
          <a:p>
            <a:endParaRPr lang="en-US" altLang="ja-JP" sz="1000" dirty="0">
              <a:latin typeface="+mn-ea"/>
            </a:endParaRPr>
          </a:p>
          <a:p>
            <a:r>
              <a:rPr lang="ja-JP" altLang="en-US" sz="1000" dirty="0">
                <a:latin typeface="+mn-ea"/>
              </a:rPr>
              <a:t>・細胞内共生の進化を実験的に再現したっぽい事例</a:t>
            </a:r>
          </a:p>
          <a:p>
            <a:r>
              <a:rPr lang="ja-JP" altLang="en-US" sz="1000" dirty="0">
                <a:latin typeface="+mn-ea"/>
              </a:rPr>
              <a:t>トム・ウェイクフォード著・遠藤圭子訳・シュプリンガークラーク社東京出版「共生という行き方」より引用：</a:t>
            </a:r>
          </a:p>
          <a:p>
            <a:r>
              <a:rPr lang="ja-JP" altLang="en-US" sz="1000" dirty="0">
                <a:latin typeface="+mn-ea"/>
              </a:rPr>
              <a:t>食物として取り込まれたバクテリアの幾つかが消化から免れてアメーバの体内に入りこみ、それが病気を引き起こしているのだ。（中略）感染したアメーバのうちごく少数がこの災難に耐えて生き延びつつある兆候が徐々に明らかになった。（中略）五年間にわたる手のかかる世話の後で、生き残り（バクテリアの棲みついたアメーバ）は健康を取り戻したかに見えた。それどころか、アメーバはほぼ正常な速度で複製さえし始めた。（中略）ある実験を行ったジュオンは、心底驚いた。それは、その実験が、バクテリアが宿主のアメーバにとってもはや有害で無いばかりか、それなしにはアメーバが生きることができなくなっていることを示していたからである。</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14</a:t>
            </a:fld>
            <a:endParaRPr kumimoji="1" lang="ja-JP" altLang="en-US"/>
          </a:p>
        </p:txBody>
      </p:sp>
    </p:spTree>
    <p:extLst>
      <p:ext uri="{BB962C8B-B14F-4D97-AF65-F5344CB8AC3E}">
        <p14:creationId xmlns:p14="http://schemas.microsoft.com/office/powerpoint/2010/main" val="3013611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殆どの真核生物は有性生殖を維持している。</a:t>
            </a:r>
          </a:p>
          <a:p>
            <a:r>
              <a:rPr kumimoji="1" lang="ja-JP" altLang="en-US" dirty="0"/>
              <a:t>有性生殖は進化生物学の最大の謎の</a:t>
            </a:r>
            <a:r>
              <a:rPr kumimoji="1" lang="en-US" altLang="ja-JP" dirty="0"/>
              <a:t>1</a:t>
            </a:r>
            <a:r>
              <a:rPr kumimoji="1" lang="ja-JP" altLang="en-US" dirty="0"/>
              <a:t>つとも言え、講師の学位論文のテーマでもあり、深入りの出来るお題なので、ここではごくごく簡単に。</a:t>
            </a:r>
          </a:p>
          <a:p>
            <a:endParaRPr kumimoji="1" lang="ja-JP" altLang="en-US" dirty="0"/>
          </a:p>
          <a:p>
            <a:r>
              <a:rPr kumimoji="1" lang="ja-JP" altLang="en-US" dirty="0"/>
              <a:t>♂を持つコストについて最初に言い出したのは、ジョン・メイヤード・スミス。ちなみに、彼もダーウィンもハミルトンも英国人。進化生物学においては英国が強い。</a:t>
            </a:r>
          </a:p>
          <a:p>
            <a:r>
              <a:rPr kumimoji="1" lang="ja-JP" altLang="en-US" dirty="0"/>
              <a:t>彼のモデルは、</a:t>
            </a:r>
            <a:r>
              <a:rPr kumimoji="1" lang="en-US" altLang="ja-JP" dirty="0"/>
              <a:t>2</a:t>
            </a:r>
            <a:r>
              <a:rPr kumimoji="1" lang="ja-JP" altLang="en-US" dirty="0" err="1"/>
              <a:t>つの</a:t>
            </a:r>
            <a:r>
              <a:rPr kumimoji="1" lang="ja-JP" altLang="en-US" dirty="0"/>
              <a:t>仮定に基づいている。</a:t>
            </a:r>
            <a:r>
              <a:rPr kumimoji="1" lang="en-US" altLang="ja-JP" dirty="0"/>
              <a:t>(1)</a:t>
            </a:r>
            <a:r>
              <a:rPr kumimoji="1" lang="ja-JP" altLang="en-US" dirty="0"/>
              <a:t>無性生殖と有性生殖の雌は、同数の子を産む。</a:t>
            </a:r>
            <a:r>
              <a:rPr kumimoji="1" lang="en-US" altLang="ja-JP" dirty="0"/>
              <a:t>(2)</a:t>
            </a:r>
            <a:r>
              <a:rPr kumimoji="1" lang="ja-JP" altLang="en-US" dirty="0"/>
              <a:t>無性生殖と有性生殖の子の適応度は等しい。♂が存在するという事実は、この</a:t>
            </a:r>
            <a:r>
              <a:rPr kumimoji="1" lang="en-US" altLang="ja-JP" dirty="0"/>
              <a:t>2</a:t>
            </a:r>
            <a:r>
              <a:rPr kumimoji="1" lang="ja-JP" altLang="en-US" dirty="0" err="1"/>
              <a:t>つの</a:t>
            </a:r>
            <a:r>
              <a:rPr kumimoji="1" lang="ja-JP" altLang="en-US" dirty="0"/>
              <a:t>仮定のどちらか、あるいは両方が正しくないことを示している。</a:t>
            </a:r>
          </a:p>
          <a:p>
            <a:endParaRPr kumimoji="1" lang="ja-JP" altLang="en-US" dirty="0"/>
          </a:p>
          <a:p>
            <a:r>
              <a:rPr kumimoji="1" lang="ja-JP" altLang="en-US" dirty="0"/>
              <a:t>性感染症リスクについて。多くの病原体は、特定の種や系統にのみ、感染を拡げることが出来る。よって、同種の他個体間における物理的接触を伴う交配は、その感染を広げる絶好の機会を提供する。</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15</a:t>
            </a:fld>
            <a:endParaRPr kumimoji="1" lang="ja-JP" altLang="en-US"/>
          </a:p>
        </p:txBody>
      </p:sp>
    </p:spTree>
    <p:extLst>
      <p:ext uri="{BB962C8B-B14F-4D97-AF65-F5344CB8AC3E}">
        <p14:creationId xmlns:p14="http://schemas.microsoft.com/office/powerpoint/2010/main" val="2738658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t>以上、今のところ有性生殖の進化において本質的に重要だと考えられている有性生殖のメリットを挙げた。</a:t>
            </a:r>
            <a:endParaRPr lang="en-US" altLang="ja-JP" sz="1000" dirty="0"/>
          </a:p>
          <a:p>
            <a:endParaRPr lang="ja-JP" altLang="en-US" sz="1000" dirty="0"/>
          </a:p>
          <a:p>
            <a:r>
              <a:rPr lang="ja-JP" altLang="en-US" sz="1000" dirty="0"/>
              <a:t>マラーのラチェット：</a:t>
            </a:r>
          </a:p>
          <a:p>
            <a:r>
              <a:rPr lang="ja-JP" altLang="en-US" sz="1000" dirty="0"/>
              <a:t>無性生殖（遺伝子組換えが起こらない）、遺伝子浮動の影響が無視できない集団サイズ、致死的で無い有害突然変異が生じる条件、という</a:t>
            </a:r>
            <a:r>
              <a:rPr lang="en-US" altLang="ja-JP" sz="1000" dirty="0"/>
              <a:t>3</a:t>
            </a:r>
            <a:r>
              <a:rPr lang="ja-JP" altLang="en-US" sz="1000" dirty="0"/>
              <a:t>条件を満たす生物集団を仮定すると、その集団における有害遺伝子の比率が徐々に大きくなることができるという説。以下にそのメカニズムを説明するが、これを理解するためには、この後で説明する遺伝子浮動を理解している必要がある。</a:t>
            </a:r>
          </a:p>
          <a:p>
            <a:r>
              <a:rPr lang="ja-JP" altLang="en-US" sz="1000" dirty="0"/>
              <a:t>→　有害遺伝子を</a:t>
            </a:r>
            <a:r>
              <a:rPr lang="en-US" altLang="ja-JP" sz="1000" dirty="0"/>
              <a:t>0</a:t>
            </a:r>
            <a:r>
              <a:rPr lang="ja-JP" altLang="en-US" sz="1000" dirty="0"/>
              <a:t>～</a:t>
            </a:r>
            <a:r>
              <a:rPr lang="en-US" altLang="ja-JP" sz="1000" dirty="0"/>
              <a:t>n</a:t>
            </a:r>
            <a:r>
              <a:rPr lang="ja-JP" altLang="en-US" sz="1000" dirty="0"/>
              <a:t>個持つ個体が入り混じった生物集団を仮定する。ここで有害遺伝子</a:t>
            </a:r>
            <a:r>
              <a:rPr lang="en-US" altLang="ja-JP" sz="1000" dirty="0"/>
              <a:t>0</a:t>
            </a:r>
            <a:r>
              <a:rPr lang="ja-JP" altLang="en-US" sz="1000" dirty="0"/>
              <a:t>個の個体が偶然に絶滅した場合、最小の有害遺伝子数は</a:t>
            </a:r>
            <a:r>
              <a:rPr lang="en-US" altLang="ja-JP" sz="1000" dirty="0"/>
              <a:t>1</a:t>
            </a:r>
            <a:r>
              <a:rPr lang="ja-JP" altLang="en-US" sz="1000" dirty="0"/>
              <a:t>個となる。さらに有害遺伝子を</a:t>
            </a:r>
            <a:r>
              <a:rPr lang="en-US" altLang="ja-JP" sz="1000" dirty="0"/>
              <a:t>1</a:t>
            </a:r>
            <a:r>
              <a:rPr lang="ja-JP" altLang="en-US" sz="1000" dirty="0"/>
              <a:t>個持つ個体が偶然に絶滅すれば、最小の有害遺伝子数は</a:t>
            </a:r>
            <a:r>
              <a:rPr lang="en-US" altLang="ja-JP" sz="1000" dirty="0"/>
              <a:t>2</a:t>
            </a:r>
            <a:r>
              <a:rPr lang="ja-JP" altLang="en-US" sz="1000" dirty="0"/>
              <a:t>個となる。このように、徐々に有害遺伝子数の最小値が一方的に大きくなっていく。この有害突然変異遺伝子を取り除くためには、基本的に、有害突然変異を持つ系統が絶滅するしかない（もっとも、大腸菌のような細菌でも、系統間で遺伝子の交換が行われており</a:t>
            </a:r>
            <a:r>
              <a:rPr lang="en-US" altLang="ja-JP" sz="1000" dirty="0"/>
              <a:t>[F</a:t>
            </a:r>
            <a:r>
              <a:rPr lang="ja-JP" altLang="en-US" sz="1000" dirty="0"/>
              <a:t>因子</a:t>
            </a:r>
            <a:r>
              <a:rPr lang="en-US" altLang="ja-JP" sz="1000" dirty="0"/>
              <a:t>]</a:t>
            </a:r>
            <a:r>
              <a:rPr lang="ja-JP" altLang="en-US" sz="1000" dirty="0"/>
              <a:t>、現実にはそこまで単純な話では無い）。他方で有性生殖の場合には、組み替えが生じることで有害突然変異を持たない個体が生じるため、このような一方的な変化は生じない。</a:t>
            </a:r>
          </a:p>
          <a:p>
            <a:endParaRPr lang="ja-JP" altLang="en-US" sz="1000" dirty="0"/>
          </a:p>
          <a:p>
            <a:pPr defTabSz="933127">
              <a:defRPr/>
            </a:pPr>
            <a:r>
              <a:rPr lang="ja-JP" altLang="en-US" sz="1000" dirty="0"/>
              <a:t>「有利な突然変異の組み合わせ」と「赤の女王仮説」は、互いに関連する。早い進化が必要となる状況を、具体的に考慮したものが、赤の女王仮説。</a:t>
            </a:r>
          </a:p>
          <a:p>
            <a:r>
              <a:rPr lang="ja-JP" altLang="en-US" sz="1000" dirty="0"/>
              <a:t>赤の女王仮説という名称は、ルイス・キャロル著「鏡の国のアリス」に登場する赤の女王の台詞「その場にとどまるためには、全力で走り続けなければならない」からつけられた。</a:t>
            </a:r>
          </a:p>
          <a:p>
            <a:endParaRPr lang="ja-JP" altLang="en-US" sz="1000" dirty="0"/>
          </a:p>
          <a:p>
            <a:r>
              <a:rPr lang="ja-JP" altLang="en-US" sz="1000" dirty="0"/>
              <a:t>若い世代がバンバン病気で死んでいくような状況を目の当たりにする機会が現代社会では少ないので、我々は病気の影響を過小評価している気がする。</a:t>
            </a:r>
            <a:endParaRPr lang="en-US" altLang="ja-JP" sz="1000" dirty="0"/>
          </a:p>
          <a:p>
            <a:r>
              <a:rPr lang="ja-JP" altLang="en-US" sz="1000" dirty="0"/>
              <a:t>しかし、近世においても、たとえば新大陸へのヨーロッパ人への移入においては、ヨーロッパから新大陸にもたらされた様々な病原菌</a:t>
            </a:r>
            <a:endParaRPr lang="en-US" altLang="ja-JP" sz="1000" dirty="0"/>
          </a:p>
          <a:p>
            <a:r>
              <a:rPr lang="ja-JP" altLang="en-US" sz="1000" dirty="0"/>
              <a:t>（天然痘 ・麻疹 ・インフルエンザ ・チフス ・ジフテリア ・おたふく風邪 ・百日咳 ・ペストなど）は、先住民社会を壊滅的に縮小させている。</a:t>
            </a:r>
            <a:endParaRPr lang="en-US" altLang="ja-JP" sz="1000" dirty="0"/>
          </a:p>
          <a:p>
            <a:pPr defTabSz="816213">
              <a:defRPr/>
            </a:pPr>
            <a:r>
              <a:rPr lang="ja-JP" altLang="en-US" sz="1000" dirty="0"/>
              <a:t>このような事例を念頭におくと、「赤の女王仮説」単独でも、有性生殖の進化を説明できる気がする。</a:t>
            </a:r>
            <a:endParaRPr lang="en-US" altLang="ja-JP" sz="1000" dirty="0"/>
          </a:p>
          <a:p>
            <a:pPr defTabSz="816213">
              <a:defRPr/>
            </a:pPr>
            <a:endParaRPr lang="en-US" altLang="ja-JP" sz="1000" dirty="0"/>
          </a:p>
          <a:p>
            <a:pPr defTabSz="816213">
              <a:defRPr/>
            </a:pPr>
            <a:r>
              <a:rPr lang="ja-JP" altLang="en-US" sz="1000" dirty="0"/>
              <a:t>なお、有性生殖集団は無性生殖集団よりも遺伝的に多様であり、これだけでも、病原菌の蔓延を防ぐことが出来る。</a:t>
            </a:r>
          </a:p>
          <a:p>
            <a:r>
              <a:rPr lang="en-US" altLang="ja-JP" sz="1000" dirty="0"/>
              <a:t>1840</a:t>
            </a:r>
            <a:r>
              <a:rPr lang="ja-JP" altLang="en-US" sz="1000" dirty="0"/>
              <a:t>年代のアイルランドにおいては、新大陸からもたらされた同一品種のジャガイモを大規模に栽培していたところ、</a:t>
            </a:r>
            <a:endParaRPr lang="en-US" altLang="ja-JP" sz="1000" dirty="0"/>
          </a:p>
          <a:p>
            <a:r>
              <a:rPr lang="ja-JP" altLang="en-US" sz="1000" dirty="0"/>
              <a:t>一気に病害が蔓延し、いわゆる「ジャガイモ飢饉」が生じ、アイルランドの人口を結果的に半減させている。</a:t>
            </a:r>
            <a:endParaRPr lang="en-US" altLang="ja-JP" sz="1000"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16</a:t>
            </a:fld>
            <a:endParaRPr kumimoji="1" lang="ja-JP" altLang="en-US"/>
          </a:p>
        </p:txBody>
      </p:sp>
    </p:spTree>
    <p:extLst>
      <p:ext uri="{BB962C8B-B14F-4D97-AF65-F5344CB8AC3E}">
        <p14:creationId xmlns:p14="http://schemas.microsoft.com/office/powerpoint/2010/main" val="2866192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t>自然選択は、目先の利害に従うプロセスであり、それが継続した場合、しばしば不合理的な結果をもたらす事を説明していきます。</a:t>
            </a:r>
            <a:endParaRPr lang="en-US" altLang="ja-JP" sz="1000" dirty="0"/>
          </a:p>
          <a:p>
            <a:endParaRPr lang="en-US" altLang="ja-JP" sz="1000" dirty="0"/>
          </a:p>
          <a:p>
            <a:r>
              <a:rPr lang="ja-JP" altLang="en-US" sz="1000" dirty="0"/>
              <a:t>精巣は、進化の過程で、体内の奥深くからペニスのうしろの陰嚢の中に移動したが、個体発生の過程でも同じ事が生じる。その際に、このような管の引っかかりが生じるとのこと。</a:t>
            </a:r>
            <a:endParaRPr lang="en-US" altLang="ja-JP" sz="1000" dirty="0"/>
          </a:p>
          <a:p>
            <a:endParaRPr lang="en-US" altLang="ja-JP" sz="1000" dirty="0"/>
          </a:p>
          <a:p>
            <a:r>
              <a:rPr lang="ja-JP" altLang="en-US" sz="1000" dirty="0"/>
              <a:t>ハイギョは他の魚類と同様に鰓（内鰓）を持ち、さらに幼体は両生類と同様に外鰓を持つものの、成長に伴って肺が発達し、酸素の取り込みの大半を鰓ではなく肺に依存するようになる。</a:t>
            </a:r>
            <a:endParaRPr lang="en-US" altLang="ja-JP" sz="1000" dirty="0"/>
          </a:p>
          <a:p>
            <a:r>
              <a:rPr lang="ja-JP" altLang="en-US" sz="1000" dirty="0"/>
              <a:t>（ちなみに、魚の「浮き袋」は、水中酸素の多い環境に戻ってきたため不要となった肺魚の肺から進化したらしい）</a:t>
            </a:r>
            <a:endParaRPr lang="en-US" altLang="ja-JP" sz="1000" dirty="0"/>
          </a:p>
          <a:p>
            <a:endParaRPr lang="en-US" altLang="ja-JP" sz="1000" dirty="0"/>
          </a:p>
          <a:p>
            <a:r>
              <a:rPr lang="ja-JP" altLang="en-US" sz="1000" dirty="0"/>
              <a:t>脊椎動物の先祖は、口から水を取り入れて消化器系の前部に送り、それをふるい分ける器官を通して餌を取り込み、水を吐き出していた。</a:t>
            </a:r>
            <a:endParaRPr lang="en-US" altLang="ja-JP" sz="1000" dirty="0"/>
          </a:p>
          <a:p>
            <a:r>
              <a:rPr lang="ja-JP" altLang="en-US" sz="1000" dirty="0"/>
              <a:t>この先祖は非常に小柄だったため、体内組織と取り込んだ水とのあいだで受動的な拡散がおこるだけで、呼吸は十分だったのだろう。</a:t>
            </a:r>
            <a:endParaRPr lang="en-US" altLang="ja-JP" sz="1000" dirty="0"/>
          </a:p>
          <a:p>
            <a:endParaRPr lang="en-US" altLang="ja-JP" sz="1000" dirty="0"/>
          </a:p>
          <a:p>
            <a:r>
              <a:rPr lang="ja-JP" altLang="en-US" sz="1000" dirty="0"/>
              <a:t>このような系統発生的な制約により、我々人間でも消化器系と呼吸系が同じ管を利用しており、それがために誤嚥（ごえん）などのトラブルが生じる</a:t>
            </a:r>
            <a:endParaRPr lang="en-US" altLang="ja-JP" sz="1000" dirty="0"/>
          </a:p>
          <a:p>
            <a:endParaRPr lang="en-US" altLang="ja-JP" sz="1000" dirty="0"/>
          </a:p>
          <a:p>
            <a:r>
              <a:rPr lang="ja-JP" altLang="en-US" sz="1000" dirty="0"/>
              <a:t>この講義では省いているが、単純に物理的制約も進化を規定している。例えば、現在、巨大な昆虫が存在しないのは、大気中の酸素濃度の制約によるものと考えられている。昆虫は外骨格を通る小さな管（気管）を通じて酸素を得ている。昆虫が大きくなると多くの酸素を供給するために、たくさんの気管が必要となる。しかし気管が長くなると、酸素を運ぶ効率が悪くなる。そのため、筋肉などに十分な酸素を供給するためには、気管を太くしなければならない。ところがそうすると、体内で筋肉を入れる場所が減ってしまう。　　実際に、大気中酸素濃度が</a:t>
            </a:r>
            <a:r>
              <a:rPr lang="en-US" altLang="ja-JP" sz="1000" dirty="0"/>
              <a:t>35</a:t>
            </a:r>
            <a:r>
              <a:rPr lang="ja-JP" altLang="en-US" sz="1000" dirty="0"/>
              <a:t>％と現在のそれ（</a:t>
            </a:r>
            <a:r>
              <a:rPr lang="en-US" altLang="ja-JP" sz="1000" dirty="0"/>
              <a:t>21</a:t>
            </a:r>
            <a:r>
              <a:rPr lang="ja-JP" altLang="en-US" sz="1000" dirty="0"/>
              <a:t>％）より格段に高かった石炭紀には、カモメほどの大きさのトンボ（メガネウラ）が存在したし、全長</a:t>
            </a:r>
            <a:r>
              <a:rPr lang="en-US" altLang="ja-JP" sz="1000" dirty="0"/>
              <a:t>2m</a:t>
            </a:r>
            <a:r>
              <a:rPr lang="ja-JP" altLang="en-US" sz="1000" dirty="0"/>
              <a:t>・幅</a:t>
            </a:r>
            <a:r>
              <a:rPr lang="en-US" altLang="ja-JP" sz="1000" dirty="0"/>
              <a:t>45cm</a:t>
            </a:r>
            <a:r>
              <a:rPr lang="ja-JP" altLang="en-US" sz="1000" dirty="0" err="1"/>
              <a:t>にも</a:t>
            </a:r>
            <a:r>
              <a:rPr lang="ja-JP" altLang="en-US" sz="1000" dirty="0"/>
              <a:t>達するヤスデの仲間（アースロプレウラ）が存在した。</a:t>
            </a:r>
            <a:endParaRPr lang="en-US" altLang="ja-JP" sz="1000" dirty="0"/>
          </a:p>
          <a:p>
            <a:r>
              <a:rPr lang="ja-JP" altLang="en-US" sz="1000" dirty="0"/>
              <a:t>講談社「進化の教科書　第</a:t>
            </a:r>
            <a:r>
              <a:rPr lang="en-US" altLang="ja-JP" sz="1000" dirty="0"/>
              <a:t>3</a:t>
            </a:r>
            <a:r>
              <a:rPr lang="ja-JP" altLang="en-US" sz="1000" dirty="0"/>
              <a:t>巻」より、一部改変、一部情報を追加</a:t>
            </a:r>
            <a:endParaRPr lang="en-US" altLang="ja-JP" sz="1000"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17</a:t>
            </a:fld>
            <a:endParaRPr kumimoji="1" lang="ja-JP" altLang="en-US"/>
          </a:p>
        </p:txBody>
      </p:sp>
    </p:spTree>
    <p:extLst>
      <p:ext uri="{BB962C8B-B14F-4D97-AF65-F5344CB8AC3E}">
        <p14:creationId xmlns:p14="http://schemas.microsoft.com/office/powerpoint/2010/main" val="4163708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先ほどの輸精管と同様のメカニズムで生じた不合理な設計の例。</a:t>
            </a:r>
            <a:endParaRPr kumimoji="1" lang="en-US" altLang="ja-JP" dirty="0"/>
          </a:p>
          <a:p>
            <a:r>
              <a:rPr kumimoji="1" lang="ja-JP" altLang="en-US" dirty="0"/>
              <a:t>ちなみに「迷走神経」の名称は、多数に枝分れしてきわめて複雑な経路を示すことからつけられており、このようなホースが引っかかった構造が理由では無い。</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18</a:t>
            </a:fld>
            <a:endParaRPr kumimoji="1" lang="ja-JP" altLang="en-US"/>
          </a:p>
        </p:txBody>
      </p:sp>
    </p:spTree>
    <p:extLst>
      <p:ext uri="{BB962C8B-B14F-4D97-AF65-F5344CB8AC3E}">
        <p14:creationId xmlns:p14="http://schemas.microsoft.com/office/powerpoint/2010/main" val="3402588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0935">
              <a:defRPr/>
            </a:pPr>
            <a:r>
              <a:rPr kumimoji="1" lang="ja-JP" altLang="en-US" dirty="0"/>
              <a:t>脊椎動物の眼のような複雑精巧な器官が目先の自然選択のみで完成するものか、という直感的な疑問は、自然選択説が世に出た当初からあった。</a:t>
            </a:r>
            <a:endParaRPr kumimoji="1" lang="en-US" altLang="ja-JP" dirty="0"/>
          </a:p>
          <a:p>
            <a:pPr defTabSz="900935">
              <a:defRPr/>
            </a:pPr>
            <a:r>
              <a:rPr kumimoji="1" lang="ja-JP" altLang="en-US" dirty="0"/>
              <a:t>今日では段階的な進化で説明可能であるとされ（右図）、またそのような段階的な進化したことの傍証として、脊椎動物の眼のデザインに機能的に不合理な点がある事が挙げられている。</a:t>
            </a:r>
            <a:endParaRPr kumimoji="1" lang="en-US" altLang="ja-JP" dirty="0"/>
          </a:p>
          <a:p>
            <a:endParaRPr kumimoji="1" lang="en-US" altLang="ja-JP" dirty="0"/>
          </a:p>
          <a:p>
            <a:r>
              <a:rPr kumimoji="1" lang="ja-JP" altLang="en-US" dirty="0"/>
              <a:t>頭足類と脊椎動物の眼の個体発生の近いに関する下り、講師はあまり詳しいことは知りません。</a:t>
            </a:r>
            <a:endParaRPr kumimoji="1" lang="en-US" altLang="ja-JP" dirty="0"/>
          </a:p>
          <a:p>
            <a:endParaRPr kumimoji="1" lang="en-US" altLang="ja-JP" dirty="0"/>
          </a:p>
          <a:p>
            <a:r>
              <a:rPr kumimoji="1" lang="ja-JP" altLang="en-US" dirty="0"/>
              <a:t>ところで脊椎動物のように、レンズ側に神経線維を内側配線するデザインは、眼球の大きさを小さく出来るというメリットもあるようである（更科功著「残酷な進化」によると、原典は未確認）。</a:t>
            </a:r>
            <a:endParaRPr kumimoji="1" lang="en-US" altLang="ja-JP"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19</a:t>
            </a:fld>
            <a:endParaRPr kumimoji="1" lang="ja-JP" altLang="en-US"/>
          </a:p>
        </p:txBody>
      </p:sp>
    </p:spTree>
    <p:extLst>
      <p:ext uri="{BB962C8B-B14F-4D97-AF65-F5344CB8AC3E}">
        <p14:creationId xmlns:p14="http://schemas.microsoft.com/office/powerpoint/2010/main" val="2090674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生態系の構造や機能を理解するためには、それを構成する生物多様性、そして生物多様性を成り立たせている進化についての理解が必要。</a:t>
            </a:r>
            <a:endParaRPr kumimoji="1" lang="en-US" altLang="ja-JP" dirty="0"/>
          </a:p>
          <a:p>
            <a:endParaRPr kumimoji="1" lang="en-US" altLang="ja-JP" dirty="0"/>
          </a:p>
          <a:p>
            <a:r>
              <a:rPr kumimoji="1" lang="ja-JP" altLang="en-US" dirty="0"/>
              <a:t>ひたすら記載する事が学問の初期には必要である。しかし、その段階がある程度進捗した後には、集めた情報を整理し、そのような事象を生じさせる機構について考えなければならない。</a:t>
            </a:r>
            <a:endParaRPr kumimoji="1" lang="en-US" altLang="ja-JP" dirty="0"/>
          </a:p>
          <a:p>
            <a:r>
              <a:rPr kumimoji="1" lang="ja-JP" altLang="en-US" dirty="0"/>
              <a:t>そうでなければ、一般化・法則化することができない。</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2</a:t>
            </a:fld>
            <a:endParaRPr kumimoji="1" lang="ja-JP" altLang="en-US"/>
          </a:p>
        </p:txBody>
      </p:sp>
    </p:spTree>
    <p:extLst>
      <p:ext uri="{BB962C8B-B14F-4D97-AF65-F5344CB8AC3E}">
        <p14:creationId xmlns:p14="http://schemas.microsoft.com/office/powerpoint/2010/main" val="1340093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75893">
              <a:defRPr/>
            </a:pPr>
            <a:r>
              <a:rPr kumimoji="1" lang="ja-JP" altLang="en-US" dirty="0"/>
              <a:t>○タイプと●タイプ間には、繁殖化以外の差が無いという生物集団を仮定する。</a:t>
            </a:r>
          </a:p>
          <a:p>
            <a:r>
              <a:rPr kumimoji="1" lang="ja-JP" altLang="en-US" dirty="0"/>
              <a:t>この計算は、繁殖に寄与する個体数（有効集団サイズと呼ばれます）が十分に大きい生物集団のみで成り立ちます。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20</a:t>
            </a:fld>
            <a:endParaRPr kumimoji="1" lang="ja-JP" altLang="en-US"/>
          </a:p>
        </p:txBody>
      </p:sp>
    </p:spTree>
    <p:extLst>
      <p:ext uri="{BB962C8B-B14F-4D97-AF65-F5344CB8AC3E}">
        <p14:creationId xmlns:p14="http://schemas.microsoft.com/office/powerpoint/2010/main" val="1469465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ここの細かな計算は、キチンと見て頂かなくとも</a:t>
            </a:r>
            <a:r>
              <a:rPr kumimoji="1" lang="en-US" altLang="ja-JP" dirty="0"/>
              <a:t>OK</a:t>
            </a:r>
            <a:r>
              <a:rPr kumimoji="1" lang="ja-JP" altLang="en-US" dirty="0"/>
              <a:t>です。</a:t>
            </a:r>
            <a:endParaRPr kumimoji="1" lang="en-US" altLang="ja-JP" dirty="0"/>
          </a:p>
          <a:p>
            <a:endParaRPr kumimoji="1" lang="en-US" altLang="ja-JP" dirty="0"/>
          </a:p>
          <a:p>
            <a:r>
              <a:rPr kumimoji="1" lang="ja-JP" altLang="en-US" dirty="0"/>
              <a:t>こういった理論の体系化には日本人の集団遺伝学者の寄与が大きい。</a:t>
            </a:r>
            <a:endParaRPr kumimoji="1" lang="en-US" altLang="ja-JP" dirty="0"/>
          </a:p>
          <a:p>
            <a:r>
              <a:rPr kumimoji="1" lang="ja-JP" altLang="en-US" dirty="0"/>
              <a:t>特に木村資生（きむらもとお）の名前は世界に知れ渡っている。木村は、ゲノム上に見られる多型の大部分は、遺伝子浮動で説明できることを示した（中立説）。</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21</a:t>
            </a:fld>
            <a:endParaRPr kumimoji="1" lang="ja-JP" altLang="en-US"/>
          </a:p>
        </p:txBody>
      </p:sp>
    </p:spTree>
    <p:extLst>
      <p:ext uri="{BB962C8B-B14F-4D97-AF65-F5344CB8AC3E}">
        <p14:creationId xmlns:p14="http://schemas.microsoft.com/office/powerpoint/2010/main" val="1488216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個体群の歴史の中で、とても小さな個体数を経験したことで生じた効果、という点において創始者効果とボトルネック効果は同じものです。</a:t>
            </a:r>
            <a:endParaRPr kumimoji="1" lang="en-US" altLang="ja-JP" dirty="0"/>
          </a:p>
          <a:p>
            <a:endParaRPr kumimoji="1" lang="en-US" altLang="ja-JP" dirty="0"/>
          </a:p>
          <a:p>
            <a:pPr defTabSz="900935">
              <a:defRPr/>
            </a:pPr>
            <a:r>
              <a:rPr kumimoji="1" lang="ja-JP" altLang="en-US" dirty="0"/>
              <a:t>ボトルネック効果は、瓶首効果とも呼ばれます。びんくび効果とも、へいしゅ効果とも読まれるようでヤヤコシイので、講師は常に「ボトルネック効果」と言うようにしています。</a:t>
            </a:r>
            <a:endParaRPr kumimoji="1" lang="en-US" altLang="ja-JP"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22</a:t>
            </a:fld>
            <a:endParaRPr kumimoji="1" lang="ja-JP" altLang="en-US"/>
          </a:p>
        </p:txBody>
      </p:sp>
    </p:spTree>
    <p:extLst>
      <p:ext uri="{BB962C8B-B14F-4D97-AF65-F5344CB8AC3E}">
        <p14:creationId xmlns:p14="http://schemas.microsoft.com/office/powerpoint/2010/main" val="2221781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アフリカ大陸以外の現生人類は、</a:t>
            </a:r>
            <a:r>
              <a:rPr kumimoji="1" lang="en-US" altLang="ja-JP" dirty="0"/>
              <a:t>8.5</a:t>
            </a:r>
            <a:r>
              <a:rPr kumimoji="1" lang="ja-JP" altLang="en-US" dirty="0"/>
              <a:t>万年前に紅海を渡ったごく小さな集団の末裔と考えられている。なので、現生人類の遺伝的多様性は、アフリカ大陸において最も大きい。</a:t>
            </a:r>
            <a:endParaRPr kumimoji="1" lang="en-US" altLang="ja-JP" dirty="0"/>
          </a:p>
          <a:p>
            <a:r>
              <a:rPr kumimoji="1" lang="ja-JP" altLang="en-US" dirty="0"/>
              <a:t>この集団は、人口を増やしながら暖かい沿岸部を東に進み、</a:t>
            </a:r>
            <a:r>
              <a:rPr kumimoji="1" lang="en-US" altLang="ja-JP" dirty="0"/>
              <a:t>6.5</a:t>
            </a:r>
            <a:r>
              <a:rPr kumimoji="1" lang="ja-JP" altLang="en-US" dirty="0"/>
              <a:t>万年前までにオーストラリア大陸に到達した。</a:t>
            </a:r>
            <a:endParaRPr kumimoji="1" lang="en-US" altLang="ja-JP" dirty="0"/>
          </a:p>
          <a:p>
            <a:r>
              <a:rPr kumimoji="1" lang="ja-JP" altLang="en-US" dirty="0"/>
              <a:t>他方で、当時極めて寒冷であったユーラシア大陸への北進は、かなり手</a:t>
            </a:r>
            <a:r>
              <a:rPr kumimoji="1" lang="ja-JP" altLang="en-US" dirty="0" err="1"/>
              <a:t>こ</a:t>
            </a:r>
            <a:r>
              <a:rPr kumimoji="1" lang="ja-JP" altLang="en-US" dirty="0"/>
              <a:t>ずり、ベーリング地峡（この時代、ユーラシア大陸と北米大陸は陸続きだった）を渡ったのは</a:t>
            </a:r>
            <a:r>
              <a:rPr kumimoji="1" lang="en-US" altLang="ja-JP" dirty="0"/>
              <a:t>2.5</a:t>
            </a:r>
            <a:r>
              <a:rPr kumimoji="1" lang="ja-JP" altLang="en-US" dirty="0"/>
              <a:t>～</a:t>
            </a:r>
            <a:r>
              <a:rPr kumimoji="1" lang="en-US" altLang="ja-JP" dirty="0"/>
              <a:t>2.2</a:t>
            </a:r>
            <a:r>
              <a:rPr kumimoji="1" lang="ja-JP" altLang="en-US" dirty="0"/>
              <a:t>万年前と考えられている。</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23</a:t>
            </a:fld>
            <a:endParaRPr kumimoji="1" lang="ja-JP" altLang="en-US"/>
          </a:p>
        </p:txBody>
      </p:sp>
    </p:spTree>
    <p:extLst>
      <p:ext uri="{BB962C8B-B14F-4D97-AF65-F5344CB8AC3E}">
        <p14:creationId xmlns:p14="http://schemas.microsoft.com/office/powerpoint/2010/main" val="3803229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9E288C7-ED0B-4AA5-894B-0260AA76BA45}" type="slidenum">
              <a:rPr kumimoji="1" lang="ja-JP" altLang="en-US" smtClean="0"/>
              <a:pPr/>
              <a:t>24</a:t>
            </a:fld>
            <a:endParaRPr kumimoji="1" lang="ja-JP" altLang="en-US"/>
          </a:p>
        </p:txBody>
      </p:sp>
    </p:spTree>
    <p:extLst>
      <p:ext uri="{BB962C8B-B14F-4D97-AF65-F5344CB8AC3E}">
        <p14:creationId xmlns:p14="http://schemas.microsoft.com/office/powerpoint/2010/main" val="845452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その理由の一端は、これまでの話でも少し触れましたが、ここでは、もう少し系統的な説明を行います。</a:t>
            </a:r>
          </a:p>
        </p:txBody>
      </p:sp>
      <p:sp>
        <p:nvSpPr>
          <p:cNvPr id="4" name="スライド番号プレースホルダー 3"/>
          <p:cNvSpPr>
            <a:spLocks noGrp="1"/>
          </p:cNvSpPr>
          <p:nvPr>
            <p:ph type="sldNum" sz="quarter" idx="5"/>
          </p:nvPr>
        </p:nvSpPr>
        <p:spPr/>
        <p:txBody>
          <a:bodyPr/>
          <a:lstStyle/>
          <a:p>
            <a:fld id="{A9E288C7-ED0B-4AA5-894B-0260AA76BA45}" type="slidenum">
              <a:rPr kumimoji="1" lang="ja-JP" altLang="en-US" smtClean="0"/>
              <a:pPr/>
              <a:t>25</a:t>
            </a:fld>
            <a:endParaRPr kumimoji="1" lang="ja-JP" altLang="en-US"/>
          </a:p>
        </p:txBody>
      </p:sp>
    </p:spTree>
    <p:extLst>
      <p:ext uri="{BB962C8B-B14F-4D97-AF65-F5344CB8AC3E}">
        <p14:creationId xmlns:p14="http://schemas.microsoft.com/office/powerpoint/2010/main" val="1618767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t>「外来種のウソ・ホントを科学する」ケン・トムソン著、屋代通子訳、より引用：</a:t>
            </a:r>
            <a:endParaRPr lang="en-US" altLang="ja-JP" sz="1000" dirty="0"/>
          </a:p>
          <a:p>
            <a:r>
              <a:rPr lang="ja-JP" altLang="en-US" sz="1000" dirty="0"/>
              <a:t>ある有機体の生息地をその生物の住所に例えるならば、ニッチはいわば仕事だ。言い換えるならば、ある有機体のニッチとは、その生態学的役割であり、その生態系にどう「収まっている」かである。例えば熱帯のキノボリトカゲの個体群のニッチはさまざまあるが、いくつか挙げるとすれば、彼らが耐えられる気温の幅、留まる樹木の大きさ、一日のうちで活動的になる時間帯、捕食する昆虫の大きさと種類などがある。</a:t>
            </a:r>
            <a:endParaRPr lang="en-US" altLang="ja-JP" sz="1000" dirty="0"/>
          </a:p>
          <a:p>
            <a:endParaRPr lang="en-US" altLang="ja-JP" sz="1000" dirty="0"/>
          </a:p>
          <a:p>
            <a:r>
              <a:rPr lang="ja-JP" altLang="en-US" sz="1000" dirty="0"/>
              <a:t>以下は、東北大学グローバル</a:t>
            </a:r>
            <a:r>
              <a:rPr lang="en-US" altLang="ja-JP" sz="1000" dirty="0"/>
              <a:t>COE</a:t>
            </a:r>
            <a:r>
              <a:rPr lang="ja-JP" altLang="en-US" sz="1000" dirty="0"/>
              <a:t>「環境激変への生態系適応に向けた教育研究」による講義メモ：</a:t>
            </a:r>
            <a:endParaRPr lang="en-US" altLang="ja-JP" sz="1000" dirty="0"/>
          </a:p>
          <a:p>
            <a:r>
              <a:rPr lang="ja-JP" altLang="en-US" sz="1000" dirty="0"/>
              <a:t>種の多様化を促進する１つの要因は、ニッチあるいは生態的地位とよばれるものです。</a:t>
            </a:r>
            <a:endParaRPr lang="en-US" altLang="ja-JP" sz="1000" dirty="0"/>
          </a:p>
          <a:p>
            <a:r>
              <a:rPr lang="ja-JP" altLang="en-US" sz="1000" dirty="0"/>
              <a:t>ニッチとは簡単にいうと、ある生物が生態系の中で占める位置のことです。</a:t>
            </a:r>
            <a:endParaRPr lang="en-US" altLang="ja-JP" sz="1000" dirty="0"/>
          </a:p>
          <a:p>
            <a:r>
              <a:rPr lang="ja-JP" altLang="en-US" sz="1000" dirty="0"/>
              <a:t>これら哺乳類の生活様式をみていくと、まず左右で植食性と肉食性に分けられます。</a:t>
            </a:r>
            <a:endParaRPr lang="en-US" altLang="ja-JP" sz="1000" dirty="0"/>
          </a:p>
          <a:p>
            <a:r>
              <a:rPr lang="ja-JP" altLang="en-US" sz="1000" dirty="0"/>
              <a:t>コウモリの場合は、昆虫も果実も食べるので、雑食です。</a:t>
            </a:r>
            <a:endParaRPr lang="en-US" altLang="ja-JP" sz="1000" dirty="0"/>
          </a:p>
          <a:p>
            <a:r>
              <a:rPr lang="ja-JP" altLang="en-US" sz="1000" dirty="0"/>
              <a:t>上下の線は生息場所を比べています。これら</a:t>
            </a:r>
            <a:r>
              <a:rPr lang="en-US" altLang="ja-JP" sz="1000" dirty="0"/>
              <a:t>9</a:t>
            </a:r>
            <a:r>
              <a:rPr lang="ja-JP" altLang="en-US" sz="1000" dirty="0"/>
              <a:t>種類の哺乳類は、ここでは</a:t>
            </a:r>
            <a:r>
              <a:rPr lang="en-US" altLang="ja-JP" sz="1000" dirty="0"/>
              <a:t>6</a:t>
            </a:r>
            <a:r>
              <a:rPr lang="ja-JP" altLang="en-US" sz="1000" dirty="0"/>
              <a:t>つのニッチに分かれてすんでいます。</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26</a:t>
            </a:fld>
            <a:endParaRPr kumimoji="1" lang="ja-JP" altLang="en-US"/>
          </a:p>
        </p:txBody>
      </p:sp>
    </p:spTree>
    <p:extLst>
      <p:ext uri="{BB962C8B-B14F-4D97-AF65-F5344CB8AC3E}">
        <p14:creationId xmlns:p14="http://schemas.microsoft.com/office/powerpoint/2010/main" val="2491569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t>余談</a:t>
            </a:r>
          </a:p>
          <a:p>
            <a:r>
              <a:rPr lang="ja-JP" altLang="en-US" sz="1000" dirty="0"/>
              <a:t>アフリカ大陸において、人間は二足歩行を生活の中心に据えるようになった。この時代の人間のニッチとは、どのようなものであろうか。</a:t>
            </a:r>
            <a:r>
              <a:rPr lang="en-US" altLang="ja-JP" sz="1000" dirty="0"/>
              <a:t>William </a:t>
            </a:r>
            <a:r>
              <a:rPr lang="en-US" altLang="ja-JP" sz="1000" dirty="0" err="1"/>
              <a:t>Stolzenburg</a:t>
            </a:r>
            <a:r>
              <a:rPr lang="ja-JP" altLang="en-US" sz="1000" dirty="0"/>
              <a:t>著、野中香方子訳「捕食者なき世界」文藝春秋から、関連する記述を拾ってみた。</a:t>
            </a:r>
          </a:p>
          <a:p>
            <a:endParaRPr lang="ja-JP" altLang="en-US" sz="1000" dirty="0"/>
          </a:p>
          <a:p>
            <a:r>
              <a:rPr lang="ja-JP" altLang="en-US" sz="1000" dirty="0"/>
              <a:t>死肉をあさる生活をしているのであれば、人間の特質の一つである、家族集団や労働の分担について納得のいく説明ができる（素早く獲物を独占し、解体し隠すには、人手は多いほど良く、近づく敵を察知するには、目が多いほどよい）。</a:t>
            </a:r>
          </a:p>
          <a:p>
            <a:endParaRPr lang="en-US" altLang="ja-JP" sz="1000" dirty="0"/>
          </a:p>
          <a:p>
            <a:r>
              <a:rPr lang="ja-JP" altLang="en-US" sz="1000" dirty="0"/>
              <a:t>また人類は、長距離追跡による狩りというニッチを有しているようである。そしてこれも、言語や計画といった人間の特質がなぜ発達したかも説明することができる。</a:t>
            </a:r>
            <a:endParaRPr lang="en-US" altLang="ja-JP" sz="1000" dirty="0"/>
          </a:p>
          <a:p>
            <a:r>
              <a:rPr lang="ja-JP" altLang="en-US" sz="1000" dirty="0"/>
              <a:t>「人間は追跡の才能に恵まれていたことが明らかになった。現在も狩猟生活を続ける人々は、地球最速の四肢動物を追い詰めることができる。さらに、人間の祖先達の骨格と生理機能を分析した結果、彼らは全時代を通じて最も優れた長距離ランナーであったことがわかったのだ」</a:t>
            </a:r>
          </a:p>
          <a:p>
            <a:endParaRPr lang="ja-JP" altLang="en-US" sz="1000" dirty="0"/>
          </a:p>
          <a:p>
            <a:r>
              <a:rPr lang="ja-JP" altLang="en-US" sz="1000" dirty="0"/>
              <a:t>ブッシュマンの狩りに同行した人類学者ルイス・リーベンバーグの報告：</a:t>
            </a:r>
          </a:p>
          <a:p>
            <a:r>
              <a:rPr lang="ja-JP" altLang="en-US" sz="1000" dirty="0"/>
              <a:t>彼らの狩りは日中の最も暑い時間に行われる。そのときカラハリ砂漠は</a:t>
            </a:r>
            <a:r>
              <a:rPr lang="en-US" altLang="ja-JP" sz="1000" dirty="0"/>
              <a:t>42℃</a:t>
            </a:r>
            <a:r>
              <a:rPr lang="ja-JP" altLang="en-US" sz="1000" dirty="0" err="1"/>
              <a:t>にも</a:t>
            </a:r>
            <a:r>
              <a:rPr lang="ja-JP" altLang="en-US" sz="1000" dirty="0"/>
              <a:t>達する。ブッシュマンのランナー達は通常</a:t>
            </a:r>
            <a:r>
              <a:rPr lang="en-US" altLang="ja-JP" sz="1000" dirty="0"/>
              <a:t>3</a:t>
            </a:r>
            <a:r>
              <a:rPr lang="ja-JP" altLang="en-US" sz="1000" dirty="0" err="1"/>
              <a:t>，</a:t>
            </a:r>
            <a:r>
              <a:rPr lang="en-US" altLang="ja-JP" sz="1000" dirty="0"/>
              <a:t>4</a:t>
            </a:r>
            <a:r>
              <a:rPr lang="ja-JP" altLang="en-US" sz="1000" dirty="0"/>
              <a:t>人のグループを組み、まず水をガブ飲みしてから獲物（クーズー、エランド、オリックス、レイヨウ）を見つけ出し、追跡を開始する。遙か先まで視界を遮る物がない砂漠や入り組んだ茂みを抜けて獲物を追う。スピードを落とすのは、消えかけた足跡を探すときくらいのものだ。何時間も走り、ときには</a:t>
            </a:r>
            <a:r>
              <a:rPr lang="en-US" altLang="ja-JP" sz="1000" dirty="0"/>
              <a:t>30</a:t>
            </a:r>
            <a:r>
              <a:rPr lang="ja-JP" altLang="en-US" sz="1000" dirty="0"/>
              <a:t>キロ以上にわたって同じ獲物を追い続けることもある。ハンターは獲物が疲れ切って走れなくなるまで追い詰める。ついには獲物は逃げる意欲を失い、地面に倒れ込むか、あるいは近づいてくるハンターをうつろな目でみつめながら、ただ立ち尽くすしかなくなる。</a:t>
            </a:r>
            <a:endParaRPr lang="en-US" altLang="ja-JP" sz="1000" dirty="0"/>
          </a:p>
          <a:p>
            <a:endParaRPr lang="en-US" altLang="ja-JP" sz="1000" dirty="0"/>
          </a:p>
          <a:p>
            <a:r>
              <a:rPr lang="ja-JP" altLang="en-US" sz="1000" dirty="0"/>
              <a:t>更科功著「残酷な進化論」にも、関連した記述がある</a:t>
            </a:r>
            <a:endParaRPr lang="en-US" altLang="ja-JP" sz="1000" dirty="0"/>
          </a:p>
          <a:p>
            <a:r>
              <a:rPr lang="ja-JP" altLang="en-US" sz="1000" dirty="0"/>
              <a:t>シカなどの多くの哺乳類は、長時間走り続けると体温が上がりすぎて、それ以上走れなくなる。体毛が生えていることもその理由の一つだが、汗を少ししかかかないことも大きな理由である。</a:t>
            </a:r>
            <a:endParaRPr lang="en-US" altLang="ja-JP" sz="1000" dirty="0"/>
          </a:p>
          <a:p>
            <a:r>
              <a:rPr lang="ja-JP" altLang="en-US" sz="1000" dirty="0"/>
              <a:t>一方、私たちヒトは、体毛が薄い上に、体温を下げるために汗をかく。だから体温が上がりにくく、長距離走に向いている。</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27</a:t>
            </a:fld>
            <a:endParaRPr kumimoji="1" lang="ja-JP" altLang="en-US"/>
          </a:p>
        </p:txBody>
      </p:sp>
    </p:spTree>
    <p:extLst>
      <p:ext uri="{BB962C8B-B14F-4D97-AF65-F5344CB8AC3E}">
        <p14:creationId xmlns:p14="http://schemas.microsoft.com/office/powerpoint/2010/main" val="77832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3744"/>
              </a:lnSpc>
            </a:pPr>
            <a:r>
              <a:rPr kumimoji="1" lang="ja-JP" altLang="en-US" dirty="0"/>
              <a:t>ニッチの分割は、他の種が利用できない生息地・資源に対しての棲み分けという形でも生じうるが、</a:t>
            </a:r>
          </a:p>
          <a:p>
            <a:pPr>
              <a:lnSpc>
                <a:spcPts val="3744"/>
              </a:lnSpc>
            </a:pPr>
            <a:r>
              <a:rPr kumimoji="1" lang="ja-JP" altLang="en-US" dirty="0"/>
              <a:t>上記のように、ある種が他種に対して生息地・資源に対して比較的優位に場合に存続できる、という形で生じる方が一般的</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28</a:t>
            </a:fld>
            <a:endParaRPr kumimoji="1" lang="ja-JP" altLang="en-US"/>
          </a:p>
        </p:txBody>
      </p:sp>
    </p:spTree>
    <p:extLst>
      <p:ext uri="{BB962C8B-B14F-4D97-AF65-F5344CB8AC3E}">
        <p14:creationId xmlns:p14="http://schemas.microsoft.com/office/powerpoint/2010/main" val="1573980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t>成長の早い陽樹が森林を形成（陽樹林）→陰樹が少しずつ成長し、陰樹に追いつく（混交林）→陽樹の成長が阻害され、または樹齢により枯れ、極相に達する（陽樹林）</a:t>
            </a:r>
            <a:endParaRPr lang="en-US" altLang="ja-JP" sz="1000" dirty="0"/>
          </a:p>
          <a:p>
            <a:endParaRPr lang="en-US" altLang="ja-JP" sz="1000" dirty="0"/>
          </a:p>
          <a:p>
            <a:r>
              <a:rPr lang="ja-JP" altLang="en-US" sz="1000" dirty="0"/>
              <a:t>熱帯多雨林ではギャップダイナミクス（密な森林において、大木が周囲の木本を道連れにして倒れに、それによって生じた明るい場所）が重要</a:t>
            </a:r>
            <a:endParaRPr lang="en-US" altLang="ja-JP" sz="1000" dirty="0"/>
          </a:p>
          <a:p>
            <a:endParaRPr lang="en-US" altLang="ja-JP" sz="1000" dirty="0"/>
          </a:p>
          <a:p>
            <a:r>
              <a:rPr lang="ja-JP" altLang="en-US" sz="1000" dirty="0"/>
              <a:t>一次遷移では、環境条件や種子の供給源からの距離などにより、遷移系列のいくつかの過程を欠くことがしばしば起こる。また、共生菌の働きにより、窒素固定能力を持つ植物では、木本植物でも、遷移の初期段階に侵入しやすい。例）三宅島の溶岩上に初期に定着したオオバヤシヤブシ（ハンノキ属）。ハンノキ属の木本は、現在の間氷期（約</a:t>
            </a:r>
            <a:r>
              <a:rPr lang="en-US" altLang="ja-JP" sz="1000" dirty="0"/>
              <a:t>12500</a:t>
            </a:r>
            <a:r>
              <a:rPr lang="ja-JP" altLang="en-US" sz="1000" dirty="0"/>
              <a:t>年前～）に入ってから欧州の氷河退行跡地にも初期に定着した。</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29</a:t>
            </a:fld>
            <a:endParaRPr kumimoji="1" lang="ja-JP" altLang="en-US"/>
          </a:p>
        </p:txBody>
      </p:sp>
    </p:spTree>
    <p:extLst>
      <p:ext uri="{BB962C8B-B14F-4D97-AF65-F5344CB8AC3E}">
        <p14:creationId xmlns:p14="http://schemas.microsoft.com/office/powerpoint/2010/main" val="1571389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・日常的に使われる単語としての「進化」と、サイエンスで用いられる「進化」の語感は、かなり異なる（どちらが正しいとか、そういう問題では無い）。</a:t>
            </a:r>
            <a:endParaRPr kumimoji="1" lang="en-US" altLang="ja-JP" dirty="0"/>
          </a:p>
          <a:p>
            <a:r>
              <a:rPr kumimoji="1" lang="ja-JP" altLang="en-US" dirty="0"/>
              <a:t>・人類が天水に依存する初期的な農業を開始したのは、約</a:t>
            </a:r>
            <a:r>
              <a:rPr kumimoji="1" lang="en-US" altLang="ja-JP" dirty="0"/>
              <a:t>10000</a:t>
            </a:r>
            <a:r>
              <a:rPr kumimoji="1" lang="ja-JP" altLang="en-US" dirty="0"/>
              <a:t>年前のザグロス山脈（イラン）において。</a:t>
            </a:r>
            <a:endParaRPr kumimoji="1" lang="en-US" altLang="ja-JP" dirty="0"/>
          </a:p>
          <a:p>
            <a:r>
              <a:rPr kumimoji="1" lang="ja-JP" altLang="en-US" dirty="0"/>
              <a:t>テオシント（トウモロコシの原種）とトウモロコシの分岐年代が約</a:t>
            </a:r>
            <a:r>
              <a:rPr kumimoji="1" lang="en-US" altLang="ja-JP" dirty="0"/>
              <a:t>9200</a:t>
            </a:r>
            <a:r>
              <a:rPr kumimoji="1" lang="ja-JP" altLang="en-US" dirty="0"/>
              <a:t>年前と推定されているので、ザクロス山脈の農業とほぼ同時期に、南米でも農業が開始されたと考えるのが自然である。</a:t>
            </a:r>
            <a:endParaRPr kumimoji="1" lang="en-US" altLang="ja-JP" dirty="0"/>
          </a:p>
          <a:p>
            <a:r>
              <a:rPr kumimoji="1" lang="ja-JP" altLang="en-US" dirty="0"/>
              <a:t>・ちなみに、</a:t>
            </a:r>
            <a:r>
              <a:rPr kumimoji="1" lang="en-US" altLang="ja-JP" dirty="0"/>
              <a:t>Wikipedia</a:t>
            </a:r>
            <a:r>
              <a:rPr kumimoji="1" lang="ja-JP" altLang="en-US" dirty="0"/>
              <a:t>「農業」では、「イスラエルのガリラヤ湖岸で、</a:t>
            </a:r>
            <a:r>
              <a:rPr kumimoji="1" lang="en-US" altLang="ja-JP" dirty="0"/>
              <a:t>23000</a:t>
            </a:r>
            <a:r>
              <a:rPr kumimoji="1" lang="ja-JP" altLang="en-US" dirty="0"/>
              <a:t>年前の農耕の痕跡が発見された」という記事が紹介されているが、この時代は最終氷期極大期で地球全体が非常に寒く、農業が開始されていたにせよ、それを大規模に行えるような環境条件ではなかったはず。</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3</a:t>
            </a:fld>
            <a:endParaRPr kumimoji="1" lang="ja-JP" altLang="en-US"/>
          </a:p>
        </p:txBody>
      </p:sp>
    </p:spTree>
    <p:extLst>
      <p:ext uri="{BB962C8B-B14F-4D97-AF65-F5344CB8AC3E}">
        <p14:creationId xmlns:p14="http://schemas.microsoft.com/office/powerpoint/2010/main" val="1887020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75893">
              <a:defRPr/>
            </a:pPr>
            <a:r>
              <a:rPr lang="ja-JP" altLang="en-US" dirty="0"/>
              <a:t>地理的に隔離された条件の下では、異なる種構成からの適応放散が生じる事で、異なる生物群集が生じる。</a:t>
            </a:r>
            <a:endParaRPr lang="en-US" altLang="ja-JP" dirty="0"/>
          </a:p>
          <a:p>
            <a:pPr defTabSz="975893">
              <a:defRPr/>
            </a:pPr>
            <a:r>
              <a:rPr lang="ja-JP" altLang="en-US" dirty="0"/>
              <a:t>ガラパゴス島に生息する哺乳類は、コウモリが</a:t>
            </a:r>
            <a:r>
              <a:rPr lang="en-US" altLang="ja-JP" dirty="0"/>
              <a:t>2</a:t>
            </a:r>
            <a:r>
              <a:rPr lang="ja-JP" altLang="en-US" dirty="0"/>
              <a:t>種、コメネズミが</a:t>
            </a:r>
            <a:r>
              <a:rPr lang="en-US" altLang="ja-JP" dirty="0"/>
              <a:t>4</a:t>
            </a:r>
            <a:r>
              <a:rPr lang="ja-JP" altLang="en-US" dirty="0"/>
              <a:t>種、アシカが２種。</a:t>
            </a:r>
            <a:r>
              <a:rPr kumimoji="1" lang="ja-JP" altLang="en-US" dirty="0"/>
              <a:t>大型の哺乳類が入らなかったことが、この島に独特の生態系を生じさせた。</a:t>
            </a:r>
            <a:endParaRPr kumimoji="1" lang="en-US" altLang="ja-JP" dirty="0"/>
          </a:p>
          <a:p>
            <a:pPr defTabSz="975893">
              <a:defRPr/>
            </a:pPr>
            <a:endParaRPr kumimoji="1" lang="en-US" altLang="ja-JP" dirty="0"/>
          </a:p>
          <a:p>
            <a:pPr defTabSz="975893">
              <a:defRPr/>
            </a:pPr>
            <a:r>
              <a:rPr kumimoji="1" lang="ja-JP" altLang="en-US" dirty="0"/>
              <a:t>なお、異なる時期に繁殖することによって遺伝子流動が阻害される、時間的な隔離も種分化を生じさせる。例えば、サボテンフィンチ</a:t>
            </a:r>
            <a:r>
              <a:rPr kumimoji="1" lang="en-US" altLang="ja-JP" dirty="0"/>
              <a:t>Geospiza </a:t>
            </a:r>
            <a:r>
              <a:rPr kumimoji="1" lang="en-US" altLang="ja-JP" dirty="0" err="1"/>
              <a:t>scandans</a:t>
            </a:r>
            <a:r>
              <a:rPr kumimoji="1" lang="ja-JP" altLang="en-US" dirty="0"/>
              <a:t>と近縁種の</a:t>
            </a:r>
            <a:r>
              <a:rPr kumimoji="1" lang="en-US" altLang="ja-JP" dirty="0"/>
              <a:t>Geospiza fortis</a:t>
            </a:r>
            <a:r>
              <a:rPr kumimoji="1" lang="ja-JP" altLang="en-US" dirty="0"/>
              <a:t>は、前者は雨季開始前に、後者は雨季開始後に繁殖する。</a:t>
            </a:r>
            <a:endParaRPr kumimoji="1" lang="en-US" altLang="ja-JP" dirty="0"/>
          </a:p>
          <a:p>
            <a:pPr defTabSz="975893">
              <a:defRPr/>
            </a:pPr>
            <a:endParaRPr kumimoji="1" lang="en-US" altLang="ja-JP" dirty="0"/>
          </a:p>
          <a:p>
            <a:pPr defTabSz="975893">
              <a:defRPr/>
            </a:pPr>
            <a:endParaRPr kumimoji="1" lang="en-US" altLang="ja-JP"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30</a:t>
            </a:fld>
            <a:endParaRPr kumimoji="1" lang="ja-JP" altLang="en-US"/>
          </a:p>
        </p:txBody>
      </p:sp>
    </p:spTree>
    <p:extLst>
      <p:ext uri="{BB962C8B-B14F-4D97-AF65-F5344CB8AC3E}">
        <p14:creationId xmlns:p14="http://schemas.microsoft.com/office/powerpoint/2010/main" val="1628853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t>有袋類の祖先は、約一億年前に今の南米大陸に現れた。</a:t>
            </a:r>
            <a:endParaRPr lang="en-US" altLang="ja-JP" sz="1000" dirty="0"/>
          </a:p>
          <a:p>
            <a:r>
              <a:rPr lang="ja-JP" altLang="en-US" sz="1000" dirty="0"/>
              <a:t>当時、オーストラリア大陸は南極大陸を挟んで南米大陸と陸続きであったため、有袋類はオーストラリア大陸へ拡がっていった。</a:t>
            </a:r>
            <a:endParaRPr lang="en-US" altLang="ja-JP" sz="1000" dirty="0"/>
          </a:p>
          <a:p>
            <a:r>
              <a:rPr lang="ja-JP" altLang="en-US" sz="1000" dirty="0"/>
              <a:t>一方、有胎盤類はアジアから北米に入り南米に広がった。</a:t>
            </a:r>
            <a:endParaRPr lang="en-US" altLang="ja-JP" sz="1000" dirty="0"/>
          </a:p>
          <a:p>
            <a:r>
              <a:rPr lang="ja-JP" altLang="en-US" sz="1000" dirty="0"/>
              <a:t>約５千万年前にオーストラリア大陸は南極から離れ、他の大陸から海で隔てられて、有胎盤類はオーストラリア大陸へ侵入できなかった。</a:t>
            </a:r>
            <a:endParaRPr lang="en-US" altLang="ja-JP" sz="1000" dirty="0"/>
          </a:p>
          <a:p>
            <a:endParaRPr lang="en-US" altLang="ja-JP" sz="1000" dirty="0"/>
          </a:p>
          <a:p>
            <a:r>
              <a:rPr lang="ja-JP" altLang="en-US" sz="1000" dirty="0"/>
              <a:t>上の図で紹介した有袋類は、その数を大幅に減らしている（フクロモモンガはそうでもないらしい）、ちなみにフクロオオカミは</a:t>
            </a:r>
            <a:r>
              <a:rPr lang="en-US" altLang="ja-JP" sz="1000" dirty="0"/>
              <a:t>1936</a:t>
            </a:r>
            <a:r>
              <a:rPr lang="ja-JP" altLang="en-US" sz="1000" dirty="0"/>
              <a:t>年に絶滅。</a:t>
            </a:r>
            <a:endParaRPr lang="en-US" altLang="ja-JP" sz="1000" dirty="0"/>
          </a:p>
          <a:p>
            <a:r>
              <a:rPr lang="ja-JP" altLang="en-US" sz="1000" dirty="0"/>
              <a:t>有史以前のオーストラリア大陸には、フクロライオン（ティラコレオ）、ディプロトドン（ゾウのような大型草食動物）なども生息していた。これらは、オーストラリア大陸に侵入した人による狩猟圧が主要因となって絶滅した可能性が極めて高い。</a:t>
            </a:r>
            <a:endParaRPr lang="en-US" altLang="ja-JP" sz="1000" dirty="0"/>
          </a:p>
          <a:p>
            <a:endParaRPr lang="en-US" altLang="ja-JP" sz="1000" dirty="0"/>
          </a:p>
          <a:p>
            <a:r>
              <a:rPr lang="ja-JP" altLang="en-US" sz="1000" dirty="0"/>
              <a:t>大型の有袋類としてカンガルーのみが生き残っているのは、相応するニッチ（跳躍することで少ないエネルギー消費で高速移動できる草食動物）を持つ動物が大陸にいなかったからかも。</a:t>
            </a:r>
            <a:endParaRPr lang="en-US" altLang="ja-JP" sz="1000" dirty="0"/>
          </a:p>
          <a:p>
            <a:r>
              <a:rPr lang="ja-JP" altLang="en-US" sz="1000" dirty="0"/>
              <a:t>カンガルーは何百万年も前にフクロネコ科の動物と共に暮らし、</a:t>
            </a:r>
            <a:r>
              <a:rPr lang="en-US" altLang="ja-JP" sz="1000" dirty="0"/>
              <a:t>5</a:t>
            </a:r>
            <a:r>
              <a:rPr lang="ja-JP" altLang="en-US" sz="1000" dirty="0"/>
              <a:t>万年の間、人類から跳ねて逃げ、その後は数千年の間、ディンゴ（人がアジアからもたらし、そして野生化したイヌ）からなんとか逃げおおせた。</a:t>
            </a:r>
            <a:endParaRPr lang="en-US" altLang="ja-JP" sz="1000"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31</a:t>
            </a:fld>
            <a:endParaRPr kumimoji="1" lang="ja-JP" altLang="en-US"/>
          </a:p>
        </p:txBody>
      </p:sp>
    </p:spTree>
    <p:extLst>
      <p:ext uri="{BB962C8B-B14F-4D97-AF65-F5344CB8AC3E}">
        <p14:creationId xmlns:p14="http://schemas.microsoft.com/office/powerpoint/2010/main" val="141746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t>多くの生物種から構成されるネットワークほど、例えばある種が病気などで消えてしまっても、その変化がもたらす影響が軽くて済む（冗長性が増す事で、頑健性が高まる）という考えは、かなり多くの生態学者が持っているようである。</a:t>
            </a:r>
            <a:endParaRPr lang="en-US" altLang="ja-JP" sz="1000" dirty="0"/>
          </a:p>
          <a:p>
            <a:r>
              <a:rPr lang="ja-JP" altLang="en-US" sz="1000" dirty="0"/>
              <a:t>ただし、この考えを強く支持するような研究を講師は知らない。案外、ただの神話かとも勘ぐっている。</a:t>
            </a:r>
            <a:endParaRPr lang="en-US" altLang="ja-JP" sz="1000" dirty="0"/>
          </a:p>
          <a:p>
            <a:endParaRPr lang="en-US" altLang="ja-JP" sz="1000" dirty="0"/>
          </a:p>
          <a:p>
            <a:r>
              <a:rPr lang="ja-JP" altLang="en-US" sz="1000" dirty="0"/>
              <a:t>上の図でイネとアメリカザリガニは外来種（あと、コナギもそうらしい）。</a:t>
            </a:r>
            <a:endParaRPr lang="en-US" altLang="ja-JP" sz="1000" dirty="0"/>
          </a:p>
          <a:p>
            <a:endParaRPr lang="en-US" altLang="ja-JP" sz="1000" dirty="0"/>
          </a:p>
          <a:p>
            <a:r>
              <a:rPr lang="ja-JP" altLang="en-US" sz="1000" dirty="0"/>
              <a:t>誤解されがちであるが、問題を起こすのは外来種のうちのほんの一部である↓</a:t>
            </a:r>
            <a:endParaRPr lang="en-US" altLang="ja-JP" sz="1000" dirty="0"/>
          </a:p>
          <a:p>
            <a:r>
              <a:rPr lang="ja-JP" altLang="en-US" sz="1000" dirty="0"/>
              <a:t>マーク・ウィリアムソンの「テンズ・ルール」：他の種に重大な影響を与える種が少数いるが、大多数の侵入種はそうではない。飼育下や庭から逃げ出して世界の新たな地域に到達するのは</a:t>
            </a:r>
            <a:r>
              <a:rPr lang="en-US" altLang="ja-JP" sz="1000" dirty="0"/>
              <a:t>10</a:t>
            </a:r>
            <a:r>
              <a:rPr lang="ja-JP" altLang="en-US" sz="1000" dirty="0"/>
              <a:t>種のうちおよそ</a:t>
            </a:r>
            <a:r>
              <a:rPr lang="en-US" altLang="ja-JP" sz="1000" dirty="0"/>
              <a:t>1</a:t>
            </a:r>
            <a:r>
              <a:rPr lang="ja-JP" altLang="en-US" sz="1000" dirty="0"/>
              <a:t>種しかおらず、そのうち野生化して完全に定着するのは約</a:t>
            </a:r>
            <a:r>
              <a:rPr lang="en-US" altLang="ja-JP" sz="1000" dirty="0"/>
              <a:t>10</a:t>
            </a:r>
            <a:r>
              <a:rPr lang="ja-JP" altLang="en-US" sz="1000" dirty="0"/>
              <a:t>分の</a:t>
            </a:r>
            <a:r>
              <a:rPr lang="en-US" altLang="ja-JP" sz="1000" dirty="0"/>
              <a:t>1</a:t>
            </a:r>
            <a:r>
              <a:rPr lang="ja-JP" altLang="en-US" sz="1000" dirty="0"/>
              <a:t>しかおらず、さらに有害動物や雑草と見なされるようになるのは定着した種の</a:t>
            </a:r>
            <a:r>
              <a:rPr lang="en-US" altLang="ja-JP" sz="1000" dirty="0"/>
              <a:t>10</a:t>
            </a:r>
            <a:r>
              <a:rPr lang="ja-JP" altLang="en-US" sz="1000" dirty="0"/>
              <a:t>分の</a:t>
            </a:r>
            <a:r>
              <a:rPr lang="en-US" altLang="ja-JP" sz="1000" dirty="0"/>
              <a:t>1</a:t>
            </a:r>
            <a:r>
              <a:rPr lang="ja-JP" altLang="en-US" sz="1000" dirty="0"/>
              <a:t>しかいない。この率は場所によってかなり異なるが、やってくる種のおよそ</a:t>
            </a:r>
            <a:r>
              <a:rPr lang="en-US" altLang="ja-JP" sz="1000" dirty="0"/>
              <a:t>1000</a:t>
            </a:r>
            <a:r>
              <a:rPr lang="ja-JP" altLang="en-US" sz="1000" dirty="0"/>
              <a:t>分の</a:t>
            </a:r>
            <a:r>
              <a:rPr lang="en-US" altLang="ja-JP" sz="1000" dirty="0"/>
              <a:t>1</a:t>
            </a:r>
            <a:r>
              <a:rPr lang="ja-JP" altLang="en-US" sz="1000" dirty="0"/>
              <a:t>が在来の動植物にとって本当に問題となる。</a:t>
            </a:r>
          </a:p>
          <a:p>
            <a:endParaRPr lang="en-US" altLang="ja-JP" sz="1000" dirty="0"/>
          </a:p>
          <a:p>
            <a:r>
              <a:rPr lang="ja-JP" altLang="en-US" sz="1000" dirty="0"/>
              <a:t>外来種との付き合い方や、種の保全については、「なぜわれわれは外来生物を受け入れる必要があるのか」（クリス・</a:t>
            </a:r>
            <a:r>
              <a:rPr lang="en-US" altLang="ja-JP" sz="1000" dirty="0"/>
              <a:t>D</a:t>
            </a:r>
            <a:r>
              <a:rPr lang="ja-JP" altLang="en-US" sz="1000" dirty="0"/>
              <a:t>・トマス著・上原ゆうこ翻訳）にある以下の記述が、講師にとって最も納得できる。</a:t>
            </a:r>
          </a:p>
          <a:p>
            <a:r>
              <a:rPr lang="ja-JP" altLang="en-US" sz="1000" dirty="0"/>
              <a:t>特定の生物学的変化と戦わなければならないという衝動に駆られるときは、次の</a:t>
            </a:r>
            <a:r>
              <a:rPr lang="en-US" altLang="ja-JP" sz="1000" dirty="0"/>
              <a:t>3</a:t>
            </a:r>
            <a:r>
              <a:rPr lang="ja-JP" altLang="en-US" sz="1000" dirty="0"/>
              <a:t>つの問いについて考えてみるべきである。</a:t>
            </a:r>
          </a:p>
          <a:p>
            <a:r>
              <a:rPr lang="en-US" altLang="ja-JP" sz="1000" dirty="0"/>
              <a:t>(1) </a:t>
            </a:r>
            <a:r>
              <a:rPr lang="ja-JP" altLang="en-US" sz="1000" dirty="0"/>
              <a:t>その努力は、今から数百年後に大きな違いをもたらしているだろうか？そうでないなら、必ず負ける戦いをしているということだ。</a:t>
            </a:r>
          </a:p>
          <a:p>
            <a:r>
              <a:rPr lang="en-US" altLang="ja-JP" sz="1000" dirty="0"/>
              <a:t>(2) </a:t>
            </a:r>
            <a:r>
              <a:rPr lang="ja-JP" altLang="en-US" sz="1000" dirty="0"/>
              <a:t>私たちのひ孫のひ孫が、現在の状況を正確に知らないとして、世界の状態が変えられたかどうかを気にするだろうか？この</a:t>
            </a:r>
            <a:r>
              <a:rPr lang="en-US" altLang="ja-JP" sz="1000" dirty="0"/>
              <a:t>2</a:t>
            </a:r>
            <a:r>
              <a:rPr lang="ja-JP" altLang="en-US" sz="1000" dirty="0"/>
              <a:t>番目の問いに対する答えがノーなら、勝つ必要の無い戦いをしているということだ。</a:t>
            </a:r>
          </a:p>
          <a:p>
            <a:r>
              <a:rPr lang="en-US" altLang="ja-JP" sz="1000" dirty="0"/>
              <a:t>(3) </a:t>
            </a:r>
            <a:r>
              <a:rPr lang="ja-JP" altLang="en-US" sz="1000" dirty="0"/>
              <a:t>変化が避けられないのなら、というか実際そうなので、</a:t>
            </a:r>
            <a:r>
              <a:rPr lang="en-US" altLang="ja-JP" sz="1000" dirty="0"/>
              <a:t>3</a:t>
            </a:r>
            <a:r>
              <a:rPr lang="ja-JP" altLang="en-US" sz="1000" dirty="0"/>
              <a:t>番目の問いをしなければならない。子孫たちが自然界から得る利益をどうしたら最大化できるか？言い方を変えれば、どうすれば未来の人間の状態にとって望ましい変化を促し、将来、まだわかっていないことで重要になるかもしれない種が失われるのを避けることが出来るか？</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32</a:t>
            </a:fld>
            <a:endParaRPr kumimoji="1" lang="ja-JP" altLang="en-US"/>
          </a:p>
        </p:txBody>
      </p:sp>
    </p:spTree>
    <p:extLst>
      <p:ext uri="{BB962C8B-B14F-4D97-AF65-F5344CB8AC3E}">
        <p14:creationId xmlns:p14="http://schemas.microsoft.com/office/powerpoint/2010/main" val="2748192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t>生物間には、そのような関係性の網が存在するために、ある生物種が居なくなった際に、その影響が次々と波及していくことがある</a:t>
            </a:r>
            <a:endParaRPr lang="en-US" altLang="ja-JP" sz="1000" dirty="0"/>
          </a:p>
          <a:p>
            <a:r>
              <a:rPr lang="ja-JP" altLang="en-US" sz="1000" b="1" dirty="0">
                <a:solidFill>
                  <a:srgbClr val="FF0000"/>
                </a:solidFill>
              </a:rPr>
              <a:t>この「何が起きるのか予測がしにくい」という問題が、外来種を防ぐ・種を保全する、最大の理由</a:t>
            </a:r>
            <a:endParaRPr lang="en-US" altLang="ja-JP" sz="1000" b="1" dirty="0">
              <a:solidFill>
                <a:srgbClr val="FF0000"/>
              </a:solidFill>
            </a:endParaRPr>
          </a:p>
          <a:p>
            <a:endParaRPr lang="en-US" altLang="ja-JP" sz="1000" dirty="0"/>
          </a:p>
          <a:p>
            <a:r>
              <a:rPr lang="ja-JP" altLang="en-US" sz="1000" dirty="0"/>
              <a:t>大型動物の絶滅がもたらした植生改変＠オーストラリア</a:t>
            </a:r>
            <a:endParaRPr lang="en-US" altLang="ja-JP" sz="1000" dirty="0"/>
          </a:p>
          <a:p>
            <a:r>
              <a:rPr lang="ja-JP" altLang="en-US" sz="1000" dirty="0"/>
              <a:t>人類到達（約</a:t>
            </a:r>
            <a:r>
              <a:rPr lang="en-US" altLang="ja-JP" sz="1000" dirty="0"/>
              <a:t>6.5</a:t>
            </a:r>
            <a:r>
              <a:rPr lang="ja-JP" altLang="en-US" sz="1000" dirty="0"/>
              <a:t>万年前）以前、オーストラリア大陸の</a:t>
            </a:r>
            <a:r>
              <a:rPr lang="ja-JP" altLang="ja-JP" sz="1000" dirty="0"/>
              <a:t>大型草食動物は、地表面の草本を摂食することで、山火事の発生頻度を下げるという機能を果たしてきた。</a:t>
            </a:r>
            <a:endParaRPr lang="en-US" altLang="ja-JP" sz="1000" dirty="0"/>
          </a:p>
          <a:p>
            <a:r>
              <a:rPr lang="ja-JP" altLang="ja-JP" sz="1000" dirty="0"/>
              <a:t>沼地土壌コアの記録によると、約</a:t>
            </a:r>
            <a:r>
              <a:rPr lang="en-US" altLang="ja-JP" sz="1000" dirty="0"/>
              <a:t>4</a:t>
            </a:r>
            <a:r>
              <a:rPr lang="ja-JP" altLang="ja-JP" sz="1000" dirty="0"/>
              <a:t>万</a:t>
            </a:r>
            <a:r>
              <a:rPr lang="en-US" altLang="ja-JP" sz="1000" dirty="0"/>
              <a:t>1</a:t>
            </a:r>
            <a:r>
              <a:rPr lang="ja-JP" altLang="ja-JP" sz="1000" dirty="0"/>
              <a:t>千年前に糞生菌</a:t>
            </a:r>
            <a:r>
              <a:rPr lang="ja-JP" altLang="en-US" sz="1000" dirty="0"/>
              <a:t>（ふんせいきん：動物の糞上に出現する菌類のこと）</a:t>
            </a:r>
            <a:r>
              <a:rPr lang="ja-JP" altLang="ja-JP" sz="1000" dirty="0"/>
              <a:t>の胞子量が激減した直後に、炭粒子量とイネ科草本の花粉量とが急増している。</a:t>
            </a:r>
            <a:endParaRPr lang="en-US" altLang="ja-JP" sz="1000" dirty="0"/>
          </a:p>
          <a:p>
            <a:r>
              <a:rPr lang="ja-JP" altLang="ja-JP" sz="1000" dirty="0"/>
              <a:t>これは、これまで大型動物によって食べられていた草本が残存するようになり、これが燃焼の拡大を助けることで山火事の頻度が急増したことを示している。</a:t>
            </a:r>
            <a:endParaRPr lang="en-US" altLang="ja-JP" sz="1000" dirty="0"/>
          </a:p>
          <a:p>
            <a:r>
              <a:rPr lang="ja-JP" altLang="ja-JP" sz="1000" dirty="0"/>
              <a:t>このような自然発生による山火事の増加と、おそらくは人間による野焼きも手伝い、元々この地域を広く覆っていた雨緑樹林は徐々に姿を消し、山火事に適応した生理的特性を持つ硬葉樹種（ユーカリなど）から構成される森林へと置き換えられていった</a:t>
            </a:r>
            <a:endParaRPr lang="en-US" altLang="ja-JP" sz="1000" dirty="0"/>
          </a:p>
          <a:p>
            <a:endParaRPr lang="en-US" altLang="ja-JP" sz="1000" dirty="0"/>
          </a:p>
          <a:p>
            <a:r>
              <a:rPr lang="ja-JP" altLang="en-US" sz="1000" dirty="0"/>
              <a:t>「外来種のウソ・ホントを科学する」ケン・トムソン著、屋代通子訳より引用：</a:t>
            </a:r>
          </a:p>
          <a:p>
            <a:r>
              <a:rPr lang="ja-JP" altLang="en-US" sz="1000" dirty="0"/>
              <a:t>もうひとつ、専門家としてはできれば言いたくないのだが、生態学に多くを</a:t>
            </a:r>
            <a:r>
              <a:rPr lang="ja-JP" altLang="en-US" sz="1000" dirty="0" err="1"/>
              <a:t>望むの</a:t>
            </a:r>
            <a:r>
              <a:rPr lang="ja-JP" altLang="en-US" sz="1000" dirty="0"/>
              <a:t>はやめた方がいい。この本の最初の方で、どの生物が侵入的になるかを予め予測できるようになることが侵入生物学の聖杯だと書いたが、そんな予測も聖杯も、あいにくと実際には存在しないようだ。</a:t>
            </a:r>
            <a:endParaRPr lang="en-US" altLang="ja-JP" sz="1000"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33</a:t>
            </a:fld>
            <a:endParaRPr kumimoji="1" lang="ja-JP" altLang="en-US"/>
          </a:p>
        </p:txBody>
      </p:sp>
    </p:spTree>
    <p:extLst>
      <p:ext uri="{BB962C8B-B14F-4D97-AF65-F5344CB8AC3E}">
        <p14:creationId xmlns:p14="http://schemas.microsoft.com/office/powerpoint/2010/main" val="1062458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t>前のスライドでは、ある種の個体数増減が、その種が属する生態系にもたらす影響が予測困難である事を説明した。</a:t>
            </a:r>
            <a:endParaRPr lang="en-US" altLang="ja-JP" sz="1000" dirty="0"/>
          </a:p>
          <a:p>
            <a:r>
              <a:rPr lang="ja-JP" altLang="en-US" sz="1000" dirty="0"/>
              <a:t>とはいうものの、ある程度確かな予測が得られるほどの事例が集積されているケースも存在する。</a:t>
            </a:r>
            <a:endParaRPr lang="en-US" altLang="ja-JP" sz="1000" dirty="0"/>
          </a:p>
          <a:p>
            <a:r>
              <a:rPr lang="ja-JP" altLang="en-US" sz="1000" dirty="0"/>
              <a:t>それがここで説明する「支配的な捕食者の除去に伴う生態系崩壊」である。</a:t>
            </a:r>
            <a:endParaRPr lang="en-US" altLang="ja-JP" sz="1000" dirty="0"/>
          </a:p>
          <a:p>
            <a:endParaRPr lang="en-US" altLang="ja-JP" sz="1000" dirty="0"/>
          </a:p>
          <a:p>
            <a:r>
              <a:rPr lang="en-US" altLang="ja-JP" sz="1000" dirty="0"/>
              <a:t>Michael Soule &amp;  Reed </a:t>
            </a:r>
            <a:r>
              <a:rPr lang="en-US" altLang="ja-JP" sz="1000" dirty="0" err="1"/>
              <a:t>Noss</a:t>
            </a:r>
            <a:r>
              <a:rPr lang="en-US" altLang="ja-JP" sz="1000" dirty="0"/>
              <a:t> (1998) Wild Earth 8(3)</a:t>
            </a:r>
          </a:p>
          <a:p>
            <a:r>
              <a:rPr lang="en-US" altLang="ja-JP" sz="1000" dirty="0"/>
              <a:t>“Rewilding and Biodiversity: Complementary Goals for Continental Conservation</a:t>
            </a:r>
            <a:r>
              <a:rPr lang="ja-JP" altLang="en-US" sz="1000" dirty="0"/>
              <a:t>”の紹介</a:t>
            </a:r>
          </a:p>
          <a:p>
            <a:r>
              <a:rPr lang="ja-JP" altLang="en-US" sz="1000" dirty="0"/>
              <a:t>周囲から孤立した小さな国立公園に広く見られる欠陥は、大型肉食動物の著しい欠如で、そのことが生態系を確実に摩滅させている。大型肉食動物無しでは、公園はやがて草食動物のなすがままとなり、その生態系は崩壊してしまう。公園が抱えるこのようなジレンマの解決策として、著者は「</a:t>
            </a:r>
            <a:r>
              <a:rPr lang="en-US" altLang="ja-JP" sz="1000" dirty="0"/>
              <a:t>3C</a:t>
            </a:r>
            <a:r>
              <a:rPr lang="ja-JP" altLang="en-US" sz="1000" dirty="0"/>
              <a:t>戦略」を掲げた。</a:t>
            </a:r>
            <a:r>
              <a:rPr lang="en-US" altLang="ja-JP" sz="1000" dirty="0"/>
              <a:t>3</a:t>
            </a:r>
            <a:r>
              <a:rPr lang="ja-JP" altLang="en-US" sz="1000" dirty="0" err="1"/>
              <a:t>つの</a:t>
            </a:r>
            <a:r>
              <a:rPr lang="en-US" altLang="ja-JP" sz="1000" dirty="0"/>
              <a:t>C</a:t>
            </a:r>
            <a:r>
              <a:rPr lang="ja-JP" altLang="en-US" sz="1000" dirty="0"/>
              <a:t>は、</a:t>
            </a:r>
            <a:r>
              <a:rPr lang="en-US" altLang="ja-JP" sz="1000" dirty="0"/>
              <a:t>Core</a:t>
            </a:r>
            <a:r>
              <a:rPr lang="ja-JP" altLang="en-US" sz="1000" dirty="0" err="1"/>
              <a:t>、</a:t>
            </a:r>
            <a:r>
              <a:rPr lang="en-US" altLang="ja-JP" sz="1000" dirty="0"/>
              <a:t>Corridor</a:t>
            </a:r>
            <a:r>
              <a:rPr lang="ja-JP" altLang="en-US" sz="1000" dirty="0"/>
              <a:t>（回廊）、</a:t>
            </a:r>
            <a:r>
              <a:rPr lang="en-US" altLang="ja-JP" sz="1000" dirty="0"/>
              <a:t>Carnivore</a:t>
            </a:r>
            <a:r>
              <a:rPr lang="ja-JP" altLang="en-US" sz="1000" dirty="0"/>
              <a:t>（肉食動物）を指す。残っている自然の</a:t>
            </a:r>
            <a:r>
              <a:rPr lang="en-US" altLang="ja-JP" sz="1000" dirty="0"/>
              <a:t>Core</a:t>
            </a:r>
            <a:r>
              <a:rPr lang="ja-JP" altLang="en-US" sz="1000" dirty="0"/>
              <a:t>を保護し、それらを</a:t>
            </a:r>
            <a:r>
              <a:rPr lang="en-US" altLang="ja-JP" sz="1000" dirty="0"/>
              <a:t>Corridor</a:t>
            </a:r>
            <a:r>
              <a:rPr lang="ja-JP" altLang="en-US" sz="1000" dirty="0"/>
              <a:t>で繋げて拡大し、失われた</a:t>
            </a:r>
            <a:r>
              <a:rPr lang="en-US" altLang="ja-JP" sz="1000" dirty="0"/>
              <a:t>Carnivorous</a:t>
            </a:r>
            <a:r>
              <a:rPr lang="ja-JP" altLang="en-US" sz="1000" dirty="0"/>
              <a:t>を呼び戻す、というもの。</a:t>
            </a:r>
            <a:endParaRPr lang="en-US" altLang="ja-JP" sz="1000" dirty="0"/>
          </a:p>
          <a:p>
            <a:endParaRPr lang="en-US" altLang="ja-JP" sz="1000" dirty="0"/>
          </a:p>
          <a:p>
            <a:r>
              <a:rPr lang="ja-JP" altLang="en-US" sz="1000" dirty="0"/>
              <a:t>我が国においても、シカによる食害等の要因で、森林がうまく更新できていない事例が多々報告されている。</a:t>
            </a:r>
            <a:endParaRPr lang="en-US" altLang="ja-JP" sz="1000" dirty="0"/>
          </a:p>
          <a:p>
            <a:r>
              <a:rPr lang="ja-JP" altLang="en-US" sz="1000" dirty="0"/>
              <a:t>もともとの捕食者であるニホンオオカミが絶滅し、そのニッチを埋める役割を果たしていた人による狩猟圧が減少したことで、草食動物の個体数増加に歯止めがかかっていない状態だからだと考えられている。</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34</a:t>
            </a:fld>
            <a:endParaRPr kumimoji="1" lang="ja-JP" altLang="en-US"/>
          </a:p>
        </p:txBody>
      </p:sp>
    </p:spTree>
    <p:extLst>
      <p:ext uri="{BB962C8B-B14F-4D97-AF65-F5344CB8AC3E}">
        <p14:creationId xmlns:p14="http://schemas.microsoft.com/office/powerpoint/2010/main" val="4030891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④の「既に起きた事の結果のみ説明できるが、その予測が限定的な点」については、経済学との近いとも考えられます。</a:t>
            </a:r>
          </a:p>
        </p:txBody>
      </p:sp>
      <p:sp>
        <p:nvSpPr>
          <p:cNvPr id="4" name="スライド番号プレースホルダー 3"/>
          <p:cNvSpPr>
            <a:spLocks noGrp="1"/>
          </p:cNvSpPr>
          <p:nvPr>
            <p:ph type="sldNum" sz="quarter" idx="5"/>
          </p:nvPr>
        </p:nvSpPr>
        <p:spPr/>
        <p:txBody>
          <a:bodyPr/>
          <a:lstStyle/>
          <a:p>
            <a:fld id="{A9E288C7-ED0B-4AA5-894B-0260AA76BA45}" type="slidenum">
              <a:rPr kumimoji="1" lang="ja-JP" altLang="en-US" smtClean="0"/>
              <a:pPr/>
              <a:t>35</a:t>
            </a:fld>
            <a:endParaRPr kumimoji="1" lang="ja-JP" altLang="en-US"/>
          </a:p>
        </p:txBody>
      </p:sp>
    </p:spTree>
    <p:extLst>
      <p:ext uri="{BB962C8B-B14F-4D97-AF65-F5344CB8AC3E}">
        <p14:creationId xmlns:p14="http://schemas.microsoft.com/office/powerpoint/2010/main" val="1656686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バイオームとは陸域の環境と生物群集の区分。</a:t>
            </a:r>
            <a:endParaRPr kumimoji="1" lang="en-US" altLang="ja-JP" dirty="0"/>
          </a:p>
          <a:p>
            <a:pPr defTabSz="816213">
              <a:defRPr/>
            </a:pPr>
            <a:r>
              <a:rPr kumimoji="1" lang="ja-JP" altLang="en-US" dirty="0"/>
              <a:t>バイオームの地理的分布を説明する図としては、この</a:t>
            </a:r>
            <a:r>
              <a:rPr kumimoji="1" lang="en-US" altLang="ja-JP" dirty="0"/>
              <a:t>Whittaker</a:t>
            </a:r>
            <a:r>
              <a:rPr kumimoji="1" lang="ja-JP" altLang="en-US" dirty="0"/>
              <a:t>の図が有名であるが、他にも様々なスキームが開発されている。例えば、</a:t>
            </a:r>
            <a:r>
              <a:rPr lang="en-US" altLang="ja-JP" sz="1000" dirty="0">
                <a:solidFill>
                  <a:srgbClr val="008000"/>
                </a:solidFill>
                <a:latin typeface="メイリオ" panose="020B0604030504040204" pitchFamily="50" charset="-128"/>
                <a:ea typeface="メイリオ" panose="020B0604030504040204" pitchFamily="50" charset="-128"/>
              </a:rPr>
              <a:t>Holdridge life zone</a:t>
            </a:r>
            <a:r>
              <a:rPr lang="ja-JP" altLang="en-US" sz="1000" dirty="0">
                <a:solidFill>
                  <a:srgbClr val="008000"/>
                </a:solidFill>
                <a:latin typeface="メイリオ" panose="020B0604030504040204" pitchFamily="50" charset="-128"/>
                <a:ea typeface="メイリオ" panose="020B0604030504040204" pitchFamily="50" charset="-128"/>
              </a:rPr>
              <a:t>が有名。</a:t>
            </a:r>
            <a:endParaRPr kumimoji="1" lang="en-US" altLang="ja-JP" dirty="0"/>
          </a:p>
          <a:p>
            <a:r>
              <a:rPr kumimoji="1" lang="ja-JP" altLang="en-US" dirty="0"/>
              <a:t>最近では機械学習なども用いられ、より詳細なスキームも多々開発されているが、ルックアップテーブル</a:t>
            </a:r>
            <a:r>
              <a:rPr kumimoji="1" lang="en-US" altLang="ja-JP" dirty="0"/>
              <a:t>1</a:t>
            </a:r>
            <a:r>
              <a:rPr kumimoji="1" lang="ja-JP" altLang="en-US" dirty="0"/>
              <a:t>枚のみといいった簡潔さから、今でも古典的なスキームは多用されている。</a:t>
            </a:r>
            <a:endParaRPr kumimoji="1" lang="en-US" altLang="ja-JP" dirty="0"/>
          </a:p>
          <a:p>
            <a:endParaRPr kumimoji="1" lang="en-US" altLang="ja-JP" dirty="0"/>
          </a:p>
          <a:p>
            <a:r>
              <a:rPr kumimoji="1" lang="ja-JP" altLang="en-US" dirty="0"/>
              <a:t>ところで、植生の地理分布は、気候環境だけで決まっているわけでは無い。</a:t>
            </a:r>
            <a:endParaRPr kumimoji="1" lang="en-US" altLang="ja-JP" dirty="0"/>
          </a:p>
          <a:p>
            <a:r>
              <a:rPr kumimoji="1" lang="ja-JP" altLang="en-US" dirty="0"/>
              <a:t>例えば、東シベリアとアラスカとでは、気候に大きな差が無いが、前者には落葉性針葉樹林（カラマツ優占林）が、後者には常緑性針葉樹林（クロトウヒ優占林）が分布する。</a:t>
            </a:r>
            <a:endParaRPr kumimoji="1" lang="en-US" altLang="ja-JP" dirty="0"/>
          </a:p>
          <a:p>
            <a:r>
              <a:rPr kumimoji="1" lang="ja-JP" altLang="en-US" dirty="0"/>
              <a:t>なぜ、このような差が生じているのかについては、未だに決着がついていないものの、歴史的な経緯も関与していると考えられている。</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36</a:t>
            </a:fld>
            <a:endParaRPr kumimoji="1" lang="ja-JP" altLang="en-US"/>
          </a:p>
        </p:txBody>
      </p:sp>
    </p:spTree>
    <p:extLst>
      <p:ext uri="{BB962C8B-B14F-4D97-AF65-F5344CB8AC3E}">
        <p14:creationId xmlns:p14="http://schemas.microsoft.com/office/powerpoint/2010/main" val="2727330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 1"/>
          <p:cNvSpPr>
            <a:spLocks noGrp="1" noRot="1" noChangeAspect="1" noTextEdit="1"/>
          </p:cNvSpPr>
          <p:nvPr>
            <p:ph type="sldImg"/>
          </p:nvPr>
        </p:nvSpPr>
        <p:spPr>
          <a:ln/>
        </p:spPr>
      </p:sp>
      <p:sp>
        <p:nvSpPr>
          <p:cNvPr id="717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000" dirty="0">
                <a:latin typeface="Arial" panose="020B0604020202020204" pitchFamily="34" charset="0"/>
                <a:ea typeface="ＭＳ Ｐゴシック" panose="020B0600070205080204" pitchFamily="50" charset="-128"/>
              </a:rPr>
              <a:t>「陸面の物質・エネルギー循環において植生は主要なプレーヤーの一つである」事について説明する。</a:t>
            </a:r>
          </a:p>
          <a:p>
            <a:endParaRPr lang="en-US" altLang="ja-JP" sz="1000" dirty="0">
              <a:latin typeface="Arial" panose="020B0604020202020204" pitchFamily="34" charset="0"/>
              <a:ea typeface="ＭＳ Ｐゴシック" panose="020B0600070205080204" pitchFamily="50" charset="-128"/>
            </a:endParaRPr>
          </a:p>
          <a:p>
            <a:r>
              <a:rPr lang="ja-JP" altLang="en-US" sz="1000" dirty="0">
                <a:latin typeface="Arial" panose="020B0604020202020204" pitchFamily="34" charset="0"/>
                <a:ea typeface="ＭＳ Ｐゴシック" panose="020B0600070205080204" pitchFamily="50" charset="-128"/>
              </a:rPr>
              <a:t>この模式図は、中・低緯度帯において、森林の有無が、大気陸面間相互作用に与える影響を示したもの。</a:t>
            </a:r>
          </a:p>
          <a:p>
            <a:r>
              <a:rPr lang="ja-JP" altLang="en-US" sz="1000" dirty="0">
                <a:latin typeface="Arial" panose="020B0604020202020204" pitchFamily="34" charset="0"/>
                <a:ea typeface="ＭＳ Ｐゴシック" panose="020B0600070205080204" pitchFamily="50" charset="-128"/>
              </a:rPr>
              <a:t>森林は草原や裸地に比べて色が濃く、そのため、より高い太陽光吸収率を持つ。</a:t>
            </a:r>
            <a:endParaRPr lang="en-US" altLang="ja-JP" sz="1000" dirty="0">
              <a:latin typeface="Arial" panose="020B0604020202020204" pitchFamily="34" charset="0"/>
              <a:ea typeface="ＭＳ Ｐゴシック" panose="020B0600070205080204" pitchFamily="50" charset="-128"/>
            </a:endParaRPr>
          </a:p>
          <a:p>
            <a:r>
              <a:rPr lang="ja-JP" altLang="en-US" sz="1000" dirty="0">
                <a:latin typeface="Arial" panose="020B0604020202020204" pitchFamily="34" charset="0"/>
                <a:ea typeface="ＭＳ Ｐゴシック" panose="020B0600070205080204" pitchFamily="50" charset="-128"/>
              </a:rPr>
              <a:t>放射収支だけ考えれば、より温度が高くなる状況だが、それを打ち消す以上に蒸発散速度が高く、地表面温度は低下する。</a:t>
            </a:r>
            <a:endParaRPr lang="en-US" altLang="ja-JP" sz="1000" dirty="0">
              <a:latin typeface="Arial" panose="020B0604020202020204" pitchFamily="34" charset="0"/>
              <a:ea typeface="ＭＳ Ｐゴシック" panose="020B0600070205080204" pitchFamily="50" charset="-128"/>
            </a:endParaRPr>
          </a:p>
          <a:p>
            <a:endParaRPr lang="en-US" altLang="ja-JP" sz="1000" dirty="0">
              <a:latin typeface="Arial" panose="020B0604020202020204" pitchFamily="34" charset="0"/>
              <a:ea typeface="ＭＳ Ｐゴシック" panose="020B0600070205080204" pitchFamily="50" charset="-128"/>
            </a:endParaRPr>
          </a:p>
          <a:p>
            <a:r>
              <a:rPr lang="ja-JP" altLang="en-US" sz="1000" dirty="0">
                <a:latin typeface="Arial" panose="020B0604020202020204" pitchFamily="34" charset="0"/>
                <a:ea typeface="ＭＳ Ｐゴシック" panose="020B0600070205080204" pitchFamily="50" charset="-128"/>
              </a:rPr>
              <a:t>他方で、高緯度帯では、冷温で飽和水蒸気圧が低いため森林帯でもさして蒸発散速度は高くならず、さらに冬期の積雪の影響もあって、かなり大気陸面フィードバックの様子が異なる。以下、</a:t>
            </a:r>
            <a:r>
              <a:rPr lang="en-US" altLang="ja-JP" sz="1000" dirty="0">
                <a:latin typeface="Arial" panose="020B0604020202020204" pitchFamily="34" charset="0"/>
                <a:ea typeface="ＭＳ Ｐゴシック" panose="020B0600070205080204" pitchFamily="50" charset="-128"/>
              </a:rPr>
              <a:t>D.</a:t>
            </a:r>
            <a:r>
              <a:rPr lang="ja-JP" altLang="en-US" sz="1000" dirty="0">
                <a:latin typeface="Arial" panose="020B0604020202020204" pitchFamily="34" charset="0"/>
                <a:ea typeface="ＭＳ Ｐゴシック" panose="020B0600070205080204" pitchFamily="50" charset="-128"/>
              </a:rPr>
              <a:t>ビアリング著「植物が出現し、気候を変えた」より引用：</a:t>
            </a:r>
            <a:endParaRPr lang="en-US" altLang="ja-JP" sz="1000" dirty="0">
              <a:latin typeface="Arial" panose="020B0604020202020204" pitchFamily="34" charset="0"/>
              <a:ea typeface="ＭＳ Ｐゴシック" panose="020B0600070205080204" pitchFamily="50" charset="-128"/>
            </a:endParaRPr>
          </a:p>
          <a:p>
            <a:r>
              <a:rPr lang="ja-JP" altLang="en-US" sz="1000" dirty="0">
                <a:latin typeface="Arial" panose="020B0604020202020204" pitchFamily="34" charset="0"/>
                <a:ea typeface="ＭＳ Ｐゴシック" panose="020B0600070205080204" pitchFamily="50" charset="-128"/>
              </a:rPr>
              <a:t>冬のあいだ、落葉樹が並んでいる場所では地面に雪が積もる。雪は太陽エネルギーを反射して空に返すので、地表付近の温度は上がらない。一方、円錐形で色の濃い常緑樹が覆った場所では、雪が積もらず、太陽エネルギーを吸収するので待機は温められる。こうしたちがいがあるため、将来地球が温暖化したときには、極地が常緑樹に覆われるか落葉樹に覆われるかで、気候に与える影響が正反対になるのだ。いまツンドラ植生が占めている場所に常緑樹が侵入すれば、温暖化は増長されるだろう。逆に落葉樹が入りこんだなら、温暖化の影響は小さいだろう。</a:t>
            </a:r>
            <a:endParaRPr lang="en-US" altLang="ja-JP" sz="1000" dirty="0">
              <a:latin typeface="Arial" panose="020B0604020202020204" pitchFamily="34" charset="0"/>
              <a:ea typeface="ＭＳ Ｐゴシック" panose="020B0600070205080204" pitchFamily="50" charset="-128"/>
            </a:endParaRPr>
          </a:p>
        </p:txBody>
      </p:sp>
      <p:sp>
        <p:nvSpPr>
          <p:cNvPr id="71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b="1">
                <a:solidFill>
                  <a:schemeClr val="tx1"/>
                </a:solidFill>
                <a:latin typeface="Nimbus Roman No9 L" pitchFamily="16" charset="0"/>
              </a:defRPr>
            </a:lvl1pPr>
            <a:lvl2pPr marL="792912" indent="-304965">
              <a:defRPr sz="1700" b="1">
                <a:solidFill>
                  <a:schemeClr val="tx1"/>
                </a:solidFill>
                <a:latin typeface="Nimbus Roman No9 L" pitchFamily="16" charset="0"/>
              </a:defRPr>
            </a:lvl2pPr>
            <a:lvl3pPr marL="1219865" indent="-243974">
              <a:defRPr sz="1700" b="1">
                <a:solidFill>
                  <a:schemeClr val="tx1"/>
                </a:solidFill>
                <a:latin typeface="Nimbus Roman No9 L" pitchFamily="16" charset="0"/>
              </a:defRPr>
            </a:lvl3pPr>
            <a:lvl4pPr marL="1707812" indent="-243974">
              <a:defRPr sz="1700" b="1">
                <a:solidFill>
                  <a:schemeClr val="tx1"/>
                </a:solidFill>
                <a:latin typeface="Nimbus Roman No9 L" pitchFamily="16" charset="0"/>
              </a:defRPr>
            </a:lvl4pPr>
            <a:lvl5pPr marL="2195758" indent="-243974">
              <a:defRPr sz="1700" b="1">
                <a:solidFill>
                  <a:schemeClr val="tx1"/>
                </a:solidFill>
                <a:latin typeface="Nimbus Roman No9 L" pitchFamily="16" charset="0"/>
              </a:defRPr>
            </a:lvl5pPr>
            <a:lvl6pPr marL="2683703" indent="-243974" eaLnBrk="0" fontAlgn="base" hangingPunct="0">
              <a:spcBef>
                <a:spcPct val="0"/>
              </a:spcBef>
              <a:spcAft>
                <a:spcPct val="0"/>
              </a:spcAft>
              <a:defRPr sz="1700" b="1">
                <a:solidFill>
                  <a:schemeClr val="tx1"/>
                </a:solidFill>
                <a:latin typeface="Nimbus Roman No9 L" pitchFamily="16" charset="0"/>
              </a:defRPr>
            </a:lvl6pPr>
            <a:lvl7pPr marL="3171649" indent="-243974" eaLnBrk="0" fontAlgn="base" hangingPunct="0">
              <a:spcBef>
                <a:spcPct val="0"/>
              </a:spcBef>
              <a:spcAft>
                <a:spcPct val="0"/>
              </a:spcAft>
              <a:defRPr sz="1700" b="1">
                <a:solidFill>
                  <a:schemeClr val="tx1"/>
                </a:solidFill>
                <a:latin typeface="Nimbus Roman No9 L" pitchFamily="16" charset="0"/>
              </a:defRPr>
            </a:lvl7pPr>
            <a:lvl8pPr marL="3659594" indent="-243974" eaLnBrk="0" fontAlgn="base" hangingPunct="0">
              <a:spcBef>
                <a:spcPct val="0"/>
              </a:spcBef>
              <a:spcAft>
                <a:spcPct val="0"/>
              </a:spcAft>
              <a:defRPr sz="1700" b="1">
                <a:solidFill>
                  <a:schemeClr val="tx1"/>
                </a:solidFill>
                <a:latin typeface="Nimbus Roman No9 L" pitchFamily="16" charset="0"/>
              </a:defRPr>
            </a:lvl8pPr>
            <a:lvl9pPr marL="4147540" indent="-243974" eaLnBrk="0" fontAlgn="base" hangingPunct="0">
              <a:spcBef>
                <a:spcPct val="0"/>
              </a:spcBef>
              <a:spcAft>
                <a:spcPct val="0"/>
              </a:spcAft>
              <a:defRPr sz="1700" b="1">
                <a:solidFill>
                  <a:schemeClr val="tx1"/>
                </a:solidFill>
                <a:latin typeface="Nimbus Roman No9 L" pitchFamily="16" charset="0"/>
              </a:defRPr>
            </a:lvl9pPr>
          </a:lstStyle>
          <a:p>
            <a:fld id="{07EA1F8E-D10E-4571-95FB-AB39CAE701FC}" type="slidenum">
              <a:rPr kumimoji="1" lang="ja-JP" altLang="en-US" sz="1200" b="0">
                <a:latin typeface="Arial" panose="020B0604020202020204" pitchFamily="34" charset="0"/>
              </a:rPr>
              <a:pPr/>
              <a:t>37</a:t>
            </a:fld>
            <a:endParaRPr kumimoji="1" lang="ja-JP" altLang="en-US" sz="1200" b="0">
              <a:latin typeface="Arial" panose="020B0604020202020204" pitchFamily="34" charset="0"/>
            </a:endParaRPr>
          </a:p>
        </p:txBody>
      </p:sp>
    </p:spTree>
    <p:extLst>
      <p:ext uri="{BB962C8B-B14F-4D97-AF65-F5344CB8AC3E}">
        <p14:creationId xmlns:p14="http://schemas.microsoft.com/office/powerpoint/2010/main" val="195400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 1"/>
          <p:cNvSpPr>
            <a:spLocks noGrp="1" noRot="1" noChangeAspect="1" noTextEdit="1"/>
          </p:cNvSpPr>
          <p:nvPr>
            <p:ph type="sldImg"/>
          </p:nvPr>
        </p:nvSpPr>
        <p:spPr>
          <a:ln/>
        </p:spPr>
      </p:sp>
      <p:sp>
        <p:nvSpPr>
          <p:cNvPr id="1741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a:latin typeface="Arial" panose="020B0604020202020204" pitchFamily="34" charset="0"/>
              <a:ea typeface="ＭＳ Ｐゴシック" panose="020B0600070205080204" pitchFamily="50" charset="-128"/>
            </a:endParaRPr>
          </a:p>
        </p:txBody>
      </p:sp>
      <p:sp>
        <p:nvSpPr>
          <p:cNvPr id="1741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32009" indent="-281542">
              <a:defRPr sz="1600" b="1">
                <a:solidFill>
                  <a:schemeClr val="tx1"/>
                </a:solidFill>
                <a:latin typeface="Nimbus Roman No9 L" pitchFamily="16" charset="0"/>
              </a:defRPr>
            </a:lvl2pPr>
            <a:lvl3pPr marL="1126168" indent="-225232">
              <a:defRPr sz="1600" b="1">
                <a:solidFill>
                  <a:schemeClr val="tx1"/>
                </a:solidFill>
                <a:latin typeface="Nimbus Roman No9 L" pitchFamily="16" charset="0"/>
              </a:defRPr>
            </a:lvl3pPr>
            <a:lvl4pPr marL="1576635" indent="-225232">
              <a:defRPr sz="1600" b="1">
                <a:solidFill>
                  <a:schemeClr val="tx1"/>
                </a:solidFill>
                <a:latin typeface="Nimbus Roman No9 L" pitchFamily="16" charset="0"/>
              </a:defRPr>
            </a:lvl4pPr>
            <a:lvl5pPr marL="2027102" indent="-225232">
              <a:defRPr sz="1600" b="1">
                <a:solidFill>
                  <a:schemeClr val="tx1"/>
                </a:solidFill>
                <a:latin typeface="Nimbus Roman No9 L" pitchFamily="16" charset="0"/>
              </a:defRPr>
            </a:lvl5pPr>
            <a:lvl6pPr marL="2477570" indent="-225232" eaLnBrk="0" fontAlgn="base" hangingPunct="0">
              <a:spcBef>
                <a:spcPct val="0"/>
              </a:spcBef>
              <a:spcAft>
                <a:spcPct val="0"/>
              </a:spcAft>
              <a:defRPr sz="1600" b="1">
                <a:solidFill>
                  <a:schemeClr val="tx1"/>
                </a:solidFill>
                <a:latin typeface="Nimbus Roman No9 L" pitchFamily="16" charset="0"/>
              </a:defRPr>
            </a:lvl6pPr>
            <a:lvl7pPr marL="2928035" indent="-225232" eaLnBrk="0" fontAlgn="base" hangingPunct="0">
              <a:spcBef>
                <a:spcPct val="0"/>
              </a:spcBef>
              <a:spcAft>
                <a:spcPct val="0"/>
              </a:spcAft>
              <a:defRPr sz="1600" b="1">
                <a:solidFill>
                  <a:schemeClr val="tx1"/>
                </a:solidFill>
                <a:latin typeface="Nimbus Roman No9 L" pitchFamily="16" charset="0"/>
              </a:defRPr>
            </a:lvl7pPr>
            <a:lvl8pPr marL="3378502" indent="-225232" eaLnBrk="0" fontAlgn="base" hangingPunct="0">
              <a:spcBef>
                <a:spcPct val="0"/>
              </a:spcBef>
              <a:spcAft>
                <a:spcPct val="0"/>
              </a:spcAft>
              <a:defRPr sz="1600" b="1">
                <a:solidFill>
                  <a:schemeClr val="tx1"/>
                </a:solidFill>
                <a:latin typeface="Nimbus Roman No9 L" pitchFamily="16" charset="0"/>
              </a:defRPr>
            </a:lvl8pPr>
            <a:lvl9pPr marL="3828972" indent="-225232" eaLnBrk="0" fontAlgn="base" hangingPunct="0">
              <a:spcBef>
                <a:spcPct val="0"/>
              </a:spcBef>
              <a:spcAft>
                <a:spcPct val="0"/>
              </a:spcAft>
              <a:defRPr sz="1600" b="1">
                <a:solidFill>
                  <a:schemeClr val="tx1"/>
                </a:solidFill>
                <a:latin typeface="Nimbus Roman No9 L" pitchFamily="16" charset="0"/>
              </a:defRPr>
            </a:lvl9pPr>
          </a:lstStyle>
          <a:p>
            <a:fld id="{F1452C0F-0E81-4A8F-BE90-171922D3769D}" type="slidenum">
              <a:rPr kumimoji="1" lang="ja-JP" altLang="en-US" sz="1200" b="0">
                <a:latin typeface="Arial" panose="020B0604020202020204" pitchFamily="34" charset="0"/>
              </a:rPr>
              <a:pPr/>
              <a:t>38</a:t>
            </a:fld>
            <a:endParaRPr kumimoji="1" lang="ja-JP" altLang="en-US" sz="1200" b="0">
              <a:latin typeface="Arial" panose="020B0604020202020204" pitchFamily="34" charset="0"/>
            </a:endParaRPr>
          </a:p>
        </p:txBody>
      </p:sp>
    </p:spTree>
    <p:extLst>
      <p:ext uri="{BB962C8B-B14F-4D97-AF65-F5344CB8AC3E}">
        <p14:creationId xmlns:p14="http://schemas.microsoft.com/office/powerpoint/2010/main" val="774157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 1"/>
          <p:cNvSpPr>
            <a:spLocks noGrp="1" noRot="1" noChangeAspect="1" noTextEdit="1"/>
          </p:cNvSpPr>
          <p:nvPr>
            <p:ph type="sldImg"/>
          </p:nvPr>
        </p:nvSpPr>
        <p:spPr>
          <a:ln/>
        </p:spPr>
      </p:sp>
      <p:sp>
        <p:nvSpPr>
          <p:cNvPr id="92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sz="1000" dirty="0">
              <a:latin typeface="Arial" panose="020B0604020202020204" pitchFamily="34" charset="0"/>
              <a:ea typeface="ＭＳ Ｐゴシック" panose="020B0600070205080204" pitchFamily="50" charset="-128"/>
            </a:endParaRPr>
          </a:p>
          <a:p>
            <a:r>
              <a:rPr lang="ja-JP" altLang="en-US" sz="1000" dirty="0">
                <a:latin typeface="Arial" panose="020B0604020202020204" pitchFamily="34" charset="0"/>
                <a:ea typeface="ＭＳ Ｐゴシック" panose="020B0600070205080204" pitchFamily="50" charset="-128"/>
              </a:rPr>
              <a:t>このような、蒸発散速度・放射収支といった陸面機能は、気候モデルの発達のごく初期から考慮されてきた。</a:t>
            </a:r>
            <a:endParaRPr lang="en-US" altLang="ja-JP" sz="1000" dirty="0">
              <a:latin typeface="Arial" panose="020B0604020202020204" pitchFamily="34" charset="0"/>
              <a:ea typeface="ＭＳ Ｐゴシック" panose="020B0600070205080204" pitchFamily="50" charset="-128"/>
            </a:endParaRPr>
          </a:p>
          <a:p>
            <a:r>
              <a:rPr lang="ja-JP" altLang="en-US" sz="1000" dirty="0">
                <a:latin typeface="Arial" panose="020B0604020202020204" pitchFamily="34" charset="0"/>
                <a:ea typeface="ＭＳ Ｐゴシック" panose="020B0600070205080204" pitchFamily="50" charset="-128"/>
              </a:rPr>
              <a:t>模式図は、気候モデルに様々な要素が結合されていった様子を示したもの。</a:t>
            </a:r>
            <a:endParaRPr lang="en-US" altLang="ja-JP" sz="1000" dirty="0">
              <a:latin typeface="Arial" panose="020B0604020202020204" pitchFamily="34" charset="0"/>
              <a:ea typeface="ＭＳ Ｐゴシック" panose="020B0600070205080204" pitchFamily="50" charset="-128"/>
            </a:endParaRPr>
          </a:p>
          <a:p>
            <a:r>
              <a:rPr lang="en-US" altLang="ja-JP" sz="1000" dirty="0">
                <a:latin typeface="Arial" panose="020B0604020202020204" pitchFamily="34" charset="0"/>
                <a:ea typeface="ＭＳ Ｐゴシック" panose="020B0600070205080204" pitchFamily="50" charset="-128"/>
              </a:rPr>
              <a:t>2000</a:t>
            </a:r>
            <a:r>
              <a:rPr lang="ja-JP" altLang="en-US" sz="1000" dirty="0">
                <a:latin typeface="Arial" panose="020B0604020202020204" pitchFamily="34" charset="0"/>
                <a:ea typeface="ＭＳ Ｐゴシック" panose="020B0600070205080204" pitchFamily="50" charset="-128"/>
              </a:rPr>
              <a:t>年代前後には、全球炭素収支を扱う為、陸域の炭素循環が考慮されてきた。</a:t>
            </a:r>
            <a:endParaRPr lang="en-US" altLang="ja-JP" sz="1000" dirty="0">
              <a:latin typeface="Arial" panose="020B0604020202020204" pitchFamily="34" charset="0"/>
              <a:ea typeface="ＭＳ Ｐゴシック" panose="020B0600070205080204" pitchFamily="50" charset="-128"/>
            </a:endParaRPr>
          </a:p>
          <a:p>
            <a:r>
              <a:rPr lang="ja-JP" altLang="en-US" sz="1000" dirty="0">
                <a:latin typeface="Arial" panose="020B0604020202020204" pitchFamily="34" charset="0"/>
                <a:ea typeface="ＭＳ Ｐゴシック" panose="020B0600070205080204" pitchFamily="50" charset="-128"/>
              </a:rPr>
              <a:t>それで想定以上に気候変動が大規模そうだとなり、これまで固定で扱っていた植生地理分布を、気候と共に変化させる拡張が行われた。</a:t>
            </a:r>
            <a:endParaRPr lang="en-US" altLang="ja-JP" sz="1000" dirty="0">
              <a:latin typeface="Arial" panose="020B0604020202020204" pitchFamily="34" charset="0"/>
              <a:ea typeface="ＭＳ Ｐゴシック" panose="020B0600070205080204" pitchFamily="50" charset="-128"/>
            </a:endParaRPr>
          </a:p>
          <a:p>
            <a:r>
              <a:rPr lang="ja-JP" altLang="en-US" sz="1000" dirty="0">
                <a:latin typeface="Arial" panose="020B0604020202020204" pitchFamily="34" charset="0"/>
                <a:ea typeface="ＭＳ Ｐゴシック" panose="020B0600070205080204" pitchFamily="50" charset="-128"/>
              </a:rPr>
              <a:t>これらの陸域の機能を、全球で統合的に扱うモデルは「動的全球植生モデル」と呼称されており、これまで世界で</a:t>
            </a:r>
            <a:r>
              <a:rPr lang="en-US" altLang="ja-JP" sz="1000" dirty="0">
                <a:latin typeface="Arial" panose="020B0604020202020204" pitchFamily="34" charset="0"/>
                <a:ea typeface="ＭＳ Ｐゴシック" panose="020B0600070205080204" pitchFamily="50" charset="-128"/>
              </a:rPr>
              <a:t>10</a:t>
            </a:r>
            <a:r>
              <a:rPr lang="ja-JP" altLang="en-US" sz="1000" dirty="0">
                <a:latin typeface="Arial" panose="020B0604020202020204" pitchFamily="34" charset="0"/>
                <a:ea typeface="ＭＳ Ｐゴシック" panose="020B0600070205080204" pitchFamily="50" charset="-128"/>
              </a:rPr>
              <a:t>以上が開発されている。</a:t>
            </a:r>
            <a:endParaRPr lang="en-US" altLang="ja-JP" sz="1000" dirty="0">
              <a:latin typeface="Arial" panose="020B0604020202020204" pitchFamily="34" charset="0"/>
              <a:ea typeface="ＭＳ Ｐゴシック" panose="020B0600070205080204" pitchFamily="50" charset="-128"/>
            </a:endParaRPr>
          </a:p>
          <a:p>
            <a:endParaRPr lang="en-US" altLang="ja-JP" sz="1000" dirty="0">
              <a:latin typeface="Arial" panose="020B0604020202020204" pitchFamily="34" charset="0"/>
              <a:ea typeface="ＭＳ Ｐゴシック" panose="020B0600070205080204" pitchFamily="50" charset="-128"/>
            </a:endParaRPr>
          </a:p>
          <a:p>
            <a:pPr defTabSz="975893">
              <a:defRPr/>
            </a:pPr>
            <a:r>
              <a:rPr lang="ja-JP" altLang="en-US" sz="1000" dirty="0"/>
              <a:t>以下、現代生態学講座（共立出版）</a:t>
            </a:r>
            <a:r>
              <a:rPr lang="en-US" altLang="ja-JP" sz="1000" dirty="0"/>
              <a:t>2</a:t>
            </a:r>
            <a:r>
              <a:rPr lang="ja-JP" altLang="en-US" sz="1000" dirty="0"/>
              <a:t>巻</a:t>
            </a:r>
            <a:r>
              <a:rPr lang="en-US" altLang="ja-JP" sz="1000" dirty="0"/>
              <a:t>7</a:t>
            </a:r>
            <a:r>
              <a:rPr lang="ja-JP" altLang="en-US" sz="1000" dirty="0"/>
              <a:t>章「</a:t>
            </a:r>
            <a:r>
              <a:rPr lang="ja-JP" altLang="ja-JP" sz="1000" dirty="0"/>
              <a:t>植生と気候との相互作用と</a:t>
            </a:r>
            <a:r>
              <a:rPr lang="ja-JP" altLang="en-US" sz="1000" dirty="0"/>
              <a:t>、</a:t>
            </a:r>
            <a:r>
              <a:rPr lang="ja-JP" altLang="ja-JP" sz="1000" dirty="0"/>
              <a:t>動的全球植生モデル</a:t>
            </a:r>
            <a:r>
              <a:rPr lang="ja-JP" altLang="en-US" sz="1000" dirty="0"/>
              <a:t>」より抜粋：</a:t>
            </a:r>
            <a:endParaRPr lang="en-US" altLang="ja-JP" sz="1000" dirty="0"/>
          </a:p>
          <a:p>
            <a:r>
              <a:rPr lang="ja-JP" altLang="en-US" sz="1000" dirty="0"/>
              <a:t>モデルの構造を、このように複雑なものとすることは、必ずしも適当ではない。なぜならば、モデルの構築とは，多かれ少なかれ，複雑な自然システムを高度に抽象化するものであり、説明したい現象における最も本質的な部分のみからシンプルにモデルを構築し、その挙動の見通しを良くしておくことが実務上重要だからである。</a:t>
            </a:r>
            <a:endParaRPr lang="en-US" altLang="ja-JP" sz="1000" dirty="0"/>
          </a:p>
          <a:p>
            <a:r>
              <a:rPr lang="ja-JP" altLang="en-US" sz="1000" dirty="0"/>
              <a:t>しかし、過去のデータから導き出された法則が、将来働くかもしれないメカニズムを十分に反映せず、過去の支配的なメカニズムを主に反映しているのであれば、その法則の予測能力は疑わしいことになる。とりわけ、将来の環境が過去のそれと著しく異なる可能性があるのであれば、その法則を援用して予測することには無理がある。今後数百年間の間に生じると考えられる潜在植生の分布変化速度は，過去</a:t>
            </a:r>
            <a:r>
              <a:rPr lang="en-US" altLang="ja-JP" sz="1000" dirty="0"/>
              <a:t>1</a:t>
            </a:r>
            <a:r>
              <a:rPr lang="ja-JP" altLang="en-US" sz="1000" dirty="0"/>
              <a:t>万</a:t>
            </a:r>
            <a:r>
              <a:rPr lang="en-US" altLang="ja-JP" sz="1000" dirty="0"/>
              <a:t>8</a:t>
            </a:r>
            <a:r>
              <a:rPr lang="ja-JP" altLang="en-US" sz="1000" dirty="0"/>
              <a:t>千年間における最大速度の</a:t>
            </a:r>
            <a:r>
              <a:rPr lang="en-US" altLang="ja-JP" sz="1000" dirty="0"/>
              <a:t>2</a:t>
            </a:r>
            <a:r>
              <a:rPr lang="ja-JP" altLang="en-US" sz="1000" dirty="0"/>
              <a:t>～</a:t>
            </a:r>
            <a:r>
              <a:rPr lang="en-US" altLang="ja-JP" sz="1000" dirty="0"/>
              <a:t>5</a:t>
            </a:r>
            <a:r>
              <a:rPr lang="ja-JP" altLang="en-US" sz="1000" dirty="0"/>
              <a:t>倍以上と推定されており、そのように急速な環境変化の元において，植生がいかに反応し気候へフィードバックしていくのか、これを直接的に検証する材料は存在しない。したがって、事象に大きな影響をもたらす可能性のある過程は、全てモデルに取り込んでいくというアプローチは、やはり必要であろう。</a:t>
            </a:r>
          </a:p>
        </p:txBody>
      </p:sp>
      <p:sp>
        <p:nvSpPr>
          <p:cNvPr id="92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b="1">
                <a:solidFill>
                  <a:schemeClr val="tx1"/>
                </a:solidFill>
                <a:latin typeface="Nimbus Roman No9 L" pitchFamily="16" charset="0"/>
              </a:defRPr>
            </a:lvl1pPr>
            <a:lvl2pPr marL="792912" indent="-304965">
              <a:defRPr sz="1700" b="1">
                <a:solidFill>
                  <a:schemeClr val="tx1"/>
                </a:solidFill>
                <a:latin typeface="Nimbus Roman No9 L" pitchFamily="16" charset="0"/>
              </a:defRPr>
            </a:lvl2pPr>
            <a:lvl3pPr marL="1219865" indent="-243974">
              <a:defRPr sz="1700" b="1">
                <a:solidFill>
                  <a:schemeClr val="tx1"/>
                </a:solidFill>
                <a:latin typeface="Nimbus Roman No9 L" pitchFamily="16" charset="0"/>
              </a:defRPr>
            </a:lvl3pPr>
            <a:lvl4pPr marL="1707812" indent="-243974">
              <a:defRPr sz="1700" b="1">
                <a:solidFill>
                  <a:schemeClr val="tx1"/>
                </a:solidFill>
                <a:latin typeface="Nimbus Roman No9 L" pitchFamily="16" charset="0"/>
              </a:defRPr>
            </a:lvl4pPr>
            <a:lvl5pPr marL="2195758" indent="-243974">
              <a:defRPr sz="1700" b="1">
                <a:solidFill>
                  <a:schemeClr val="tx1"/>
                </a:solidFill>
                <a:latin typeface="Nimbus Roman No9 L" pitchFamily="16" charset="0"/>
              </a:defRPr>
            </a:lvl5pPr>
            <a:lvl6pPr marL="2683703" indent="-243974" eaLnBrk="0" fontAlgn="base" hangingPunct="0">
              <a:spcBef>
                <a:spcPct val="0"/>
              </a:spcBef>
              <a:spcAft>
                <a:spcPct val="0"/>
              </a:spcAft>
              <a:defRPr sz="1700" b="1">
                <a:solidFill>
                  <a:schemeClr val="tx1"/>
                </a:solidFill>
                <a:latin typeface="Nimbus Roman No9 L" pitchFamily="16" charset="0"/>
              </a:defRPr>
            </a:lvl6pPr>
            <a:lvl7pPr marL="3171649" indent="-243974" eaLnBrk="0" fontAlgn="base" hangingPunct="0">
              <a:spcBef>
                <a:spcPct val="0"/>
              </a:spcBef>
              <a:spcAft>
                <a:spcPct val="0"/>
              </a:spcAft>
              <a:defRPr sz="1700" b="1">
                <a:solidFill>
                  <a:schemeClr val="tx1"/>
                </a:solidFill>
                <a:latin typeface="Nimbus Roman No9 L" pitchFamily="16" charset="0"/>
              </a:defRPr>
            </a:lvl7pPr>
            <a:lvl8pPr marL="3659594" indent="-243974" eaLnBrk="0" fontAlgn="base" hangingPunct="0">
              <a:spcBef>
                <a:spcPct val="0"/>
              </a:spcBef>
              <a:spcAft>
                <a:spcPct val="0"/>
              </a:spcAft>
              <a:defRPr sz="1700" b="1">
                <a:solidFill>
                  <a:schemeClr val="tx1"/>
                </a:solidFill>
                <a:latin typeface="Nimbus Roman No9 L" pitchFamily="16" charset="0"/>
              </a:defRPr>
            </a:lvl8pPr>
            <a:lvl9pPr marL="4147540" indent="-243974" eaLnBrk="0" fontAlgn="base" hangingPunct="0">
              <a:spcBef>
                <a:spcPct val="0"/>
              </a:spcBef>
              <a:spcAft>
                <a:spcPct val="0"/>
              </a:spcAft>
              <a:defRPr sz="1700" b="1">
                <a:solidFill>
                  <a:schemeClr val="tx1"/>
                </a:solidFill>
                <a:latin typeface="Nimbus Roman No9 L" pitchFamily="16" charset="0"/>
              </a:defRPr>
            </a:lvl9pPr>
          </a:lstStyle>
          <a:p>
            <a:fld id="{E3849987-D816-4A22-8789-C96BEAA42F81}" type="slidenum">
              <a:rPr kumimoji="1" lang="ja-JP" altLang="en-US" sz="1200" b="0">
                <a:latin typeface="Arial" panose="020B0604020202020204" pitchFamily="34" charset="0"/>
              </a:rPr>
              <a:pPr/>
              <a:t>39</a:t>
            </a:fld>
            <a:endParaRPr kumimoji="1" lang="ja-JP" altLang="en-US" sz="1200" b="0">
              <a:latin typeface="Arial" panose="020B0604020202020204" pitchFamily="34" charset="0"/>
            </a:endParaRPr>
          </a:p>
        </p:txBody>
      </p:sp>
    </p:spTree>
    <p:extLst>
      <p:ext uri="{BB962C8B-B14F-4D97-AF65-F5344CB8AC3E}">
        <p14:creationId xmlns:p14="http://schemas.microsoft.com/office/powerpoint/2010/main" val="316572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表現型は、その生物自身の形質や行動についての特徴を一般に指すが、例えばハエの一種が植物を誘導することで形成するゴール（虫こぶ）の形状なども含んだ概念である。</a:t>
            </a:r>
            <a:endParaRPr kumimoji="1" lang="en-US" altLang="ja-JP" dirty="0"/>
          </a:p>
          <a:p>
            <a:r>
              <a:rPr kumimoji="1" lang="ja-JP" altLang="en-US" dirty="0"/>
              <a:t>ちなみに後者のケースの表現型は、特に「</a:t>
            </a:r>
            <a:r>
              <a:rPr kumimoji="1" lang="ja-JP" altLang="en-US" b="1" dirty="0"/>
              <a:t>延長された表現型</a:t>
            </a:r>
            <a:r>
              <a:rPr kumimoji="1" lang="ja-JP" altLang="en-US" dirty="0"/>
              <a:t>」と呼称される。</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4</a:t>
            </a:fld>
            <a:endParaRPr kumimoji="1" lang="ja-JP" altLang="en-US"/>
          </a:p>
        </p:txBody>
      </p:sp>
    </p:spTree>
    <p:extLst>
      <p:ext uri="{BB962C8B-B14F-4D97-AF65-F5344CB8AC3E}">
        <p14:creationId xmlns:p14="http://schemas.microsoft.com/office/powerpoint/2010/main" val="3362844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mn-ea"/>
              </a:rPr>
              <a:t>以下、現代生態学講座（共立出版）</a:t>
            </a:r>
            <a:r>
              <a:rPr lang="en-US" altLang="ja-JP" sz="1000" dirty="0">
                <a:latin typeface="+mn-ea"/>
              </a:rPr>
              <a:t>2</a:t>
            </a:r>
            <a:r>
              <a:rPr lang="ja-JP" altLang="en-US" sz="1000" dirty="0">
                <a:latin typeface="+mn-ea"/>
              </a:rPr>
              <a:t>巻</a:t>
            </a:r>
            <a:r>
              <a:rPr lang="en-US" altLang="ja-JP" sz="1000" dirty="0">
                <a:latin typeface="+mn-ea"/>
              </a:rPr>
              <a:t>7</a:t>
            </a:r>
            <a:r>
              <a:rPr lang="ja-JP" altLang="en-US" sz="1000" dirty="0">
                <a:latin typeface="+mn-ea"/>
              </a:rPr>
              <a:t>章「</a:t>
            </a:r>
            <a:r>
              <a:rPr lang="ja-JP" altLang="ja-JP" sz="1000" dirty="0">
                <a:latin typeface="+mn-ea"/>
              </a:rPr>
              <a:t>植生と気候との相互作用と</a:t>
            </a:r>
            <a:r>
              <a:rPr lang="ja-JP" altLang="en-US" sz="1000" dirty="0">
                <a:latin typeface="+mn-ea"/>
              </a:rPr>
              <a:t>、</a:t>
            </a:r>
            <a:r>
              <a:rPr lang="ja-JP" altLang="ja-JP" sz="1000" dirty="0">
                <a:latin typeface="+mn-ea"/>
              </a:rPr>
              <a:t>動的全球植生モデル</a:t>
            </a:r>
            <a:r>
              <a:rPr lang="ja-JP" altLang="en-US" sz="1000" dirty="0">
                <a:latin typeface="+mn-ea"/>
              </a:rPr>
              <a:t>」より抜粋</a:t>
            </a:r>
            <a:endParaRPr lang="en-US" altLang="ja-JP" sz="1000" dirty="0">
              <a:latin typeface="+mn-ea"/>
            </a:endParaRPr>
          </a:p>
          <a:p>
            <a:endParaRPr lang="en-US" altLang="ja-JP" sz="1000" dirty="0">
              <a:latin typeface="+mn-ea"/>
            </a:endParaRPr>
          </a:p>
          <a:p>
            <a:r>
              <a:rPr lang="en-US" altLang="ja-JP" sz="1000" dirty="0">
                <a:latin typeface="+mn-ea"/>
              </a:rPr>
              <a:t>Cox</a:t>
            </a:r>
            <a:r>
              <a:rPr lang="ja-JP" altLang="ja-JP" sz="1000" dirty="0">
                <a:latin typeface="+mn-ea"/>
              </a:rPr>
              <a:t>ら（</a:t>
            </a:r>
            <a:r>
              <a:rPr lang="en-US" altLang="ja-JP" sz="1000" dirty="0">
                <a:latin typeface="+mn-ea"/>
              </a:rPr>
              <a:t>2000</a:t>
            </a:r>
            <a:r>
              <a:rPr lang="ja-JP" altLang="ja-JP" sz="1000" dirty="0">
                <a:latin typeface="+mn-ea"/>
              </a:rPr>
              <a:t>）は，そのような大気・海洋・陸面間の炭素循環を考慮に入れた大気循環モデル</a:t>
            </a:r>
            <a:r>
              <a:rPr lang="en-US" altLang="ja-JP" sz="1000" dirty="0">
                <a:latin typeface="+mn-ea"/>
              </a:rPr>
              <a:t>-</a:t>
            </a:r>
            <a:r>
              <a:rPr lang="ja-JP" altLang="ja-JP" sz="1000" dirty="0">
                <a:latin typeface="+mn-ea"/>
              </a:rPr>
              <a:t>動的全球植生モデル結合モデルを用いて，</a:t>
            </a:r>
            <a:r>
              <a:rPr lang="en-US" altLang="ja-JP" sz="1000" dirty="0">
                <a:latin typeface="+mn-ea"/>
              </a:rPr>
              <a:t>IPCC</a:t>
            </a:r>
            <a:r>
              <a:rPr lang="ja-JP" altLang="ja-JP" sz="1000" dirty="0">
                <a:latin typeface="+mn-ea"/>
              </a:rPr>
              <a:t>「</a:t>
            </a:r>
            <a:r>
              <a:rPr lang="en-US" altLang="ja-JP" sz="1000" dirty="0">
                <a:latin typeface="+mn-ea"/>
              </a:rPr>
              <a:t>Business as usual (IS92a)</a:t>
            </a:r>
            <a:r>
              <a:rPr lang="ja-JP" altLang="ja-JP" sz="1000" dirty="0">
                <a:latin typeface="+mn-ea"/>
              </a:rPr>
              <a:t>」炭素排出シナリオを仮定したシミュレーション実験を行った．その結果，</a:t>
            </a:r>
            <a:r>
              <a:rPr lang="en-US" altLang="ja-JP" sz="1000" dirty="0">
                <a:latin typeface="+mn-ea"/>
              </a:rPr>
              <a:t>1850</a:t>
            </a:r>
            <a:r>
              <a:rPr lang="ja-JP" altLang="ja-JP" sz="1000" dirty="0">
                <a:latin typeface="+mn-ea"/>
              </a:rPr>
              <a:t>年から</a:t>
            </a:r>
            <a:r>
              <a:rPr lang="en-US" altLang="ja-JP" sz="1000" dirty="0">
                <a:latin typeface="+mn-ea"/>
              </a:rPr>
              <a:t>2100</a:t>
            </a:r>
            <a:r>
              <a:rPr lang="ja-JP" altLang="ja-JP" sz="1000" dirty="0">
                <a:latin typeface="+mn-ea"/>
              </a:rPr>
              <a:t>年にかけての全球平均気温の変化は，植生分布が現在のまま変わらないと仮定した場合には</a:t>
            </a:r>
            <a:r>
              <a:rPr lang="en-US" altLang="ja-JP" sz="1000" dirty="0">
                <a:latin typeface="+mn-ea"/>
              </a:rPr>
              <a:t>6</a:t>
            </a:r>
            <a:r>
              <a:rPr lang="ja-JP" altLang="ja-JP" sz="1000" dirty="0">
                <a:latin typeface="+mn-ea"/>
              </a:rPr>
              <a:t>℃の上昇，植生分布が気候変化に応じて変化するとした場合には</a:t>
            </a:r>
            <a:r>
              <a:rPr lang="en-US" altLang="ja-JP" sz="1000" dirty="0">
                <a:latin typeface="+mn-ea"/>
              </a:rPr>
              <a:t>8</a:t>
            </a:r>
            <a:r>
              <a:rPr lang="ja-JP" altLang="ja-JP" sz="1000" dirty="0">
                <a:latin typeface="+mn-ea"/>
              </a:rPr>
              <a:t>℃の上昇となるとの予測が得られた．この予測の差の理由は，アマゾン盆地において生じる大規模かつ急速な森林崩壊である（図</a:t>
            </a:r>
            <a:r>
              <a:rPr lang="en-US" altLang="ja-JP" sz="1000" dirty="0">
                <a:latin typeface="+mn-ea"/>
              </a:rPr>
              <a:t>4</a:t>
            </a:r>
            <a:r>
              <a:rPr lang="ja-JP" altLang="ja-JP" sz="1000" dirty="0">
                <a:latin typeface="+mn-ea"/>
              </a:rPr>
              <a:t>）．アマゾン盆地においては，森林帯が蒸発散を促進するため，降水の多くが大気に戻されて再び降水となることで，内陸にも関わらず高い降水量を有している．しかし，大気中</a:t>
            </a:r>
            <a:r>
              <a:rPr lang="en-US" altLang="ja-JP" sz="1000" dirty="0">
                <a:latin typeface="+mn-ea"/>
              </a:rPr>
              <a:t>CO</a:t>
            </a:r>
            <a:r>
              <a:rPr lang="en-US" altLang="ja-JP" sz="1000" baseline="-25000" dirty="0">
                <a:latin typeface="+mn-ea"/>
              </a:rPr>
              <a:t>2</a:t>
            </a:r>
            <a:r>
              <a:rPr lang="ja-JP" altLang="ja-JP" sz="1000" dirty="0">
                <a:latin typeface="+mn-ea"/>
              </a:rPr>
              <a:t>濃度の増大がアマゾン盆地に温暖化と乾燥化を生じさせるため，森林帯の崩壊が始まり，それに伴ってこの循環が弱まることで，更なる乾燥化と高温化が生じ，そして森林帯は更に崩壊するという正のフィードバックが生じる．同時に，大気中</a:t>
            </a:r>
            <a:r>
              <a:rPr lang="en-US" altLang="ja-JP" sz="1000" dirty="0">
                <a:latin typeface="+mn-ea"/>
              </a:rPr>
              <a:t>CO</a:t>
            </a:r>
            <a:r>
              <a:rPr lang="en-US" altLang="ja-JP" sz="1000" baseline="-25000" dirty="0">
                <a:latin typeface="+mn-ea"/>
              </a:rPr>
              <a:t>2</a:t>
            </a:r>
            <a:r>
              <a:rPr lang="ja-JP" altLang="ja-JP" sz="1000" dirty="0">
                <a:latin typeface="+mn-ea"/>
              </a:rPr>
              <a:t>濃度の増大は気孔抵抗を上げるため，これもアマゾン盆地における地表から大気への水の流れを弱める傾向を後押しし，更なる降水量の低下と地表面温度の上昇をもたらす．これらによってアマゾンの森林の崩壊が進行すると，その枯死物に含まれる大量の炭素が</a:t>
            </a:r>
            <a:r>
              <a:rPr lang="en-US" altLang="ja-JP" sz="1000" dirty="0">
                <a:latin typeface="+mn-ea"/>
              </a:rPr>
              <a:t>CO</a:t>
            </a:r>
            <a:r>
              <a:rPr lang="en-US" altLang="ja-JP" sz="1000" baseline="-25000" dirty="0">
                <a:latin typeface="+mn-ea"/>
              </a:rPr>
              <a:t>2</a:t>
            </a:r>
            <a:r>
              <a:rPr lang="ja-JP" altLang="ja-JP" sz="1000" dirty="0">
                <a:latin typeface="+mn-ea"/>
              </a:rPr>
              <a:t>として大気中に供給され，これもアマゾン盆地の乾燥化と温暖化を更に加速させる．また，このシミュレーションでは考慮されていないが，乾燥化に伴った森林火災の頻度と強度の上昇や，森林伐採も，この変化を後押しすると指摘されている．</a:t>
            </a:r>
            <a:endParaRPr lang="en-US" altLang="ja-JP" sz="1000" dirty="0">
              <a:latin typeface="+mn-ea"/>
            </a:endParaRPr>
          </a:p>
          <a:p>
            <a:endParaRPr lang="ja-JP" altLang="ja-JP" sz="1000" dirty="0">
              <a:latin typeface="+mn-ea"/>
            </a:endParaRPr>
          </a:p>
          <a:p>
            <a:r>
              <a:rPr lang="ja-JP" altLang="ja-JP" sz="1000" dirty="0">
                <a:latin typeface="+mn-ea"/>
              </a:rPr>
              <a:t>その後の研究の進展により，</a:t>
            </a:r>
            <a:r>
              <a:rPr lang="en-US" altLang="ja-JP" sz="1000" dirty="0">
                <a:latin typeface="+mn-ea"/>
              </a:rPr>
              <a:t>Cox</a:t>
            </a:r>
            <a:r>
              <a:rPr lang="ja-JP" altLang="ja-JP" sz="1000" dirty="0" err="1">
                <a:latin typeface="+mn-ea"/>
              </a:rPr>
              <a:t>らが</a:t>
            </a:r>
            <a:r>
              <a:rPr lang="ja-JP" altLang="ja-JP" sz="1000" dirty="0">
                <a:latin typeface="+mn-ea"/>
              </a:rPr>
              <a:t>予測した大規模かつ急速な森林崩壊が起こることについての反証が多く得られつつある．例えば，アマゾンの熱帯雨林は，気温の上昇や乾燥化に対して相当の耐性と回復力を持つことが明らかになり（</a:t>
            </a:r>
            <a:r>
              <a:rPr lang="en-US" altLang="ja-JP" sz="1000" dirty="0" err="1">
                <a:latin typeface="+mn-ea"/>
              </a:rPr>
              <a:t>Malhi</a:t>
            </a:r>
            <a:r>
              <a:rPr lang="en-US" altLang="ja-JP" sz="1000" i="1" dirty="0">
                <a:latin typeface="+mn-ea"/>
              </a:rPr>
              <a:t> et al.</a:t>
            </a:r>
            <a:r>
              <a:rPr lang="en-US" altLang="ja-JP" sz="1000" dirty="0">
                <a:latin typeface="+mn-ea"/>
              </a:rPr>
              <a:t>, 2008</a:t>
            </a:r>
            <a:r>
              <a:rPr lang="ja-JP" altLang="ja-JP" sz="1000" dirty="0">
                <a:latin typeface="+mn-ea"/>
              </a:rPr>
              <a:t>），また，古気候学的知見と花粉化石からも，約</a:t>
            </a:r>
            <a:r>
              <a:rPr lang="en-US" altLang="ja-JP" sz="1000" dirty="0">
                <a:latin typeface="+mn-ea"/>
              </a:rPr>
              <a:t>8000</a:t>
            </a:r>
            <a:r>
              <a:rPr lang="ja-JP" altLang="ja-JP" sz="1000" dirty="0">
                <a:latin typeface="+mn-ea"/>
              </a:rPr>
              <a:t>年前から</a:t>
            </a:r>
            <a:r>
              <a:rPr lang="en-US" altLang="ja-JP" sz="1000" dirty="0">
                <a:latin typeface="+mn-ea"/>
              </a:rPr>
              <a:t>3600</a:t>
            </a:r>
            <a:r>
              <a:rPr lang="ja-JP" altLang="ja-JP" sz="1000" dirty="0">
                <a:latin typeface="+mn-ea"/>
              </a:rPr>
              <a:t>年前にかけて，アマゾン盆地は非常に乾燥したが森林面積はさほど減少しなかったと推定されている（ただし，より乾燥に強い樹種への置き換わりや，山火事頻度の増加に伴うサバナ帯の拡大は生じたようである）（</a:t>
            </a:r>
            <a:r>
              <a:rPr lang="en-US" altLang="ja-JP" sz="1000" dirty="0" err="1">
                <a:latin typeface="+mn-ea"/>
              </a:rPr>
              <a:t>Mayle</a:t>
            </a:r>
            <a:r>
              <a:rPr lang="en-US" altLang="ja-JP" sz="1000" i="1" dirty="0">
                <a:latin typeface="+mn-ea"/>
              </a:rPr>
              <a:t> et al.</a:t>
            </a:r>
            <a:r>
              <a:rPr lang="en-US" altLang="ja-JP" sz="1000" dirty="0">
                <a:latin typeface="+mn-ea"/>
              </a:rPr>
              <a:t>, 2004</a:t>
            </a:r>
            <a:r>
              <a:rPr lang="ja-JP" altLang="ja-JP" sz="1000" dirty="0">
                <a:latin typeface="+mn-ea"/>
              </a:rPr>
              <a:t>）．このような乾燥耐性を引き起こしている植物生理メカニズムの一つと考えられているのが，湿潤な土壌深層から乾燥した土壌浅層へ，植物の根を介して土壌水を輸送するハイドローリックリフトである．この現象は，アマゾン盆地においても広く機能していることが確認され，これにより植生の乾燥への耐性が高まっていると考えられている（</a:t>
            </a:r>
            <a:r>
              <a:rPr lang="en-US" altLang="ja-JP" sz="1000" dirty="0">
                <a:latin typeface="+mn-ea"/>
              </a:rPr>
              <a:t>Oliveira</a:t>
            </a:r>
            <a:r>
              <a:rPr lang="en-US" altLang="ja-JP" sz="1000" i="1" dirty="0">
                <a:latin typeface="+mn-ea"/>
              </a:rPr>
              <a:t> et al.</a:t>
            </a:r>
            <a:r>
              <a:rPr lang="en-US" altLang="ja-JP" sz="1000" dirty="0">
                <a:latin typeface="+mn-ea"/>
              </a:rPr>
              <a:t>, 2005</a:t>
            </a:r>
            <a:r>
              <a:rPr lang="ja-JP" altLang="ja-JP" sz="1000" dirty="0">
                <a:latin typeface="+mn-ea"/>
              </a:rPr>
              <a:t>）．実際に，アマゾン盆地では，乾期においても光合成速度も蒸発散速度も高い状態を保つという観測事実があり，また，ハイドローリックリフトを仮定しないと，アマゾン盆地の乾期における蒸発散量は過小に推定され，地表面温度が過大に推定されてしまうことが，シミュレーション実験によって明らかにされている（</a:t>
            </a:r>
            <a:r>
              <a:rPr lang="en-US" altLang="ja-JP" sz="1000" dirty="0">
                <a:latin typeface="+mn-ea"/>
              </a:rPr>
              <a:t>Lee</a:t>
            </a:r>
            <a:r>
              <a:rPr lang="en-US" altLang="ja-JP" sz="1000" i="1" dirty="0">
                <a:latin typeface="+mn-ea"/>
              </a:rPr>
              <a:t> et al.</a:t>
            </a:r>
            <a:r>
              <a:rPr lang="en-US" altLang="ja-JP" sz="1000" dirty="0">
                <a:latin typeface="+mn-ea"/>
              </a:rPr>
              <a:t>, 2005</a:t>
            </a:r>
            <a:r>
              <a:rPr lang="ja-JP" altLang="ja-JP" sz="1000" dirty="0">
                <a:latin typeface="+mn-ea"/>
              </a:rPr>
              <a:t>）．</a:t>
            </a:r>
            <a:endParaRPr lang="en-US" altLang="ja-JP" sz="1000" dirty="0">
              <a:latin typeface="+mn-ea"/>
            </a:endParaRPr>
          </a:p>
          <a:p>
            <a:endParaRPr lang="ja-JP" altLang="ja-JP" sz="1000" dirty="0">
              <a:latin typeface="+mn-ea"/>
            </a:endParaRPr>
          </a:p>
          <a:p>
            <a:r>
              <a:rPr lang="en-US" altLang="ja-JP" sz="1000" dirty="0">
                <a:latin typeface="+mn-ea"/>
              </a:rPr>
              <a:t>Cox</a:t>
            </a:r>
            <a:r>
              <a:rPr lang="ja-JP" altLang="ja-JP" sz="1000" dirty="0" err="1">
                <a:latin typeface="+mn-ea"/>
              </a:rPr>
              <a:t>らの</a:t>
            </a:r>
            <a:r>
              <a:rPr lang="ja-JP" altLang="ja-JP" sz="1000" dirty="0">
                <a:latin typeface="+mn-ea"/>
              </a:rPr>
              <a:t>研究は，このような批判を受けてはいるものの，たかだか</a:t>
            </a:r>
            <a:r>
              <a:rPr lang="en-US" altLang="ja-JP" sz="1000" dirty="0">
                <a:latin typeface="+mn-ea"/>
              </a:rPr>
              <a:t>100</a:t>
            </a:r>
            <a:r>
              <a:rPr lang="ja-JP" altLang="ja-JP" sz="1000" dirty="0">
                <a:latin typeface="+mn-ea"/>
              </a:rPr>
              <a:t>年先の気候変動を予測する上でも，植生分布変化が甚大な影響を与えうることを初めて定量的に示した事で，動的全球植生モデルを発展させることに対して大きなモチベーションを与えた．また動的全球植生モデルが，気候変動予測の不確実性を低減させる上で，重点的に研究を行うべき地域やプロセスを，ある程度絞り込むことができることを示せたとも言える．実際に，</a:t>
            </a:r>
            <a:r>
              <a:rPr lang="en-US" altLang="ja-JP" sz="1000" dirty="0">
                <a:latin typeface="+mn-ea"/>
              </a:rPr>
              <a:t>2000</a:t>
            </a:r>
            <a:r>
              <a:rPr lang="ja-JP" altLang="ja-JP" sz="1000" dirty="0">
                <a:latin typeface="+mn-ea"/>
              </a:rPr>
              <a:t>年代以降におけるアマゾン盆地植生の高温乾燥に対しての脆弱性を巡る実証的・理論的な研究の顕著な進展は，</a:t>
            </a:r>
            <a:r>
              <a:rPr lang="en-US" altLang="ja-JP" sz="1000" dirty="0">
                <a:latin typeface="+mn-ea"/>
              </a:rPr>
              <a:t>Cox</a:t>
            </a:r>
            <a:r>
              <a:rPr lang="ja-JP" altLang="ja-JP" sz="1000" dirty="0" err="1">
                <a:latin typeface="+mn-ea"/>
              </a:rPr>
              <a:t>らの</a:t>
            </a:r>
            <a:r>
              <a:rPr lang="ja-JP" altLang="ja-JP" sz="1000" dirty="0">
                <a:latin typeface="+mn-ea"/>
              </a:rPr>
              <a:t>研究が大きなきっかけとなっている．</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40</a:t>
            </a:fld>
            <a:endParaRPr kumimoji="1" lang="ja-JP" altLang="en-US"/>
          </a:p>
        </p:txBody>
      </p:sp>
    </p:spTree>
    <p:extLst>
      <p:ext uri="{BB962C8B-B14F-4D97-AF65-F5344CB8AC3E}">
        <p14:creationId xmlns:p14="http://schemas.microsoft.com/office/powerpoint/2010/main" val="40344910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3082925" y="1271588"/>
            <a:ext cx="10866438" cy="6113462"/>
          </a:xfrm>
          <a:ln/>
        </p:spPr>
      </p:sp>
      <p:sp>
        <p:nvSpPr>
          <p:cNvPr id="19459" name="Rectangle 3"/>
          <p:cNvSpPr>
            <a:spLocks noGrp="1" noChangeArrowheads="1"/>
          </p:cNvSpPr>
          <p:nvPr>
            <p:ph type="body" idx="1"/>
          </p:nvPr>
        </p:nvSpPr>
        <p:spPr>
          <a:xfrm>
            <a:off x="633669" y="7892840"/>
            <a:ext cx="3434979" cy="73883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3364935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 1"/>
          <p:cNvSpPr>
            <a:spLocks noGrp="1" noRot="1" noChangeAspect="1" noTextEdit="1"/>
          </p:cNvSpPr>
          <p:nvPr>
            <p:ph type="sldImg"/>
          </p:nvPr>
        </p:nvSpPr>
        <p:spPr>
          <a:ln/>
        </p:spPr>
      </p:sp>
      <p:sp>
        <p:nvSpPr>
          <p:cNvPr id="1741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p>
        </p:txBody>
      </p:sp>
      <p:sp>
        <p:nvSpPr>
          <p:cNvPr id="1741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b="1">
                <a:solidFill>
                  <a:schemeClr val="tx1"/>
                </a:solidFill>
                <a:latin typeface="Nimbus Roman No9 L" pitchFamily="16" charset="0"/>
              </a:defRPr>
            </a:lvl1pPr>
            <a:lvl2pPr marL="857292" indent="-328684">
              <a:defRPr sz="1700" b="1">
                <a:solidFill>
                  <a:schemeClr val="tx1"/>
                </a:solidFill>
                <a:latin typeface="Nimbus Roman No9 L" pitchFamily="16" charset="0"/>
              </a:defRPr>
            </a:lvl2pPr>
            <a:lvl3pPr marL="1319824" indent="-262611">
              <a:defRPr sz="1700" b="1">
                <a:solidFill>
                  <a:schemeClr val="tx1"/>
                </a:solidFill>
                <a:latin typeface="Nimbus Roman No9 L" pitchFamily="16" charset="0"/>
              </a:defRPr>
            </a:lvl3pPr>
            <a:lvl4pPr marL="1848435" indent="-262611">
              <a:defRPr sz="1700" b="1">
                <a:solidFill>
                  <a:schemeClr val="tx1"/>
                </a:solidFill>
                <a:latin typeface="Nimbus Roman No9 L" pitchFamily="16" charset="0"/>
              </a:defRPr>
            </a:lvl4pPr>
            <a:lvl5pPr marL="2377042" indent="-262611">
              <a:defRPr sz="1700" b="1">
                <a:solidFill>
                  <a:schemeClr val="tx1"/>
                </a:solidFill>
                <a:latin typeface="Nimbus Roman No9 L" pitchFamily="16" charset="0"/>
              </a:defRPr>
            </a:lvl5pPr>
            <a:lvl6pPr marL="2864990" indent="-262611" eaLnBrk="0" fontAlgn="base" hangingPunct="0">
              <a:spcBef>
                <a:spcPct val="0"/>
              </a:spcBef>
              <a:spcAft>
                <a:spcPct val="0"/>
              </a:spcAft>
              <a:defRPr sz="1700" b="1">
                <a:solidFill>
                  <a:schemeClr val="tx1"/>
                </a:solidFill>
                <a:latin typeface="Nimbus Roman No9 L" pitchFamily="16" charset="0"/>
              </a:defRPr>
            </a:lvl6pPr>
            <a:lvl7pPr marL="3352935" indent="-262611" eaLnBrk="0" fontAlgn="base" hangingPunct="0">
              <a:spcBef>
                <a:spcPct val="0"/>
              </a:spcBef>
              <a:spcAft>
                <a:spcPct val="0"/>
              </a:spcAft>
              <a:defRPr sz="1700" b="1">
                <a:solidFill>
                  <a:schemeClr val="tx1"/>
                </a:solidFill>
                <a:latin typeface="Nimbus Roman No9 L" pitchFamily="16" charset="0"/>
              </a:defRPr>
            </a:lvl7pPr>
            <a:lvl8pPr marL="3840880" indent="-262611" eaLnBrk="0" fontAlgn="base" hangingPunct="0">
              <a:spcBef>
                <a:spcPct val="0"/>
              </a:spcBef>
              <a:spcAft>
                <a:spcPct val="0"/>
              </a:spcAft>
              <a:defRPr sz="1700" b="1">
                <a:solidFill>
                  <a:schemeClr val="tx1"/>
                </a:solidFill>
                <a:latin typeface="Nimbus Roman No9 L" pitchFamily="16" charset="0"/>
              </a:defRPr>
            </a:lvl8pPr>
            <a:lvl9pPr marL="4328824" indent="-262611" eaLnBrk="0" fontAlgn="base" hangingPunct="0">
              <a:spcBef>
                <a:spcPct val="0"/>
              </a:spcBef>
              <a:spcAft>
                <a:spcPct val="0"/>
              </a:spcAft>
              <a:defRPr sz="1700" b="1">
                <a:solidFill>
                  <a:schemeClr val="tx1"/>
                </a:solidFill>
                <a:latin typeface="Nimbus Roman No9 L" pitchFamily="16" charset="0"/>
              </a:defRPr>
            </a:lvl9pPr>
          </a:lstStyle>
          <a:p>
            <a:fld id="{8870E9AB-9188-4A54-A839-D0F782A79D39}" type="slidenum">
              <a:rPr kumimoji="1" lang="ja-JP" altLang="en-US" sz="1400" b="0">
                <a:latin typeface="Arial" panose="020B0604020202020204" pitchFamily="34" charset="0"/>
              </a:rPr>
              <a:pPr/>
              <a:t>42</a:t>
            </a:fld>
            <a:endParaRPr kumimoji="1" lang="ja-JP" altLang="en-US" sz="1400" b="0">
              <a:latin typeface="Arial" panose="020B0604020202020204" pitchFamily="34" charset="0"/>
            </a:endParaRPr>
          </a:p>
        </p:txBody>
      </p:sp>
    </p:spTree>
    <p:extLst>
      <p:ext uri="{BB962C8B-B14F-4D97-AF65-F5344CB8AC3E}">
        <p14:creationId xmlns:p14="http://schemas.microsoft.com/office/powerpoint/2010/main" val="11904443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シミュレーションによる予測は、検証できないという制約があるものの、様々な定量的解析や予防的適応</a:t>
            </a:r>
            <a:r>
              <a:rPr kumimoji="1" lang="ja-JP" altLang="en-US"/>
              <a:t>策の策定を</a:t>
            </a:r>
            <a:r>
              <a:rPr kumimoji="1" lang="ja-JP" altLang="en-US" dirty="0"/>
              <a:t>可能にする。</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43</a:t>
            </a:fld>
            <a:endParaRPr kumimoji="1" lang="ja-JP" altLang="en-US"/>
          </a:p>
        </p:txBody>
      </p:sp>
    </p:spTree>
    <p:extLst>
      <p:ext uri="{BB962C8B-B14F-4D97-AF65-F5344CB8AC3E}">
        <p14:creationId xmlns:p14="http://schemas.microsoft.com/office/powerpoint/2010/main" val="3797071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ー 1">
            <a:extLst>
              <a:ext uri="{FF2B5EF4-FFF2-40B4-BE49-F238E27FC236}">
                <a16:creationId xmlns="" xmlns:a16="http://schemas.microsoft.com/office/drawing/2014/main" id="{C78205A6-A026-85C8-FAE9-55B74B41A226}"/>
              </a:ext>
            </a:extLst>
          </p:cNvPr>
          <p:cNvSpPr>
            <a:spLocks noGrp="1" noRot="1" noChangeAspect="1" noChangeArrowheads="1" noTextEdit="1"/>
          </p:cNvSpPr>
          <p:nvPr>
            <p:ph type="sldImg"/>
          </p:nvPr>
        </p:nvSpPr>
        <p:spPr>
          <a:ln/>
        </p:spPr>
      </p:sp>
      <p:sp>
        <p:nvSpPr>
          <p:cNvPr id="106499" name="ノート プレースホルダー 2">
            <a:extLst>
              <a:ext uri="{FF2B5EF4-FFF2-40B4-BE49-F238E27FC236}">
                <a16:creationId xmlns="" xmlns:a16="http://schemas.microsoft.com/office/drawing/2014/main" id="{5E6B3F50-C1B9-845A-BB1F-32688668AF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a:latin typeface="Arial" panose="020B0604020202020204" pitchFamily="34" charset="0"/>
              <a:ea typeface="ＭＳ Ｐゴシック" panose="020B0600070205080204" pitchFamily="50" charset="-128"/>
            </a:endParaRPr>
          </a:p>
        </p:txBody>
      </p:sp>
      <p:sp>
        <p:nvSpPr>
          <p:cNvPr id="106500" name="スライド番号プレースホルダー 3">
            <a:extLst>
              <a:ext uri="{FF2B5EF4-FFF2-40B4-BE49-F238E27FC236}">
                <a16:creationId xmlns="" xmlns:a16="http://schemas.microsoft.com/office/drawing/2014/main" id="{AA6CC6A1-8D91-4E30-8D18-74B5F4C0FA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Nimbus Roman No9 L" pitchFamily="16" charset="0"/>
              </a:defRPr>
            </a:lvl1pPr>
            <a:lvl2pPr marL="663173" indent="-255066">
              <a:defRPr sz="1400" b="1">
                <a:solidFill>
                  <a:schemeClr val="tx1"/>
                </a:solidFill>
                <a:latin typeface="Nimbus Roman No9 L" pitchFamily="16" charset="0"/>
              </a:defRPr>
            </a:lvl2pPr>
            <a:lvl3pPr marL="1020265" indent="-204053">
              <a:defRPr sz="1400" b="1">
                <a:solidFill>
                  <a:schemeClr val="tx1"/>
                </a:solidFill>
                <a:latin typeface="Nimbus Roman No9 L" pitchFamily="16" charset="0"/>
              </a:defRPr>
            </a:lvl3pPr>
            <a:lvl4pPr marL="1428372" indent="-204053">
              <a:defRPr sz="1400" b="1">
                <a:solidFill>
                  <a:schemeClr val="tx1"/>
                </a:solidFill>
                <a:latin typeface="Nimbus Roman No9 L" pitchFamily="16" charset="0"/>
              </a:defRPr>
            </a:lvl4pPr>
            <a:lvl5pPr marL="1836478" indent="-204053">
              <a:defRPr sz="1400" b="1">
                <a:solidFill>
                  <a:schemeClr val="tx1"/>
                </a:solidFill>
                <a:latin typeface="Nimbus Roman No9 L" pitchFamily="16" charset="0"/>
              </a:defRPr>
            </a:lvl5pPr>
            <a:lvl6pPr marL="2244584" indent="-204053" eaLnBrk="0" fontAlgn="base" hangingPunct="0">
              <a:spcBef>
                <a:spcPct val="0"/>
              </a:spcBef>
              <a:spcAft>
                <a:spcPct val="0"/>
              </a:spcAft>
              <a:defRPr sz="1400" b="1">
                <a:solidFill>
                  <a:schemeClr val="tx1"/>
                </a:solidFill>
                <a:latin typeface="Nimbus Roman No9 L" pitchFamily="16" charset="0"/>
              </a:defRPr>
            </a:lvl6pPr>
            <a:lvl7pPr marL="2652691" indent="-204053" eaLnBrk="0" fontAlgn="base" hangingPunct="0">
              <a:spcBef>
                <a:spcPct val="0"/>
              </a:spcBef>
              <a:spcAft>
                <a:spcPct val="0"/>
              </a:spcAft>
              <a:defRPr sz="1400" b="1">
                <a:solidFill>
                  <a:schemeClr val="tx1"/>
                </a:solidFill>
                <a:latin typeface="Nimbus Roman No9 L" pitchFamily="16" charset="0"/>
              </a:defRPr>
            </a:lvl7pPr>
            <a:lvl8pPr marL="3060797" indent="-204053" eaLnBrk="0" fontAlgn="base" hangingPunct="0">
              <a:spcBef>
                <a:spcPct val="0"/>
              </a:spcBef>
              <a:spcAft>
                <a:spcPct val="0"/>
              </a:spcAft>
              <a:defRPr sz="1400" b="1">
                <a:solidFill>
                  <a:schemeClr val="tx1"/>
                </a:solidFill>
                <a:latin typeface="Nimbus Roman No9 L" pitchFamily="16" charset="0"/>
              </a:defRPr>
            </a:lvl8pPr>
            <a:lvl9pPr marL="3468903" indent="-204053" eaLnBrk="0" fontAlgn="base" hangingPunct="0">
              <a:spcBef>
                <a:spcPct val="0"/>
              </a:spcBef>
              <a:spcAft>
                <a:spcPct val="0"/>
              </a:spcAft>
              <a:defRPr sz="1400" b="1">
                <a:solidFill>
                  <a:schemeClr val="tx1"/>
                </a:solidFill>
                <a:latin typeface="Nimbus Roman No9 L" pitchFamily="16" charset="0"/>
              </a:defRPr>
            </a:lvl9pPr>
          </a:lstStyle>
          <a:p>
            <a:fld id="{BFAF655E-D966-4ECE-A728-FC10E52417B0}" type="slidenum">
              <a:rPr lang="ja-JP" altLang="en-US" sz="1200" b="0">
                <a:latin typeface="Arial" panose="020B0604020202020204" pitchFamily="34" charset="0"/>
              </a:rPr>
              <a:pPr/>
              <a:t>44</a:t>
            </a:fld>
            <a:endParaRPr lang="en-US" altLang="ja-JP" sz="1200" b="0">
              <a:latin typeface="Arial" panose="020B0604020202020204" pitchFamily="34" charset="0"/>
            </a:endParaRPr>
          </a:p>
        </p:txBody>
      </p:sp>
    </p:spTree>
    <p:extLst>
      <p:ext uri="{BB962C8B-B14F-4D97-AF65-F5344CB8AC3E}">
        <p14:creationId xmlns:p14="http://schemas.microsoft.com/office/powerpoint/2010/main" val="2066759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スライド イメージ プレースホルダ 1">
            <a:extLst>
              <a:ext uri="{FF2B5EF4-FFF2-40B4-BE49-F238E27FC236}">
                <a16:creationId xmlns="" xmlns:a16="http://schemas.microsoft.com/office/drawing/2014/main" id="{99F5AD29-299A-8EAE-BB9C-1EF69379E3B7}"/>
              </a:ext>
            </a:extLst>
          </p:cNvPr>
          <p:cNvSpPr>
            <a:spLocks noGrp="1" noRot="1" noChangeAspect="1" noChangeArrowheads="1" noTextEdit="1"/>
          </p:cNvSpPr>
          <p:nvPr>
            <p:ph type="sldImg"/>
          </p:nvPr>
        </p:nvSpPr>
        <p:spPr>
          <a:ln/>
        </p:spPr>
      </p:sp>
      <p:sp>
        <p:nvSpPr>
          <p:cNvPr id="107523" name="ノート プレースホルダ 2">
            <a:extLst>
              <a:ext uri="{FF2B5EF4-FFF2-40B4-BE49-F238E27FC236}">
                <a16:creationId xmlns="" xmlns:a16="http://schemas.microsoft.com/office/drawing/2014/main" id="{BCB30647-2C01-49FE-2003-19AE5A4A5F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a:latin typeface="Arial" panose="020B0604020202020204" pitchFamily="34" charset="0"/>
              <a:ea typeface="ＭＳ Ｐゴシック" panose="020B0600070205080204" pitchFamily="50" charset="-128"/>
            </a:endParaRPr>
          </a:p>
        </p:txBody>
      </p:sp>
      <p:sp>
        <p:nvSpPr>
          <p:cNvPr id="107524" name="スライド番号プレースホルダ 3">
            <a:extLst>
              <a:ext uri="{FF2B5EF4-FFF2-40B4-BE49-F238E27FC236}">
                <a16:creationId xmlns="" xmlns:a16="http://schemas.microsoft.com/office/drawing/2014/main" id="{3A5F352E-E46C-34C7-8517-2408132DE2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Nimbus Roman No9 L" pitchFamily="16" charset="0"/>
              </a:defRPr>
            </a:lvl1pPr>
            <a:lvl2pPr marL="663173" indent="-255066">
              <a:defRPr sz="1400" b="1">
                <a:solidFill>
                  <a:schemeClr val="tx1"/>
                </a:solidFill>
                <a:latin typeface="Nimbus Roman No9 L" pitchFamily="16" charset="0"/>
              </a:defRPr>
            </a:lvl2pPr>
            <a:lvl3pPr marL="1020265" indent="-204053">
              <a:defRPr sz="1400" b="1">
                <a:solidFill>
                  <a:schemeClr val="tx1"/>
                </a:solidFill>
                <a:latin typeface="Nimbus Roman No9 L" pitchFamily="16" charset="0"/>
              </a:defRPr>
            </a:lvl3pPr>
            <a:lvl4pPr marL="1428372" indent="-204053">
              <a:defRPr sz="1400" b="1">
                <a:solidFill>
                  <a:schemeClr val="tx1"/>
                </a:solidFill>
                <a:latin typeface="Nimbus Roman No9 L" pitchFamily="16" charset="0"/>
              </a:defRPr>
            </a:lvl4pPr>
            <a:lvl5pPr marL="1836478" indent="-204053">
              <a:defRPr sz="1400" b="1">
                <a:solidFill>
                  <a:schemeClr val="tx1"/>
                </a:solidFill>
                <a:latin typeface="Nimbus Roman No9 L" pitchFamily="16" charset="0"/>
              </a:defRPr>
            </a:lvl5pPr>
            <a:lvl6pPr marL="2244584" indent="-204053" eaLnBrk="0" fontAlgn="base" hangingPunct="0">
              <a:spcBef>
                <a:spcPct val="0"/>
              </a:spcBef>
              <a:spcAft>
                <a:spcPct val="0"/>
              </a:spcAft>
              <a:defRPr sz="1400" b="1">
                <a:solidFill>
                  <a:schemeClr val="tx1"/>
                </a:solidFill>
                <a:latin typeface="Nimbus Roman No9 L" pitchFamily="16" charset="0"/>
              </a:defRPr>
            </a:lvl6pPr>
            <a:lvl7pPr marL="2652691" indent="-204053" eaLnBrk="0" fontAlgn="base" hangingPunct="0">
              <a:spcBef>
                <a:spcPct val="0"/>
              </a:spcBef>
              <a:spcAft>
                <a:spcPct val="0"/>
              </a:spcAft>
              <a:defRPr sz="1400" b="1">
                <a:solidFill>
                  <a:schemeClr val="tx1"/>
                </a:solidFill>
                <a:latin typeface="Nimbus Roman No9 L" pitchFamily="16" charset="0"/>
              </a:defRPr>
            </a:lvl7pPr>
            <a:lvl8pPr marL="3060797" indent="-204053" eaLnBrk="0" fontAlgn="base" hangingPunct="0">
              <a:spcBef>
                <a:spcPct val="0"/>
              </a:spcBef>
              <a:spcAft>
                <a:spcPct val="0"/>
              </a:spcAft>
              <a:defRPr sz="1400" b="1">
                <a:solidFill>
                  <a:schemeClr val="tx1"/>
                </a:solidFill>
                <a:latin typeface="Nimbus Roman No9 L" pitchFamily="16" charset="0"/>
              </a:defRPr>
            </a:lvl8pPr>
            <a:lvl9pPr marL="3468903" indent="-204053" eaLnBrk="0" fontAlgn="base" hangingPunct="0">
              <a:spcBef>
                <a:spcPct val="0"/>
              </a:spcBef>
              <a:spcAft>
                <a:spcPct val="0"/>
              </a:spcAft>
              <a:defRPr sz="1400" b="1">
                <a:solidFill>
                  <a:schemeClr val="tx1"/>
                </a:solidFill>
                <a:latin typeface="Nimbus Roman No9 L" pitchFamily="16" charset="0"/>
              </a:defRPr>
            </a:lvl9pPr>
          </a:lstStyle>
          <a:p>
            <a:fld id="{D64529F7-08DC-4D75-B4F8-0C198326ACC9}" type="slidenum">
              <a:rPr lang="ja-JP" altLang="en-US" sz="1200" b="0">
                <a:latin typeface="Arial" panose="020B0604020202020204" pitchFamily="34" charset="0"/>
              </a:rPr>
              <a:pPr/>
              <a:t>45</a:t>
            </a:fld>
            <a:endParaRPr lang="en-US" altLang="ja-JP" sz="1200" b="0">
              <a:latin typeface="Arial" panose="020B0604020202020204" pitchFamily="34" charset="0"/>
            </a:endParaRPr>
          </a:p>
        </p:txBody>
      </p:sp>
    </p:spTree>
    <p:extLst>
      <p:ext uri="{BB962C8B-B14F-4D97-AF65-F5344CB8AC3E}">
        <p14:creationId xmlns:p14="http://schemas.microsoft.com/office/powerpoint/2010/main" val="3083328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前のスライドの補足資料</a:t>
            </a:r>
            <a:endParaRPr kumimoji="1" lang="en-US" altLang="ja-JP" dirty="0"/>
          </a:p>
          <a:p>
            <a:endParaRPr kumimoji="1" lang="en-US" altLang="ja-JP" dirty="0"/>
          </a:p>
          <a:p>
            <a:r>
              <a:rPr kumimoji="1" lang="ja-JP" altLang="en-US" dirty="0"/>
              <a:t>近年、大規模プランテーションなどで主に植え付けされているアブラヤシは、矮小化された品種。</a:t>
            </a:r>
            <a:endParaRPr kumimoji="1" lang="en-US" altLang="ja-JP" dirty="0"/>
          </a:p>
          <a:p>
            <a:r>
              <a:rPr kumimoji="1" lang="ja-JP" altLang="en-US" dirty="0"/>
              <a:t>アブラヤシの本来の樹高は</a:t>
            </a:r>
            <a:r>
              <a:rPr kumimoji="1" lang="en-US" altLang="ja-JP" dirty="0"/>
              <a:t>10m</a:t>
            </a:r>
            <a:r>
              <a:rPr kumimoji="1" lang="ja-JP" altLang="en-US" dirty="0"/>
              <a:t>近くに達するが、矮小品種はせいぜい</a:t>
            </a:r>
            <a:r>
              <a:rPr kumimoji="1" lang="en-US" altLang="ja-JP" dirty="0"/>
              <a:t>5m</a:t>
            </a:r>
            <a:r>
              <a:rPr kumimoji="1" lang="ja-JP" altLang="en-US" dirty="0"/>
              <a:t>程度であり、効率的な収穫が可能である。</a:t>
            </a:r>
            <a:endParaRPr kumimoji="1" lang="en-US" altLang="ja-JP" dirty="0"/>
          </a:p>
          <a:p>
            <a:r>
              <a:rPr kumimoji="1" lang="ja-JP" altLang="en-US"/>
              <a:t>加えて、幹成長に分配する資源を果実生産に用いるため、収量も高い。</a:t>
            </a:r>
            <a:endParaRPr kumimoji="1" lang="ja-JP" altLang="en-US"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47</a:t>
            </a:fld>
            <a:endParaRPr kumimoji="1" lang="ja-JP" altLang="en-US"/>
          </a:p>
        </p:txBody>
      </p:sp>
    </p:spTree>
    <p:extLst>
      <p:ext uri="{BB962C8B-B14F-4D97-AF65-F5344CB8AC3E}">
        <p14:creationId xmlns:p14="http://schemas.microsoft.com/office/powerpoint/2010/main" val="14143017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老齢林の生物量増加速度が低いのは、より高い維持呼吸コストがかかることに加えて、より高所に水を輸送することに伴い、葉への水供給がスムースにいかなくなるためと考えられている。</a:t>
            </a:r>
            <a:endParaRPr kumimoji="1" lang="en-US" altLang="ja-JP" dirty="0"/>
          </a:p>
          <a:p>
            <a:r>
              <a:rPr kumimoji="1" lang="ja-JP" altLang="en-US" dirty="0"/>
              <a:t>後者の影響の方がより強いのが一般的、というのが近年の認識である。</a:t>
            </a:r>
            <a:endParaRPr kumimoji="1" lang="en-US" altLang="ja-JP" dirty="0"/>
          </a:p>
          <a:p>
            <a:endParaRPr kumimoji="1" lang="en-US" altLang="ja-JP" dirty="0"/>
          </a:p>
          <a:p>
            <a:r>
              <a:rPr kumimoji="1" lang="ja-JP" altLang="en-US" dirty="0"/>
              <a:t>ところで、「熱帯多雨林は、大気の</a:t>
            </a:r>
            <a:r>
              <a:rPr kumimoji="1" lang="en-US" altLang="ja-JP" dirty="0"/>
              <a:t>CO</a:t>
            </a:r>
            <a:r>
              <a:rPr kumimoji="1" lang="en-US" altLang="ja-JP" baseline="-25000" dirty="0"/>
              <a:t>2</a:t>
            </a:r>
            <a:r>
              <a:rPr kumimoji="1" lang="ja-JP" altLang="en-US" dirty="0"/>
              <a:t>濃度調整に役に立っている。だから大切にしましょう。」とかいう議論を突き詰めると、熱帯林を全て伐採してアブラヤシやゴムを植林するべきだ、という結論になってしまう。</a:t>
            </a:r>
            <a:endParaRPr kumimoji="1" lang="en-US" altLang="ja-JP" dirty="0"/>
          </a:p>
          <a:p>
            <a:r>
              <a:rPr kumimoji="1" lang="ja-JP" altLang="en-US" dirty="0"/>
              <a:t>そもそも生態系は多面的な機能（これは人間にとっての価値基準のもとで判断される点にも注意）を持つものであり、一つの機能にのみ特化した議論を行うべきでは無い、というのが講師の考え。</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48</a:t>
            </a:fld>
            <a:endParaRPr kumimoji="1" lang="ja-JP" altLang="en-US"/>
          </a:p>
        </p:txBody>
      </p:sp>
    </p:spTree>
    <p:extLst>
      <p:ext uri="{BB962C8B-B14F-4D97-AF65-F5344CB8AC3E}">
        <p14:creationId xmlns:p14="http://schemas.microsoft.com/office/powerpoint/2010/main" val="12172833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性的擬態を利用した送受粉は、蘭の仲間によく見られます。</a:t>
            </a:r>
            <a:endParaRPr kumimoji="1" lang="en-US" altLang="ja-JP" dirty="0"/>
          </a:p>
          <a:p>
            <a:r>
              <a:rPr kumimoji="1" lang="ja-JP" altLang="en-US" dirty="0"/>
              <a:t>特に</a:t>
            </a:r>
            <a:r>
              <a:rPr kumimoji="1" lang="en-US" altLang="ja-JP" dirty="0"/>
              <a:t>hammer orchid</a:t>
            </a:r>
            <a:r>
              <a:rPr kumimoji="1" lang="ja-JP" altLang="en-US" dirty="0"/>
              <a:t>という蘭が有名。</a:t>
            </a:r>
            <a:endParaRPr kumimoji="1" lang="en-US" altLang="ja-JP" dirty="0"/>
          </a:p>
          <a:p>
            <a:r>
              <a:rPr kumimoji="1" lang="en-US" altLang="ja-JP" dirty="0"/>
              <a:t>https://www.youtube.com/watch?v=mNf9lp9EXHc</a:t>
            </a:r>
          </a:p>
          <a:p>
            <a:endParaRPr kumimoji="1" lang="en-US" altLang="ja-JP" dirty="0"/>
          </a:p>
          <a:p>
            <a:r>
              <a:rPr kumimoji="1" lang="ja-JP" altLang="en-US" dirty="0"/>
              <a:t>血縁関係の無い主体間でも、戦略的互恵関係の成り立つ時は、しばしば協力が生じる。</a:t>
            </a:r>
            <a:endParaRPr kumimoji="1" lang="en-US" altLang="ja-JP" dirty="0"/>
          </a:p>
          <a:p>
            <a:r>
              <a:rPr kumimoji="1" lang="ja-JP" altLang="en-US" dirty="0"/>
              <a:t>例えばチスイコウモリは、自分が満腹の時に、空腹の個体に口移しで食物（獲物から吸った血液）を分け与える行動が観察される。</a:t>
            </a:r>
            <a:endParaRPr kumimoji="1" lang="en-US" altLang="ja-JP" dirty="0"/>
          </a:p>
          <a:p>
            <a:r>
              <a:rPr kumimoji="1" lang="ja-JP" altLang="en-US" dirty="0"/>
              <a:t>このような個体は、自分が空腹の時に、以前食物を分け与えた個体から、食物をお返しして貰うようである。</a:t>
            </a:r>
            <a:endParaRPr kumimoji="1" lang="en-US" altLang="ja-JP" dirty="0"/>
          </a:p>
          <a:p>
            <a:r>
              <a:rPr kumimoji="1" lang="ja-JP" altLang="en-US" dirty="0"/>
              <a:t>おそらく、このような「お返し」を行わない個体は空腹になっても他個体から助けて貰えずに、淘汰される確率が高まるのだろう。</a:t>
            </a:r>
            <a:endParaRPr kumimoji="1" lang="en-US" altLang="ja-JP" dirty="0"/>
          </a:p>
          <a:p>
            <a:r>
              <a:rPr kumimoji="1" lang="ja-JP" altLang="en-US" dirty="0"/>
              <a:t>まさに「情けは人のためならず」である。</a:t>
            </a:r>
            <a:endParaRPr kumimoji="1" lang="en-US" altLang="ja-JP" dirty="0"/>
          </a:p>
        </p:txBody>
      </p:sp>
      <p:sp>
        <p:nvSpPr>
          <p:cNvPr id="4" name="スライド番号プレースホルダー 3"/>
          <p:cNvSpPr>
            <a:spLocks noGrp="1"/>
          </p:cNvSpPr>
          <p:nvPr>
            <p:ph type="sldNum" sz="quarter" idx="5"/>
          </p:nvPr>
        </p:nvSpPr>
        <p:spPr/>
        <p:txBody>
          <a:bodyPr/>
          <a:lstStyle/>
          <a:p>
            <a:fld id="{A9E288C7-ED0B-4AA5-894B-0260AA76BA45}" type="slidenum">
              <a:rPr kumimoji="1" lang="ja-JP" altLang="en-US" smtClean="0"/>
              <a:pPr/>
              <a:t>49</a:t>
            </a:fld>
            <a:endParaRPr kumimoji="1" lang="ja-JP" altLang="en-US"/>
          </a:p>
        </p:txBody>
      </p:sp>
    </p:spTree>
    <p:extLst>
      <p:ext uri="{BB962C8B-B14F-4D97-AF65-F5344CB8AC3E}">
        <p14:creationId xmlns:p14="http://schemas.microsoft.com/office/powerpoint/2010/main" val="432673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この送粉シンドロームですが、かなり緩い関係です。自分が効率よく蜜や花粉を集めることの出来る花が咲いていないときには、送粉者は他の種の花を訪問します。</a:t>
            </a:r>
            <a:endParaRPr kumimoji="1" lang="en-US" altLang="ja-JP" dirty="0"/>
          </a:p>
          <a:p>
            <a:r>
              <a:rPr kumimoji="1" lang="ja-JP" altLang="en-US" dirty="0"/>
              <a:t>蜜腺が花の奥にあって、特定の送粉昆虫しか「ノーマル」な採蜜ができない花であっても、花に穴を空けて採蜜するケース（盗蜜、</a:t>
            </a:r>
            <a:r>
              <a:rPr kumimoji="1" lang="en-US" altLang="ja-JP" dirty="0"/>
              <a:t>nectar robbing</a:t>
            </a:r>
            <a:r>
              <a:rPr kumimoji="1" lang="ja-JP" altLang="en-US" dirty="0"/>
              <a:t>）もよく見られます。</a:t>
            </a:r>
            <a:endParaRPr kumimoji="1" lang="en-US" altLang="ja-JP" dirty="0"/>
          </a:p>
        </p:txBody>
      </p:sp>
      <p:sp>
        <p:nvSpPr>
          <p:cNvPr id="4" name="スライド番号プレースホルダー 3"/>
          <p:cNvSpPr>
            <a:spLocks noGrp="1"/>
          </p:cNvSpPr>
          <p:nvPr>
            <p:ph type="sldNum" sz="quarter" idx="5"/>
          </p:nvPr>
        </p:nvSpPr>
        <p:spPr/>
        <p:txBody>
          <a:bodyPr/>
          <a:lstStyle/>
          <a:p>
            <a:fld id="{A9E288C7-ED0B-4AA5-894B-0260AA76BA45}" type="slidenum">
              <a:rPr kumimoji="1" lang="ja-JP" altLang="en-US" smtClean="0"/>
              <a:pPr/>
              <a:t>50</a:t>
            </a:fld>
            <a:endParaRPr kumimoji="1" lang="ja-JP" altLang="en-US"/>
          </a:p>
        </p:txBody>
      </p:sp>
    </p:spTree>
    <p:extLst>
      <p:ext uri="{BB962C8B-B14F-4D97-AF65-F5344CB8AC3E}">
        <p14:creationId xmlns:p14="http://schemas.microsoft.com/office/powerpoint/2010/main" val="1799545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工業暗化のような逸話的な例ではなく、システマティックかつ定量的な観察を徹底的に行った例。</a:t>
            </a:r>
            <a:endParaRPr kumimoji="1" lang="en-US" altLang="ja-JP" dirty="0"/>
          </a:p>
          <a:p>
            <a:r>
              <a:rPr kumimoji="1" lang="ja-JP" altLang="en-US" dirty="0"/>
              <a:t>研究対象としたフィンチは、孤島（現在でも人が上陸するのは大変で、殆ど人為的な影響を受けていない環境）に生息する鳥であり、年々の環境変動に対して移動するという選択肢が与えられていない状況の事例。</a:t>
            </a:r>
            <a:endParaRPr kumimoji="1" lang="en-US" altLang="ja-JP" dirty="0"/>
          </a:p>
          <a:p>
            <a:r>
              <a:rPr kumimoji="1" lang="ja-JP" altLang="en-US" dirty="0"/>
              <a:t>湿潤な年には柔らかい餌が豊富にあるが、乾燥年には堅い種子のみがある。堅い種子を食べるには、大きな嘴と筋肉が必要であるが、これらは代謝コストが高いので、柔らかい餌が豊富にある環境では不経済。</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5</a:t>
            </a:fld>
            <a:endParaRPr kumimoji="1" lang="ja-JP" altLang="en-US"/>
          </a:p>
        </p:txBody>
      </p:sp>
    </p:spTree>
    <p:extLst>
      <p:ext uri="{BB962C8B-B14F-4D97-AF65-F5344CB8AC3E}">
        <p14:creationId xmlns:p14="http://schemas.microsoft.com/office/powerpoint/2010/main" val="14351441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t>先ほどの例（●</a:t>
            </a:r>
            <a:r>
              <a:rPr lang="en-US" altLang="ja-JP" sz="1000" dirty="0"/>
              <a:t>Type</a:t>
            </a:r>
            <a:r>
              <a:rPr lang="ja-JP" altLang="en-US" sz="1000" dirty="0"/>
              <a:t>の集団への固定）に対応する事象は、左図の「遺伝子浮動による弱有害突然変異遺伝子の固定」。純粋に</a:t>
            </a:r>
            <a:r>
              <a:rPr lang="en-US" altLang="ja-JP" sz="1000" dirty="0"/>
              <a:t>By chance</a:t>
            </a:r>
            <a:r>
              <a:rPr lang="ja-JP" altLang="en-US" sz="1000" dirty="0"/>
              <a:t>により（中立的変動により）、致死的でない有害突然変異が淘汰されずに集団中に固定される。</a:t>
            </a:r>
            <a:endParaRPr lang="en-US" altLang="ja-JP" sz="1000" dirty="0"/>
          </a:p>
          <a:p>
            <a:endParaRPr lang="en-US" altLang="ja-JP" sz="1000" dirty="0"/>
          </a:p>
          <a:p>
            <a:r>
              <a:rPr lang="ja-JP" altLang="en-US" sz="1000" dirty="0"/>
              <a:t>正のフィードバック：ある反応が、その反応自身を促進する方向で働く場合、その反応が極限まで押し進んでしまう（出力の解が拡散する非安定平衡となる）事象。ただし、「絶滅の渦」の場合は、その種の絶滅という安定平衡に達する。</a:t>
            </a:r>
            <a:endParaRPr lang="en-US" altLang="ja-JP" sz="1000" dirty="0"/>
          </a:p>
          <a:p>
            <a:endParaRPr lang="en-US" altLang="ja-JP" sz="1000" dirty="0"/>
          </a:p>
          <a:p>
            <a:r>
              <a:rPr lang="ja-JP" altLang="en-US" sz="1000" dirty="0"/>
              <a:t>この講義では説明しませんが、次の要因も同時に働く可能性があります。</a:t>
            </a:r>
            <a:endParaRPr lang="en-US" altLang="ja-JP" sz="1000" dirty="0"/>
          </a:p>
          <a:p>
            <a:r>
              <a:rPr lang="ja-JP" altLang="en-US" sz="1000" dirty="0"/>
              <a:t>・集団の遺伝的多様性が減少することにより、新たな病原菌が発生したときの集団絶滅リスクが高くなる</a:t>
            </a:r>
          </a:p>
          <a:p>
            <a:r>
              <a:rPr lang="ja-JP" altLang="en-US" sz="1000" dirty="0"/>
              <a:t>・協力して捕食者を警戒したり、協力して餌を確保したり、大きな個体群ほど交配相手が見つかりやすいなどといった、個体群を成長させる要因が働きにくくなる。このように、個体群密度の増加によって個体群に属する個体の適応度が増加する効果は、「アリー効果」と呼ばれます。</a:t>
            </a:r>
            <a:endParaRPr lang="en-US" altLang="ja-JP" sz="1000" dirty="0"/>
          </a:p>
          <a:p>
            <a:endParaRPr lang="en-US" altLang="ja-JP" sz="1000" dirty="0"/>
          </a:p>
          <a:p>
            <a:r>
              <a:rPr lang="ja-JP" altLang="en-US" sz="1000" dirty="0"/>
              <a:t>ちなみに、もともとあった生息地の</a:t>
            </a:r>
            <a:r>
              <a:rPr lang="en-US" altLang="ja-JP" sz="1000" dirty="0"/>
              <a:t>90%</a:t>
            </a:r>
            <a:r>
              <a:rPr lang="ja-JP" altLang="en-US" sz="1000" dirty="0"/>
              <a:t>が破壊されると、普通、</a:t>
            </a:r>
            <a:r>
              <a:rPr lang="en-US" altLang="ja-JP" sz="1000" dirty="0"/>
              <a:t>29</a:t>
            </a:r>
            <a:r>
              <a:rPr lang="ja-JP" altLang="en-US" sz="1000" dirty="0"/>
              <a:t>～</a:t>
            </a:r>
            <a:r>
              <a:rPr lang="en-US" altLang="ja-JP" sz="1000" dirty="0"/>
              <a:t>44%</a:t>
            </a:r>
            <a:r>
              <a:rPr lang="ja-JP" altLang="en-US" sz="1000" dirty="0"/>
              <a:t>の種が消えると予想されるそうです。←「なぜわれわれは外来生物を受け入れる必要があるのか」クリス・</a:t>
            </a:r>
            <a:r>
              <a:rPr lang="en-US" altLang="ja-JP" sz="1000" dirty="0"/>
              <a:t>D</a:t>
            </a:r>
            <a:r>
              <a:rPr lang="ja-JP" altLang="en-US" sz="1000" dirty="0"/>
              <a:t>・トマス </a:t>
            </a:r>
            <a:r>
              <a:rPr lang="en-US" altLang="ja-JP" sz="1000" dirty="0"/>
              <a:t>(</a:t>
            </a:r>
            <a:r>
              <a:rPr lang="ja-JP" altLang="en-US" sz="1000" dirty="0"/>
              <a:t>著</a:t>
            </a:r>
            <a:r>
              <a:rPr lang="en-US" altLang="ja-JP" sz="1000" dirty="0"/>
              <a:t>)</a:t>
            </a:r>
            <a:r>
              <a:rPr lang="ja-JP" altLang="en-US" sz="1000" dirty="0"/>
              <a:t>、上原ゆうこ </a:t>
            </a:r>
            <a:r>
              <a:rPr lang="en-US" altLang="ja-JP" sz="1000" dirty="0"/>
              <a:t>(</a:t>
            </a:r>
            <a:r>
              <a:rPr lang="ja-JP" altLang="en-US" sz="1000" dirty="0"/>
              <a:t>翻訳</a:t>
            </a:r>
            <a:r>
              <a:rPr lang="en-US" altLang="ja-JP" sz="1000" dirty="0"/>
              <a:t>)</a:t>
            </a:r>
            <a:r>
              <a:rPr lang="ja-JP" altLang="en-US" sz="1000" dirty="0"/>
              <a:t>より</a:t>
            </a:r>
            <a:endParaRPr lang="en-US" altLang="ja-JP" sz="1000" dirty="0"/>
          </a:p>
          <a:p>
            <a:endParaRPr lang="en-US" altLang="ja-JP" sz="1000" dirty="0"/>
          </a:p>
          <a:p>
            <a:r>
              <a:rPr lang="ja-JP" altLang="en-US" sz="1000" dirty="0"/>
              <a:t>「外来種のウソ・ホントを科学する」ケン・トムソン著、屋代通子訳より</a:t>
            </a:r>
          </a:p>
          <a:p>
            <a:r>
              <a:rPr lang="ja-JP" altLang="en-US" sz="1000" dirty="0"/>
              <a:t>だがここにひねりがある。遺伝学者が突き止めたのは、小さな個体群はパージングと呼ばれる過程を経ているらしいこと、このプロセスが、近親交配を危険なものにしている有害な突然変異をすっかり消去してしまうらしいことだった。上手くこの過程をやり遂げた個体群は、近親交配の有害な影響から免れるばかりか、適応力も高まり、どの分野においても素早く、よりよくなるという。</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51</a:t>
            </a:fld>
            <a:endParaRPr kumimoji="1" lang="ja-JP" altLang="en-US"/>
          </a:p>
        </p:txBody>
      </p:sp>
    </p:spTree>
    <p:extLst>
      <p:ext uri="{BB962C8B-B14F-4D97-AF65-F5344CB8AC3E}">
        <p14:creationId xmlns:p14="http://schemas.microsoft.com/office/powerpoint/2010/main" val="35173307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t>●現生人類、拡散の歴史</a:t>
            </a:r>
            <a:endParaRPr lang="en-US" altLang="ja-JP" sz="1000" dirty="0"/>
          </a:p>
          <a:p>
            <a:r>
              <a:rPr lang="ja-JP" altLang="en-US" sz="1000" dirty="0"/>
              <a:t>約</a:t>
            </a:r>
            <a:r>
              <a:rPr lang="en-US" altLang="ja-JP" sz="1000" dirty="0"/>
              <a:t>8.5</a:t>
            </a:r>
            <a:r>
              <a:rPr lang="ja-JP" altLang="en-US" sz="1000" dirty="0"/>
              <a:t>万年前：現生人類が紅海を渡る</a:t>
            </a:r>
            <a:endParaRPr lang="en-US" altLang="ja-JP" sz="1000" dirty="0"/>
          </a:p>
          <a:p>
            <a:r>
              <a:rPr lang="ja-JP" altLang="en-US" sz="1000" dirty="0"/>
              <a:t>約</a:t>
            </a:r>
            <a:r>
              <a:rPr lang="en-US" altLang="ja-JP" sz="1000" dirty="0"/>
              <a:t>6.5</a:t>
            </a:r>
            <a:r>
              <a:rPr lang="ja-JP" altLang="en-US" sz="1000" dirty="0"/>
              <a:t>万年前まで：人類、オーストラリア大陸に到達</a:t>
            </a:r>
            <a:endParaRPr lang="en-US" altLang="ja-JP" sz="1000" dirty="0"/>
          </a:p>
          <a:p>
            <a:r>
              <a:rPr lang="en-US" altLang="ja-JP" sz="1000" dirty="0"/>
              <a:t>2.5</a:t>
            </a:r>
            <a:r>
              <a:rPr lang="ja-JP" altLang="en-US" sz="1000" dirty="0"/>
              <a:t>～</a:t>
            </a:r>
            <a:r>
              <a:rPr lang="en-US" altLang="ja-JP" sz="1000" dirty="0"/>
              <a:t>2.2</a:t>
            </a:r>
            <a:r>
              <a:rPr lang="ja-JP" altLang="en-US" sz="1000" dirty="0"/>
              <a:t>万年前：人類、ベーリング地峡</a:t>
            </a:r>
            <a:r>
              <a:rPr lang="en-US" altLang="ja-JP" sz="1000" dirty="0"/>
              <a:t>(</a:t>
            </a:r>
            <a:r>
              <a:rPr lang="ja-JP" altLang="en-US" sz="1000" dirty="0"/>
              <a:t>この時代は地続きだった</a:t>
            </a:r>
            <a:r>
              <a:rPr lang="en-US" altLang="ja-JP" sz="1000" dirty="0"/>
              <a:t>)</a:t>
            </a:r>
            <a:r>
              <a:rPr lang="ja-JP" altLang="en-US" sz="1000" dirty="0"/>
              <a:t>を渡る</a:t>
            </a:r>
            <a:endParaRPr lang="en-US" altLang="ja-JP" sz="1000" dirty="0"/>
          </a:p>
          <a:p>
            <a:pPr defTabSz="900935">
              <a:defRPr/>
            </a:pPr>
            <a:r>
              <a:rPr lang="en-US" altLang="ja-JP" sz="1000" dirty="0"/>
              <a:t>1.2</a:t>
            </a:r>
            <a:r>
              <a:rPr lang="ja-JP" altLang="en-US" sz="1000" dirty="0"/>
              <a:t>万年前：人類、チリ南端に到達</a:t>
            </a:r>
            <a:endParaRPr lang="en-US" altLang="ja-JP" sz="1000" dirty="0"/>
          </a:p>
          <a:p>
            <a:pPr defTabSz="900935">
              <a:defRPr/>
            </a:pPr>
            <a:r>
              <a:rPr lang="ja-JP" altLang="en-US" sz="1000" dirty="0"/>
              <a:t>約</a:t>
            </a:r>
            <a:r>
              <a:rPr lang="en-US" altLang="ja-JP" sz="1000" dirty="0"/>
              <a:t>1200</a:t>
            </a:r>
            <a:r>
              <a:rPr lang="ja-JP" altLang="en-US" sz="1000" dirty="0"/>
              <a:t>年前：人類、ニュージーランドに到達</a:t>
            </a:r>
            <a:endParaRPr lang="en-US" altLang="ja-JP" sz="1000" dirty="0"/>
          </a:p>
          <a:p>
            <a:endParaRPr lang="en-US" altLang="ja-JP" sz="1000" dirty="0"/>
          </a:p>
          <a:p>
            <a:r>
              <a:rPr lang="ja-JP" altLang="en-US" sz="1000" dirty="0"/>
              <a:t>●現在の間氷期におけるキーストーン種としての人類</a:t>
            </a:r>
            <a:endParaRPr lang="en-US" altLang="ja-JP" sz="1000" dirty="0"/>
          </a:p>
          <a:p>
            <a:r>
              <a:rPr lang="ja-JP" altLang="en-US" sz="1000" dirty="0"/>
              <a:t>人類は、今から</a:t>
            </a:r>
            <a:r>
              <a:rPr lang="en-US" altLang="ja-JP" sz="1000" dirty="0"/>
              <a:t>1</a:t>
            </a:r>
            <a:r>
              <a:rPr lang="ja-JP" altLang="en-US" sz="1000" dirty="0"/>
              <a:t>万年ほど前には、世界の最大級の陸生動物の大部分を絶滅させていた。最終氷期の終わりの気候が暖かくなる時期までに、最大級の動物はほとんど消えてしまうか、少なくとも消えかけていた。気候が暖かくなると、世界の森林、草原、砂漠、ツンドラは地球表面を移動したが、これらの巨大な動物たちは一緒に行かなかったのだ。現代のゾウは植物相を一変させることが出来るが、絶滅した動物たちも同じ事をしていただろう。これらの動物がいたら、世界の森林、サバンナ、草原、湿地、ツンドラの構造を変え、そこで反映する植物やほかの動物の種類に影響を及ぼしたはずだ。最終氷期の後に発達した新たな植物相は、人類がいなかったらあっただろう植物相と同じではない。そしてその前にあったどれとも同じではない。地表のほとんどすべての生態系は、</a:t>
            </a:r>
            <a:r>
              <a:rPr lang="en-US" altLang="ja-JP" sz="1000" dirty="0"/>
              <a:t>1</a:t>
            </a:r>
            <a:r>
              <a:rPr lang="ja-JP" altLang="en-US" sz="1000" dirty="0"/>
              <a:t>万年以上の間、人間によって根本的に変えられてきたのだ。</a:t>
            </a:r>
          </a:p>
          <a:p>
            <a:pPr defTabSz="900935">
              <a:defRPr/>
            </a:pPr>
            <a:r>
              <a:rPr lang="ja-JP" altLang="en-US" sz="1000" dirty="0"/>
              <a:t>「なぜわれわれは外来生物を受け入れる必要があるのか」クリス・</a:t>
            </a:r>
            <a:r>
              <a:rPr lang="en-US" altLang="ja-JP" sz="1000" dirty="0"/>
              <a:t>D</a:t>
            </a:r>
            <a:r>
              <a:rPr lang="ja-JP" altLang="en-US" sz="1000" dirty="0"/>
              <a:t>・トマス </a:t>
            </a:r>
            <a:r>
              <a:rPr lang="en-US" altLang="ja-JP" sz="1000" dirty="0"/>
              <a:t>(</a:t>
            </a:r>
            <a:r>
              <a:rPr lang="ja-JP" altLang="en-US" sz="1000" dirty="0"/>
              <a:t>著</a:t>
            </a:r>
            <a:r>
              <a:rPr lang="en-US" altLang="ja-JP" sz="1000" dirty="0"/>
              <a:t>)</a:t>
            </a:r>
            <a:r>
              <a:rPr lang="ja-JP" altLang="en-US" sz="1000" dirty="0"/>
              <a:t>、上原ゆうこ </a:t>
            </a:r>
            <a:r>
              <a:rPr lang="en-US" altLang="ja-JP" sz="1000" dirty="0"/>
              <a:t>(</a:t>
            </a:r>
            <a:r>
              <a:rPr lang="ja-JP" altLang="en-US" sz="1000" dirty="0"/>
              <a:t>翻訳</a:t>
            </a:r>
            <a:r>
              <a:rPr lang="en-US" altLang="ja-JP" sz="1000" dirty="0"/>
              <a:t>)</a:t>
            </a:r>
            <a:r>
              <a:rPr lang="ja-JP" altLang="en-US" sz="1000" dirty="0"/>
              <a:t>より引用</a:t>
            </a:r>
          </a:p>
          <a:p>
            <a:endParaRPr lang="en-US" altLang="ja-JP" sz="1000" dirty="0"/>
          </a:p>
          <a:p>
            <a:r>
              <a:rPr lang="ja-JP" altLang="en-US" sz="1000" dirty="0"/>
              <a:t>●気候が変動する理由</a:t>
            </a:r>
            <a:endParaRPr lang="en-US" altLang="ja-JP" sz="1000" dirty="0"/>
          </a:p>
          <a:p>
            <a:r>
              <a:rPr lang="ja-JP" altLang="en-US" sz="1000" dirty="0"/>
              <a:t>完全に解明されていないが、地球の軌道要素の周期（ミランコビッチサイクル）、海洋大循環の変化、火山活動、大陸配置の変化、太陽活動の変動、そして大気陸面間相互作用の変化といった要素が複雑に相互作用している。我々は約</a:t>
            </a:r>
            <a:r>
              <a:rPr lang="en-US" altLang="ja-JP" sz="1000" dirty="0"/>
              <a:t>11500</a:t>
            </a:r>
            <a:r>
              <a:rPr lang="ja-JP" altLang="en-US" sz="1000" dirty="0"/>
              <a:t>年前より始まった間氷期（氷期と氷期の間の比較的温暖で気候の安定した時期）に生きている。人類は、この温暖で安定した恵まれている気候の元で、農業や文明を発達させてきた（農業の開始は約</a:t>
            </a:r>
            <a:r>
              <a:rPr lang="en-US" altLang="ja-JP" sz="1000" dirty="0"/>
              <a:t>10000</a:t>
            </a:r>
            <a:r>
              <a:rPr lang="ja-JP" altLang="en-US" sz="1000" dirty="0"/>
              <a:t>年前、最初の都市文明は約</a:t>
            </a:r>
            <a:r>
              <a:rPr lang="en-US" altLang="ja-JP" sz="1000" dirty="0"/>
              <a:t>5000</a:t>
            </a:r>
            <a:r>
              <a:rPr lang="ja-JP" altLang="en-US" sz="1000" dirty="0"/>
              <a:t>年前）。</a:t>
            </a:r>
          </a:p>
        </p:txBody>
      </p:sp>
      <p:sp>
        <p:nvSpPr>
          <p:cNvPr id="4" name="スライド番号プレースホルダー 3"/>
          <p:cNvSpPr>
            <a:spLocks noGrp="1"/>
          </p:cNvSpPr>
          <p:nvPr>
            <p:ph type="sldNum" sz="quarter" idx="5"/>
          </p:nvPr>
        </p:nvSpPr>
        <p:spPr/>
        <p:txBody>
          <a:bodyPr/>
          <a:lstStyle/>
          <a:p>
            <a:fld id="{A9E288C7-ED0B-4AA5-894B-0260AA76BA45}" type="slidenum">
              <a:rPr kumimoji="1" lang="ja-JP" altLang="en-US" smtClean="0"/>
              <a:pPr/>
              <a:t>52</a:t>
            </a:fld>
            <a:endParaRPr kumimoji="1" lang="ja-JP" altLang="en-US"/>
          </a:p>
        </p:txBody>
      </p:sp>
    </p:spTree>
    <p:extLst>
      <p:ext uri="{BB962C8B-B14F-4D97-AF65-F5344CB8AC3E}">
        <p14:creationId xmlns:p14="http://schemas.microsoft.com/office/powerpoint/2010/main" val="1115981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bwMode="auto">
          <a:xfrm>
            <a:off x="380621" y="5268510"/>
            <a:ext cx="5187845" cy="61558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cs typeface="ＭＳ Ｐ明朝" panose="02020600040205080304" pitchFamily="18" charset="-128"/>
              </a:rPr>
              <a:t>以下は、東北大学グローバル</a:t>
            </a:r>
            <a:r>
              <a:rPr lang="en-US" altLang="ja-JP" dirty="0">
                <a:cs typeface="ＭＳ Ｐ明朝" panose="02020600040205080304" pitchFamily="18" charset="-128"/>
              </a:rPr>
              <a:t>COE</a:t>
            </a:r>
            <a:r>
              <a:rPr lang="ja-JP" altLang="en-US" dirty="0">
                <a:cs typeface="ＭＳ Ｐ明朝" panose="02020600040205080304" pitchFamily="18" charset="-128"/>
              </a:rPr>
              <a:t>「環境激変への生態系適応に向けた教育研究」による講義メモです。</a:t>
            </a:r>
            <a:endParaRPr lang="en-US" altLang="ja-JP" dirty="0">
              <a:cs typeface="ＭＳ Ｐ明朝" panose="02020600040205080304" pitchFamily="18" charset="-128"/>
            </a:endParaRPr>
          </a:p>
          <a:p>
            <a:endParaRPr lang="en-US" altLang="ja-JP" dirty="0">
              <a:cs typeface="ＭＳ Ｐ明朝" panose="02020600040205080304" pitchFamily="18" charset="-128"/>
            </a:endParaRPr>
          </a:p>
          <a:p>
            <a:r>
              <a:rPr lang="ja-JP" altLang="en-US" dirty="0">
                <a:cs typeface="ＭＳ Ｐ明朝" panose="02020600040205080304" pitchFamily="18" charset="-128"/>
              </a:rPr>
              <a:t>ニッチェについて、東南アジア熱帯で見られるアリの事例でより詳しく見ていくことにしましょう。</a:t>
            </a:r>
            <a:endParaRPr lang="en-US" altLang="ja-JP" dirty="0">
              <a:cs typeface="ＭＳ Ｐ明朝" panose="02020600040205080304" pitchFamily="18" charset="-128"/>
            </a:endParaRPr>
          </a:p>
          <a:p>
            <a:endParaRPr lang="en-US" altLang="ja-JP" dirty="0">
              <a:cs typeface="ＭＳ Ｐ明朝" panose="02020600040205080304" pitchFamily="18" charset="-128"/>
            </a:endParaRPr>
          </a:p>
          <a:p>
            <a:r>
              <a:rPr lang="ja-JP" altLang="en-US" dirty="0">
                <a:cs typeface="ＭＳ Ｐ明朝" panose="02020600040205080304" pitchFamily="18" charset="-128"/>
              </a:rPr>
              <a:t>アリは地球上で最も繁栄している生物の一つであり、とくに熱帯では他のどんな生き物にも勝るほどの数と種類のアリが生息しています。</a:t>
            </a:r>
            <a:endParaRPr lang="en-US" altLang="ja-JP" dirty="0">
              <a:cs typeface="ＭＳ Ｐ明朝" panose="02020600040205080304" pitchFamily="18" charset="-128"/>
            </a:endParaRPr>
          </a:p>
          <a:p>
            <a:r>
              <a:rPr lang="ja-JP" altLang="en-US" dirty="0">
                <a:cs typeface="ＭＳ Ｐ明朝" panose="02020600040205080304" pitchFamily="18" charset="-128"/>
              </a:rPr>
              <a:t>そのごく一部の写真を載せました。</a:t>
            </a:r>
            <a:endParaRPr lang="en-US" altLang="ja-JP" dirty="0">
              <a:cs typeface="ＭＳ Ｐ明朝" panose="02020600040205080304" pitchFamily="18" charset="-128"/>
            </a:endParaRPr>
          </a:p>
          <a:p>
            <a:endParaRPr lang="ja-JP" altLang="en-US" dirty="0">
              <a:cs typeface="ＭＳ Ｐ明朝" panose="02020600040205080304" pitchFamily="18" charset="-128"/>
            </a:endParaRPr>
          </a:p>
          <a:p>
            <a:r>
              <a:rPr lang="ja-JP" altLang="en-US" dirty="0">
                <a:cs typeface="ＭＳ Ｐ明朝" panose="02020600040205080304" pitchFamily="18" charset="-128"/>
              </a:rPr>
              <a:t>解説）</a:t>
            </a:r>
          </a:p>
          <a:p>
            <a:r>
              <a:rPr lang="ja-JP" altLang="en-US" dirty="0">
                <a:cs typeface="ＭＳ Ｐ明朝" panose="02020600040205080304" pitchFamily="18" charset="-128"/>
              </a:rPr>
              <a:t>日本には約</a:t>
            </a:r>
            <a:r>
              <a:rPr lang="en-US" altLang="ja-JP" dirty="0">
                <a:cs typeface="ＭＳ Ｐ明朝" panose="02020600040205080304" pitchFamily="18" charset="-128"/>
              </a:rPr>
              <a:t>300</a:t>
            </a:r>
            <a:r>
              <a:rPr lang="ja-JP" altLang="en-US" dirty="0">
                <a:cs typeface="ＭＳ Ｐ明朝" panose="02020600040205080304" pitchFamily="18" charset="-128"/>
              </a:rPr>
              <a:t>種類のアリが生息しているが、熱帯へ行って一本の高木の下から上まですみずみまで調べると、それと同じだけの種類のアリがみられるという報告もあるほどである。別の報告によれば、地球上にすむアリの重さを全部足し合わせると、地球上にすむ人間の重さとほぼ同じ重さになるともいわれている。</a:t>
            </a:r>
          </a:p>
        </p:txBody>
      </p:sp>
      <p:sp>
        <p:nvSpPr>
          <p:cNvPr id="69635" name="スライド番号プレースホルダー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000">
                <a:solidFill>
                  <a:schemeClr val="tx1"/>
                </a:solidFill>
                <a:latin typeface="Arial" panose="020B0604020202020204" pitchFamily="34" charset="0"/>
                <a:ea typeface="ＭＳ ゴシック" panose="020B0609070205080204" pitchFamily="49" charset="-128"/>
              </a:defRPr>
            </a:lvl1pPr>
            <a:lvl2pPr marL="792912" indent="-304965" eaLnBrk="0" hangingPunct="0">
              <a:defRPr kumimoji="1" sz="3000">
                <a:solidFill>
                  <a:schemeClr val="tx1"/>
                </a:solidFill>
                <a:latin typeface="Arial" panose="020B0604020202020204" pitchFamily="34" charset="0"/>
                <a:ea typeface="ＭＳ ゴシック" panose="020B0609070205080204" pitchFamily="49" charset="-128"/>
              </a:defRPr>
            </a:lvl2pPr>
            <a:lvl3pPr marL="1219865" indent="-243974" eaLnBrk="0" hangingPunct="0">
              <a:defRPr kumimoji="1" sz="3000">
                <a:solidFill>
                  <a:schemeClr val="tx1"/>
                </a:solidFill>
                <a:latin typeface="Arial" panose="020B0604020202020204" pitchFamily="34" charset="0"/>
                <a:ea typeface="ＭＳ ゴシック" panose="020B0609070205080204" pitchFamily="49" charset="-128"/>
              </a:defRPr>
            </a:lvl3pPr>
            <a:lvl4pPr marL="1707812" indent="-243974" eaLnBrk="0" hangingPunct="0">
              <a:defRPr kumimoji="1" sz="3000">
                <a:solidFill>
                  <a:schemeClr val="tx1"/>
                </a:solidFill>
                <a:latin typeface="Arial" panose="020B0604020202020204" pitchFamily="34" charset="0"/>
                <a:ea typeface="ＭＳ ゴシック" panose="020B0609070205080204" pitchFamily="49" charset="-128"/>
              </a:defRPr>
            </a:lvl4pPr>
            <a:lvl5pPr marL="2195758" indent="-243974" eaLnBrk="0" hangingPunct="0">
              <a:defRPr kumimoji="1" sz="3000">
                <a:solidFill>
                  <a:schemeClr val="tx1"/>
                </a:solidFill>
                <a:latin typeface="Arial" panose="020B0604020202020204" pitchFamily="34" charset="0"/>
                <a:ea typeface="ＭＳ ゴシック" panose="020B0609070205080204" pitchFamily="49" charset="-128"/>
              </a:defRPr>
            </a:lvl5pPr>
            <a:lvl6pPr marL="2683703"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6pPr>
            <a:lvl7pPr marL="3171649"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7pPr>
            <a:lvl8pPr marL="3659594"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8pPr>
            <a:lvl9pPr marL="4147540"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9pPr>
          </a:lstStyle>
          <a:p>
            <a:pPr eaLnBrk="1" hangingPunct="1"/>
            <a:fld id="{575C356F-81CE-42B0-BB60-4C5DA9795F09}" type="slidenum">
              <a:rPr lang="ja-JP" altLang="en-US" sz="1200"/>
              <a:pPr eaLnBrk="1" hangingPunct="1"/>
              <a:t>53</a:t>
            </a:fld>
            <a:endParaRPr lang="ja-JP" altLang="en-US" sz="1200"/>
          </a:p>
        </p:txBody>
      </p:sp>
      <p:sp>
        <p:nvSpPr>
          <p:cNvPr id="69636" name="スライド イメージ プレースホルダー 4"/>
          <p:cNvSpPr>
            <a:spLocks noGrp="1" noRot="1" noChangeAspect="1" noTextEdit="1"/>
          </p:cNvSpPr>
          <p:nvPr>
            <p:ph type="sldImg"/>
          </p:nvPr>
        </p:nvSpPr>
        <p:spPr>
          <a:ln/>
        </p:spPr>
      </p:sp>
    </p:spTree>
    <p:extLst>
      <p:ext uri="{BB962C8B-B14F-4D97-AF65-F5344CB8AC3E}">
        <p14:creationId xmlns:p14="http://schemas.microsoft.com/office/powerpoint/2010/main" val="34793753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body" idx="1"/>
          </p:nvPr>
        </p:nvSpPr>
        <p:spPr bwMode="auto">
          <a:xfrm>
            <a:off x="380621" y="5268510"/>
            <a:ext cx="5187845" cy="61558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cs typeface="ＭＳ Ｐ明朝" panose="02020600040205080304" pitchFamily="18" charset="-128"/>
              </a:rPr>
              <a:t>以下は、東北大学グローバル</a:t>
            </a:r>
            <a:r>
              <a:rPr lang="en-US" altLang="ja-JP" dirty="0">
                <a:cs typeface="ＭＳ Ｐ明朝" panose="02020600040205080304" pitchFamily="18" charset="-128"/>
              </a:rPr>
              <a:t>COE</a:t>
            </a:r>
            <a:r>
              <a:rPr lang="ja-JP" altLang="en-US" dirty="0">
                <a:cs typeface="ＭＳ Ｐ明朝" panose="02020600040205080304" pitchFamily="18" charset="-128"/>
              </a:rPr>
              <a:t>「環境激変への生態系適応に向けた教育研究」による講義メモです。</a:t>
            </a:r>
            <a:endParaRPr lang="en-US" altLang="ja-JP" dirty="0">
              <a:cs typeface="ＭＳ Ｐ明朝" panose="02020600040205080304" pitchFamily="18" charset="-128"/>
            </a:endParaRPr>
          </a:p>
          <a:p>
            <a:endParaRPr lang="en-US" altLang="ja-JP" dirty="0">
              <a:cs typeface="ＭＳ Ｐ明朝" panose="02020600040205080304" pitchFamily="18" charset="-128"/>
            </a:endParaRPr>
          </a:p>
          <a:p>
            <a:r>
              <a:rPr lang="ja-JP" altLang="en-US" dirty="0">
                <a:cs typeface="ＭＳ Ｐ明朝" panose="02020600040205080304" pitchFamily="18" charset="-128"/>
              </a:rPr>
              <a:t>では東南アジア熱帯におけるアリの空間的なすみわけをみてみます。アリ、というと地面を歩いている姿が印象に残っているかもしれませんが、実は木の上にすんでいるアリもたくさんいます。</a:t>
            </a:r>
            <a:endParaRPr lang="en-US" altLang="ja-JP" dirty="0">
              <a:cs typeface="ＭＳ Ｐ明朝" panose="02020600040205080304" pitchFamily="18" charset="-128"/>
            </a:endParaRPr>
          </a:p>
          <a:p>
            <a:endParaRPr lang="ja-JP" altLang="en-US" dirty="0">
              <a:cs typeface="ＭＳ Ｐ明朝" panose="02020600040205080304" pitchFamily="18" charset="-128"/>
            </a:endParaRPr>
          </a:p>
          <a:p>
            <a:r>
              <a:rPr lang="ja-JP" altLang="en-US" dirty="0">
                <a:cs typeface="ＭＳ Ｐ明朝" panose="02020600040205080304" pitchFamily="18" charset="-128"/>
              </a:rPr>
              <a:t>まず、空間的なすみわけをみてみます。空間的なすみわけはおもにこの三つに分かれています。</a:t>
            </a:r>
          </a:p>
          <a:p>
            <a:r>
              <a:rPr lang="ja-JP" altLang="en-US" dirty="0">
                <a:cs typeface="ＭＳ Ｐ明朝" panose="02020600040205080304" pitchFamily="18" charset="-128"/>
              </a:rPr>
              <a:t>地面近くにすむアリ、地上約</a:t>
            </a:r>
            <a:r>
              <a:rPr lang="en-US" altLang="ja-JP" dirty="0">
                <a:cs typeface="ＭＳ Ｐ明朝" panose="02020600040205080304" pitchFamily="18" charset="-128"/>
              </a:rPr>
              <a:t>1.5</a:t>
            </a:r>
            <a:r>
              <a:rPr lang="ja-JP" altLang="en-US" dirty="0">
                <a:cs typeface="ＭＳ Ｐ明朝" panose="02020600040205080304" pitchFamily="18" charset="-128"/>
              </a:rPr>
              <a:t>メートルほどの低木層にすむアリ、地上</a:t>
            </a:r>
            <a:r>
              <a:rPr lang="en-US" altLang="ja-JP" dirty="0">
                <a:cs typeface="ＭＳ Ｐ明朝" panose="02020600040205080304" pitchFamily="18" charset="-128"/>
              </a:rPr>
              <a:t>40</a:t>
            </a:r>
            <a:r>
              <a:rPr lang="ja-JP" altLang="en-US" dirty="0">
                <a:cs typeface="ＭＳ Ｐ明朝" panose="02020600040205080304" pitchFamily="18" charset="-128"/>
              </a:rPr>
              <a:t>メートルの高木にすむアリです。彼らはすむ高さを変えることによって、すみわけをしているわけです。</a:t>
            </a:r>
          </a:p>
        </p:txBody>
      </p:sp>
      <p:sp>
        <p:nvSpPr>
          <p:cNvPr id="70659" name="スライド番号プレースホルダー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000">
                <a:solidFill>
                  <a:schemeClr val="tx1"/>
                </a:solidFill>
                <a:latin typeface="Arial" panose="020B0604020202020204" pitchFamily="34" charset="0"/>
                <a:ea typeface="ＭＳ ゴシック" panose="020B0609070205080204" pitchFamily="49" charset="-128"/>
              </a:defRPr>
            </a:lvl1pPr>
            <a:lvl2pPr marL="792912" indent="-304965" eaLnBrk="0" hangingPunct="0">
              <a:defRPr kumimoji="1" sz="3000">
                <a:solidFill>
                  <a:schemeClr val="tx1"/>
                </a:solidFill>
                <a:latin typeface="Arial" panose="020B0604020202020204" pitchFamily="34" charset="0"/>
                <a:ea typeface="ＭＳ ゴシック" panose="020B0609070205080204" pitchFamily="49" charset="-128"/>
              </a:defRPr>
            </a:lvl2pPr>
            <a:lvl3pPr marL="1219865" indent="-243974" eaLnBrk="0" hangingPunct="0">
              <a:defRPr kumimoji="1" sz="3000">
                <a:solidFill>
                  <a:schemeClr val="tx1"/>
                </a:solidFill>
                <a:latin typeface="Arial" panose="020B0604020202020204" pitchFamily="34" charset="0"/>
                <a:ea typeface="ＭＳ ゴシック" panose="020B0609070205080204" pitchFamily="49" charset="-128"/>
              </a:defRPr>
            </a:lvl3pPr>
            <a:lvl4pPr marL="1707812" indent="-243974" eaLnBrk="0" hangingPunct="0">
              <a:defRPr kumimoji="1" sz="3000">
                <a:solidFill>
                  <a:schemeClr val="tx1"/>
                </a:solidFill>
                <a:latin typeface="Arial" panose="020B0604020202020204" pitchFamily="34" charset="0"/>
                <a:ea typeface="ＭＳ ゴシック" panose="020B0609070205080204" pitchFamily="49" charset="-128"/>
              </a:defRPr>
            </a:lvl4pPr>
            <a:lvl5pPr marL="2195758" indent="-243974" eaLnBrk="0" hangingPunct="0">
              <a:defRPr kumimoji="1" sz="3000">
                <a:solidFill>
                  <a:schemeClr val="tx1"/>
                </a:solidFill>
                <a:latin typeface="Arial" panose="020B0604020202020204" pitchFamily="34" charset="0"/>
                <a:ea typeface="ＭＳ ゴシック" panose="020B0609070205080204" pitchFamily="49" charset="-128"/>
              </a:defRPr>
            </a:lvl5pPr>
            <a:lvl6pPr marL="2683703"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6pPr>
            <a:lvl7pPr marL="3171649"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7pPr>
            <a:lvl8pPr marL="3659594"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8pPr>
            <a:lvl9pPr marL="4147540"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9pPr>
          </a:lstStyle>
          <a:p>
            <a:pPr eaLnBrk="1" hangingPunct="1"/>
            <a:fld id="{59801BD8-F64B-4524-9EC1-415243D65D46}" type="slidenum">
              <a:rPr lang="ja-JP" altLang="en-US" sz="1200"/>
              <a:pPr eaLnBrk="1" hangingPunct="1"/>
              <a:t>54</a:t>
            </a:fld>
            <a:endParaRPr lang="ja-JP" altLang="en-US" sz="1200"/>
          </a:p>
        </p:txBody>
      </p:sp>
      <p:sp>
        <p:nvSpPr>
          <p:cNvPr id="70660" name="スライド イメージ プレースホルダー 4"/>
          <p:cNvSpPr>
            <a:spLocks noGrp="1" noRot="1" noChangeAspect="1" noTextEdit="1"/>
          </p:cNvSpPr>
          <p:nvPr>
            <p:ph type="sldImg"/>
          </p:nvPr>
        </p:nvSpPr>
        <p:spPr>
          <a:ln/>
        </p:spPr>
      </p:sp>
    </p:spTree>
    <p:extLst>
      <p:ext uri="{BB962C8B-B14F-4D97-AF65-F5344CB8AC3E}">
        <p14:creationId xmlns:p14="http://schemas.microsoft.com/office/powerpoint/2010/main" val="34699817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type="body" idx="1"/>
          </p:nvPr>
        </p:nvSpPr>
        <p:spPr bwMode="auto">
          <a:xfrm>
            <a:off x="380621" y="5268510"/>
            <a:ext cx="5187845" cy="61558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cs typeface="ＭＳ Ｐ明朝" panose="02020600040205080304" pitchFamily="18" charset="-128"/>
              </a:rPr>
              <a:t>以下は、東北大学グローバル</a:t>
            </a:r>
            <a:r>
              <a:rPr lang="en-US" altLang="ja-JP" dirty="0">
                <a:cs typeface="ＭＳ Ｐ明朝" panose="02020600040205080304" pitchFamily="18" charset="-128"/>
              </a:rPr>
              <a:t>COE</a:t>
            </a:r>
            <a:r>
              <a:rPr lang="ja-JP" altLang="en-US" dirty="0">
                <a:cs typeface="ＭＳ Ｐ明朝" panose="02020600040205080304" pitchFamily="18" charset="-128"/>
              </a:rPr>
              <a:t>「環境激変への生態系適応に向けた教育研究」による講義メモです。</a:t>
            </a:r>
            <a:endParaRPr lang="en-US" altLang="ja-JP" dirty="0">
              <a:cs typeface="ＭＳ Ｐ明朝" panose="02020600040205080304" pitchFamily="18" charset="-128"/>
            </a:endParaRPr>
          </a:p>
          <a:p>
            <a:endParaRPr lang="en-US" altLang="ja-JP" dirty="0">
              <a:cs typeface="ＭＳ Ｐ明朝" panose="02020600040205080304" pitchFamily="18" charset="-128"/>
            </a:endParaRPr>
          </a:p>
          <a:p>
            <a:r>
              <a:rPr lang="ja-JP" altLang="en-US" dirty="0">
                <a:cs typeface="ＭＳ Ｐ明朝" panose="02020600040205080304" pitchFamily="18" charset="-128"/>
              </a:rPr>
              <a:t>つぎは時間的なすみわけをみてみましょう。</a:t>
            </a:r>
            <a:endParaRPr lang="en-US" altLang="ja-JP" dirty="0">
              <a:cs typeface="ＭＳ Ｐ明朝" panose="02020600040205080304" pitchFamily="18" charset="-128"/>
            </a:endParaRPr>
          </a:p>
          <a:p>
            <a:endParaRPr lang="ja-JP" altLang="en-US" dirty="0">
              <a:cs typeface="ＭＳ Ｐ明朝" panose="02020600040205080304" pitchFamily="18" charset="-128"/>
            </a:endParaRPr>
          </a:p>
          <a:p>
            <a:r>
              <a:rPr lang="ja-JP" altLang="en-US" dirty="0">
                <a:cs typeface="ＭＳ Ｐ明朝" panose="02020600040205080304" pitchFamily="18" charset="-128"/>
              </a:rPr>
              <a:t>ここに示したのは昼行性のアリと、夜行性のアリです。たとえば、このアリ（昼行性の左上の写真）とこのアリ（夜行性の下の写真）は同じ高木層にすんでいますが、活動している時間帯が違います。この</a:t>
            </a:r>
            <a:r>
              <a:rPr lang="en-US" altLang="ja-JP" dirty="0">
                <a:cs typeface="ＭＳ Ｐ明朝" panose="02020600040205080304" pitchFamily="18" charset="-128"/>
              </a:rPr>
              <a:t>2</a:t>
            </a:r>
            <a:r>
              <a:rPr lang="ja-JP" altLang="en-US" dirty="0">
                <a:cs typeface="ＭＳ Ｐ明朝" panose="02020600040205080304" pitchFamily="18" charset="-128"/>
              </a:rPr>
              <a:t>種のアリは時間的なすみわけをしています。</a:t>
            </a:r>
            <a:endParaRPr lang="en-US" altLang="ja-JP" dirty="0">
              <a:cs typeface="ＭＳ Ｐ明朝" panose="02020600040205080304" pitchFamily="18" charset="-128"/>
            </a:endParaRPr>
          </a:p>
        </p:txBody>
      </p:sp>
      <p:sp>
        <p:nvSpPr>
          <p:cNvPr id="71683" name="スライド番号プレースホルダー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000">
                <a:solidFill>
                  <a:schemeClr val="tx1"/>
                </a:solidFill>
                <a:latin typeface="Arial" panose="020B0604020202020204" pitchFamily="34" charset="0"/>
                <a:ea typeface="ＭＳ ゴシック" panose="020B0609070205080204" pitchFamily="49" charset="-128"/>
              </a:defRPr>
            </a:lvl1pPr>
            <a:lvl2pPr marL="792912" indent="-304965" eaLnBrk="0" hangingPunct="0">
              <a:defRPr kumimoji="1" sz="3000">
                <a:solidFill>
                  <a:schemeClr val="tx1"/>
                </a:solidFill>
                <a:latin typeface="Arial" panose="020B0604020202020204" pitchFamily="34" charset="0"/>
                <a:ea typeface="ＭＳ ゴシック" panose="020B0609070205080204" pitchFamily="49" charset="-128"/>
              </a:defRPr>
            </a:lvl2pPr>
            <a:lvl3pPr marL="1219865" indent="-243974" eaLnBrk="0" hangingPunct="0">
              <a:defRPr kumimoji="1" sz="3000">
                <a:solidFill>
                  <a:schemeClr val="tx1"/>
                </a:solidFill>
                <a:latin typeface="Arial" panose="020B0604020202020204" pitchFamily="34" charset="0"/>
                <a:ea typeface="ＭＳ ゴシック" panose="020B0609070205080204" pitchFamily="49" charset="-128"/>
              </a:defRPr>
            </a:lvl3pPr>
            <a:lvl4pPr marL="1707812" indent="-243974" eaLnBrk="0" hangingPunct="0">
              <a:defRPr kumimoji="1" sz="3000">
                <a:solidFill>
                  <a:schemeClr val="tx1"/>
                </a:solidFill>
                <a:latin typeface="Arial" panose="020B0604020202020204" pitchFamily="34" charset="0"/>
                <a:ea typeface="ＭＳ ゴシック" panose="020B0609070205080204" pitchFamily="49" charset="-128"/>
              </a:defRPr>
            </a:lvl4pPr>
            <a:lvl5pPr marL="2195758" indent="-243974" eaLnBrk="0" hangingPunct="0">
              <a:defRPr kumimoji="1" sz="3000">
                <a:solidFill>
                  <a:schemeClr val="tx1"/>
                </a:solidFill>
                <a:latin typeface="Arial" panose="020B0604020202020204" pitchFamily="34" charset="0"/>
                <a:ea typeface="ＭＳ ゴシック" panose="020B0609070205080204" pitchFamily="49" charset="-128"/>
              </a:defRPr>
            </a:lvl5pPr>
            <a:lvl6pPr marL="2683703"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6pPr>
            <a:lvl7pPr marL="3171649"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7pPr>
            <a:lvl8pPr marL="3659594"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8pPr>
            <a:lvl9pPr marL="4147540"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9pPr>
          </a:lstStyle>
          <a:p>
            <a:pPr eaLnBrk="1" hangingPunct="1"/>
            <a:fld id="{A88EAED9-E644-4B6D-8F15-0C78A236DE3E}" type="slidenum">
              <a:rPr lang="ja-JP" altLang="en-US" sz="1200"/>
              <a:pPr eaLnBrk="1" hangingPunct="1"/>
              <a:t>55</a:t>
            </a:fld>
            <a:endParaRPr lang="ja-JP" altLang="en-US" sz="1200"/>
          </a:p>
        </p:txBody>
      </p:sp>
      <p:sp>
        <p:nvSpPr>
          <p:cNvPr id="71684" name="スライド イメージ プレースホルダー 4"/>
          <p:cNvSpPr>
            <a:spLocks noGrp="1" noRot="1" noChangeAspect="1" noTextEdit="1"/>
          </p:cNvSpPr>
          <p:nvPr>
            <p:ph type="sldImg"/>
          </p:nvPr>
        </p:nvSpPr>
        <p:spPr>
          <a:ln/>
        </p:spPr>
      </p:sp>
    </p:spTree>
    <p:extLst>
      <p:ext uri="{BB962C8B-B14F-4D97-AF65-F5344CB8AC3E}">
        <p14:creationId xmlns:p14="http://schemas.microsoft.com/office/powerpoint/2010/main" val="36856842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body" idx="1"/>
          </p:nvPr>
        </p:nvSpPr>
        <p:spPr bwMode="auto">
          <a:xfrm>
            <a:off x="380621" y="5268510"/>
            <a:ext cx="5187845" cy="61558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cs typeface="ＭＳ Ｐ明朝" panose="02020600040205080304" pitchFamily="18" charset="-128"/>
              </a:rPr>
              <a:t>以下は、東北大学グローバル</a:t>
            </a:r>
            <a:r>
              <a:rPr lang="en-US" altLang="ja-JP" dirty="0">
                <a:cs typeface="ＭＳ Ｐ明朝" panose="02020600040205080304" pitchFamily="18" charset="-128"/>
              </a:rPr>
              <a:t>COE</a:t>
            </a:r>
            <a:r>
              <a:rPr lang="ja-JP" altLang="en-US" dirty="0">
                <a:cs typeface="ＭＳ Ｐ明朝" panose="02020600040205080304" pitchFamily="18" charset="-128"/>
              </a:rPr>
              <a:t>「環境激変への生態系適応に向けた教育研究」による講義メモです。</a:t>
            </a:r>
            <a:endParaRPr lang="en-US" altLang="ja-JP" dirty="0">
              <a:cs typeface="ＭＳ Ｐ明朝" panose="02020600040205080304" pitchFamily="18" charset="-128"/>
            </a:endParaRPr>
          </a:p>
          <a:p>
            <a:endParaRPr lang="en-US" altLang="ja-JP" dirty="0">
              <a:cs typeface="ＭＳ Ｐ明朝" panose="02020600040205080304" pitchFamily="18" charset="-128"/>
            </a:endParaRPr>
          </a:p>
          <a:p>
            <a:r>
              <a:rPr lang="ja-JP" altLang="en-US" dirty="0">
                <a:cs typeface="ＭＳ Ｐ明朝" panose="02020600040205080304" pitchFamily="18" charset="-128"/>
              </a:rPr>
              <a:t>アリが食べているえさの食いわけもすみわけのひとつです。多くのアリは雑食性なので、食べるものが重なっていないわけではありませんが、少なくとも好んで食べるえさには違いがみられます。</a:t>
            </a:r>
            <a:endParaRPr lang="en-US" altLang="ja-JP" dirty="0">
              <a:cs typeface="ＭＳ Ｐ明朝" panose="02020600040205080304" pitchFamily="18" charset="-128"/>
            </a:endParaRPr>
          </a:p>
          <a:p>
            <a:endParaRPr lang="ja-JP" altLang="en-US" dirty="0">
              <a:cs typeface="ＭＳ Ｐ明朝" panose="02020600040205080304" pitchFamily="18" charset="-128"/>
            </a:endParaRPr>
          </a:p>
          <a:p>
            <a:r>
              <a:rPr lang="ja-JP" altLang="en-US" dirty="0">
                <a:cs typeface="ＭＳ Ｐ明朝" panose="02020600040205080304" pitchFamily="18" charset="-128"/>
              </a:rPr>
              <a:t>まず左上のこのアリは、植物が花以外の蜜腺、花外蜜腺からでる蜜をなめています。</a:t>
            </a:r>
          </a:p>
          <a:p>
            <a:r>
              <a:rPr lang="ja-JP" altLang="en-US" dirty="0">
                <a:cs typeface="ＭＳ Ｐ明朝" panose="02020600040205080304" pitchFamily="18" charset="-128"/>
              </a:rPr>
              <a:t>その下の写真は、オオバギという植物にすむアリで、オオバギがアリのために分泌するフードボディという白い粒を食べています。</a:t>
            </a:r>
          </a:p>
          <a:p>
            <a:r>
              <a:rPr lang="ja-JP" altLang="en-US" dirty="0">
                <a:cs typeface="ＭＳ Ｐ明朝" panose="02020600040205080304" pitchFamily="18" charset="-128"/>
              </a:rPr>
              <a:t>その右の写真は東南アジアではなく南米にすむアリですが、植物の葉っぱを運んでいます。このアリはハキリアリといって、植物の葉を噛み切って巣に持ち帰り、その葉できのこを栽培してえさとしている変わったアリです。</a:t>
            </a:r>
          </a:p>
          <a:p>
            <a:endParaRPr lang="en-US" altLang="ja-JP" dirty="0">
              <a:cs typeface="ＭＳ Ｐ明朝" panose="02020600040205080304" pitchFamily="18" charset="-128"/>
            </a:endParaRPr>
          </a:p>
          <a:p>
            <a:r>
              <a:rPr lang="ja-JP" altLang="en-US" dirty="0">
                <a:cs typeface="ＭＳ Ｐ明朝" panose="02020600040205080304" pitchFamily="18" charset="-128"/>
              </a:rPr>
              <a:t>その上の写真はクモを食べようとしている肉食性のアリですし、その右は死んだヤモリを巣に持ち帰ろうとしているアリです。</a:t>
            </a:r>
          </a:p>
          <a:p>
            <a:r>
              <a:rPr lang="ja-JP" altLang="en-US" dirty="0">
                <a:cs typeface="ＭＳ Ｐ明朝" panose="02020600040205080304" pitchFamily="18" charset="-128"/>
              </a:rPr>
              <a:t>その下のアリは、別種のアリを食べるサスライアリというアリです。</a:t>
            </a:r>
            <a:endParaRPr lang="en-US" altLang="ja-JP" dirty="0">
              <a:cs typeface="ＭＳ Ｐ明朝" panose="02020600040205080304" pitchFamily="18" charset="-128"/>
            </a:endParaRPr>
          </a:p>
        </p:txBody>
      </p:sp>
      <p:sp>
        <p:nvSpPr>
          <p:cNvPr id="72707" name="スライド番号プレースホルダー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000">
                <a:solidFill>
                  <a:schemeClr val="tx1"/>
                </a:solidFill>
                <a:latin typeface="Arial" panose="020B0604020202020204" pitchFamily="34" charset="0"/>
                <a:ea typeface="ＭＳ ゴシック" panose="020B0609070205080204" pitchFamily="49" charset="-128"/>
              </a:defRPr>
            </a:lvl1pPr>
            <a:lvl2pPr marL="792912" indent="-304965" eaLnBrk="0" hangingPunct="0">
              <a:defRPr kumimoji="1" sz="3000">
                <a:solidFill>
                  <a:schemeClr val="tx1"/>
                </a:solidFill>
                <a:latin typeface="Arial" panose="020B0604020202020204" pitchFamily="34" charset="0"/>
                <a:ea typeface="ＭＳ ゴシック" panose="020B0609070205080204" pitchFamily="49" charset="-128"/>
              </a:defRPr>
            </a:lvl2pPr>
            <a:lvl3pPr marL="1219865" indent="-243974" eaLnBrk="0" hangingPunct="0">
              <a:defRPr kumimoji="1" sz="3000">
                <a:solidFill>
                  <a:schemeClr val="tx1"/>
                </a:solidFill>
                <a:latin typeface="Arial" panose="020B0604020202020204" pitchFamily="34" charset="0"/>
                <a:ea typeface="ＭＳ ゴシック" panose="020B0609070205080204" pitchFamily="49" charset="-128"/>
              </a:defRPr>
            </a:lvl3pPr>
            <a:lvl4pPr marL="1707812" indent="-243974" eaLnBrk="0" hangingPunct="0">
              <a:defRPr kumimoji="1" sz="3000">
                <a:solidFill>
                  <a:schemeClr val="tx1"/>
                </a:solidFill>
                <a:latin typeface="Arial" panose="020B0604020202020204" pitchFamily="34" charset="0"/>
                <a:ea typeface="ＭＳ ゴシック" panose="020B0609070205080204" pitchFamily="49" charset="-128"/>
              </a:defRPr>
            </a:lvl4pPr>
            <a:lvl5pPr marL="2195758" indent="-243974" eaLnBrk="0" hangingPunct="0">
              <a:defRPr kumimoji="1" sz="3000">
                <a:solidFill>
                  <a:schemeClr val="tx1"/>
                </a:solidFill>
                <a:latin typeface="Arial" panose="020B0604020202020204" pitchFamily="34" charset="0"/>
                <a:ea typeface="ＭＳ ゴシック" panose="020B0609070205080204" pitchFamily="49" charset="-128"/>
              </a:defRPr>
            </a:lvl5pPr>
            <a:lvl6pPr marL="2683703"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6pPr>
            <a:lvl7pPr marL="3171649"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7pPr>
            <a:lvl8pPr marL="3659594"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8pPr>
            <a:lvl9pPr marL="4147540"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9pPr>
          </a:lstStyle>
          <a:p>
            <a:pPr eaLnBrk="1" hangingPunct="1"/>
            <a:fld id="{7968F293-EE4C-402F-A477-8F114A67D555}" type="slidenum">
              <a:rPr lang="ja-JP" altLang="en-US" sz="1200"/>
              <a:pPr eaLnBrk="1" hangingPunct="1"/>
              <a:t>56</a:t>
            </a:fld>
            <a:endParaRPr lang="ja-JP" altLang="en-US" sz="1200"/>
          </a:p>
        </p:txBody>
      </p:sp>
      <p:sp>
        <p:nvSpPr>
          <p:cNvPr id="72708" name="スライド イメージ プレースホルダー 4"/>
          <p:cNvSpPr>
            <a:spLocks noGrp="1" noRot="1" noChangeAspect="1" noTextEdit="1"/>
          </p:cNvSpPr>
          <p:nvPr>
            <p:ph type="sldImg"/>
          </p:nvPr>
        </p:nvSpPr>
        <p:spPr>
          <a:ln/>
        </p:spPr>
      </p:sp>
    </p:spTree>
    <p:extLst>
      <p:ext uri="{BB962C8B-B14F-4D97-AF65-F5344CB8AC3E}">
        <p14:creationId xmlns:p14="http://schemas.microsoft.com/office/powerpoint/2010/main" val="26764871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type="body" idx="1"/>
          </p:nvPr>
        </p:nvSpPr>
        <p:spPr bwMode="auto">
          <a:xfrm>
            <a:off x="380621" y="5268510"/>
            <a:ext cx="5187845" cy="61558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cs typeface="ＭＳ Ｐ明朝" panose="02020600040205080304" pitchFamily="18" charset="-128"/>
              </a:rPr>
              <a:t>以下は、東北大学グローバル</a:t>
            </a:r>
            <a:r>
              <a:rPr lang="en-US" altLang="ja-JP" dirty="0">
                <a:cs typeface="ＭＳ Ｐ明朝" panose="02020600040205080304" pitchFamily="18" charset="-128"/>
              </a:rPr>
              <a:t>COE</a:t>
            </a:r>
            <a:r>
              <a:rPr lang="ja-JP" altLang="en-US" dirty="0">
                <a:cs typeface="ＭＳ Ｐ明朝" panose="02020600040205080304" pitchFamily="18" charset="-128"/>
              </a:rPr>
              <a:t>「環境激変への生態系適応に向けた教育研究」による講義メモです。</a:t>
            </a:r>
            <a:endParaRPr lang="en-US" altLang="ja-JP" dirty="0">
              <a:cs typeface="ＭＳ Ｐ明朝" panose="02020600040205080304" pitchFamily="18" charset="-128"/>
            </a:endParaRPr>
          </a:p>
          <a:p>
            <a:endParaRPr lang="en-US" altLang="ja-JP" dirty="0">
              <a:cs typeface="ＭＳ Ｐ明朝" panose="02020600040205080304" pitchFamily="18" charset="-128"/>
            </a:endParaRPr>
          </a:p>
          <a:p>
            <a:r>
              <a:rPr lang="ja-JP" altLang="en-US" dirty="0">
                <a:cs typeface="ＭＳ Ｐ明朝" panose="02020600040205080304" pitchFamily="18" charset="-128"/>
              </a:rPr>
              <a:t>では、空間的すみわけ、時間的すみわけ、えさの食いわけを総合的にみてみましょう。ここでは昼行性の例のみをのせました。</a:t>
            </a:r>
          </a:p>
          <a:p>
            <a:r>
              <a:rPr lang="ja-JP" altLang="en-US" dirty="0">
                <a:cs typeface="ＭＳ Ｐ明朝" panose="02020600040205080304" pitchFamily="18" charset="-128"/>
              </a:rPr>
              <a:t>一見同じ環境に生息しているようにみえますが、このアリたちは、すんでいる高さやえさの種類が異なることで共存しているのです。</a:t>
            </a:r>
          </a:p>
        </p:txBody>
      </p:sp>
      <p:sp>
        <p:nvSpPr>
          <p:cNvPr id="73731" name="スライド番号プレースホルダー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000">
                <a:solidFill>
                  <a:schemeClr val="tx1"/>
                </a:solidFill>
                <a:latin typeface="Arial" panose="020B0604020202020204" pitchFamily="34" charset="0"/>
                <a:ea typeface="ＭＳ ゴシック" panose="020B0609070205080204" pitchFamily="49" charset="-128"/>
              </a:defRPr>
            </a:lvl1pPr>
            <a:lvl2pPr marL="792912" indent="-304965" eaLnBrk="0" hangingPunct="0">
              <a:defRPr kumimoji="1" sz="3000">
                <a:solidFill>
                  <a:schemeClr val="tx1"/>
                </a:solidFill>
                <a:latin typeface="Arial" panose="020B0604020202020204" pitchFamily="34" charset="0"/>
                <a:ea typeface="ＭＳ ゴシック" panose="020B0609070205080204" pitchFamily="49" charset="-128"/>
              </a:defRPr>
            </a:lvl2pPr>
            <a:lvl3pPr marL="1219865" indent="-243974" eaLnBrk="0" hangingPunct="0">
              <a:defRPr kumimoji="1" sz="3000">
                <a:solidFill>
                  <a:schemeClr val="tx1"/>
                </a:solidFill>
                <a:latin typeface="Arial" panose="020B0604020202020204" pitchFamily="34" charset="0"/>
                <a:ea typeface="ＭＳ ゴシック" panose="020B0609070205080204" pitchFamily="49" charset="-128"/>
              </a:defRPr>
            </a:lvl3pPr>
            <a:lvl4pPr marL="1707812" indent="-243974" eaLnBrk="0" hangingPunct="0">
              <a:defRPr kumimoji="1" sz="3000">
                <a:solidFill>
                  <a:schemeClr val="tx1"/>
                </a:solidFill>
                <a:latin typeface="Arial" panose="020B0604020202020204" pitchFamily="34" charset="0"/>
                <a:ea typeface="ＭＳ ゴシック" panose="020B0609070205080204" pitchFamily="49" charset="-128"/>
              </a:defRPr>
            </a:lvl4pPr>
            <a:lvl5pPr marL="2195758" indent="-243974" eaLnBrk="0" hangingPunct="0">
              <a:defRPr kumimoji="1" sz="3000">
                <a:solidFill>
                  <a:schemeClr val="tx1"/>
                </a:solidFill>
                <a:latin typeface="Arial" panose="020B0604020202020204" pitchFamily="34" charset="0"/>
                <a:ea typeface="ＭＳ ゴシック" panose="020B0609070205080204" pitchFamily="49" charset="-128"/>
              </a:defRPr>
            </a:lvl5pPr>
            <a:lvl6pPr marL="2683703"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6pPr>
            <a:lvl7pPr marL="3171649"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7pPr>
            <a:lvl8pPr marL="3659594"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8pPr>
            <a:lvl9pPr marL="4147540" indent="-243974" eaLnBrk="0" fontAlgn="base" hangingPunct="0">
              <a:spcBef>
                <a:spcPct val="0"/>
              </a:spcBef>
              <a:spcAft>
                <a:spcPct val="0"/>
              </a:spcAft>
              <a:defRPr kumimoji="1" sz="3000">
                <a:solidFill>
                  <a:schemeClr val="tx1"/>
                </a:solidFill>
                <a:latin typeface="Arial" panose="020B0604020202020204" pitchFamily="34" charset="0"/>
                <a:ea typeface="ＭＳ ゴシック" panose="020B0609070205080204" pitchFamily="49" charset="-128"/>
              </a:defRPr>
            </a:lvl9pPr>
          </a:lstStyle>
          <a:p>
            <a:pPr eaLnBrk="1" hangingPunct="1"/>
            <a:fld id="{45D4F540-A12C-43E8-9F59-304F12E07E41}" type="slidenum">
              <a:rPr lang="ja-JP" altLang="en-US" sz="1200"/>
              <a:pPr eaLnBrk="1" hangingPunct="1"/>
              <a:t>57</a:t>
            </a:fld>
            <a:endParaRPr lang="ja-JP" altLang="en-US" sz="1200"/>
          </a:p>
        </p:txBody>
      </p:sp>
      <p:sp>
        <p:nvSpPr>
          <p:cNvPr id="73732" name="スライド イメージ プレースホルダー 4"/>
          <p:cNvSpPr>
            <a:spLocks noGrp="1" noRot="1" noChangeAspect="1" noTextEdit="1"/>
          </p:cNvSpPr>
          <p:nvPr>
            <p:ph type="sldImg"/>
          </p:nvPr>
        </p:nvSpPr>
        <p:spPr>
          <a:ln/>
        </p:spPr>
      </p:sp>
    </p:spTree>
    <p:extLst>
      <p:ext uri="{BB962C8B-B14F-4D97-AF65-F5344CB8AC3E}">
        <p14:creationId xmlns:p14="http://schemas.microsoft.com/office/powerpoint/2010/main" val="3106083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集団の遺伝的構成が、世代ごとに大きく変動するさまが明らかになった。進化が、まさに現在進行的に生じている様子を定量的に示した見事な例。</a:t>
            </a:r>
            <a:endParaRPr kumimoji="1" lang="en-US" altLang="ja-JP" dirty="0"/>
          </a:p>
          <a:p>
            <a:r>
              <a:rPr kumimoji="1" lang="ja-JP" altLang="en-US" b="1" dirty="0"/>
              <a:t>選択差</a:t>
            </a:r>
            <a:r>
              <a:rPr kumimoji="1" lang="ja-JP" altLang="en-US" dirty="0"/>
              <a:t>：ある形質について、自然選択がかかる前の集団の平均値と、自然選択のかかった後で生き延びた集団の平均値との差</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6</a:t>
            </a:fld>
            <a:endParaRPr kumimoji="1" lang="ja-JP" altLang="en-US"/>
          </a:p>
        </p:txBody>
      </p:sp>
    </p:spTree>
    <p:extLst>
      <p:ext uri="{BB962C8B-B14F-4D97-AF65-F5344CB8AC3E}">
        <p14:creationId xmlns:p14="http://schemas.microsoft.com/office/powerpoint/2010/main" val="2357679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mn-ea"/>
              </a:rPr>
              <a:t>比較的分かりやすい話が続いたので頭の体操として、また自然選択に対する理解を深めるため、やや複雑な事例を紹介する。</a:t>
            </a:r>
            <a:endParaRPr lang="en-US" altLang="ja-JP" sz="1000" dirty="0">
              <a:latin typeface="+mn-ea"/>
            </a:endParaRPr>
          </a:p>
          <a:p>
            <a:r>
              <a:rPr lang="ja-JP" altLang="en-US" sz="1000" dirty="0">
                <a:latin typeface="+mn-ea"/>
              </a:rPr>
              <a:t>ちなみに、年間</a:t>
            </a:r>
            <a:r>
              <a:rPr lang="en-US" altLang="ja-JP" sz="1000" dirty="0">
                <a:latin typeface="+mn-ea"/>
              </a:rPr>
              <a:t>96</a:t>
            </a:r>
            <a:r>
              <a:rPr lang="ja-JP" altLang="en-US" sz="1000" dirty="0">
                <a:latin typeface="+mn-ea"/>
              </a:rPr>
              <a:t>％の死亡率というのは、</a:t>
            </a:r>
            <a:r>
              <a:rPr lang="en-US" altLang="ja-JP" sz="1000" dirty="0">
                <a:latin typeface="+mn-ea"/>
              </a:rPr>
              <a:t>17</a:t>
            </a:r>
            <a:r>
              <a:rPr lang="ja-JP" altLang="en-US" sz="1000" dirty="0">
                <a:latin typeface="+mn-ea"/>
              </a:rPr>
              <a:t>歳の繁殖年齢までの生存率を約</a:t>
            </a:r>
            <a:r>
              <a:rPr lang="en-US" altLang="ja-JP" sz="1000" dirty="0">
                <a:latin typeface="+mn-ea"/>
              </a:rPr>
              <a:t>50%</a:t>
            </a:r>
            <a:r>
              <a:rPr lang="ja-JP" altLang="en-US" sz="1000" dirty="0">
                <a:latin typeface="+mn-ea"/>
              </a:rPr>
              <a:t>にするために決めた。</a:t>
            </a:r>
            <a:endParaRPr lang="en-US" altLang="ja-JP" sz="1000" dirty="0">
              <a:latin typeface="+mn-ea"/>
            </a:endParaRPr>
          </a:p>
          <a:p>
            <a:r>
              <a:rPr lang="ja-JP" altLang="en-US" sz="1000" dirty="0">
                <a:latin typeface="+mn-ea"/>
              </a:rPr>
              <a:t>（繁殖価の変化が、</a:t>
            </a:r>
            <a:r>
              <a:rPr lang="en-US" altLang="ja-JP" sz="1000" dirty="0">
                <a:latin typeface="+mn-ea"/>
              </a:rPr>
              <a:t>17</a:t>
            </a:r>
            <a:r>
              <a:rPr lang="ja-JP" altLang="en-US" sz="1000" dirty="0">
                <a:latin typeface="+mn-ea"/>
              </a:rPr>
              <a:t>歳までは直線に見えるが、実際には直線ではない）</a:t>
            </a:r>
            <a:endParaRPr lang="en-US" altLang="ja-JP" sz="1000" dirty="0">
              <a:latin typeface="+mn-ea"/>
            </a:endParaRPr>
          </a:p>
          <a:p>
            <a:pPr defTabSz="933127">
              <a:defRPr/>
            </a:pPr>
            <a:r>
              <a:rPr lang="ja-JP" altLang="en-US" sz="1000" dirty="0">
                <a:latin typeface="+mn-ea"/>
              </a:rPr>
              <a:t>世代を経ても個体数が安定している状態を想定するために、</a:t>
            </a:r>
            <a:r>
              <a:rPr lang="en-US" altLang="ja-JP" sz="1000" dirty="0">
                <a:latin typeface="+mn-ea"/>
              </a:rPr>
              <a:t>0</a:t>
            </a:r>
            <a:r>
              <a:rPr lang="ja-JP" altLang="en-US" sz="1000" dirty="0">
                <a:latin typeface="+mn-ea"/>
              </a:rPr>
              <a:t>歳児の繁殖価を</a:t>
            </a:r>
            <a:r>
              <a:rPr lang="en-US" altLang="ja-JP" sz="1000" dirty="0">
                <a:latin typeface="+mn-ea"/>
              </a:rPr>
              <a:t>2</a:t>
            </a:r>
            <a:r>
              <a:rPr lang="ja-JP" altLang="en-US" sz="1000" dirty="0">
                <a:latin typeface="+mn-ea"/>
              </a:rPr>
              <a:t>とした。</a:t>
            </a:r>
            <a:endParaRPr lang="en-US" altLang="ja-JP" sz="1000" dirty="0">
              <a:latin typeface="+mn-ea"/>
            </a:endParaRPr>
          </a:p>
          <a:p>
            <a:endParaRPr lang="en-US" altLang="ja-JP" sz="1000" dirty="0">
              <a:latin typeface="+mn-ea"/>
            </a:endParaRPr>
          </a:p>
          <a:p>
            <a:r>
              <a:rPr lang="ja-JP" altLang="en-US" sz="1000" dirty="0">
                <a:latin typeface="+mn-ea"/>
              </a:rPr>
              <a:t>ところで、植物は接ぎ木でいくらでも寿命を延ばせるし、多細胞動物でもプラナリアは寿命が無さそう、哺乳類でもハダカデバネズミ（後述）は、老化に対する強力な耐性がある。</a:t>
            </a:r>
            <a:endParaRPr lang="en-US" altLang="ja-JP" sz="1000" dirty="0">
              <a:latin typeface="+mn-ea"/>
            </a:endParaRPr>
          </a:p>
          <a:p>
            <a:r>
              <a:rPr lang="ja-JP" altLang="en-US" sz="1000" dirty="0">
                <a:latin typeface="+mn-ea"/>
              </a:rPr>
              <a:t>よって老化が、多細胞生物の生来的な制約のみで生じていると考えることは難しい。上記のような進化的な説明が必要である。</a:t>
            </a:r>
            <a:endParaRPr lang="en-US" altLang="ja-JP" sz="1000" dirty="0">
              <a:latin typeface="+mn-ea"/>
            </a:endParaRPr>
          </a:p>
          <a:p>
            <a:endParaRPr lang="en-US" altLang="ja-JP" sz="1000" dirty="0">
              <a:latin typeface="+mn-ea"/>
            </a:endParaRPr>
          </a:p>
          <a:p>
            <a:r>
              <a:rPr lang="ja-JP" altLang="en-US" sz="1000" dirty="0">
                <a:latin typeface="+mn-ea"/>
              </a:rPr>
              <a:t>例えば致死性の遺伝子を考えると、繁殖年齢前に発現する場合は全く子孫が残らないので、その遺伝子も全く広まらない（一世代で淘汰される）。</a:t>
            </a:r>
            <a:endParaRPr lang="en-US" altLang="ja-JP" sz="1000" dirty="0">
              <a:latin typeface="+mn-ea"/>
            </a:endParaRPr>
          </a:p>
          <a:p>
            <a:r>
              <a:rPr lang="ja-JP" altLang="en-US" sz="1000" dirty="0">
                <a:latin typeface="+mn-ea"/>
              </a:rPr>
              <a:t>しかし、繁殖年齢以降に発現する場合には、一定確率で次世代に伝わることができ、そしてその発現年齢が遅いほどより多く伝わることができる。</a:t>
            </a:r>
            <a:endParaRPr lang="en-US" altLang="ja-JP" sz="1000" dirty="0">
              <a:latin typeface="+mn-ea"/>
            </a:endParaRPr>
          </a:p>
          <a:p>
            <a:r>
              <a:rPr lang="ja-JP" altLang="en-US" sz="1000" dirty="0">
                <a:latin typeface="+mn-ea"/>
              </a:rPr>
              <a:t>このような遺伝子が、もし若いときの繁殖パフォーマンスを高めるのなら、それは致死性の遺伝子であろうが集団中に固定される事がある。</a:t>
            </a:r>
            <a:endParaRPr lang="en-US" altLang="ja-JP" sz="1000" dirty="0">
              <a:latin typeface="+mn-ea"/>
            </a:endParaRPr>
          </a:p>
          <a:p>
            <a:pPr defTabSz="933127">
              <a:defRPr/>
            </a:pPr>
            <a:endParaRPr lang="en-US" altLang="ja-JP" sz="1000" dirty="0">
              <a:latin typeface="+mn-ea"/>
            </a:endParaRPr>
          </a:p>
          <a:p>
            <a:pPr defTabSz="933127">
              <a:defRPr/>
            </a:pPr>
            <a:r>
              <a:rPr lang="ja-JP" altLang="en-US" sz="1000" dirty="0">
                <a:latin typeface="+mn-ea"/>
              </a:rPr>
              <a:t>このような、ある遺伝子がその生物に相反する作用を発揮する状況を「</a:t>
            </a:r>
            <a:r>
              <a:rPr lang="ja-JP" altLang="en-US" sz="1000" b="1" dirty="0">
                <a:latin typeface="+mn-ea"/>
              </a:rPr>
              <a:t>拮抗的多面発現</a:t>
            </a:r>
            <a:r>
              <a:rPr lang="ja-JP" altLang="en-US" sz="1000" dirty="0">
                <a:latin typeface="+mn-ea"/>
              </a:rPr>
              <a:t>」と呼ぶ。</a:t>
            </a:r>
          </a:p>
          <a:p>
            <a:r>
              <a:rPr lang="ja-JP" altLang="en-US" sz="1000" dirty="0">
                <a:latin typeface="+mn-ea"/>
              </a:rPr>
              <a:t>拮抗的多面発現は進化生態学の中心課題だが、生活史形質間の負の遺伝相関に関する証拠、特に定量的な証拠は、実は多くない。</a:t>
            </a:r>
          </a:p>
          <a:p>
            <a:r>
              <a:rPr lang="ja-JP" altLang="en-US" sz="1000" dirty="0">
                <a:latin typeface="+mn-ea"/>
              </a:rPr>
              <a:t>であるが、生物の進化の考え方を理解する上で、良い概念であるので、本授業で紹介した。</a:t>
            </a:r>
            <a:endParaRPr lang="en-US" altLang="ja-JP" sz="1000" dirty="0">
              <a:latin typeface="+mn-ea"/>
            </a:endParaRPr>
          </a:p>
          <a:p>
            <a:endParaRPr lang="en-US" altLang="ja-JP" sz="1000" dirty="0">
              <a:latin typeface="+mn-ea"/>
            </a:endParaRPr>
          </a:p>
          <a:p>
            <a:r>
              <a:rPr lang="ja-JP" altLang="en-US" sz="1000" dirty="0">
                <a:latin typeface="+mn-ea"/>
              </a:rPr>
              <a:t>ハンチントン病が淘汰されないのは、この拮抗的多面発現によるのではないかと指摘されている。</a:t>
            </a:r>
            <a:endParaRPr lang="en-US" altLang="ja-JP" sz="1000" dirty="0">
              <a:latin typeface="+mn-ea"/>
            </a:endParaRPr>
          </a:p>
          <a:p>
            <a:r>
              <a:rPr lang="ja-JP" altLang="en-US" sz="1000" dirty="0">
                <a:latin typeface="+mn-ea"/>
              </a:rPr>
              <a:t>ハンチントン病が完全に進行するのは人生後半になってからで、この神経障害の患者は平均よりも子だくさんな傾向があるからである。</a:t>
            </a:r>
            <a:endParaRPr lang="en-US" altLang="ja-JP" sz="1000" dirty="0">
              <a:latin typeface="+mn-ea"/>
            </a:endParaRPr>
          </a:p>
          <a:p>
            <a:r>
              <a:rPr lang="ja-JP" altLang="en-US" sz="1000" dirty="0">
                <a:latin typeface="+mn-ea"/>
              </a:rPr>
              <a:t>この病気に関連する</a:t>
            </a:r>
            <a:r>
              <a:rPr lang="en-US" altLang="ja-JP" sz="1000" dirty="0">
                <a:latin typeface="+mn-ea"/>
              </a:rPr>
              <a:t>P53</a:t>
            </a:r>
            <a:r>
              <a:rPr lang="ja-JP" altLang="en-US" sz="1000" dirty="0">
                <a:latin typeface="+mn-ea"/>
              </a:rPr>
              <a:t>というタンパク質が、免疫系の働きを強め、これが生殖成功の増加に結びついてるのではとも指摘されている。</a:t>
            </a:r>
          </a:p>
          <a:p>
            <a:r>
              <a:rPr lang="en-US" altLang="ja-JP" sz="1000" dirty="0">
                <a:latin typeface="+mn-ea"/>
              </a:rPr>
              <a:t>https://www.nikkei-science.com/?p=17359</a:t>
            </a:r>
          </a:p>
          <a:p>
            <a:endParaRPr lang="en-US" altLang="ja-JP" sz="1000" dirty="0">
              <a:latin typeface="+mn-ea"/>
            </a:endParaRPr>
          </a:p>
          <a:p>
            <a:r>
              <a:rPr lang="ja-JP" altLang="en-US" sz="1000" dirty="0">
                <a:latin typeface="+mn-ea"/>
              </a:rPr>
              <a:t>他に、拮抗的多面発現が進化に関与した可能性があるのは、睾丸の活性。若い時代の繁殖成功が、老齢期以降の前立腺肥大とトレードオフの関係になっている。</a:t>
            </a:r>
            <a:endParaRPr lang="en-US" altLang="ja-JP" sz="1000" dirty="0">
              <a:latin typeface="+mn-ea"/>
            </a:endParaRPr>
          </a:p>
          <a:p>
            <a:r>
              <a:rPr lang="ja-JP" altLang="en-US" sz="1000" dirty="0">
                <a:latin typeface="+mn-ea"/>
              </a:rPr>
              <a:t>また、若いほど血色豊かな肌を持つ人ほど血管の老化が生じやすいという、若い頃の肌色と血管の老化とのトレードオフも、存在するかもしれない。</a:t>
            </a:r>
            <a:endParaRPr lang="en-US" altLang="ja-JP" sz="1000" dirty="0">
              <a:latin typeface="+mn-ea"/>
            </a:endParaRPr>
          </a:p>
          <a:p>
            <a:endParaRPr lang="en-US" altLang="ja-JP" sz="1000" dirty="0">
              <a:latin typeface="+mn-ea"/>
            </a:endParaRPr>
          </a:p>
          <a:p>
            <a:r>
              <a:rPr lang="ja-JP" altLang="en-US" sz="1000" dirty="0">
                <a:latin typeface="+mn-ea"/>
              </a:rPr>
              <a:t>ともあれ、高い年齢で発現する遺伝子であるほど、自然選択の</a:t>
            </a:r>
            <a:r>
              <a:rPr lang="ja-JP" altLang="en-US" sz="1000" dirty="0" err="1">
                <a:latin typeface="+mn-ea"/>
              </a:rPr>
              <a:t>ふるいににかかりにくく</a:t>
            </a:r>
            <a:r>
              <a:rPr lang="ja-JP" altLang="en-US" sz="1000" dirty="0">
                <a:latin typeface="+mn-ea"/>
              </a:rPr>
              <a:t>なることはロジック上確かなので、そのような遺伝子は、この後で説明する遺伝子浮動によっても集団に固定されやすい。</a:t>
            </a:r>
            <a:endParaRPr lang="en-US" altLang="ja-JP" sz="1000" dirty="0">
              <a:latin typeface="+mn-ea"/>
            </a:endParaRP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7</a:t>
            </a:fld>
            <a:endParaRPr kumimoji="1" lang="ja-JP" altLang="en-US"/>
          </a:p>
        </p:txBody>
      </p:sp>
    </p:spTree>
    <p:extLst>
      <p:ext uri="{BB962C8B-B14F-4D97-AF65-F5344CB8AC3E}">
        <p14:creationId xmlns:p14="http://schemas.microsoft.com/office/powerpoint/2010/main" val="3724314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0935">
              <a:defRPr/>
            </a:pPr>
            <a:r>
              <a:rPr kumimoji="1" lang="ja-JP" altLang="en-US" dirty="0"/>
              <a:t>実際に、生存に不利な形質でも進化することがある</a:t>
            </a:r>
            <a:endParaRPr kumimoji="1" lang="en-US" altLang="ja-JP" dirty="0"/>
          </a:p>
          <a:p>
            <a:r>
              <a:rPr kumimoji="1" lang="ja-JP" altLang="en-US" dirty="0"/>
              <a:t>老化の話と関連して、生存よりも繁殖を優先させる進化の例を示した。</a:t>
            </a:r>
            <a:endParaRPr kumimoji="1" lang="en-US" altLang="ja-JP" dirty="0"/>
          </a:p>
          <a:p>
            <a:r>
              <a:rPr kumimoji="1" lang="ja-JP" altLang="en-US" dirty="0"/>
              <a:t>このように、配偶者による選択を通じた選択や淘汰は、</a:t>
            </a:r>
            <a:r>
              <a:rPr kumimoji="1" lang="ja-JP" altLang="en-US" b="1" dirty="0"/>
              <a:t>性選択</a:t>
            </a:r>
            <a:r>
              <a:rPr kumimoji="1" lang="en-US" altLang="ja-JP" b="1" dirty="0"/>
              <a:t>(Sexual selection)</a:t>
            </a:r>
            <a:r>
              <a:rPr kumimoji="1" lang="ja-JP" altLang="en-US" dirty="0"/>
              <a:t>、または</a:t>
            </a:r>
            <a:r>
              <a:rPr kumimoji="1" lang="ja-JP" altLang="en-US" b="1" dirty="0"/>
              <a:t>性淘汰</a:t>
            </a:r>
            <a:r>
              <a:rPr kumimoji="1" lang="ja-JP" altLang="en-US" dirty="0"/>
              <a:t>と呼ばれます。</a:t>
            </a:r>
            <a:endParaRPr kumimoji="1" lang="en-US" altLang="ja-JP" dirty="0"/>
          </a:p>
        </p:txBody>
      </p:sp>
      <p:sp>
        <p:nvSpPr>
          <p:cNvPr id="4" name="スライド番号プレースホルダー 3"/>
          <p:cNvSpPr>
            <a:spLocks noGrp="1"/>
          </p:cNvSpPr>
          <p:nvPr>
            <p:ph type="sldNum" sz="quarter" idx="5"/>
          </p:nvPr>
        </p:nvSpPr>
        <p:spPr/>
        <p:txBody>
          <a:bodyPr/>
          <a:lstStyle/>
          <a:p>
            <a:fld id="{A9E288C7-ED0B-4AA5-894B-0260AA76BA45}" type="slidenum">
              <a:rPr kumimoji="1" lang="ja-JP" altLang="en-US" smtClean="0"/>
              <a:pPr/>
              <a:t>8</a:t>
            </a:fld>
            <a:endParaRPr kumimoji="1" lang="ja-JP" altLang="en-US"/>
          </a:p>
        </p:txBody>
      </p:sp>
    </p:spTree>
    <p:extLst>
      <p:ext uri="{BB962C8B-B14F-4D97-AF65-F5344CB8AC3E}">
        <p14:creationId xmlns:p14="http://schemas.microsoft.com/office/powerpoint/2010/main" val="1618330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75893">
              <a:defRPr/>
            </a:pPr>
            <a:r>
              <a:rPr lang="ja-JP" altLang="en-US" sz="1000" dirty="0"/>
              <a:t>進化が、「より完璧なボディデザイン」とか「より生産性の高い生態系」とかを実現する方向で生じるという、何となく世間に流布している誤解を解くために、さらに説明を加えます。</a:t>
            </a:r>
            <a:endParaRPr lang="en-US" altLang="ja-JP" sz="1000" dirty="0"/>
          </a:p>
          <a:p>
            <a:pPr defTabSz="975893">
              <a:defRPr/>
            </a:pPr>
            <a:endParaRPr lang="en-US" altLang="ja-JP" sz="1000" dirty="0"/>
          </a:p>
          <a:p>
            <a:pPr defTabSz="975893">
              <a:defRPr/>
            </a:pPr>
            <a:r>
              <a:rPr lang="ja-JP" altLang="en-US" sz="1000" dirty="0"/>
              <a:t>先に示した鳥のトピックは、より多くの配偶者を得る競争が尾羽の長さを伸ばしたという例。</a:t>
            </a:r>
            <a:endParaRPr lang="en-US" altLang="ja-JP" sz="1000" dirty="0"/>
          </a:p>
          <a:p>
            <a:pPr defTabSz="975893">
              <a:defRPr/>
            </a:pPr>
            <a:r>
              <a:rPr lang="ja-JP" altLang="en-US" sz="1000" dirty="0"/>
              <a:t>ここで示したトピックは、より沢山の光を得る競争が葉群の高さを上方に持っていくという例。</a:t>
            </a:r>
            <a:endParaRPr lang="en-US" altLang="ja-JP" sz="1000" dirty="0"/>
          </a:p>
          <a:p>
            <a:pPr defTabSz="975893">
              <a:defRPr/>
            </a:pPr>
            <a:endParaRPr lang="en-US" altLang="ja-JP" sz="1000" dirty="0"/>
          </a:p>
          <a:p>
            <a:pPr defTabSz="975893">
              <a:defRPr/>
            </a:pPr>
            <a:r>
              <a:rPr lang="ja-JP" altLang="en-US" sz="1000" dirty="0"/>
              <a:t>このように、より高い適応度の追求は、個体間で軍拡的な</a:t>
            </a:r>
            <a:r>
              <a:rPr lang="ja-JP" altLang="en-US" sz="1000" b="1" dirty="0"/>
              <a:t>競争</a:t>
            </a:r>
            <a:r>
              <a:rPr lang="ja-JP" altLang="en-US" sz="1000" dirty="0"/>
              <a:t>を引き起こす。</a:t>
            </a:r>
            <a:endParaRPr lang="en-US" altLang="ja-JP" sz="1000" dirty="0"/>
          </a:p>
          <a:p>
            <a:pPr defTabSz="975893">
              <a:defRPr/>
            </a:pPr>
            <a:r>
              <a:rPr lang="ja-JP" altLang="en-US" sz="1000" dirty="0"/>
              <a:t>熱帯多雨林の複雑な鉛直構造を見ると、資源を無駄なく利用する生態システムを個々の種が協調して構築したような印象を持つかもしれないが、そうではなくて</a:t>
            </a:r>
            <a:r>
              <a:rPr lang="ja-JP" altLang="en-US" sz="1000" b="1" dirty="0"/>
              <a:t>個々の種の利己的な進化の果てに生じた</a:t>
            </a:r>
            <a:r>
              <a:rPr lang="ja-JP" altLang="en-US" sz="1000" dirty="0"/>
              <a:t>、というイメージ。</a:t>
            </a:r>
            <a:endParaRPr lang="en-US" altLang="ja-JP" sz="1000" dirty="0"/>
          </a:p>
          <a:p>
            <a:pPr defTabSz="975893">
              <a:defRPr/>
            </a:pPr>
            <a:endParaRPr lang="en-US" altLang="ja-JP" sz="1000" dirty="0"/>
          </a:p>
          <a:p>
            <a:pPr defTabSz="975893">
              <a:defRPr/>
            </a:pPr>
            <a:r>
              <a:rPr lang="ja-JP" altLang="en-US" sz="1000" dirty="0"/>
              <a:t>ガチンコの競争で「正当」な勝利を得るのではなく、着生植物やツル植物といった抜け駆け戦略を持つ種が出てくるのが面白いところ。</a:t>
            </a:r>
            <a:endParaRPr lang="en-US" altLang="ja-JP" sz="1000" dirty="0"/>
          </a:p>
          <a:p>
            <a:pPr defTabSz="975893">
              <a:defRPr/>
            </a:pPr>
            <a:r>
              <a:rPr lang="ja-JP" altLang="en-US" sz="1000" dirty="0"/>
              <a:t>このような抜け駆け戦略は、動物の配偶者を巡る競争でも、しばしば見られる。</a:t>
            </a:r>
            <a:endParaRPr lang="en-US" altLang="ja-JP" sz="1000" dirty="0"/>
          </a:p>
          <a:p>
            <a:pPr defTabSz="975893">
              <a:defRPr/>
            </a:pPr>
            <a:r>
              <a:rPr lang="ja-JP" altLang="en-US" sz="1000" dirty="0"/>
              <a:t>興味のある方は「ブルーギル</a:t>
            </a:r>
            <a:r>
              <a:rPr lang="en-US" altLang="ja-JP" sz="1000" dirty="0"/>
              <a:t>+</a:t>
            </a:r>
            <a:r>
              <a:rPr lang="ja-JP" altLang="en-US" sz="1000" dirty="0"/>
              <a:t>メス擬態」や「ウエスタン・サイドブロッチドリザード</a:t>
            </a:r>
            <a:r>
              <a:rPr lang="en-US" altLang="ja-JP" sz="1000" dirty="0"/>
              <a:t>+</a:t>
            </a:r>
            <a:r>
              <a:rPr lang="ja-JP" altLang="en-US" sz="1000" dirty="0"/>
              <a:t>喉の色」で検索してみて下さい。</a:t>
            </a:r>
            <a:endParaRPr lang="en-US" altLang="ja-JP" sz="1000"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9</a:t>
            </a:fld>
            <a:endParaRPr kumimoji="1" lang="ja-JP" altLang="en-US"/>
          </a:p>
        </p:txBody>
      </p:sp>
    </p:spTree>
    <p:extLst>
      <p:ext uri="{BB962C8B-B14F-4D97-AF65-F5344CB8AC3E}">
        <p14:creationId xmlns:p14="http://schemas.microsoft.com/office/powerpoint/2010/main" val="2236125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30"/>
            <a:ext cx="103632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5586B75A-687E-405C-8A0B-8D00578BA2C3}" type="datetimeFigureOut">
              <a:rPr lang="en-US" smtClean="0"/>
              <a:pPr/>
              <a:t>1/19/2023</a:t>
            </a:fld>
            <a:endParaRPr lang="en-US" dirty="0"/>
          </a:p>
        </p:txBody>
      </p:sp>
      <p:sp>
        <p:nvSpPr>
          <p:cNvPr id="5" name="フッター プレースホルダ 4"/>
          <p:cNvSpPr>
            <a:spLocks noGrp="1"/>
          </p:cNvSpPr>
          <p:nvPr>
            <p:ph type="ftr" sz="quarter" idx="11"/>
          </p:nvPr>
        </p:nvSpPr>
        <p:spPr/>
        <p:txBody>
          <a:bodyPr/>
          <a:lstStyle/>
          <a:p>
            <a:endParaRPr lang="en-US" dirty="0"/>
          </a:p>
        </p:txBody>
      </p:sp>
      <p:sp>
        <p:nvSpPr>
          <p:cNvPr id="6" name="スライド番号プレースホルダ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586B75A-687E-405C-8A0B-8D00578BA2C3}" type="datetimeFigureOut">
              <a:rPr lang="en-US" smtClean="0"/>
              <a:pPr/>
              <a:t>1/19/2023</a:t>
            </a:fld>
            <a:endParaRPr lang="en-US" dirty="0"/>
          </a:p>
        </p:txBody>
      </p:sp>
      <p:sp>
        <p:nvSpPr>
          <p:cNvPr id="5" name="フッター プレースホルダ 4"/>
          <p:cNvSpPr>
            <a:spLocks noGrp="1"/>
          </p:cNvSpPr>
          <p:nvPr>
            <p:ph type="ftr" sz="quarter" idx="11"/>
          </p:nvPr>
        </p:nvSpPr>
        <p:spPr/>
        <p:txBody>
          <a:bodyPr/>
          <a:lstStyle/>
          <a:p>
            <a:endParaRPr lang="en-US" dirty="0"/>
          </a:p>
        </p:txBody>
      </p:sp>
      <p:sp>
        <p:nvSpPr>
          <p:cNvPr id="6" name="スライド番号プレースホルダ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3"/>
            <a:ext cx="27432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609600" y="274643"/>
            <a:ext cx="80264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586B75A-687E-405C-8A0B-8D00578BA2C3}" type="datetimeFigureOut">
              <a:rPr lang="en-US" smtClean="0"/>
              <a:pPr/>
              <a:t>1/19/2023</a:t>
            </a:fld>
            <a:endParaRPr lang="en-US" dirty="0"/>
          </a:p>
        </p:txBody>
      </p:sp>
      <p:sp>
        <p:nvSpPr>
          <p:cNvPr id="5" name="フッター プレースホルダ 4"/>
          <p:cNvSpPr>
            <a:spLocks noGrp="1"/>
          </p:cNvSpPr>
          <p:nvPr>
            <p:ph type="ftr" sz="quarter" idx="11"/>
          </p:nvPr>
        </p:nvSpPr>
        <p:spPr/>
        <p:txBody>
          <a:bodyPr/>
          <a:lstStyle/>
          <a:p>
            <a:endParaRPr lang="en-US" dirty="0"/>
          </a:p>
        </p:txBody>
      </p:sp>
      <p:sp>
        <p:nvSpPr>
          <p:cNvPr id="6" name="スライド番号プレースホルダ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ページレイアウト用基本フォーマット">
    <p:spTree>
      <p:nvGrpSpPr>
        <p:cNvPr id="1" name=""/>
        <p:cNvGrpSpPr/>
        <p:nvPr/>
      </p:nvGrpSpPr>
      <p:grpSpPr>
        <a:xfrm>
          <a:off x="0" y="0"/>
          <a:ext cx="0" cy="0"/>
          <a:chOff x="0" y="0"/>
          <a:chExt cx="0" cy="0"/>
        </a:xfrm>
      </p:grpSpPr>
      <p:sp>
        <p:nvSpPr>
          <p:cNvPr id="4" name="正方形/長方形 3"/>
          <p:cNvSpPr/>
          <p:nvPr userDrawn="1"/>
        </p:nvSpPr>
        <p:spPr>
          <a:xfrm flipV="1">
            <a:off x="0" y="6707189"/>
            <a:ext cx="12192000" cy="161925"/>
          </a:xfrm>
          <a:prstGeom prst="rect">
            <a:avLst/>
          </a:prstGeom>
          <a:gradFill flip="none" rotWithShape="1">
            <a:gsLst>
              <a:gs pos="82000">
                <a:schemeClr val="accent1">
                  <a:lumMod val="75000"/>
                </a:schemeClr>
              </a:gs>
              <a:gs pos="100000">
                <a:schemeClr val="tx2">
                  <a:lumMod val="20000"/>
                  <a:lumOff val="80000"/>
                </a:schemeClr>
              </a:gs>
              <a:gs pos="95000">
                <a:srgbClr val="C4D6EB"/>
              </a:gs>
              <a:gs pos="100000">
                <a:srgbClr val="FFEBF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 name="正方形/長方形 4"/>
          <p:cNvSpPr/>
          <p:nvPr userDrawn="1"/>
        </p:nvSpPr>
        <p:spPr>
          <a:xfrm>
            <a:off x="0" y="1"/>
            <a:ext cx="12192000" cy="404813"/>
          </a:xfrm>
          <a:prstGeom prst="rect">
            <a:avLst/>
          </a:prstGeom>
          <a:gradFill flip="none" rotWithShape="1">
            <a:gsLst>
              <a:gs pos="22000">
                <a:schemeClr val="accent1">
                  <a:lumMod val="75000"/>
                </a:schemeClr>
              </a:gs>
              <a:gs pos="39999">
                <a:srgbClr val="85C2FF"/>
              </a:gs>
              <a:gs pos="100000">
                <a:schemeClr val="tx2">
                  <a:lumMod val="20000"/>
                  <a:lumOff val="80000"/>
                </a:schemeClr>
              </a:gs>
              <a:gs pos="70000">
                <a:srgbClr val="C4D6EB"/>
              </a:gs>
              <a:gs pos="100000">
                <a:srgbClr val="FFEBF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6" name="スライド番号プレースホルダ 5"/>
          <p:cNvSpPr txBox="1">
            <a:spLocks/>
          </p:cNvSpPr>
          <p:nvPr userDrawn="1"/>
        </p:nvSpPr>
        <p:spPr>
          <a:xfrm>
            <a:off x="8737600" y="6723063"/>
            <a:ext cx="3454400" cy="146050"/>
          </a:xfrm>
          <a:prstGeom prst="rect">
            <a:avLst/>
          </a:prstGeom>
        </p:spPr>
        <p:txBody>
          <a:bodyPr bIns="57600"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algn="r" eaLnBrk="1" hangingPunct="1"/>
            <a:fld id="{63E62A59-BCBB-4883-8EAA-DD4660D742E4}" type="slidenum">
              <a:rPr lang="ja-JP" altLang="en-US" sz="900">
                <a:latin typeface="Arial Unicode MS" panose="020B0604020202020204" pitchFamily="50" charset="-128"/>
                <a:ea typeface="Arial Unicode MS" panose="020B0604020202020204" pitchFamily="50" charset="-128"/>
                <a:cs typeface="Arial Unicode MS" panose="020B0604020202020204" pitchFamily="50" charset="-128"/>
              </a:rPr>
              <a:pPr algn="r" eaLnBrk="1" hangingPunct="1"/>
              <a:t>‹#›</a:t>
            </a:fld>
            <a:endParaRPr lang="ja-JP" altLang="en-US" sz="90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7" name="正方形/長方形 10"/>
          <p:cNvSpPr>
            <a:spLocks noChangeArrowheads="1"/>
          </p:cNvSpPr>
          <p:nvPr userDrawn="1"/>
        </p:nvSpPr>
        <p:spPr bwMode="auto">
          <a:xfrm>
            <a:off x="143934" y="55564"/>
            <a:ext cx="2451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r>
              <a:rPr lang="ja-JP" altLang="en-US" sz="1200">
                <a:solidFill>
                  <a:schemeClr val="bg1"/>
                </a:solidFill>
                <a:latin typeface="ＭＳ Ｐゴシック" panose="020B0600070205080204" pitchFamily="50" charset="-128"/>
                <a:ea typeface="ＭＳ Ｐゴシック" panose="020B0600070205080204" pitchFamily="50" charset="-128"/>
              </a:rPr>
              <a:t>第</a:t>
            </a:r>
            <a:r>
              <a:rPr lang="en-US" altLang="ja-JP" sz="1200">
                <a:solidFill>
                  <a:schemeClr val="bg1"/>
                </a:solidFill>
                <a:latin typeface="ＭＳ Ｐゴシック" panose="020B0600070205080204" pitchFamily="50" charset="-128"/>
                <a:ea typeface="ＭＳ Ｐゴシック" panose="020B0600070205080204" pitchFamily="50" charset="-128"/>
              </a:rPr>
              <a:t>2</a:t>
            </a:r>
            <a:r>
              <a:rPr lang="ja-JP" altLang="en-US" sz="1200">
                <a:solidFill>
                  <a:schemeClr val="bg1"/>
                </a:solidFill>
                <a:latin typeface="ＭＳ Ｐゴシック" panose="020B0600070205080204" pitchFamily="50" charset="-128"/>
                <a:ea typeface="ＭＳ Ｐゴシック" panose="020B0600070205080204" pitchFamily="50" charset="-128"/>
              </a:rPr>
              <a:t>章 生物多様性の創出</a:t>
            </a:r>
          </a:p>
        </p:txBody>
      </p:sp>
      <p:sp>
        <p:nvSpPr>
          <p:cNvPr id="8" name="正方形/長方形 10"/>
          <p:cNvSpPr>
            <a:spLocks noChangeArrowheads="1"/>
          </p:cNvSpPr>
          <p:nvPr userDrawn="1"/>
        </p:nvSpPr>
        <p:spPr bwMode="auto">
          <a:xfrm>
            <a:off x="1" y="6710363"/>
            <a:ext cx="45847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10800" rIns="0" bIns="25200" anchor="b">
            <a:spAutoFit/>
          </a:bodyP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r>
              <a:rPr lang="en-US" altLang="ja-JP" sz="800">
                <a:solidFill>
                  <a:schemeClr val="bg1"/>
                </a:solidFill>
              </a:rPr>
              <a:t>Copyright  2013 : Tohoku University Ecosystem Adaptability Global COE</a:t>
            </a:r>
            <a:endParaRPr lang="ja-JP" altLang="ja-JP" sz="800">
              <a:solidFill>
                <a:schemeClr val="bg1"/>
              </a:solidFill>
            </a:endParaRPr>
          </a:p>
        </p:txBody>
      </p:sp>
      <p:sp>
        <p:nvSpPr>
          <p:cNvPr id="2" name="タイトル 1"/>
          <p:cNvSpPr>
            <a:spLocks noGrp="1"/>
          </p:cNvSpPr>
          <p:nvPr>
            <p:ph type="title"/>
          </p:nvPr>
        </p:nvSpPr>
        <p:spPr>
          <a:xfrm>
            <a:off x="0" y="404814"/>
            <a:ext cx="12192000" cy="623887"/>
          </a:xfrm>
        </p:spPr>
        <p:txBody>
          <a:bodyPr lIns="288000" tIns="108000" rIns="0" bIns="0" anchor="t">
            <a:normAutofit/>
          </a:bodyPr>
          <a:lstStyle>
            <a:lvl1pPr algn="l">
              <a:defRPr sz="3600" b="1">
                <a:latin typeface="ＭＳ Ｐゴシック" pitchFamily="50" charset="-128"/>
                <a:ea typeface="ＭＳ Ｐゴシック" pitchFamily="50" charset="-128"/>
                <a:cs typeface="ＭＳ Ｐゴシック" pitchFamily="50" charset="-128"/>
              </a:defRPr>
            </a:lvl1pPr>
          </a:lstStyle>
          <a:p>
            <a:r>
              <a:rPr lang="ja-JP" altLang="en-US" dirty="0"/>
              <a:t>マスタ タイトルの書式設定</a:t>
            </a:r>
          </a:p>
        </p:txBody>
      </p:sp>
      <p:sp>
        <p:nvSpPr>
          <p:cNvPr id="11" name="テキスト プレースホルダ 2"/>
          <p:cNvSpPr>
            <a:spLocks noGrp="1"/>
          </p:cNvSpPr>
          <p:nvPr>
            <p:ph type="body" idx="1"/>
          </p:nvPr>
        </p:nvSpPr>
        <p:spPr>
          <a:xfrm>
            <a:off x="5563625" y="38100"/>
            <a:ext cx="6624736" cy="332656"/>
          </a:xfrm>
          <a:prstGeom prst="rect">
            <a:avLst/>
          </a:prstGeom>
        </p:spPr>
        <p:txBody>
          <a:bodyPr anchor="b">
            <a:noAutofit/>
          </a:bodyPr>
          <a:lstStyle>
            <a:lvl1pPr marL="0" indent="0" algn="r">
              <a:buNone/>
              <a:defRPr sz="1600">
                <a:solidFill>
                  <a:schemeClr val="tx1"/>
                </a:solidFill>
                <a:latin typeface="ＭＳ Ｐゴシック" pitchFamily="50" charset="-128"/>
                <a:ea typeface="ＭＳ Ｐゴシック" pitchFamily="50" charset="-128"/>
                <a:cs typeface="ＭＳ Ｐゴシック" pitchFamily="50"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dirty="0"/>
              <a:t>マスタ テキストの書式設定</a:t>
            </a:r>
          </a:p>
        </p:txBody>
      </p:sp>
    </p:spTree>
    <p:extLst>
      <p:ext uri="{BB962C8B-B14F-4D97-AF65-F5344CB8AC3E}">
        <p14:creationId xmlns:p14="http://schemas.microsoft.com/office/powerpoint/2010/main" val="2364974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7B2D3E9E-A95C-48F2-B4BF-A71542E0BE9A}" type="datetimeFigureOut">
              <a:rPr lang="en-US" smtClean="0"/>
              <a:pPr/>
              <a:t>1/19/2023</a:t>
            </a:fld>
            <a:endParaRPr lang="en-US" dirty="0"/>
          </a:p>
        </p:txBody>
      </p:sp>
      <p:sp>
        <p:nvSpPr>
          <p:cNvPr id="5" name="フッター プレースホルダ 4"/>
          <p:cNvSpPr>
            <a:spLocks noGrp="1"/>
          </p:cNvSpPr>
          <p:nvPr>
            <p:ph type="ftr" sz="quarter" idx="11"/>
          </p:nvPr>
        </p:nvSpPr>
        <p:spPr/>
        <p:txBody>
          <a:bodyPr/>
          <a:lstStyle/>
          <a:p>
            <a:endParaRPr lang="en-US" dirty="0"/>
          </a:p>
        </p:txBody>
      </p:sp>
      <p:sp>
        <p:nvSpPr>
          <p:cNvPr id="6" name="スライド番号プレースホルダ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5"/>
            <a:ext cx="103632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5586B75A-687E-405C-8A0B-8D00578BA2C3}" type="datetimeFigureOut">
              <a:rPr lang="en-US" smtClean="0"/>
              <a:pPr/>
              <a:t>1/19/2023</a:t>
            </a:fld>
            <a:endParaRPr lang="en-US" dirty="0"/>
          </a:p>
        </p:txBody>
      </p:sp>
      <p:sp>
        <p:nvSpPr>
          <p:cNvPr id="5" name="フッター プレースホルダ 4"/>
          <p:cNvSpPr>
            <a:spLocks noGrp="1"/>
          </p:cNvSpPr>
          <p:nvPr>
            <p:ph type="ftr" sz="quarter" idx="11"/>
          </p:nvPr>
        </p:nvSpPr>
        <p:spPr/>
        <p:txBody>
          <a:bodyPr/>
          <a:lstStyle/>
          <a:p>
            <a:endParaRPr lang="en-US" dirty="0"/>
          </a:p>
        </p:txBody>
      </p:sp>
      <p:sp>
        <p:nvSpPr>
          <p:cNvPr id="6" name="スライド番号プレースホルダ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F12952B5-7A2F-4CC8-B7CE-9234E21C2837}" type="datetimeFigureOut">
              <a:rPr lang="en-US" smtClean="0"/>
              <a:pPr/>
              <a:t>1/19/2023</a:t>
            </a:fld>
            <a:endParaRPr lang="en-US" dirty="0"/>
          </a:p>
        </p:txBody>
      </p:sp>
      <p:sp>
        <p:nvSpPr>
          <p:cNvPr id="6" name="フッター プレースホルダ 5"/>
          <p:cNvSpPr>
            <a:spLocks noGrp="1"/>
          </p:cNvSpPr>
          <p:nvPr>
            <p:ph type="ftr" sz="quarter" idx="11"/>
          </p:nvPr>
        </p:nvSpPr>
        <p:spPr/>
        <p:txBody>
          <a:bodyPr/>
          <a:lstStyle/>
          <a:p>
            <a:endParaRPr lang="en-US" dirty="0"/>
          </a:p>
        </p:txBody>
      </p:sp>
      <p:sp>
        <p:nvSpPr>
          <p:cNvPr id="7" name="スライド番号プレースホルダ 6"/>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CE1DA07A-9201-4B4B-BAF2-015AFA30F520}" type="datetimeFigureOut">
              <a:rPr lang="en-US" smtClean="0"/>
              <a:pPr/>
              <a:t>1/19/2023</a:t>
            </a:fld>
            <a:endParaRPr lang="en-US" dirty="0"/>
          </a:p>
        </p:txBody>
      </p:sp>
      <p:sp>
        <p:nvSpPr>
          <p:cNvPr id="8" name="フッター プレースホルダ 7"/>
          <p:cNvSpPr>
            <a:spLocks noGrp="1"/>
          </p:cNvSpPr>
          <p:nvPr>
            <p:ph type="ftr" sz="quarter" idx="11"/>
          </p:nvPr>
        </p:nvSpPr>
        <p:spPr/>
        <p:txBody>
          <a:bodyPr/>
          <a:lstStyle/>
          <a:p>
            <a:endParaRPr lang="en-US" dirty="0"/>
          </a:p>
        </p:txBody>
      </p:sp>
      <p:sp>
        <p:nvSpPr>
          <p:cNvPr id="9" name="スライド番号プレースホルダ 8"/>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73D7E00A-486F-4252-8B1D-E32645521F49}" type="datetimeFigureOut">
              <a:rPr lang="en-US" smtClean="0"/>
              <a:pPr/>
              <a:t>1/19/2023</a:t>
            </a:fld>
            <a:endParaRPr lang="en-US" dirty="0"/>
          </a:p>
        </p:txBody>
      </p:sp>
      <p:sp>
        <p:nvSpPr>
          <p:cNvPr id="4" name="フッター プレースホルダ 3"/>
          <p:cNvSpPr>
            <a:spLocks noGrp="1"/>
          </p:cNvSpPr>
          <p:nvPr>
            <p:ph type="ftr" sz="quarter" idx="11"/>
          </p:nvPr>
        </p:nvSpPr>
        <p:spPr/>
        <p:txBody>
          <a:bodyPr/>
          <a:lstStyle/>
          <a:p>
            <a:endParaRPr lang="en-US" dirty="0"/>
          </a:p>
        </p:txBody>
      </p:sp>
      <p:sp>
        <p:nvSpPr>
          <p:cNvPr id="5" name="スライド番号プレースホルダ 4"/>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8DDF5F92-E675-4B36-9A60-69A962A68675}" type="datetimeFigureOut">
              <a:rPr lang="en-US" smtClean="0"/>
              <a:pPr/>
              <a:t>1/19/2023</a:t>
            </a:fld>
            <a:endParaRPr lang="en-US" dirty="0"/>
          </a:p>
        </p:txBody>
      </p:sp>
      <p:sp>
        <p:nvSpPr>
          <p:cNvPr id="3" name="フッター プレースホルダ 2"/>
          <p:cNvSpPr>
            <a:spLocks noGrp="1"/>
          </p:cNvSpPr>
          <p:nvPr>
            <p:ph type="ftr" sz="quarter" idx="11"/>
          </p:nvPr>
        </p:nvSpPr>
        <p:spPr/>
        <p:txBody>
          <a:bodyPr/>
          <a:lstStyle/>
          <a:p>
            <a:endParaRPr lang="en-US" dirty="0"/>
          </a:p>
        </p:txBody>
      </p:sp>
      <p:sp>
        <p:nvSpPr>
          <p:cNvPr id="4" name="スライド番号プレースホルダ 3"/>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5586B75A-687E-405C-8A0B-8D00578BA2C3}" type="datetimeFigureOut">
              <a:rPr lang="en-US" smtClean="0"/>
              <a:pPr/>
              <a:t>1/19/2023</a:t>
            </a:fld>
            <a:endParaRPr lang="en-US" dirty="0"/>
          </a:p>
        </p:txBody>
      </p:sp>
      <p:sp>
        <p:nvSpPr>
          <p:cNvPr id="6" name="フッター プレースホルダ 5"/>
          <p:cNvSpPr>
            <a:spLocks noGrp="1"/>
          </p:cNvSpPr>
          <p:nvPr>
            <p:ph type="ftr" sz="quarter" idx="11"/>
          </p:nvPr>
        </p:nvSpPr>
        <p:spPr/>
        <p:txBody>
          <a:bodyPr/>
          <a:lstStyle/>
          <a:p>
            <a:endParaRPr lang="en-US" dirty="0"/>
          </a:p>
        </p:txBody>
      </p:sp>
      <p:sp>
        <p:nvSpPr>
          <p:cNvPr id="7" name="スライド番号プレースホルダ 6"/>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5586B75A-687E-405C-8A0B-8D00578BA2C3}" type="datetimeFigureOut">
              <a:rPr lang="en-US" smtClean="0"/>
              <a:pPr/>
              <a:t>1/19/2023</a:t>
            </a:fld>
            <a:endParaRPr lang="en-US" dirty="0"/>
          </a:p>
        </p:txBody>
      </p:sp>
      <p:sp>
        <p:nvSpPr>
          <p:cNvPr id="6" name="フッター プレースホルダ 5"/>
          <p:cNvSpPr>
            <a:spLocks noGrp="1"/>
          </p:cNvSpPr>
          <p:nvPr>
            <p:ph type="ftr" sz="quarter" idx="11"/>
          </p:nvPr>
        </p:nvSpPr>
        <p:spPr/>
        <p:txBody>
          <a:bodyPr/>
          <a:lstStyle/>
          <a:p>
            <a:endParaRPr lang="en-US" dirty="0"/>
          </a:p>
        </p:txBody>
      </p:sp>
      <p:sp>
        <p:nvSpPr>
          <p:cNvPr id="7" name="スライド番号プレースホルダ 6"/>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1/19/2023</a:t>
            </a:fld>
            <a:endParaRPr lang="en-US" dirty="0"/>
          </a:p>
        </p:txBody>
      </p:sp>
      <p:sp>
        <p:nvSpPr>
          <p:cNvPr id="5" name="フッター プレースホルダ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スライド番号プレースホルダ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ideo" Target="file:///C:\Users\hsato\Dropbox\&#25945;&#32946;\2021_&#20140;&#37117;&#22823;&#23398;&#35611;&#32681;\&#21205;&#30340;&#20840;&#29699;&#26893;&#29983;&#12514;&#12487;&#12523;.avi" TargetMode="Externa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 Id="rId9" Type="http://schemas.openxmlformats.org/officeDocument/2006/relationships/image" Target="../media/image10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2.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jpeg"/></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54.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20.jpeg"/><Relationship Id="rId7" Type="http://schemas.openxmlformats.org/officeDocument/2006/relationships/image" Target="../media/image122.jpe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117.jpeg"/><Relationship Id="rId11" Type="http://schemas.openxmlformats.org/officeDocument/2006/relationships/image" Target="../media/image124.jpeg"/><Relationship Id="rId5" Type="http://schemas.openxmlformats.org/officeDocument/2006/relationships/image" Target="../media/image121.jpeg"/><Relationship Id="rId10" Type="http://schemas.openxmlformats.org/officeDocument/2006/relationships/image" Target="../media/image119.jpeg"/><Relationship Id="rId4" Type="http://schemas.openxmlformats.org/officeDocument/2006/relationships/image" Target="../media/image116.jpeg"/><Relationship Id="rId9" Type="http://schemas.openxmlformats.org/officeDocument/2006/relationships/image" Target="../media/image118.jpeg"/></Relationships>
</file>

<file path=ppt/slides/_rels/slide55.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56.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1.jpeg"/><Relationship Id="rId7" Type="http://schemas.openxmlformats.org/officeDocument/2006/relationships/image" Target="../media/image134.jpe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28.jpeg"/></Relationships>
</file>

<file path=ppt/slides/_rels/slide57.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6.jpeg"/><Relationship Id="rId7" Type="http://schemas.openxmlformats.org/officeDocument/2006/relationships/image" Target="../media/image130.jpe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138.jpeg"/><Relationship Id="rId11" Type="http://schemas.openxmlformats.org/officeDocument/2006/relationships/image" Target="../media/image142.jpeg"/><Relationship Id="rId5" Type="http://schemas.openxmlformats.org/officeDocument/2006/relationships/image" Target="../media/image131.jpeg"/><Relationship Id="rId10" Type="http://schemas.openxmlformats.org/officeDocument/2006/relationships/image" Target="../media/image141.jpeg"/><Relationship Id="rId4" Type="http://schemas.openxmlformats.org/officeDocument/2006/relationships/image" Target="../media/image137.jpeg"/><Relationship Id="rId9" Type="http://schemas.openxmlformats.org/officeDocument/2006/relationships/image" Target="../media/image140.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67512" y="342900"/>
            <a:ext cx="10782300" cy="1174326"/>
          </a:xfrm>
        </p:spPr>
        <p:txBody>
          <a:bodyPr/>
          <a:lstStyle/>
          <a:p>
            <a:pPr algn="ctr">
              <a:spcAft>
                <a:spcPts val="2400"/>
              </a:spcAft>
            </a:pPr>
            <a:r>
              <a:rPr lang="ja-JP" altLang="en-US" sz="5400" dirty="0"/>
              <a:t>分子遺伝学　特別講義</a:t>
            </a:r>
            <a:endParaRPr kumimoji="1" lang="ja-JP" altLang="en-US" sz="5400" dirty="0"/>
          </a:p>
        </p:txBody>
      </p:sp>
      <p:sp>
        <p:nvSpPr>
          <p:cNvPr id="3" name="サブタイトル 2"/>
          <p:cNvSpPr>
            <a:spLocks noGrp="1"/>
          </p:cNvSpPr>
          <p:nvPr>
            <p:ph type="subTitle" idx="1"/>
          </p:nvPr>
        </p:nvSpPr>
        <p:spPr>
          <a:xfrm>
            <a:off x="1359092" y="4041451"/>
            <a:ext cx="9228201" cy="802671"/>
          </a:xfrm>
        </p:spPr>
        <p:txBody>
          <a:bodyPr/>
          <a:lstStyle/>
          <a:p>
            <a:r>
              <a:rPr kumimoji="1" lang="ja-JP" altLang="en-US" dirty="0"/>
              <a:t>海洋研究開発機構　佐藤永　（さとうひさし）</a:t>
            </a:r>
            <a:endParaRPr kumimoji="1" lang="en-US" altLang="ja-JP" dirty="0"/>
          </a:p>
        </p:txBody>
      </p:sp>
      <p:sp>
        <p:nvSpPr>
          <p:cNvPr id="4" name="タイトル 1"/>
          <p:cNvSpPr txBox="1">
            <a:spLocks/>
          </p:cNvSpPr>
          <p:nvPr/>
        </p:nvSpPr>
        <p:spPr>
          <a:xfrm>
            <a:off x="667512" y="1784879"/>
            <a:ext cx="10782300" cy="1125643"/>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kumimoji="1" sz="8800" kern="1200" spc="-120" baseline="0">
                <a:solidFill>
                  <a:srgbClr val="FFFFFF"/>
                </a:solidFill>
                <a:latin typeface="+mj-lt"/>
                <a:ea typeface="+mj-ea"/>
                <a:cs typeface="+mj-cs"/>
              </a:defRPr>
            </a:lvl1pPr>
          </a:lstStyle>
          <a:p>
            <a:pPr algn="ctr">
              <a:spcAft>
                <a:spcPts val="2400"/>
              </a:spcAft>
            </a:pPr>
            <a:r>
              <a:rPr lang="ja-JP" altLang="en-US" sz="7200" dirty="0">
                <a:solidFill>
                  <a:schemeClr val="tx1"/>
                </a:solidFill>
              </a:rPr>
              <a:t>「生態系、集団の遺伝」</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8118" y="3600696"/>
            <a:ext cx="1428750" cy="1428750"/>
          </a:xfrm>
          <a:prstGeom prst="rect">
            <a:avLst/>
          </a:prstGeom>
        </p:spPr>
      </p:pic>
      <p:sp>
        <p:nvSpPr>
          <p:cNvPr id="6" name="正方形/長方形 5"/>
          <p:cNvSpPr/>
          <p:nvPr/>
        </p:nvSpPr>
        <p:spPr>
          <a:xfrm>
            <a:off x="1276794" y="5120733"/>
            <a:ext cx="9288378" cy="1277273"/>
          </a:xfrm>
          <a:prstGeom prst="rect">
            <a:avLst/>
          </a:prstGeom>
        </p:spPr>
        <p:txBody>
          <a:bodyPr wrap="square">
            <a:spAutoFit/>
          </a:bodyPr>
          <a:lstStyle/>
          <a:p>
            <a:r>
              <a:rPr lang="ja-JP" altLang="en-US" dirty="0"/>
              <a:t>この</a:t>
            </a:r>
            <a:r>
              <a:rPr lang="en-US" altLang="ja-JP" dirty="0"/>
              <a:t>PDF</a:t>
            </a:r>
            <a:r>
              <a:rPr lang="ja-JP" altLang="en-US" dirty="0"/>
              <a:t>の元となっている</a:t>
            </a:r>
            <a:r>
              <a:rPr lang="en-US" altLang="ja-JP" dirty="0"/>
              <a:t>PowerPoint</a:t>
            </a:r>
            <a:r>
              <a:rPr lang="ja-JP" altLang="en-US" dirty="0"/>
              <a:t>ファイルは、以下のサイトから入手可能です。</a:t>
            </a:r>
            <a:endParaRPr lang="en-US" altLang="ja-JP" dirty="0"/>
          </a:p>
          <a:p>
            <a:pPr>
              <a:spcAft>
                <a:spcPts val="600"/>
              </a:spcAft>
            </a:pPr>
            <a:r>
              <a:rPr lang="ja-JP" altLang="en-US" dirty="0"/>
              <a:t>http://seib-dgvm.com/hsato/lecture/</a:t>
            </a:r>
          </a:p>
          <a:p>
            <a:r>
              <a:rPr lang="en-US" altLang="ja-JP" dirty="0"/>
              <a:t>PowerPoint</a:t>
            </a:r>
            <a:r>
              <a:rPr lang="ja-JP" altLang="en-US" dirty="0"/>
              <a:t>ファイルには、補足メモが書かれています。</a:t>
            </a:r>
            <a:endParaRPr lang="en-US" altLang="ja-JP" dirty="0"/>
          </a:p>
          <a:p>
            <a:r>
              <a:rPr lang="ja-JP" altLang="en-US" dirty="0"/>
              <a:t>この補足メモから試験問題が出題されることはありませんが、より深い理解に有用かと思います。</a:t>
            </a:r>
          </a:p>
        </p:txBody>
      </p:sp>
    </p:spTree>
    <p:extLst>
      <p:ext uri="{BB962C8B-B14F-4D97-AF65-F5344CB8AC3E}">
        <p14:creationId xmlns:p14="http://schemas.microsoft.com/office/powerpoint/2010/main" val="33923697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576" y="1621317"/>
            <a:ext cx="3873037" cy="4783202"/>
          </a:xfrm>
          <a:prstGeom prst="rect">
            <a:avLst/>
          </a:prstGeom>
        </p:spPr>
      </p:pic>
      <p:sp>
        <p:nvSpPr>
          <p:cNvPr id="3" name="正方形/長方形 2"/>
          <p:cNvSpPr/>
          <p:nvPr/>
        </p:nvSpPr>
        <p:spPr>
          <a:xfrm>
            <a:off x="282222" y="886492"/>
            <a:ext cx="10284178" cy="1913152"/>
          </a:xfrm>
          <a:prstGeom prst="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 name="正方形/長方形 3"/>
          <p:cNvSpPr/>
          <p:nvPr/>
        </p:nvSpPr>
        <p:spPr>
          <a:xfrm>
            <a:off x="282222" y="332445"/>
            <a:ext cx="9968089" cy="523220"/>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生物に見られる協力</a:t>
            </a:r>
            <a:endParaRPr lang="en-US" altLang="ja-JP" sz="2800" dirty="0">
              <a:latin typeface="メイリオ" panose="020B0604030504040204" pitchFamily="50" charset="-128"/>
              <a:ea typeface="メイリオ" panose="020B0604030504040204" pitchFamily="50" charset="-128"/>
            </a:endParaRPr>
          </a:p>
        </p:txBody>
      </p:sp>
      <p:sp>
        <p:nvSpPr>
          <p:cNvPr id="5" name="正方形/長方形 4"/>
          <p:cNvSpPr/>
          <p:nvPr/>
        </p:nvSpPr>
        <p:spPr>
          <a:xfrm>
            <a:off x="587024" y="933481"/>
            <a:ext cx="9979376" cy="1354217"/>
          </a:xfrm>
          <a:prstGeom prst="rect">
            <a:avLst/>
          </a:prstGeom>
        </p:spPr>
        <p:txBody>
          <a:bodyPr wrap="square">
            <a:spAutoFit/>
          </a:bodyPr>
          <a:lstStyle/>
          <a:p>
            <a:pPr>
              <a:spcBef>
                <a:spcPts val="600"/>
              </a:spcBef>
            </a:pPr>
            <a:r>
              <a:rPr lang="ja-JP" altLang="en-US" sz="2400" dirty="0">
                <a:latin typeface="メイリオ" panose="020B0604030504040204" pitchFamily="50" charset="-128"/>
                <a:ea typeface="メイリオ" panose="020B0604030504040204" pitchFamily="50" charset="-128"/>
              </a:rPr>
              <a:t>究極の協力の例、</a:t>
            </a:r>
            <a:r>
              <a:rPr lang="ja-JP" altLang="en-US" sz="2400" b="1" dirty="0">
                <a:solidFill>
                  <a:srgbClr val="FF0000"/>
                </a:solidFill>
                <a:latin typeface="メイリオ" panose="020B0604030504040204" pitchFamily="50" charset="-128"/>
                <a:ea typeface="メイリオ" panose="020B0604030504040204" pitchFamily="50" charset="-128"/>
              </a:rPr>
              <a:t>真社会性</a:t>
            </a:r>
            <a:r>
              <a:rPr lang="ja-JP" altLang="en-US" sz="2000" dirty="0">
                <a:latin typeface="メイリオ" panose="020B0604030504040204" pitchFamily="50" charset="-128"/>
                <a:ea typeface="メイリオ" panose="020B0604030504040204" pitchFamily="50" charset="-128"/>
              </a:rPr>
              <a:t>（定義は、その動物が以下のような性質を持つこと）</a:t>
            </a:r>
          </a:p>
          <a:p>
            <a:pPr>
              <a:spcBef>
                <a:spcPts val="600"/>
              </a:spcBef>
            </a:pPr>
            <a:r>
              <a:rPr lang="ja-JP" altLang="en-US" sz="2400" dirty="0">
                <a:latin typeface="メイリオ" panose="020B0604030504040204" pitchFamily="50" charset="-128"/>
                <a:ea typeface="メイリオ" panose="020B0604030504040204" pitchFamily="50" charset="-128"/>
              </a:rPr>
              <a:t>・繁殖する個体が限られる、特に</a:t>
            </a:r>
            <a:r>
              <a:rPr lang="ja-JP" altLang="en-US" sz="2400" b="1" dirty="0">
                <a:latin typeface="メイリオ" panose="020B0604030504040204" pitchFamily="50" charset="-128"/>
                <a:ea typeface="メイリオ" panose="020B0604030504040204" pitchFamily="50" charset="-128"/>
              </a:rPr>
              <a:t>不妊の個体が繁殖個体を助ける</a:t>
            </a:r>
            <a:endParaRPr lang="ja-JP" altLang="en-US" sz="2400" dirty="0">
              <a:latin typeface="メイリオ" panose="020B0604030504040204" pitchFamily="50" charset="-128"/>
              <a:ea typeface="メイリオ" panose="020B0604030504040204" pitchFamily="50" charset="-128"/>
            </a:endParaRPr>
          </a:p>
          <a:p>
            <a:pPr>
              <a:spcBef>
                <a:spcPts val="600"/>
              </a:spcBef>
            </a:pPr>
            <a:r>
              <a:rPr lang="ja-JP" altLang="en-US" sz="2400" dirty="0">
                <a:latin typeface="メイリオ" panose="020B0604030504040204" pitchFamily="50" charset="-128"/>
                <a:ea typeface="メイリオ" panose="020B0604030504040204" pitchFamily="50" charset="-128"/>
              </a:rPr>
              <a:t>・親子二世代以上が同居し、共同して子の保護が行われる・</a:t>
            </a:r>
          </a:p>
        </p:txBody>
      </p:sp>
      <p:sp>
        <p:nvSpPr>
          <p:cNvPr id="6" name="正方形/長方形 5"/>
          <p:cNvSpPr/>
          <p:nvPr/>
        </p:nvSpPr>
        <p:spPr>
          <a:xfrm>
            <a:off x="1141126" y="2441978"/>
            <a:ext cx="8871171"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真社会性は、シロアリ目やハチ目に加えて、哺乳類のハダカデバネズミでも見られる</a:t>
            </a:r>
          </a:p>
        </p:txBody>
      </p:sp>
      <p:pic>
        <p:nvPicPr>
          <p:cNvPr id="11270" name="Picture 6" descr="p163　ハダカデバネズミ"/>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4375" y="4339135"/>
            <a:ext cx="2728935" cy="2131981"/>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2" name="左中かっこ 1"/>
          <p:cNvSpPr/>
          <p:nvPr/>
        </p:nvSpPr>
        <p:spPr>
          <a:xfrm>
            <a:off x="573173" y="1393338"/>
            <a:ext cx="293512" cy="805857"/>
          </a:xfrm>
          <a:prstGeom prst="leftBrace">
            <a:avLst>
              <a:gd name="adj1" fmla="val 30024"/>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7" name="正方形/長方形 6"/>
          <p:cNvSpPr/>
          <p:nvPr/>
        </p:nvSpPr>
        <p:spPr>
          <a:xfrm rot="16200000">
            <a:off x="10880865" y="5313772"/>
            <a:ext cx="1904496" cy="276999"/>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rPr>
              <a:t>www.the-scientist.com</a:t>
            </a:r>
          </a:p>
        </p:txBody>
      </p:sp>
      <p:grpSp>
        <p:nvGrpSpPr>
          <p:cNvPr id="11" name="グループ化 10"/>
          <p:cNvGrpSpPr/>
          <p:nvPr/>
        </p:nvGrpSpPr>
        <p:grpSpPr>
          <a:xfrm>
            <a:off x="282222" y="3101463"/>
            <a:ext cx="5992153" cy="3012878"/>
            <a:chOff x="282222" y="3101463"/>
            <a:chExt cx="5992153" cy="3012878"/>
          </a:xfrm>
        </p:grpSpPr>
        <p:pic>
          <p:nvPicPr>
            <p:cNvPr id="11268" name="Picture 4" descr="http://www.fuji-boueki.co.jp/shiroari7.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22" y="3101463"/>
              <a:ext cx="5992153" cy="3012878"/>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3729825" y="4805331"/>
              <a:ext cx="466794" cy="261610"/>
            </a:xfrm>
            <a:prstGeom prst="rect">
              <a:avLst/>
            </a:prstGeom>
            <a:solidFill>
              <a:srgbClr val="FFFDE3"/>
            </a:solidFill>
          </p:spPr>
          <p:txBody>
            <a:bodyPr wrap="none" rtlCol="0">
              <a:spAutoFit/>
            </a:bodyPr>
            <a:lstStyle/>
            <a:p>
              <a:r>
                <a:rPr kumimoji="1" lang="ja-JP" altLang="en-US" sz="1050" dirty="0"/>
                <a:t>職蟻</a:t>
              </a:r>
            </a:p>
          </p:txBody>
        </p:sp>
        <p:sp>
          <p:nvSpPr>
            <p:cNvPr id="10" name="円/楕円 9"/>
            <p:cNvSpPr/>
            <p:nvPr/>
          </p:nvSpPr>
          <p:spPr>
            <a:xfrm>
              <a:off x="3781778" y="4628451"/>
              <a:ext cx="711200" cy="5080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p:cNvSpPr txBox="1"/>
          <p:nvPr/>
        </p:nvSpPr>
        <p:spPr>
          <a:xfrm>
            <a:off x="1540317" y="6268202"/>
            <a:ext cx="2614818" cy="261610"/>
          </a:xfrm>
          <a:prstGeom prst="rect">
            <a:avLst/>
          </a:prstGeom>
          <a:noFill/>
        </p:spPr>
        <p:txBody>
          <a:bodyPr wrap="none" rtlCol="0">
            <a:spAutoFit/>
          </a:bodyPr>
          <a:lstStyle/>
          <a:p>
            <a:r>
              <a:rPr kumimoji="1" lang="ja-JP" altLang="en-US" sz="1100" dirty="0"/>
              <a:t>コロニーの大多数を不妊の職蟻が占める</a:t>
            </a:r>
          </a:p>
        </p:txBody>
      </p:sp>
      <p:sp>
        <p:nvSpPr>
          <p:cNvPr id="20" name="フリーフォーム 19"/>
          <p:cNvSpPr/>
          <p:nvPr/>
        </p:nvSpPr>
        <p:spPr>
          <a:xfrm>
            <a:off x="4069644" y="5170312"/>
            <a:ext cx="345317" cy="1228504"/>
          </a:xfrm>
          <a:custGeom>
            <a:avLst/>
            <a:gdLst>
              <a:gd name="connsiteX0" fmla="*/ 84667 w 345317"/>
              <a:gd name="connsiteY0" fmla="*/ 0 h 1228504"/>
              <a:gd name="connsiteX1" fmla="*/ 344312 w 345317"/>
              <a:gd name="connsiteY1" fmla="*/ 1038577 h 1228504"/>
              <a:gd name="connsiteX2" fmla="*/ 0 w 345317"/>
              <a:gd name="connsiteY2" fmla="*/ 1224844 h 1228504"/>
            </a:gdLst>
            <a:ahLst/>
            <a:cxnLst>
              <a:cxn ang="0">
                <a:pos x="connsiteX0" y="connsiteY0"/>
              </a:cxn>
              <a:cxn ang="0">
                <a:pos x="connsiteX1" y="connsiteY1"/>
              </a:cxn>
              <a:cxn ang="0">
                <a:pos x="connsiteX2" y="connsiteY2"/>
              </a:cxn>
            </a:cxnLst>
            <a:rect l="l" t="t" r="r" b="b"/>
            <a:pathLst>
              <a:path w="345317" h="1228504">
                <a:moveTo>
                  <a:pt x="84667" y="0"/>
                </a:moveTo>
                <a:cubicBezTo>
                  <a:pt x="221545" y="417218"/>
                  <a:pt x="358423" y="834436"/>
                  <a:pt x="344312" y="1038577"/>
                </a:cubicBezTo>
                <a:cubicBezTo>
                  <a:pt x="330201" y="1242718"/>
                  <a:pt x="165100" y="1233781"/>
                  <a:pt x="0" y="1224844"/>
                </a:cubicBezTo>
              </a:path>
            </a:pathLst>
          </a:custGeom>
          <a:noFill/>
          <a:ln>
            <a:solidFill>
              <a:srgbClr val="FF0000"/>
            </a:solidFill>
            <a:head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991820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9" name="正方形/長方形 8"/>
          <p:cNvSpPr/>
          <p:nvPr/>
        </p:nvSpPr>
        <p:spPr>
          <a:xfrm>
            <a:off x="316089" y="2573867"/>
            <a:ext cx="7168444" cy="32060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316089" y="287289"/>
            <a:ext cx="4594578" cy="523220"/>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ハミルトンの</a:t>
            </a:r>
            <a:r>
              <a:rPr lang="ja-JP" altLang="en-US" sz="2800" b="1" dirty="0">
                <a:solidFill>
                  <a:srgbClr val="FF0000"/>
                </a:solidFill>
                <a:latin typeface="メイリオ" panose="020B0604030504040204" pitchFamily="50" charset="-128"/>
                <a:ea typeface="メイリオ" panose="020B0604030504040204" pitchFamily="50" charset="-128"/>
              </a:rPr>
              <a:t>血縁選択</a:t>
            </a:r>
            <a:r>
              <a:rPr lang="ja-JP" altLang="en-US" sz="2800" dirty="0">
                <a:latin typeface="メイリオ" panose="020B0604030504040204" pitchFamily="50" charset="-128"/>
                <a:ea typeface="メイリオ" panose="020B0604030504040204" pitchFamily="50" charset="-128"/>
              </a:rPr>
              <a:t>理論</a:t>
            </a:r>
            <a:endParaRPr lang="en-US" altLang="ja-JP" sz="2800" dirty="0">
              <a:latin typeface="メイリオ" panose="020B0604030504040204" pitchFamily="50" charset="-128"/>
              <a:ea typeface="メイリオ" panose="020B0604030504040204" pitchFamily="50" charset="-128"/>
            </a:endParaRPr>
          </a:p>
        </p:txBody>
      </p:sp>
      <p:pic>
        <p:nvPicPr>
          <p:cNvPr id="1026" name="Picture 2" descr="「虫を愛し、虫に愛された人」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2750" y="287289"/>
            <a:ext cx="3448050" cy="4752976"/>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7775575" y="5155962"/>
            <a:ext cx="3962400" cy="1384995"/>
          </a:xfrm>
          <a:prstGeom prst="rect">
            <a:avLst/>
          </a:prstGeom>
        </p:spPr>
        <p:txBody>
          <a:bodyPr wrap="square">
            <a:spAutoFit/>
          </a:bodyPr>
          <a:lstStyle/>
          <a:p>
            <a:r>
              <a:rPr lang="ja-JP" altLang="en-US" sz="1400" dirty="0">
                <a:latin typeface="メイリオ" panose="020B0604030504040204" pitchFamily="50" charset="-128"/>
                <a:ea typeface="メイリオ" panose="020B0604030504040204" pitchFamily="50" charset="-128"/>
              </a:rPr>
              <a:t>ウィリアム D. ハミルトン （1936-2000）</a:t>
            </a:r>
          </a:p>
          <a:p>
            <a:r>
              <a:rPr lang="ja-JP" altLang="en-US" sz="1400" dirty="0">
                <a:latin typeface="メイリオ" panose="020B0604030504040204" pitchFamily="50" charset="-128"/>
                <a:ea typeface="メイリオ" panose="020B0604030504040204" pitchFamily="50" charset="-128"/>
              </a:rPr>
              <a:t>ダーウィン以来、最も偉大な進化生物学者と呼ばれる。血縁選択理論、局所的配偶競争理論、老化の進化、性の進化など。アフリカでエイズの起源に関する調査中に感染した悪性マラリアにより死去。</a:t>
            </a:r>
          </a:p>
        </p:txBody>
      </p:sp>
      <p:sp>
        <p:nvSpPr>
          <p:cNvPr id="7" name="角丸四角形吹き出し 6"/>
          <p:cNvSpPr/>
          <p:nvPr/>
        </p:nvSpPr>
        <p:spPr>
          <a:xfrm>
            <a:off x="2797175" y="1072444"/>
            <a:ext cx="4842933" cy="925689"/>
          </a:xfrm>
          <a:prstGeom prst="wedgeRoundRectCallout">
            <a:avLst>
              <a:gd name="adj1" fmla="val 67692"/>
              <a:gd name="adj2" fmla="val 4542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latin typeface="メイリオ" panose="020B0604030504040204" pitchFamily="50" charset="-128"/>
                <a:ea typeface="メイリオ" panose="020B0604030504040204" pitchFamily="50" charset="-128"/>
              </a:rPr>
              <a:t>自然選択は、遺伝子を共有する血縁者の適応度も含めて働く</a:t>
            </a:r>
            <a:endParaRPr kumimoji="1" lang="ja-JP" altLang="en-US" sz="2400" dirty="0"/>
          </a:p>
        </p:txBody>
      </p:sp>
      <mc:AlternateContent xmlns:mc="http://schemas.openxmlformats.org/markup-compatibility/2006" xmlns:a14="http://schemas.microsoft.com/office/drawing/2010/main">
        <mc:Choice Requires="a14">
          <p:sp>
            <p:nvSpPr>
              <p:cNvPr id="8" name="正方形/長方形 7"/>
              <p:cNvSpPr/>
              <p:nvPr/>
            </p:nvSpPr>
            <p:spPr>
              <a:xfrm>
                <a:off x="451555" y="2819837"/>
                <a:ext cx="6931378" cy="2739211"/>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このような血縁者の</a:t>
                </a:r>
                <a:r>
                  <a:rPr lang="ja-JP" altLang="en-US" sz="2000" b="1" dirty="0">
                    <a:solidFill>
                      <a:srgbClr val="FF0000"/>
                    </a:solidFill>
                    <a:latin typeface="メイリオ" panose="020B0604030504040204" pitchFamily="50" charset="-128"/>
                    <a:ea typeface="メイリオ" panose="020B0604030504040204" pitchFamily="50" charset="-128"/>
                  </a:rPr>
                  <a:t>適応度</a:t>
                </a:r>
                <a:r>
                  <a:rPr lang="ja-JP" altLang="en-US" sz="2000" dirty="0">
                    <a:latin typeface="メイリオ" panose="020B0604030504040204" pitchFamily="50" charset="-128"/>
                    <a:ea typeface="メイリオ" panose="020B0604030504040204" pitchFamily="50" charset="-128"/>
                  </a:rPr>
                  <a:t>も含めた適応度を</a:t>
                </a:r>
                <a:r>
                  <a:rPr lang="ja-JP" altLang="en-US" sz="2000" b="1" dirty="0">
                    <a:solidFill>
                      <a:srgbClr val="FF0000"/>
                    </a:solidFill>
                    <a:latin typeface="メイリオ" panose="020B0604030504040204" pitchFamily="50" charset="-128"/>
                    <a:ea typeface="メイリオ" panose="020B0604030504040204" pitchFamily="50" charset="-128"/>
                  </a:rPr>
                  <a:t>包括適応度</a:t>
                </a:r>
                <a:r>
                  <a:rPr lang="ja-JP" altLang="en-US" sz="2000" dirty="0">
                    <a:latin typeface="メイリオ" panose="020B0604030504040204" pitchFamily="50" charset="-128"/>
                    <a:ea typeface="メイリオ" panose="020B0604030504040204" pitchFamily="50" charset="-128"/>
                  </a:rPr>
                  <a:t>とよび、次式で定義される。</a:t>
                </a:r>
              </a:p>
              <a:p>
                <a:pPr algn="ctr">
                  <a:spcBef>
                    <a:spcPts val="1200"/>
                  </a:spcBef>
                  <a:spcAft>
                    <a:spcPts val="1200"/>
                  </a:spcAft>
                </a:pPr>
                <a14:m>
                  <m:oMathPara xmlns:m="http://schemas.openxmlformats.org/officeDocument/2006/math">
                    <m:oMathParaPr>
                      <m:jc m:val="centerGroup"/>
                    </m:oMathParaPr>
                    <m:oMath xmlns:m="http://schemas.openxmlformats.org/officeDocument/2006/math">
                      <m:r>
                        <a:rPr lang="en-US" altLang="ja-JP" sz="3200" b="0" i="1" smtClean="0">
                          <a:latin typeface="Cambria Math" panose="02040503050406030204" pitchFamily="18" charset="0"/>
                          <a:ea typeface="メイリオ" panose="020B0604030504040204" pitchFamily="50" charset="-128"/>
                        </a:rPr>
                        <m:t>𝐼𝐹</m:t>
                      </m:r>
                      <m:r>
                        <a:rPr lang="en-US" altLang="ja-JP" sz="3200" b="0" i="1" smtClean="0">
                          <a:latin typeface="Cambria Math" panose="02040503050406030204" pitchFamily="18" charset="0"/>
                          <a:ea typeface="Cambria Math" panose="02040503050406030204" pitchFamily="18" charset="0"/>
                        </a:rPr>
                        <m:t>=1−</m:t>
                      </m:r>
                      <m:r>
                        <a:rPr lang="en-US" altLang="ja-JP" sz="3200" b="0" i="1" smtClean="0">
                          <a:latin typeface="Cambria Math" panose="02040503050406030204" pitchFamily="18" charset="0"/>
                          <a:ea typeface="Cambria Math" panose="02040503050406030204" pitchFamily="18" charset="0"/>
                        </a:rPr>
                        <m:t>𝑐</m:t>
                      </m:r>
                      <m:r>
                        <a:rPr lang="en-US" altLang="ja-JP" sz="3200" b="0" i="1" smtClean="0">
                          <a:latin typeface="Cambria Math" panose="02040503050406030204" pitchFamily="18" charset="0"/>
                          <a:ea typeface="Cambria Math" panose="02040503050406030204" pitchFamily="18" charset="0"/>
                        </a:rPr>
                        <m:t>+</m:t>
                      </m:r>
                      <m:r>
                        <a:rPr lang="en-US" altLang="ja-JP" sz="3200" b="0" i="1" smtClean="0">
                          <a:latin typeface="Cambria Math" panose="02040503050406030204" pitchFamily="18" charset="0"/>
                          <a:ea typeface="Cambria Math" panose="02040503050406030204" pitchFamily="18" charset="0"/>
                        </a:rPr>
                        <m:t>𝑟</m:t>
                      </m:r>
                      <m:r>
                        <a:rPr lang="en-US" altLang="ja-JP" sz="3200" b="0" i="1" smtClean="0">
                          <a:latin typeface="Cambria Math" panose="02040503050406030204" pitchFamily="18" charset="0"/>
                          <a:ea typeface="Cambria Math" panose="02040503050406030204" pitchFamily="18" charset="0"/>
                        </a:rPr>
                        <m:t>×</m:t>
                      </m:r>
                      <m:r>
                        <a:rPr lang="en-US" altLang="ja-JP" sz="3200" b="0" i="1" smtClean="0">
                          <a:latin typeface="Cambria Math" panose="02040503050406030204" pitchFamily="18" charset="0"/>
                          <a:ea typeface="Cambria Math" panose="02040503050406030204" pitchFamily="18" charset="0"/>
                        </a:rPr>
                        <m:t>𝑏</m:t>
                      </m:r>
                    </m:oMath>
                  </m:oMathPara>
                </a14:m>
                <a:endParaRPr lang="ja-JP" altLang="en-US" sz="3200" dirty="0">
                  <a:latin typeface="メイリオ" panose="020B0604030504040204" pitchFamily="50" charset="-128"/>
                  <a:ea typeface="メイリオ" panose="020B0604030504040204" pitchFamily="50" charset="-128"/>
                </a:endParaRPr>
              </a:p>
              <a:p>
                <a:r>
                  <a:rPr lang="ja-JP" altLang="en-US" sz="2000" i="1" dirty="0">
                    <a:latin typeface="メイリオ" panose="020B0604030504040204" pitchFamily="50" charset="-128"/>
                    <a:ea typeface="メイリオ" panose="020B0604030504040204" pitchFamily="50" charset="-128"/>
                  </a:rPr>
                  <a:t>ｃ</a:t>
                </a:r>
                <a:r>
                  <a:rPr lang="ja-JP" altLang="en-US" sz="2000" dirty="0">
                    <a:latin typeface="メイリオ" panose="020B0604030504040204" pitchFamily="50" charset="-128"/>
                    <a:ea typeface="メイリオ" panose="020B0604030504040204" pitchFamily="50" charset="-128"/>
                  </a:rPr>
                  <a:t>：利他行動をした個体が、その為に減らした適応度</a:t>
                </a:r>
                <a:endParaRPr lang="en-US" altLang="ja-JP" sz="2000" dirty="0">
                  <a:latin typeface="メイリオ" panose="020B0604030504040204" pitchFamily="50" charset="-128"/>
                  <a:ea typeface="メイリオ" panose="020B0604030504040204" pitchFamily="50" charset="-128"/>
                </a:endParaRPr>
              </a:p>
              <a:p>
                <a:r>
                  <a:rPr lang="ja-JP" altLang="en-US" sz="2000" i="1" dirty="0">
                    <a:latin typeface="メイリオ" panose="020B0604030504040204" pitchFamily="50" charset="-128"/>
                    <a:ea typeface="メイリオ" panose="020B0604030504040204" pitchFamily="50" charset="-128"/>
                  </a:rPr>
                  <a:t>ｒ</a:t>
                </a:r>
                <a:r>
                  <a:rPr lang="ja-JP" altLang="en-US" sz="2000" dirty="0">
                    <a:latin typeface="メイリオ" panose="020B0604030504040204" pitchFamily="50" charset="-128"/>
                    <a:ea typeface="メイリオ" panose="020B0604030504040204" pitchFamily="50" charset="-128"/>
                  </a:rPr>
                  <a:t>：利他行動した相手との間の血縁度</a:t>
                </a:r>
                <a:endParaRPr lang="en-US" altLang="ja-JP" sz="2000" dirty="0">
                  <a:latin typeface="メイリオ" panose="020B0604030504040204" pitchFamily="50" charset="-128"/>
                  <a:ea typeface="メイリオ" panose="020B0604030504040204" pitchFamily="50" charset="-128"/>
                </a:endParaRPr>
              </a:p>
              <a:p>
                <a:pPr>
                  <a:spcAft>
                    <a:spcPts val="1200"/>
                  </a:spcAft>
                </a:pPr>
                <a:r>
                  <a:rPr lang="ja-JP" altLang="en-US" sz="2000" i="1" dirty="0">
                    <a:latin typeface="メイリオ" panose="020B0604030504040204" pitchFamily="50" charset="-128"/>
                    <a:ea typeface="メイリオ" panose="020B0604030504040204" pitchFamily="50" charset="-128"/>
                  </a:rPr>
                  <a:t>ｂ</a:t>
                </a:r>
                <a:r>
                  <a:rPr lang="ja-JP" altLang="en-US" sz="2000" dirty="0">
                    <a:latin typeface="メイリオ" panose="020B0604030504040204" pitchFamily="50" charset="-128"/>
                    <a:ea typeface="メイリオ" panose="020B0604030504040204" pitchFamily="50" charset="-128"/>
                  </a:rPr>
                  <a:t>：利他行動をされた個体が、そのために増やした適応度</a:t>
                </a:r>
                <a:endParaRPr lang="en-US" altLang="ja-JP" sz="2000" dirty="0">
                  <a:latin typeface="メイリオ" panose="020B0604030504040204" pitchFamily="50" charset="-128"/>
                  <a:ea typeface="メイリオ" panose="020B0604030504040204" pitchFamily="50" charset="-128"/>
                </a:endParaRPr>
              </a:p>
              <a:p>
                <a:r>
                  <a:rPr lang="en-US" altLang="ja-JP" sz="2000" i="1" dirty="0">
                    <a:latin typeface="メイリオ" panose="020B0604030504040204" pitchFamily="50" charset="-128"/>
                    <a:ea typeface="メイリオ" panose="020B0604030504040204" pitchFamily="50" charset="-128"/>
                  </a:rPr>
                  <a:t>IF</a:t>
                </a:r>
                <a:r>
                  <a:rPr lang="en-US" altLang="ja-JP" sz="2000" dirty="0">
                    <a:latin typeface="メイリオ" panose="020B0604030504040204" pitchFamily="50" charset="-128"/>
                    <a:ea typeface="メイリオ" panose="020B0604030504040204" pitchFamily="50" charset="-128"/>
                  </a:rPr>
                  <a:t>&gt;1</a:t>
                </a:r>
                <a:r>
                  <a:rPr lang="ja-JP" altLang="en-US" sz="2000" dirty="0">
                    <a:latin typeface="メイリオ" panose="020B0604030504040204" pitchFamily="50" charset="-128"/>
                    <a:ea typeface="メイリオ" panose="020B0604030504040204" pitchFamily="50" charset="-128"/>
                  </a:rPr>
                  <a:t>の時に、その利他行動は自然選択される</a:t>
                </a:r>
              </a:p>
            </p:txBody>
          </p:sp>
        </mc:Choice>
        <mc:Fallback xmlns="">
          <p:sp>
            <p:nvSpPr>
              <p:cNvPr id="8" name="正方形/長方形 7"/>
              <p:cNvSpPr>
                <a:spLocks noRot="1" noChangeAspect="1" noMove="1" noResize="1" noEditPoints="1" noAdjustHandles="1" noChangeArrowheads="1" noChangeShapeType="1" noTextEdit="1"/>
              </p:cNvSpPr>
              <p:nvPr/>
            </p:nvSpPr>
            <p:spPr>
              <a:xfrm>
                <a:off x="451555" y="2819837"/>
                <a:ext cx="6931378" cy="2739211"/>
              </a:xfrm>
              <a:prstGeom prst="rect">
                <a:avLst/>
              </a:prstGeom>
              <a:blipFill rotWithShape="0">
                <a:blip r:embed="rId4"/>
                <a:stretch>
                  <a:fillRect l="-880" t="-1559" b="-2895"/>
                </a:stretch>
              </a:blipFill>
            </p:spPr>
            <p:txBody>
              <a:bodyPr/>
              <a:lstStyle/>
              <a:p>
                <a:r>
                  <a:rPr lang="ja-JP" altLang="en-US">
                    <a:noFill/>
                  </a:rPr>
                  <a:t> </a:t>
                </a:r>
              </a:p>
            </p:txBody>
          </p:sp>
        </mc:Fallback>
      </mc:AlternateContent>
      <p:sp>
        <p:nvSpPr>
          <p:cNvPr id="10" name="角丸四角形吹き出し 9"/>
          <p:cNvSpPr/>
          <p:nvPr/>
        </p:nvSpPr>
        <p:spPr>
          <a:xfrm>
            <a:off x="1930401" y="6025880"/>
            <a:ext cx="5159022" cy="612801"/>
          </a:xfrm>
          <a:prstGeom prst="wedgeRoundRectCallout">
            <a:avLst>
              <a:gd name="adj1" fmla="val -23488"/>
              <a:gd name="adj2" fmla="val -14464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兄弟愛の起源を説明する式</a:t>
            </a:r>
          </a:p>
        </p:txBody>
      </p:sp>
    </p:spTree>
    <p:extLst>
      <p:ext uri="{BB962C8B-B14F-4D97-AF65-F5344CB8AC3E}">
        <p14:creationId xmlns:p14="http://schemas.microsoft.com/office/powerpoint/2010/main" val="38300293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正方形/長方形 1"/>
          <p:cNvSpPr/>
          <p:nvPr/>
        </p:nvSpPr>
        <p:spPr>
          <a:xfrm>
            <a:off x="620889" y="1597677"/>
            <a:ext cx="10430933" cy="38269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316088" y="355023"/>
            <a:ext cx="10430933" cy="954107"/>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血縁関係のない主体間における協力の進化</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～植物と送粉者の</a:t>
            </a:r>
            <a:r>
              <a:rPr lang="ja-JP" altLang="en-US" sz="2800" b="1" dirty="0">
                <a:solidFill>
                  <a:srgbClr val="FF0000"/>
                </a:solidFill>
                <a:latin typeface="メイリオ" panose="020B0604030504040204" pitchFamily="50" charset="-128"/>
                <a:ea typeface="メイリオ" panose="020B0604030504040204" pitchFamily="50" charset="-128"/>
              </a:rPr>
              <a:t>相利共生</a:t>
            </a:r>
            <a:r>
              <a:rPr lang="ja-JP" altLang="en-US" sz="2800" dirty="0">
                <a:latin typeface="メイリオ" panose="020B0604030504040204" pitchFamily="50" charset="-128"/>
                <a:ea typeface="メイリオ" panose="020B0604030504040204" pitchFamily="50" charset="-128"/>
              </a:rPr>
              <a:t>が築かれる過程を例にして～</a:t>
            </a:r>
            <a:endParaRPr lang="en-US" altLang="ja-JP" sz="2800" dirty="0">
              <a:latin typeface="メイリオ" panose="020B0604030504040204" pitchFamily="50" charset="-128"/>
              <a:ea typeface="メイリオ"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3356676092"/>
              </p:ext>
            </p:extLst>
          </p:nvPr>
        </p:nvGraphicFramePr>
        <p:xfrm>
          <a:off x="910827" y="2533667"/>
          <a:ext cx="9920849" cy="2674543"/>
        </p:xfrm>
        <a:graphic>
          <a:graphicData uri="http://schemas.openxmlformats.org/drawingml/2006/table">
            <a:tbl>
              <a:tblPr/>
              <a:tblGrid>
                <a:gridCol w="2681111">
                  <a:extLst>
                    <a:ext uri="{9D8B030D-6E8A-4147-A177-3AD203B41FA5}">
                      <a16:colId xmlns="" xmlns:a16="http://schemas.microsoft.com/office/drawing/2014/main" val="20000"/>
                    </a:ext>
                  </a:extLst>
                </a:gridCol>
                <a:gridCol w="3824849">
                  <a:extLst>
                    <a:ext uri="{9D8B030D-6E8A-4147-A177-3AD203B41FA5}">
                      <a16:colId xmlns="" xmlns:a16="http://schemas.microsoft.com/office/drawing/2014/main" val="20001"/>
                    </a:ext>
                  </a:extLst>
                </a:gridCol>
                <a:gridCol w="3414889">
                  <a:extLst>
                    <a:ext uri="{9D8B030D-6E8A-4147-A177-3AD203B41FA5}">
                      <a16:colId xmlns="" xmlns:a16="http://schemas.microsoft.com/office/drawing/2014/main" val="20003"/>
                    </a:ext>
                  </a:extLst>
                </a:gridCol>
              </a:tblGrid>
              <a:tr h="4172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花粉を運ぶ手段</a:t>
                      </a:r>
                    </a:p>
                  </a:txBody>
                  <a:tcPr marL="91434" marR="91434" marT="45728" marB="45728" anchor="ctr" horzOverflow="overflow">
                    <a:lnL>
                      <a:noFill/>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風（さらさら花粉）</a:t>
                      </a:r>
                    </a:p>
                  </a:txBody>
                  <a:tcPr marL="91434" marR="91434"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動物（くっつく花粉）</a:t>
                      </a:r>
                    </a:p>
                  </a:txBody>
                  <a:tcPr marL="91434" marR="91434" marT="45728" marB="45728" anchor="ctr" horzOverflow="overflow">
                    <a:lnL w="127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0"/>
                  </a:ext>
                </a:extLst>
              </a:tr>
              <a:tr h="13943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動物による</a:t>
                      </a:r>
                      <a:endParaRPr kumimoji="1" lang="en-US" altLang="ja-JP"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花の利用</a:t>
                      </a:r>
                      <a:endParaRPr kumimoji="1" lang="en-US" altLang="ja-JP"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91434" marR="91434" marT="45728" marB="45728"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・花粉を食べる</a:t>
                      </a:r>
                      <a:endParaRPr kumimoji="1" lang="en-US" altLang="ja-JP"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・雌蕊分泌液をなめる</a:t>
                      </a:r>
                      <a:endParaRPr kumimoji="1" lang="en-US" altLang="ja-JP"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・花を食べる</a:t>
                      </a:r>
                    </a:p>
                  </a:txBody>
                  <a:tcPr marL="91434" marR="91434"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花粉、蜜を利用する</a:t>
                      </a:r>
                    </a:p>
                  </a:txBody>
                  <a:tcPr marL="91434" marR="91434" marT="45728" marB="45728"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75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動物と植物の</a:t>
                      </a:r>
                      <a:endParaRPr kumimoji="1" lang="en-US" altLang="ja-JP"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相互関係</a:t>
                      </a:r>
                    </a:p>
                  </a:txBody>
                  <a:tcPr marL="91434" marR="91434" marT="45728" marB="45728"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動物だけ得</a:t>
                      </a:r>
                    </a:p>
                  </a:txBody>
                  <a:tcPr marL="91434" marR="91434"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両方が得</a:t>
                      </a:r>
                    </a:p>
                  </a:txBody>
                  <a:tcPr marL="91434" marR="91434" marT="45728" marB="45728"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2"/>
                  </a:ext>
                </a:extLst>
              </a:tr>
            </a:tbl>
          </a:graphicData>
        </a:graphic>
      </p:graphicFrame>
      <p:sp>
        <p:nvSpPr>
          <p:cNvPr id="7" name="テキスト ボックス 10"/>
          <p:cNvSpPr txBox="1">
            <a:spLocks noChangeArrowheads="1"/>
          </p:cNvSpPr>
          <p:nvPr/>
        </p:nvSpPr>
        <p:spPr bwMode="auto">
          <a:xfrm>
            <a:off x="3302360" y="1855602"/>
            <a:ext cx="38412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r>
              <a:rPr lang="ja-JP" altLang="en-US" sz="2400" dirty="0">
                <a:latin typeface="メイリオ" panose="020B0604030504040204" pitchFamily="50" charset="-128"/>
                <a:ea typeface="メイリオ" panose="020B0604030504040204" pitchFamily="50" charset="-128"/>
              </a:rPr>
              <a:t>動物による植物からの収奪</a:t>
            </a:r>
          </a:p>
        </p:txBody>
      </p:sp>
      <p:sp>
        <p:nvSpPr>
          <p:cNvPr id="8" name="テキスト ボックス 10"/>
          <p:cNvSpPr txBox="1">
            <a:spLocks noChangeArrowheads="1"/>
          </p:cNvSpPr>
          <p:nvPr/>
        </p:nvSpPr>
        <p:spPr bwMode="auto">
          <a:xfrm>
            <a:off x="7829927" y="1702670"/>
            <a:ext cx="30620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r>
              <a:rPr lang="ja-JP" altLang="en-US" sz="2400" dirty="0">
                <a:latin typeface="メイリオ" panose="020B0604030504040204" pitchFamily="50" charset="-128"/>
                <a:ea typeface="メイリオ" panose="020B0604030504040204" pitchFamily="50" charset="-128"/>
              </a:rPr>
              <a:t>動物を送粉者として利用する植物が進化</a:t>
            </a:r>
          </a:p>
        </p:txBody>
      </p:sp>
      <p:sp>
        <p:nvSpPr>
          <p:cNvPr id="9" name="右矢印 8"/>
          <p:cNvSpPr/>
          <p:nvPr/>
        </p:nvSpPr>
        <p:spPr>
          <a:xfrm>
            <a:off x="7181967" y="1940120"/>
            <a:ext cx="395111" cy="251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rot="16200000">
            <a:off x="9358947" y="2646195"/>
            <a:ext cx="5091289" cy="430887"/>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表の出典: 「生物多様性の未来に向けて　講義のためのプレゼン教材 第２版」</a:t>
            </a:r>
          </a:p>
          <a:p>
            <a:r>
              <a:rPr lang="ja-JP" altLang="en-US" sz="1100" dirty="0">
                <a:latin typeface="メイリオ" panose="020B0604030504040204" pitchFamily="50" charset="-128"/>
                <a:ea typeface="メイリオ" panose="020B0604030504040204" pitchFamily="50" charset="-128"/>
              </a:rPr>
              <a:t>by 東北大学グローバルCOE「環境激変への生態系適応に向けた教育研究」</a:t>
            </a:r>
          </a:p>
        </p:txBody>
      </p:sp>
      <p:sp>
        <p:nvSpPr>
          <p:cNvPr id="15" name="正方形/長方形 14"/>
          <p:cNvSpPr/>
          <p:nvPr/>
        </p:nvSpPr>
        <p:spPr>
          <a:xfrm>
            <a:off x="964992" y="5667146"/>
            <a:ext cx="10370858" cy="954107"/>
          </a:xfrm>
          <a:prstGeom prst="rect">
            <a:avLst/>
          </a:prstGeom>
          <a:solidFill>
            <a:srgbClr val="FFFF99"/>
          </a:solidFill>
        </p:spPr>
        <p:txBody>
          <a:bodyPr wrap="square">
            <a:spAutoFit/>
          </a:bodyPr>
          <a:lstStyle/>
          <a:p>
            <a:r>
              <a:rPr lang="ja-JP" altLang="en-US" sz="2800" dirty="0">
                <a:latin typeface="メイリオ" panose="020B0604030504040204" pitchFamily="50" charset="-128"/>
                <a:ea typeface="メイリオ" panose="020B0604030504040204" pitchFamily="50" charset="-128"/>
              </a:rPr>
              <a:t>非血縁者間の協力の進化は、一方的な収奪関係への適応の結果として生じたと考えられている</a:t>
            </a: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8439" y="409781"/>
            <a:ext cx="1297164" cy="1297164"/>
          </a:xfrm>
          <a:prstGeom prst="rect">
            <a:avLst/>
          </a:prstGeom>
        </p:spPr>
      </p:pic>
    </p:spTree>
    <p:extLst>
      <p:ext uri="{BB962C8B-B14F-4D97-AF65-F5344CB8AC3E}">
        <p14:creationId xmlns:p14="http://schemas.microsoft.com/office/powerpoint/2010/main" val="20394687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3" name="角丸四角形 12"/>
          <p:cNvSpPr/>
          <p:nvPr/>
        </p:nvSpPr>
        <p:spPr>
          <a:xfrm>
            <a:off x="5238528" y="3169633"/>
            <a:ext cx="6216872" cy="3324299"/>
          </a:xfrm>
          <a:prstGeom prst="roundRect">
            <a:avLst>
              <a:gd name="adj" fmla="val 1157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753851" y="346631"/>
            <a:ext cx="10665208" cy="523220"/>
          </a:xfrm>
          <a:prstGeom prst="rect">
            <a:avLst/>
          </a:prstGeom>
        </p:spPr>
        <p:txBody>
          <a:bodyPr wrap="square">
            <a:spAutoFit/>
          </a:bodyPr>
          <a:lstStyle/>
          <a:p>
            <a:pPr algn="ctr"/>
            <a:r>
              <a:rPr lang="ja-JP" altLang="en-US" sz="2800" dirty="0">
                <a:latin typeface="メイリオ" panose="020B0604030504040204" pitchFamily="50" charset="-128"/>
                <a:ea typeface="メイリオ" panose="020B0604030504040204" pitchFamily="50" charset="-128"/>
              </a:rPr>
              <a:t>相利共生が長く続くと、もはや互いに逃れられなくなる事がある</a:t>
            </a:r>
            <a:endParaRPr lang="en-US" altLang="ja-JP" sz="2800" dirty="0">
              <a:latin typeface="メイリオ" panose="020B0604030504040204" pitchFamily="50" charset="-128"/>
              <a:ea typeface="メイリオ" panose="020B0604030504040204" pitchFamily="50" charset="-128"/>
            </a:endParaRPr>
          </a:p>
        </p:txBody>
      </p:sp>
      <p:sp>
        <p:nvSpPr>
          <p:cNvPr id="14" name="正方形/長方形 13"/>
          <p:cNvSpPr/>
          <p:nvPr/>
        </p:nvSpPr>
        <p:spPr>
          <a:xfrm rot="16200000">
            <a:off x="10119614" y="4776024"/>
            <a:ext cx="3474389" cy="261610"/>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図の出典: 講談社「進化の教科書 第</a:t>
            </a:r>
            <a:r>
              <a:rPr lang="en-US" altLang="ja-JP" sz="1100" dirty="0">
                <a:latin typeface="メイリオ" panose="020B0604030504040204" pitchFamily="50" charset="-128"/>
                <a:ea typeface="メイリオ" panose="020B0604030504040204" pitchFamily="50" charset="-128"/>
              </a:rPr>
              <a:t>3</a:t>
            </a:r>
            <a:r>
              <a:rPr lang="ja-JP" altLang="en-US" sz="1100" dirty="0">
                <a:latin typeface="メイリオ" panose="020B0604030504040204" pitchFamily="50" charset="-128"/>
                <a:ea typeface="メイリオ" panose="020B0604030504040204" pitchFamily="50" charset="-128"/>
              </a:rPr>
              <a:t>巻」</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565" y="848418"/>
            <a:ext cx="4933950" cy="2038350"/>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13" y="1140190"/>
            <a:ext cx="4460167" cy="5097333"/>
          </a:xfrm>
          <a:prstGeom prst="rect">
            <a:avLst/>
          </a:prstGeom>
        </p:spPr>
      </p:pic>
      <p:sp>
        <p:nvSpPr>
          <p:cNvPr id="11" name="右中かっこ 10"/>
          <p:cNvSpPr/>
          <p:nvPr/>
        </p:nvSpPr>
        <p:spPr>
          <a:xfrm>
            <a:off x="4782509" y="1261533"/>
            <a:ext cx="407558" cy="2711831"/>
          </a:xfrm>
          <a:prstGeom prst="rightBrace">
            <a:avLst>
              <a:gd name="adj1" fmla="val 24953"/>
              <a:gd name="adj2" fmla="val 7602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テキスト ボックス 11"/>
          <p:cNvSpPr txBox="1"/>
          <p:nvPr/>
        </p:nvSpPr>
        <p:spPr>
          <a:xfrm>
            <a:off x="5331665" y="3256270"/>
            <a:ext cx="6087394" cy="1569660"/>
          </a:xfrm>
          <a:prstGeom prst="rect">
            <a:avLst/>
          </a:prstGeom>
          <a:noFill/>
        </p:spPr>
        <p:txBody>
          <a:bodyPr wrap="square" rtlCol="0">
            <a:spAutoFit/>
          </a:bodyPr>
          <a:lstStyle/>
          <a:p>
            <a:r>
              <a:rPr kumimoji="1" lang="ja-JP" altLang="en-US" sz="2400" dirty="0"/>
              <a:t>バンマウンニアやスルキアといった共生者は、宿主であるヨコバイと、系統樹が完全に一致しており、このことは共生者と宿主とが同調して種分化していることが分かる。</a:t>
            </a:r>
          </a:p>
        </p:txBody>
      </p:sp>
      <p:sp>
        <p:nvSpPr>
          <p:cNvPr id="16" name="テキスト ボックス 15"/>
          <p:cNvSpPr txBox="1"/>
          <p:nvPr/>
        </p:nvSpPr>
        <p:spPr>
          <a:xfrm>
            <a:off x="5331665" y="4825930"/>
            <a:ext cx="6087394" cy="1569660"/>
          </a:xfrm>
          <a:prstGeom prst="rect">
            <a:avLst/>
          </a:prstGeom>
          <a:noFill/>
        </p:spPr>
        <p:txBody>
          <a:bodyPr wrap="square" rtlCol="0">
            <a:spAutoFit/>
          </a:bodyPr>
          <a:lstStyle/>
          <a:p>
            <a:r>
              <a:rPr kumimoji="1" lang="ja-JP" altLang="en-US" sz="2400" dirty="0"/>
              <a:t>系統樹の比較と、化石記録から判断して、スルキアとの共生関係は遅くとも</a:t>
            </a:r>
            <a:r>
              <a:rPr kumimoji="1" lang="en-US" altLang="ja-JP" sz="2400" dirty="0"/>
              <a:t>2</a:t>
            </a:r>
            <a:r>
              <a:rPr kumimoji="1" lang="ja-JP" altLang="en-US" sz="2400" dirty="0"/>
              <a:t>億</a:t>
            </a:r>
            <a:r>
              <a:rPr kumimoji="1" lang="en-US" altLang="ja-JP" sz="2400" dirty="0"/>
              <a:t>7000</a:t>
            </a:r>
            <a:r>
              <a:rPr kumimoji="1" lang="ja-JP" altLang="en-US" sz="2400" dirty="0"/>
              <a:t>万年前には、バンマンニアとの共生関係は約</a:t>
            </a:r>
            <a:r>
              <a:rPr kumimoji="1" lang="en-US" altLang="ja-JP" sz="2400" dirty="0"/>
              <a:t>5000</a:t>
            </a:r>
            <a:r>
              <a:rPr kumimoji="1" lang="ja-JP" altLang="en-US" sz="2400" dirty="0"/>
              <a:t>万年前には始まっていたようである。</a:t>
            </a:r>
          </a:p>
        </p:txBody>
      </p:sp>
    </p:spTree>
    <p:extLst>
      <p:ext uri="{BB962C8B-B14F-4D97-AF65-F5344CB8AC3E}">
        <p14:creationId xmlns:p14="http://schemas.microsoft.com/office/powerpoint/2010/main" val="31660812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正方形/長方形 3"/>
          <p:cNvSpPr/>
          <p:nvPr/>
        </p:nvSpPr>
        <p:spPr>
          <a:xfrm>
            <a:off x="385748" y="226456"/>
            <a:ext cx="3617745" cy="523220"/>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細胞内共生</a:t>
            </a:r>
            <a:endParaRPr lang="en-US" altLang="ja-JP" sz="2800" dirty="0">
              <a:latin typeface="メイリオ" panose="020B0604030504040204" pitchFamily="50" charset="-128"/>
              <a:ea typeface="メイリオ" panose="020B0604030504040204" pitchFamily="50" charset="-128"/>
            </a:endParaRPr>
          </a:p>
        </p:txBody>
      </p:sp>
      <p:sp>
        <p:nvSpPr>
          <p:cNvPr id="14" name="正方形/長方形 13"/>
          <p:cNvSpPr/>
          <p:nvPr/>
        </p:nvSpPr>
        <p:spPr>
          <a:xfrm rot="16200000">
            <a:off x="10119614" y="4776024"/>
            <a:ext cx="3474389" cy="261610"/>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図の出典: 講談社「進化の教科書 第</a:t>
            </a:r>
            <a:r>
              <a:rPr lang="en-US" altLang="ja-JP" sz="1100" dirty="0">
                <a:latin typeface="メイリオ" panose="020B0604030504040204" pitchFamily="50" charset="-128"/>
                <a:ea typeface="メイリオ" panose="020B0604030504040204" pitchFamily="50" charset="-128"/>
              </a:rPr>
              <a:t>3</a:t>
            </a:r>
            <a:r>
              <a:rPr lang="ja-JP" altLang="en-US" sz="1100" dirty="0">
                <a:latin typeface="メイリオ" panose="020B0604030504040204" pitchFamily="50" charset="-128"/>
                <a:ea typeface="メイリオ" panose="020B0604030504040204" pitchFamily="50" charset="-128"/>
              </a:rPr>
              <a:t>巻」</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933" y="703509"/>
            <a:ext cx="4385731" cy="5950370"/>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2864" y="697543"/>
            <a:ext cx="5310068" cy="5946481"/>
          </a:xfrm>
          <a:prstGeom prst="rect">
            <a:avLst/>
          </a:prstGeom>
        </p:spPr>
      </p:pic>
      <p:sp>
        <p:nvSpPr>
          <p:cNvPr id="15" name="正方形/長方形 14"/>
          <p:cNvSpPr/>
          <p:nvPr/>
        </p:nvSpPr>
        <p:spPr>
          <a:xfrm>
            <a:off x="7317211" y="226456"/>
            <a:ext cx="4539597" cy="954107"/>
          </a:xfrm>
          <a:prstGeom prst="rect">
            <a:avLst/>
          </a:prstGeom>
          <a:solidFill>
            <a:srgbClr val="FFFF99"/>
          </a:solidFill>
        </p:spPr>
        <p:txBody>
          <a:bodyPr wrap="square">
            <a:spAutoFit/>
          </a:bodyPr>
          <a:lstStyle/>
          <a:p>
            <a:r>
              <a:rPr lang="ja-JP" altLang="en-US" sz="2800" dirty="0">
                <a:latin typeface="メイリオ" panose="020B0604030504040204" pitchFamily="50" charset="-128"/>
                <a:ea typeface="メイリオ" panose="020B0604030504040204" pitchFamily="50" charset="-128"/>
              </a:rPr>
              <a:t>動物も植物も、細菌由来の細胞内小器官を有している</a:t>
            </a:r>
          </a:p>
        </p:txBody>
      </p:sp>
    </p:spTree>
    <p:extLst>
      <p:ext uri="{BB962C8B-B14F-4D97-AF65-F5344CB8AC3E}">
        <p14:creationId xmlns:p14="http://schemas.microsoft.com/office/powerpoint/2010/main" val="13657865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正方形/長方形 3"/>
          <p:cNvSpPr/>
          <p:nvPr/>
        </p:nvSpPr>
        <p:spPr>
          <a:xfrm>
            <a:off x="2544429" y="256173"/>
            <a:ext cx="3520102" cy="523220"/>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有性生殖のコスト</a:t>
            </a:r>
            <a:endParaRPr lang="en-US" altLang="ja-JP" sz="2800" dirty="0">
              <a:latin typeface="メイリオ" panose="020B0604030504040204" pitchFamily="50" charset="-128"/>
              <a:ea typeface="メイリオ" panose="020B0604030504040204" pitchFamily="50" charset="-128"/>
            </a:endParaRPr>
          </a:p>
        </p:txBody>
      </p:sp>
      <p:sp>
        <p:nvSpPr>
          <p:cNvPr id="9" name="四角形吹き出し 8"/>
          <p:cNvSpPr/>
          <p:nvPr/>
        </p:nvSpPr>
        <p:spPr>
          <a:xfrm>
            <a:off x="198502" y="1093271"/>
            <a:ext cx="7109383" cy="910270"/>
          </a:xfrm>
          <a:prstGeom prst="wedgeRectCallout">
            <a:avLst>
              <a:gd name="adj1" fmla="val 3199"/>
              <a:gd name="adj2" fmla="val -830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t>2つの個体間あるいは細胞間で全ゲノムに及ぶDNAの交換を行うことにより、両親とは異なる遺伝子型の個体を生産すること</a:t>
            </a:r>
          </a:p>
        </p:txBody>
      </p:sp>
      <p:sp>
        <p:nvSpPr>
          <p:cNvPr id="10" name="正方形/長方形 9"/>
          <p:cNvSpPr/>
          <p:nvPr/>
        </p:nvSpPr>
        <p:spPr>
          <a:xfrm>
            <a:off x="382044" y="2366354"/>
            <a:ext cx="3641316" cy="12218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rgbClr val="FF0000"/>
                </a:solidFill>
                <a:latin typeface="メイリオ" panose="020B0604030504040204" pitchFamily="50" charset="-128"/>
                <a:ea typeface="メイリオ" panose="020B0604030504040204" pitchFamily="50" charset="-128"/>
              </a:rPr>
              <a:t>血縁関係の減少</a:t>
            </a:r>
          </a:p>
          <a:p>
            <a:r>
              <a:rPr kumimoji="1" lang="ja-JP" altLang="en-US" dirty="0">
                <a:solidFill>
                  <a:schemeClr val="tx1"/>
                </a:solidFill>
                <a:latin typeface="メイリオ" panose="020B0604030504040204" pitchFamily="50" charset="-128"/>
                <a:ea typeface="メイリオ" panose="020B0604030504040204" pitchFamily="50" charset="-128"/>
              </a:rPr>
              <a:t>産む子のゲノムの半分は、他個体由来である。よって、♀にとって、短期的な適応度は半分になる</a:t>
            </a:r>
          </a:p>
        </p:txBody>
      </p:sp>
      <p:sp>
        <p:nvSpPr>
          <p:cNvPr id="11" name="正方形/長方形 10"/>
          <p:cNvSpPr/>
          <p:nvPr/>
        </p:nvSpPr>
        <p:spPr>
          <a:xfrm>
            <a:off x="4354960" y="2196194"/>
            <a:ext cx="3620031" cy="34134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rgbClr val="FF0000"/>
                </a:solidFill>
                <a:latin typeface="メイリオ" panose="020B0604030504040204" pitchFamily="50" charset="-128"/>
                <a:ea typeface="メイリオ" panose="020B0604030504040204" pitchFamily="50" charset="-128"/>
              </a:rPr>
              <a:t>♂を持つコスト</a:t>
            </a:r>
          </a:p>
          <a:p>
            <a:r>
              <a:rPr kumimoji="1" lang="ja-JP" altLang="en-US" dirty="0">
                <a:solidFill>
                  <a:schemeClr val="tx1"/>
                </a:solidFill>
                <a:latin typeface="メイリオ" panose="020B0604030504040204" pitchFamily="50" charset="-128"/>
                <a:ea typeface="メイリオ" panose="020B0604030504040204" pitchFamily="50" charset="-128"/>
              </a:rPr>
              <a:t>♂は子を産まない。よって、♂を伴うタイプの有性生殖では、無性生殖に比べ、増殖速度が半減する</a:t>
            </a:r>
          </a:p>
        </p:txBody>
      </p:sp>
      <p:sp>
        <p:nvSpPr>
          <p:cNvPr id="12" name="正方形/長方形 11"/>
          <p:cNvSpPr/>
          <p:nvPr/>
        </p:nvSpPr>
        <p:spPr>
          <a:xfrm>
            <a:off x="8218008" y="478444"/>
            <a:ext cx="3573124" cy="51312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rgbClr val="FF0000"/>
                </a:solidFill>
                <a:latin typeface="メイリオ" panose="020B0604030504040204" pitchFamily="50" charset="-128"/>
                <a:ea typeface="メイリオ" panose="020B0604030504040204" pitchFamily="50" charset="-128"/>
              </a:rPr>
              <a:t>出会いのコスト</a:t>
            </a:r>
          </a:p>
          <a:p>
            <a:r>
              <a:rPr kumimoji="1" lang="ja-JP" altLang="en-US" dirty="0">
                <a:solidFill>
                  <a:schemeClr val="tx1"/>
                </a:solidFill>
                <a:latin typeface="メイリオ" panose="020B0604030504040204" pitchFamily="50" charset="-128"/>
                <a:ea typeface="メイリオ" panose="020B0604030504040204" pitchFamily="50" charset="-128"/>
              </a:rPr>
              <a:t>動物においては交配相手を探索し獲得しなければならない。植物では、花粉を他個体の雌性器官に到達させなければならない</a:t>
            </a:r>
          </a:p>
        </p:txBody>
      </p:sp>
      <p:sp>
        <p:nvSpPr>
          <p:cNvPr id="13" name="正方形/長方形 12"/>
          <p:cNvSpPr/>
          <p:nvPr/>
        </p:nvSpPr>
        <p:spPr>
          <a:xfrm>
            <a:off x="382044" y="4129552"/>
            <a:ext cx="3641316" cy="9349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rgbClr val="FF0000"/>
                </a:solidFill>
                <a:latin typeface="メイリオ" panose="020B0604030504040204" pitchFamily="50" charset="-128"/>
                <a:ea typeface="メイリオ" panose="020B0604030504040204" pitchFamily="50" charset="-128"/>
              </a:rPr>
              <a:t>性感染症リスク</a:t>
            </a:r>
          </a:p>
          <a:p>
            <a:r>
              <a:rPr kumimoji="1" lang="ja-JP" altLang="en-US" dirty="0">
                <a:solidFill>
                  <a:schemeClr val="tx1"/>
                </a:solidFill>
                <a:latin typeface="メイリオ" panose="020B0604030504040204" pitchFamily="50" charset="-128"/>
                <a:ea typeface="メイリオ" panose="020B0604030504040204" pitchFamily="50" charset="-128"/>
              </a:rPr>
              <a:t>多くの病原体にとって、交配は感染を広めるチャンスである</a:t>
            </a:r>
          </a:p>
        </p:txBody>
      </p:sp>
      <p:sp>
        <p:nvSpPr>
          <p:cNvPr id="15" name="正方形/長方形 14"/>
          <p:cNvSpPr/>
          <p:nvPr/>
        </p:nvSpPr>
        <p:spPr>
          <a:xfrm>
            <a:off x="497433" y="5714217"/>
            <a:ext cx="11345875" cy="954107"/>
          </a:xfrm>
          <a:prstGeom prst="rect">
            <a:avLst/>
          </a:prstGeom>
          <a:solidFill>
            <a:srgbClr val="FFFF99"/>
          </a:solidFill>
        </p:spPr>
        <p:txBody>
          <a:bodyPr wrap="square">
            <a:spAutoFit/>
          </a:bodyPr>
          <a:lstStyle/>
          <a:p>
            <a:r>
              <a:rPr lang="ja-JP" altLang="en-US" sz="2800" dirty="0">
                <a:latin typeface="メイリオ" panose="020B0604030504040204" pitchFamily="50" charset="-128"/>
                <a:ea typeface="メイリオ" panose="020B0604030504040204" pitchFamily="50" charset="-128"/>
              </a:rPr>
              <a:t>このように明確、かつ極めて大きなコストを伴いながらも、有性生殖は生物界で一般的な繁殖様式である（有性生殖のパラドックス）</a:t>
            </a:r>
          </a:p>
        </p:txBody>
      </p:sp>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770" y="3438625"/>
            <a:ext cx="2238092" cy="2089337"/>
          </a:xfrm>
          <a:prstGeom prst="rect">
            <a:avLst/>
          </a:prstGeom>
        </p:spPr>
      </p:pic>
      <p:sp>
        <p:nvSpPr>
          <p:cNvPr id="17" name="正方形/長方形 16"/>
          <p:cNvSpPr/>
          <p:nvPr/>
        </p:nvSpPr>
        <p:spPr>
          <a:xfrm rot="16200000">
            <a:off x="6644339" y="4316949"/>
            <a:ext cx="2042547" cy="430887"/>
          </a:xfrm>
          <a:prstGeom prst="rect">
            <a:avLst/>
          </a:prstGeom>
        </p:spPr>
        <p:txBody>
          <a:bodyPr wrap="none">
            <a:spAutoFit/>
          </a:bodyPr>
          <a:lstStyle/>
          <a:p>
            <a:r>
              <a:rPr lang="ja-JP" altLang="en-US" sz="1100" dirty="0"/>
              <a:t>図の出典：</a:t>
            </a:r>
            <a:endParaRPr lang="en-US" altLang="ja-JP" sz="1100" dirty="0"/>
          </a:p>
          <a:p>
            <a:r>
              <a:rPr lang="ja-JP" altLang="en-US" sz="1100" dirty="0"/>
              <a:t>「進化の教科書」第2巻、講談社</a:t>
            </a:r>
          </a:p>
        </p:txBody>
      </p:sp>
      <p:pic>
        <p:nvPicPr>
          <p:cNvPr id="18" name="図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8903" y="3904068"/>
            <a:ext cx="1581168" cy="1581168"/>
          </a:xfrm>
          <a:prstGeom prst="rect">
            <a:avLst/>
          </a:prstGeom>
        </p:spPr>
      </p:pic>
      <p:pic>
        <p:nvPicPr>
          <p:cNvPr id="19" name="図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2317" y="4260920"/>
            <a:ext cx="1662651" cy="1224316"/>
          </a:xfrm>
          <a:prstGeom prst="rect">
            <a:avLst/>
          </a:prstGeom>
        </p:spPr>
      </p:pic>
      <p:pic>
        <p:nvPicPr>
          <p:cNvPr id="20" name="図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4682" y="2025970"/>
            <a:ext cx="1601584" cy="2036184"/>
          </a:xfrm>
          <a:prstGeom prst="rect">
            <a:avLst/>
          </a:prstGeom>
          <a:ln w="15875">
            <a:solidFill>
              <a:schemeClr val="bg1"/>
            </a:solidFill>
          </a:ln>
        </p:spPr>
      </p:pic>
      <p:sp>
        <p:nvSpPr>
          <p:cNvPr id="21" name="正方形/長方形 20"/>
          <p:cNvSpPr/>
          <p:nvPr/>
        </p:nvSpPr>
        <p:spPr>
          <a:xfrm>
            <a:off x="198502" y="225543"/>
            <a:ext cx="2096986"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有性生殖の進化</a:t>
            </a:r>
            <a:r>
              <a:rPr lang="en-US" altLang="ja-JP" dirty="0">
                <a:latin typeface="メイリオ" panose="020B0604030504040204" pitchFamily="50" charset="-128"/>
                <a:ea typeface="メイリオ" panose="020B0604030504040204" pitchFamily="50" charset="-128"/>
              </a:rPr>
              <a:t>1</a:t>
            </a:r>
          </a:p>
        </p:txBody>
      </p:sp>
      <p:cxnSp>
        <p:nvCxnSpPr>
          <p:cNvPr id="3" name="直線コネクタ 2"/>
          <p:cNvCxnSpPr/>
          <p:nvPr/>
        </p:nvCxnSpPr>
        <p:spPr>
          <a:xfrm>
            <a:off x="2544429" y="717840"/>
            <a:ext cx="155250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2302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正方形/長方形 6"/>
          <p:cNvSpPr/>
          <p:nvPr/>
        </p:nvSpPr>
        <p:spPr>
          <a:xfrm>
            <a:off x="2295488" y="194942"/>
            <a:ext cx="7415013" cy="523220"/>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有性生殖のメリット</a:t>
            </a:r>
            <a:endParaRPr lang="en-US" altLang="ja-JP" sz="2800" dirty="0">
              <a:latin typeface="メイリオ" panose="020B0604030504040204" pitchFamily="50" charset="-128"/>
              <a:ea typeface="メイリオ" panose="020B0604030504040204" pitchFamily="50" charset="-128"/>
            </a:endParaRPr>
          </a:p>
        </p:txBody>
      </p:sp>
      <p:sp>
        <p:nvSpPr>
          <p:cNvPr id="9" name="正方形/長方形 8"/>
          <p:cNvSpPr/>
          <p:nvPr/>
        </p:nvSpPr>
        <p:spPr>
          <a:xfrm>
            <a:off x="8218791" y="908306"/>
            <a:ext cx="3641316" cy="45805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rgbClr val="FF0000"/>
                </a:solidFill>
                <a:latin typeface="メイリオ" panose="020B0604030504040204" pitchFamily="50" charset="-128"/>
                <a:ea typeface="メイリオ" panose="020B0604030504040204" pitchFamily="50" charset="-128"/>
              </a:rPr>
              <a:t>早い進化（赤の女王仮説）</a:t>
            </a:r>
            <a:endParaRPr kumimoji="1" lang="en-US" altLang="ja-JP" sz="2000" dirty="0">
              <a:solidFill>
                <a:srgbClr val="FF0000"/>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有性生殖集団は無性生殖集団よりも遺伝的に多様である。そのため、環境の変化に対して、速やかな進化で対応することが可能。これは特に病原菌に対する対応進化において重要と考えられる。</a:t>
            </a:r>
          </a:p>
        </p:txBody>
      </p:sp>
      <p:sp>
        <p:nvSpPr>
          <p:cNvPr id="11" name="正方形/長方形 10"/>
          <p:cNvSpPr/>
          <p:nvPr/>
        </p:nvSpPr>
        <p:spPr>
          <a:xfrm>
            <a:off x="198502" y="6133288"/>
            <a:ext cx="11503227" cy="461665"/>
          </a:xfrm>
          <a:prstGeom prst="rect">
            <a:avLst/>
          </a:prstGeom>
          <a:solidFill>
            <a:srgbClr val="FFFF99"/>
          </a:solidFill>
        </p:spPr>
        <p:txBody>
          <a:bodyPr wrap="square">
            <a:spAutoFit/>
          </a:bodyPr>
          <a:lstStyle/>
          <a:p>
            <a:pPr algn="ctr"/>
            <a:r>
              <a:rPr lang="ja-JP" altLang="en-US" sz="2400" dirty="0">
                <a:latin typeface="メイリオ" panose="020B0604030504040204" pitchFamily="50" charset="-128"/>
                <a:ea typeface="メイリオ" panose="020B0604030504040204" pitchFamily="50" charset="-128"/>
              </a:rPr>
              <a:t>いずれのメリットも実在するようであり、またこれらは同時に働くことが出来る</a:t>
            </a:r>
          </a:p>
        </p:txBody>
      </p:sp>
      <p:grpSp>
        <p:nvGrpSpPr>
          <p:cNvPr id="3" name="グループ化 2"/>
          <p:cNvGrpSpPr/>
          <p:nvPr/>
        </p:nvGrpSpPr>
        <p:grpSpPr>
          <a:xfrm>
            <a:off x="3991061" y="913157"/>
            <a:ext cx="4105679" cy="4575691"/>
            <a:chOff x="356878" y="1027457"/>
            <a:chExt cx="4105679" cy="4575691"/>
          </a:xfrm>
        </p:grpSpPr>
        <p:sp>
          <p:nvSpPr>
            <p:cNvPr id="8" name="正方形/長方形 7"/>
            <p:cNvSpPr/>
            <p:nvPr/>
          </p:nvSpPr>
          <p:spPr>
            <a:xfrm>
              <a:off x="356878" y="1027457"/>
              <a:ext cx="4056554" cy="45756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rgbClr val="FF0000"/>
                  </a:solidFill>
                  <a:latin typeface="メイリオ" panose="020B0604030504040204" pitchFamily="50" charset="-128"/>
                  <a:ea typeface="メイリオ" panose="020B0604030504040204" pitchFamily="50" charset="-128"/>
                </a:rPr>
                <a:t>有利な突然変異の組み合わせ</a:t>
              </a:r>
            </a:p>
            <a:p>
              <a:r>
                <a:rPr kumimoji="1" lang="ja-JP" altLang="en-US" dirty="0">
                  <a:solidFill>
                    <a:schemeClr val="tx1"/>
                  </a:solidFill>
                  <a:latin typeface="メイリオ" panose="020B0604030504040204" pitchFamily="50" charset="-128"/>
                  <a:ea typeface="メイリオ" panose="020B0604030504040204" pitchFamily="50" charset="-128"/>
                </a:rPr>
                <a:t>有性生殖集団では、別個体で生じた有利な突然変異を</a:t>
              </a:r>
              <a:r>
                <a:rPr kumimoji="1" lang="en-US" altLang="ja-JP" dirty="0">
                  <a:solidFill>
                    <a:schemeClr val="tx1"/>
                  </a:solidFill>
                  <a:latin typeface="メイリオ" panose="020B0604030504040204" pitchFamily="50" charset="-128"/>
                  <a:ea typeface="メイリオ" panose="020B0604030504040204" pitchFamily="50" charset="-128"/>
                </a:rPr>
                <a:t>1</a:t>
              </a:r>
              <a:r>
                <a:rPr kumimoji="1" lang="ja-JP" altLang="en-US" dirty="0">
                  <a:solidFill>
                    <a:schemeClr val="tx1"/>
                  </a:solidFill>
                  <a:latin typeface="メイリオ" panose="020B0604030504040204" pitchFamily="50" charset="-128"/>
                  <a:ea typeface="メイリオ" panose="020B0604030504040204" pitchFamily="50" charset="-128"/>
                </a:rPr>
                <a:t>個体に集めることで、環境変化へ素早く適応できる</a:t>
              </a: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674" y="2612595"/>
              <a:ext cx="2688014" cy="1344007"/>
            </a:xfrm>
            <a:prstGeom prst="rect">
              <a:avLst/>
            </a:prstGeom>
          </p:spPr>
        </p:pic>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674" y="3919941"/>
              <a:ext cx="2690090" cy="1345045"/>
            </a:xfrm>
            <a:prstGeom prst="rect">
              <a:avLst/>
            </a:prstGeom>
            <a:ln>
              <a:noFill/>
            </a:ln>
          </p:spPr>
        </p:pic>
        <p:cxnSp>
          <p:nvCxnSpPr>
            <p:cNvPr id="15" name="直線コネクタ 14"/>
            <p:cNvCxnSpPr/>
            <p:nvPr/>
          </p:nvCxnSpPr>
          <p:spPr>
            <a:xfrm>
              <a:off x="356878" y="2271044"/>
              <a:ext cx="4056554"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2203605" y="5247541"/>
              <a:ext cx="2258952" cy="276999"/>
            </a:xfrm>
            <a:prstGeom prst="rect">
              <a:avLst/>
            </a:prstGeom>
          </p:spPr>
          <p:txBody>
            <a:bodyPr wrap="none">
              <a:spAutoFit/>
            </a:bodyPr>
            <a:lstStyle/>
            <a:p>
              <a:r>
                <a:rPr lang="ja-JP" altLang="en-US" sz="1200" dirty="0"/>
                <a:t>図の出典：Wikipedia「有性生殖」</a:t>
              </a:r>
            </a:p>
          </p:txBody>
        </p:sp>
        <p:sp>
          <p:nvSpPr>
            <p:cNvPr id="18" name="正方形/長方形 17"/>
            <p:cNvSpPr/>
            <p:nvPr/>
          </p:nvSpPr>
          <p:spPr>
            <a:xfrm>
              <a:off x="385347" y="2301077"/>
              <a:ext cx="4019049" cy="292388"/>
            </a:xfrm>
            <a:prstGeom prst="rect">
              <a:avLst/>
            </a:prstGeom>
          </p:spPr>
          <p:txBody>
            <a:bodyPr wrap="none">
              <a:spAutoFit/>
            </a:bodyPr>
            <a:lstStyle/>
            <a:p>
              <a:r>
                <a:rPr lang="ja-JP" altLang="en-US" sz="1300" dirty="0">
                  <a:latin typeface="メイリオ" panose="020B0604030504040204" pitchFamily="50" charset="-128"/>
                  <a:ea typeface="メイリオ" panose="020B0604030504040204" pitchFamily="50" charset="-128"/>
                </a:rPr>
                <a:t>～突然変異で生じた適応的な遺伝子が広まる様子～</a:t>
              </a:r>
            </a:p>
          </p:txBody>
        </p:sp>
        <p:sp>
          <p:nvSpPr>
            <p:cNvPr id="19" name="正方形/長方形 18"/>
            <p:cNvSpPr/>
            <p:nvPr/>
          </p:nvSpPr>
          <p:spPr>
            <a:xfrm>
              <a:off x="565389" y="2969268"/>
              <a:ext cx="851515" cy="492443"/>
            </a:xfrm>
            <a:prstGeom prst="rect">
              <a:avLst/>
            </a:prstGeom>
          </p:spPr>
          <p:txBody>
            <a:bodyPr wrap="none">
              <a:spAutoFit/>
            </a:bodyPr>
            <a:lstStyle/>
            <a:p>
              <a:r>
                <a:rPr lang="ja-JP" altLang="en-US" sz="1300" dirty="0">
                  <a:latin typeface="メイリオ" panose="020B0604030504040204" pitchFamily="50" charset="-128"/>
                  <a:ea typeface="メイリオ" panose="020B0604030504040204" pitchFamily="50" charset="-128"/>
                </a:rPr>
                <a:t>無性生殖</a:t>
              </a:r>
              <a:endParaRPr lang="en-US" altLang="ja-JP" sz="1300" dirty="0">
                <a:latin typeface="メイリオ" panose="020B0604030504040204" pitchFamily="50" charset="-128"/>
                <a:ea typeface="メイリオ" panose="020B0604030504040204" pitchFamily="50" charset="-128"/>
              </a:endParaRPr>
            </a:p>
            <a:p>
              <a:r>
                <a:rPr lang="ja-JP" altLang="en-US" sz="1300" dirty="0">
                  <a:latin typeface="メイリオ" panose="020B0604030504040204" pitchFamily="50" charset="-128"/>
                  <a:ea typeface="メイリオ" panose="020B0604030504040204" pitchFamily="50" charset="-128"/>
                </a:rPr>
                <a:t>の場合</a:t>
              </a:r>
            </a:p>
          </p:txBody>
        </p:sp>
        <p:sp>
          <p:nvSpPr>
            <p:cNvPr id="20" name="正方形/長方形 19"/>
            <p:cNvSpPr/>
            <p:nvPr/>
          </p:nvSpPr>
          <p:spPr>
            <a:xfrm>
              <a:off x="565388" y="4289375"/>
              <a:ext cx="851515" cy="492443"/>
            </a:xfrm>
            <a:prstGeom prst="rect">
              <a:avLst/>
            </a:prstGeom>
          </p:spPr>
          <p:txBody>
            <a:bodyPr wrap="none">
              <a:spAutoFit/>
            </a:bodyPr>
            <a:lstStyle/>
            <a:p>
              <a:r>
                <a:rPr lang="ja-JP" altLang="en-US" sz="1300" dirty="0">
                  <a:latin typeface="メイリオ" panose="020B0604030504040204" pitchFamily="50" charset="-128"/>
                  <a:ea typeface="メイリオ" panose="020B0604030504040204" pitchFamily="50" charset="-128"/>
                </a:rPr>
                <a:t>有性生殖</a:t>
              </a:r>
              <a:endParaRPr lang="en-US" altLang="ja-JP" sz="1300" dirty="0">
                <a:latin typeface="メイリオ" panose="020B0604030504040204" pitchFamily="50" charset="-128"/>
                <a:ea typeface="メイリオ" panose="020B0604030504040204" pitchFamily="50" charset="-128"/>
              </a:endParaRPr>
            </a:p>
            <a:p>
              <a:r>
                <a:rPr lang="ja-JP" altLang="en-US" sz="1300" dirty="0">
                  <a:latin typeface="メイリオ" panose="020B0604030504040204" pitchFamily="50" charset="-128"/>
                  <a:ea typeface="メイリオ" panose="020B0604030504040204" pitchFamily="50" charset="-128"/>
                </a:rPr>
                <a:t>の場合</a:t>
              </a:r>
            </a:p>
          </p:txBody>
        </p:sp>
      </p:grpSp>
      <p:pic>
        <p:nvPicPr>
          <p:cNvPr id="22" name="図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7915" y="2987005"/>
            <a:ext cx="3592191" cy="2423236"/>
          </a:xfrm>
          <a:prstGeom prst="rect">
            <a:avLst/>
          </a:prstGeom>
        </p:spPr>
      </p:pic>
      <p:grpSp>
        <p:nvGrpSpPr>
          <p:cNvPr id="4" name="グループ化 3"/>
          <p:cNvGrpSpPr/>
          <p:nvPr/>
        </p:nvGrpSpPr>
        <p:grpSpPr>
          <a:xfrm>
            <a:off x="356878" y="913157"/>
            <a:ext cx="3439755" cy="4575691"/>
            <a:chOff x="356878" y="1027457"/>
            <a:chExt cx="3439755" cy="4575691"/>
          </a:xfrm>
        </p:grpSpPr>
        <p:sp>
          <p:nvSpPr>
            <p:cNvPr id="10" name="正方形/長方形 9"/>
            <p:cNvSpPr/>
            <p:nvPr/>
          </p:nvSpPr>
          <p:spPr>
            <a:xfrm>
              <a:off x="356878" y="1027457"/>
              <a:ext cx="3439755" cy="45756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rgbClr val="FF0000"/>
                  </a:solidFill>
                  <a:latin typeface="メイリオ" panose="020B0604030504040204" pitchFamily="50" charset="-128"/>
                  <a:ea typeface="メイリオ" panose="020B0604030504040204" pitchFamily="50" charset="-128"/>
                </a:rPr>
                <a:t>有害突然変異の効率的な除去</a:t>
              </a:r>
              <a:r>
                <a:rPr kumimoji="1" lang="ja-JP" altLang="en-US" dirty="0">
                  <a:solidFill>
                    <a:srgbClr val="FF0000"/>
                  </a:solidFill>
                  <a:latin typeface="メイリオ" panose="020B0604030504040204" pitchFamily="50" charset="-128"/>
                  <a:ea typeface="メイリオ" panose="020B0604030504040204" pitchFamily="50" charset="-128"/>
                </a:rPr>
                <a:t>（マラーのラチェット仮説）</a:t>
              </a:r>
              <a:r>
                <a:rPr kumimoji="1" lang="ja-JP" altLang="en-US" dirty="0">
                  <a:solidFill>
                    <a:schemeClr val="tx1"/>
                  </a:solidFill>
                  <a:latin typeface="メイリオ" panose="020B0604030504040204" pitchFamily="50" charset="-128"/>
                  <a:ea typeface="メイリオ" panose="020B0604030504040204" pitchFamily="50" charset="-128"/>
                </a:rPr>
                <a:t>有性生殖集団では、組み替えにより有害突然変異を持たない個体が生じることで、有害突然変異を効率的に除去できる</a:t>
              </a:r>
            </a:p>
          </p:txBody>
        </p:sp>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516" y="2824929"/>
              <a:ext cx="2806962" cy="2639273"/>
            </a:xfrm>
            <a:prstGeom prst="rect">
              <a:avLst/>
            </a:prstGeom>
            <a:ln>
              <a:solidFill>
                <a:schemeClr val="tx1"/>
              </a:solidFill>
            </a:ln>
          </p:spPr>
        </p:pic>
      </p:grpSp>
      <p:sp>
        <p:nvSpPr>
          <p:cNvPr id="16" name="正方形/長方形 15"/>
          <p:cNvSpPr/>
          <p:nvPr/>
        </p:nvSpPr>
        <p:spPr>
          <a:xfrm>
            <a:off x="198502" y="225543"/>
            <a:ext cx="2096986"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有性生殖の進化</a:t>
            </a:r>
            <a:r>
              <a:rPr lang="en-US" altLang="ja-JP" dirty="0">
                <a:latin typeface="メイリオ" panose="020B0604030504040204" pitchFamily="50" charset="-128"/>
                <a:ea typeface="メイリオ" panose="020B0604030504040204" pitchFamily="50" charset="-128"/>
              </a:rPr>
              <a:t>2</a:t>
            </a:r>
          </a:p>
        </p:txBody>
      </p:sp>
      <p:sp>
        <p:nvSpPr>
          <p:cNvPr id="6" name="右中かっこ 5"/>
          <p:cNvSpPr/>
          <p:nvPr/>
        </p:nvSpPr>
        <p:spPr>
          <a:xfrm rot="5400000" flipV="1">
            <a:off x="7970750" y="4879939"/>
            <a:ext cx="251980" cy="1559151"/>
          </a:xfrm>
          <a:prstGeom prst="rightBrace">
            <a:avLst>
              <a:gd name="adj1" fmla="val 2177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 name="正方形/長方形 20"/>
          <p:cNvSpPr/>
          <p:nvPr/>
        </p:nvSpPr>
        <p:spPr>
          <a:xfrm>
            <a:off x="8083315" y="5647005"/>
            <a:ext cx="936475" cy="276999"/>
          </a:xfrm>
          <a:prstGeom prst="rect">
            <a:avLst/>
          </a:prstGeom>
        </p:spPr>
        <p:txBody>
          <a:bodyPr wrap="none">
            <a:spAutoFit/>
          </a:bodyPr>
          <a:lstStyle/>
          <a:p>
            <a:r>
              <a:rPr lang="ja-JP" altLang="en-US" sz="1200" dirty="0"/>
              <a:t>互いに関連</a:t>
            </a:r>
          </a:p>
        </p:txBody>
      </p:sp>
      <p:sp>
        <p:nvSpPr>
          <p:cNvPr id="5" name="右中かっこ 4">
            <a:extLst>
              <a:ext uri="{FF2B5EF4-FFF2-40B4-BE49-F238E27FC236}">
                <a16:creationId xmlns="" xmlns:a16="http://schemas.microsoft.com/office/drawing/2014/main" id="{D8D289BC-BCA9-EF6B-3EE6-B490D215ADC1}"/>
              </a:ext>
            </a:extLst>
          </p:cNvPr>
          <p:cNvSpPr/>
          <p:nvPr/>
        </p:nvSpPr>
        <p:spPr>
          <a:xfrm rot="5400000" flipV="1">
            <a:off x="3670642" y="4903100"/>
            <a:ext cx="251980" cy="1559151"/>
          </a:xfrm>
          <a:prstGeom prst="rightBrace">
            <a:avLst>
              <a:gd name="adj1" fmla="val 2177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正方形/長方形 13">
            <a:extLst>
              <a:ext uri="{FF2B5EF4-FFF2-40B4-BE49-F238E27FC236}">
                <a16:creationId xmlns="" xmlns:a16="http://schemas.microsoft.com/office/drawing/2014/main" id="{4669DC71-D99E-B278-77C6-0BEAD92098E4}"/>
              </a:ext>
            </a:extLst>
          </p:cNvPr>
          <p:cNvSpPr/>
          <p:nvPr/>
        </p:nvSpPr>
        <p:spPr>
          <a:xfrm>
            <a:off x="3796632" y="5659643"/>
            <a:ext cx="936475" cy="276999"/>
          </a:xfrm>
          <a:prstGeom prst="rect">
            <a:avLst/>
          </a:prstGeom>
        </p:spPr>
        <p:txBody>
          <a:bodyPr wrap="none">
            <a:spAutoFit/>
          </a:bodyPr>
          <a:lstStyle/>
          <a:p>
            <a:r>
              <a:rPr lang="ja-JP" altLang="en-US" sz="1200" dirty="0"/>
              <a:t>互いに関連</a:t>
            </a:r>
          </a:p>
        </p:txBody>
      </p:sp>
    </p:spTree>
    <p:extLst>
      <p:ext uri="{BB962C8B-B14F-4D97-AF65-F5344CB8AC3E}">
        <p14:creationId xmlns:p14="http://schemas.microsoft.com/office/powerpoint/2010/main" val="9081930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05" y="1021016"/>
            <a:ext cx="2979483" cy="3697740"/>
          </a:xfrm>
          <a:prstGeom prst="rect">
            <a:avLst/>
          </a:prstGeom>
          <a:ln>
            <a:solidFill>
              <a:schemeClr val="tx1"/>
            </a:solidFill>
          </a:ln>
        </p:spPr>
      </p:pic>
      <p:sp>
        <p:nvSpPr>
          <p:cNvPr id="2" name="雲形吹き出し 1"/>
          <p:cNvSpPr/>
          <p:nvPr/>
        </p:nvSpPr>
        <p:spPr>
          <a:xfrm rot="250880">
            <a:off x="3054405" y="1721573"/>
            <a:ext cx="3051940" cy="3364732"/>
          </a:xfrm>
          <a:prstGeom prst="cloudCallout">
            <a:avLst>
              <a:gd name="adj1" fmla="val -65205"/>
              <a:gd name="adj2" fmla="val 63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2218" y="2150981"/>
            <a:ext cx="1970626" cy="2330712"/>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8181" y="1064473"/>
            <a:ext cx="3175585" cy="3452128"/>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2932" y="1744866"/>
            <a:ext cx="2632019" cy="2237217"/>
          </a:xfrm>
          <a:prstGeom prst="rect">
            <a:avLst/>
          </a:prstGeom>
        </p:spPr>
      </p:pic>
      <p:sp>
        <p:nvSpPr>
          <p:cNvPr id="8" name="テキスト ボックス 7"/>
          <p:cNvSpPr txBox="1"/>
          <p:nvPr/>
        </p:nvSpPr>
        <p:spPr>
          <a:xfrm>
            <a:off x="365124" y="4934348"/>
            <a:ext cx="11312436" cy="1723549"/>
          </a:xfrm>
          <a:prstGeom prst="rect">
            <a:avLst/>
          </a:prstGeom>
          <a:solidFill>
            <a:srgbClr val="FFFF99"/>
          </a:solidFill>
        </p:spPr>
        <p:txBody>
          <a:bodyPr wrap="square" rtlCol="0">
            <a:spAutoFit/>
          </a:bodyPr>
          <a:lstStyle/>
          <a:p>
            <a:pPr>
              <a:spcAft>
                <a:spcPts val="1200"/>
              </a:spcAft>
            </a:pPr>
            <a:r>
              <a:rPr kumimoji="1" lang="ja-JP" altLang="en-US" sz="2400" dirty="0">
                <a:latin typeface="メイリオ" panose="020B0604030504040204" pitchFamily="50" charset="-128"/>
                <a:ea typeface="メイリオ" panose="020B0604030504040204" pitchFamily="50" charset="-128"/>
              </a:rPr>
              <a:t>自然選択による進化は、たまたま存在するものにささいな修正を施し、すぐに利益に結びつくわずかな修正は保持し、害となるものを排除していく。</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そのため、解剖学的にみた人間の特性の多くは、現時点で望ましいものに由来しているのではなく、脊椎動物が発生した当時からの適応的変化に由来している</a:t>
            </a:r>
          </a:p>
        </p:txBody>
      </p:sp>
      <p:sp>
        <p:nvSpPr>
          <p:cNvPr id="9" name="タイトル 1"/>
          <p:cNvSpPr txBox="1">
            <a:spLocks/>
          </p:cNvSpPr>
          <p:nvPr/>
        </p:nvSpPr>
        <p:spPr>
          <a:xfrm>
            <a:off x="365124" y="185882"/>
            <a:ext cx="10772775" cy="102446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kumimoji="1" sz="5400" kern="1200" spc="-120" baseline="0">
                <a:solidFill>
                  <a:schemeClr val="accent1"/>
                </a:solidFill>
                <a:latin typeface="+mj-lt"/>
                <a:ea typeface="+mj-ea"/>
                <a:cs typeface="+mj-cs"/>
              </a:defRPr>
            </a:lvl1pPr>
          </a:lstStyle>
          <a:p>
            <a:r>
              <a:rPr lang="ja-JP" altLang="en-US" sz="2800" dirty="0"/>
              <a:t>進化のメカニズムその２：　</a:t>
            </a:r>
            <a:r>
              <a:rPr lang="ja-JP" altLang="en-US" sz="4000" dirty="0"/>
              <a:t>系統的制約</a:t>
            </a:r>
          </a:p>
        </p:txBody>
      </p:sp>
      <p:sp>
        <p:nvSpPr>
          <p:cNvPr id="10" name="正方形/長方形 9"/>
          <p:cNvSpPr/>
          <p:nvPr/>
        </p:nvSpPr>
        <p:spPr>
          <a:xfrm>
            <a:off x="9603358" y="4193434"/>
            <a:ext cx="2391163" cy="646331"/>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左の</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枚：ウィリアムズ</a:t>
            </a:r>
            <a:r>
              <a:rPr lang="en-US" altLang="ja-JP" sz="1200" dirty="0">
                <a:latin typeface="メイリオ" panose="020B0604030504040204" pitchFamily="50" charset="-128"/>
                <a:ea typeface="メイリオ" panose="020B0604030504040204" pitchFamily="50" charset="-128"/>
              </a:rPr>
              <a:t>(1988</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右の</a:t>
            </a:r>
            <a:r>
              <a:rPr lang="en-US" altLang="ja-JP" sz="1200" dirty="0">
                <a:latin typeface="メイリオ" panose="020B0604030504040204" pitchFamily="50" charset="-128"/>
                <a:ea typeface="メイリオ" panose="020B0604030504040204" pitchFamily="50" charset="-128"/>
              </a:rPr>
              <a:t>1</a:t>
            </a:r>
            <a:r>
              <a:rPr lang="ja-JP" altLang="en-US" sz="1200" dirty="0">
                <a:latin typeface="メイリオ" panose="020B0604030504040204" pitchFamily="50" charset="-128"/>
                <a:ea typeface="メイリオ" panose="020B0604030504040204" pitchFamily="50" charset="-128"/>
              </a:rPr>
              <a:t>枚：</a:t>
            </a:r>
            <a:r>
              <a:rPr lang="zh-CN" altLang="en-US" sz="1200" dirty="0">
                <a:latin typeface="メイリオ" panose="020B0604030504040204" pitchFamily="50" charset="-128"/>
                <a:ea typeface="メイリオ" panose="020B0604030504040204" pitchFamily="50" charset="-128"/>
              </a:rPr>
              <a:t>全国健康保険協会</a:t>
            </a:r>
            <a:r>
              <a:rPr lang="en-US" altLang="zh-CN" sz="1200" dirty="0">
                <a:latin typeface="メイリオ" panose="020B0604030504040204" pitchFamily="50" charset="-128"/>
                <a:ea typeface="メイリオ" panose="020B0604030504040204" pitchFamily="50" charset="-128"/>
              </a:rPr>
              <a:t>HP</a:t>
            </a:r>
            <a:endParaRPr lang="ja-JP" altLang="en-US" sz="1200" dirty="0">
              <a:latin typeface="メイリオ" panose="020B0604030504040204" pitchFamily="50" charset="-128"/>
              <a:ea typeface="メイリオ" panose="020B0604030504040204" pitchFamily="50" charset="-128"/>
            </a:endParaRPr>
          </a:p>
        </p:txBody>
      </p:sp>
      <p:sp>
        <p:nvSpPr>
          <p:cNvPr id="3" name="正方形/長方形 2"/>
          <p:cNvSpPr/>
          <p:nvPr/>
        </p:nvSpPr>
        <p:spPr>
          <a:xfrm>
            <a:off x="6986947" y="1064473"/>
            <a:ext cx="1778051" cy="369332"/>
          </a:xfrm>
          <a:prstGeom prst="rect">
            <a:avLst/>
          </a:prstGeom>
        </p:spPr>
        <p:txBody>
          <a:bodyPr wrap="none">
            <a:spAutoFit/>
          </a:bodyPr>
          <a:lstStyle/>
          <a:p>
            <a:r>
              <a:rPr lang="ja-JP" altLang="en-US" b="1" dirty="0">
                <a:solidFill>
                  <a:srgbClr val="00B050"/>
                </a:solidFill>
              </a:rPr>
              <a:t>魚的な進化段階</a:t>
            </a:r>
          </a:p>
        </p:txBody>
      </p:sp>
      <p:sp>
        <p:nvSpPr>
          <p:cNvPr id="11" name="正方形/長方形 10"/>
          <p:cNvSpPr/>
          <p:nvPr/>
        </p:nvSpPr>
        <p:spPr>
          <a:xfrm>
            <a:off x="6926701" y="2816451"/>
            <a:ext cx="2021707" cy="369332"/>
          </a:xfrm>
          <a:prstGeom prst="rect">
            <a:avLst/>
          </a:prstGeom>
        </p:spPr>
        <p:txBody>
          <a:bodyPr wrap="none">
            <a:spAutoFit/>
          </a:bodyPr>
          <a:lstStyle/>
          <a:p>
            <a:r>
              <a:rPr lang="ja-JP" altLang="en-US" b="1" dirty="0">
                <a:solidFill>
                  <a:srgbClr val="00B050"/>
                </a:solidFill>
              </a:rPr>
              <a:t>肺魚的な進化段階</a:t>
            </a:r>
          </a:p>
        </p:txBody>
      </p:sp>
      <p:sp>
        <p:nvSpPr>
          <p:cNvPr id="12" name="正方形/長方形 11"/>
          <p:cNvSpPr/>
          <p:nvPr/>
        </p:nvSpPr>
        <p:spPr>
          <a:xfrm>
            <a:off x="9804117" y="1798239"/>
            <a:ext cx="1989647" cy="369332"/>
          </a:xfrm>
          <a:prstGeom prst="rect">
            <a:avLst/>
          </a:prstGeom>
          <a:solidFill>
            <a:schemeClr val="bg1"/>
          </a:solidFill>
        </p:spPr>
        <p:txBody>
          <a:bodyPr wrap="none">
            <a:spAutoFit/>
          </a:bodyPr>
          <a:lstStyle/>
          <a:p>
            <a:r>
              <a:rPr lang="ja-JP" altLang="en-US" b="1" dirty="0">
                <a:solidFill>
                  <a:srgbClr val="00B050"/>
                </a:solidFill>
              </a:rPr>
              <a:t>人の口腔と呼吸器</a:t>
            </a:r>
          </a:p>
        </p:txBody>
      </p:sp>
      <p:sp>
        <p:nvSpPr>
          <p:cNvPr id="13" name="テキスト ボックス 12"/>
          <p:cNvSpPr txBox="1"/>
          <p:nvPr/>
        </p:nvSpPr>
        <p:spPr>
          <a:xfrm>
            <a:off x="9819130" y="5317855"/>
            <a:ext cx="2295821" cy="338554"/>
          </a:xfrm>
          <a:prstGeom prst="rect">
            <a:avLst/>
          </a:prstGeom>
          <a:noFill/>
        </p:spPr>
        <p:txBody>
          <a:bodyPr wrap="none" rtlCol="0">
            <a:spAutoFit/>
          </a:bodyPr>
          <a:lstStyle/>
          <a:p>
            <a:r>
              <a:rPr kumimoji="1" lang="ja-JP" altLang="en-US" sz="1600" dirty="0">
                <a:solidFill>
                  <a:srgbClr val="FF0000"/>
                </a:solidFill>
              </a:rPr>
              <a:t>←とても近視眼的な機構</a:t>
            </a:r>
          </a:p>
        </p:txBody>
      </p:sp>
    </p:spTree>
    <p:extLst>
      <p:ext uri="{BB962C8B-B14F-4D97-AF65-F5344CB8AC3E}">
        <p14:creationId xmlns:p14="http://schemas.microsoft.com/office/powerpoint/2010/main" val="3012587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75" y="220132"/>
            <a:ext cx="4419231" cy="6443133"/>
          </a:xfrm>
          <a:prstGeom prst="rect">
            <a:avLst/>
          </a:prstGeom>
        </p:spPr>
      </p:pic>
      <p:sp>
        <p:nvSpPr>
          <p:cNvPr id="5" name="雲形吹き出し 4"/>
          <p:cNvSpPr/>
          <p:nvPr/>
        </p:nvSpPr>
        <p:spPr>
          <a:xfrm rot="250880">
            <a:off x="5527704" y="326792"/>
            <a:ext cx="3712291" cy="3649433"/>
          </a:xfrm>
          <a:prstGeom prst="cloudCallout">
            <a:avLst>
              <a:gd name="adj1" fmla="val -65205"/>
              <a:gd name="adj2" fmla="val 63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525" y="724292"/>
            <a:ext cx="2217645" cy="2622868"/>
          </a:xfrm>
          <a:prstGeom prst="rect">
            <a:avLst/>
          </a:prstGeom>
        </p:spPr>
      </p:pic>
      <p:sp>
        <p:nvSpPr>
          <p:cNvPr id="7" name="正方形/長方形 6"/>
          <p:cNvSpPr/>
          <p:nvPr/>
        </p:nvSpPr>
        <p:spPr>
          <a:xfrm>
            <a:off x="9127068" y="6016934"/>
            <a:ext cx="2825120" cy="646331"/>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左：講談社「進化の教科書　第</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巻」</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右：ウィリアムズ</a:t>
            </a:r>
            <a:r>
              <a:rPr lang="en-US" altLang="ja-JP" sz="1200" dirty="0">
                <a:latin typeface="メイリオ" panose="020B0604030504040204" pitchFamily="50" charset="-128"/>
                <a:ea typeface="メイリオ" panose="020B0604030504040204" pitchFamily="50" charset="-128"/>
              </a:rPr>
              <a:t>(1988)</a:t>
            </a:r>
            <a:endParaRPr lang="ja-JP" altLang="en-US" sz="1200" dirty="0">
              <a:latin typeface="メイリオ" panose="020B0604030504040204" pitchFamily="50" charset="-128"/>
              <a:ea typeface="メイリオ" panose="020B0604030504040204" pitchFamily="50" charset="-128"/>
            </a:endParaRPr>
          </a:p>
        </p:txBody>
      </p:sp>
      <p:sp>
        <p:nvSpPr>
          <p:cNvPr id="9" name="四角形吹き出し 8"/>
          <p:cNvSpPr/>
          <p:nvPr/>
        </p:nvSpPr>
        <p:spPr>
          <a:xfrm>
            <a:off x="5492731" y="4250267"/>
            <a:ext cx="6226027" cy="1007533"/>
          </a:xfrm>
          <a:prstGeom prst="wedgeRectCallout">
            <a:avLst>
              <a:gd name="adj1" fmla="val -73529"/>
              <a:gd name="adj2" fmla="val -1074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latin typeface="メイリオ" panose="020B0604030504040204" pitchFamily="50" charset="-128"/>
                <a:ea typeface="メイリオ" panose="020B0604030504040204" pitchFamily="50" charset="-128"/>
              </a:rPr>
              <a:t>キリンの反回神経は、長さ</a:t>
            </a:r>
            <a:r>
              <a:rPr kumimoji="1" lang="en-US" altLang="ja-JP" sz="2400" dirty="0">
                <a:latin typeface="メイリオ" panose="020B0604030504040204" pitchFamily="50" charset="-128"/>
                <a:ea typeface="メイリオ" panose="020B0604030504040204" pitchFamily="50" charset="-128"/>
              </a:rPr>
              <a:t>6</a:t>
            </a:r>
            <a:r>
              <a:rPr kumimoji="1" lang="ja-JP" altLang="en-US" sz="2400" dirty="0" err="1">
                <a:latin typeface="メイリオ" panose="020B0604030504040204" pitchFamily="50" charset="-128"/>
                <a:ea typeface="メイリオ" panose="020B0604030504040204" pitchFamily="50" charset="-128"/>
              </a:rPr>
              <a:t>ｍ</a:t>
            </a:r>
            <a:r>
              <a:rPr kumimoji="1" lang="ja-JP" altLang="en-US" sz="2400" dirty="0">
                <a:latin typeface="メイリオ" panose="020B0604030504040204" pitchFamily="50" charset="-128"/>
                <a:ea typeface="メイリオ" panose="020B0604030504040204" pitchFamily="50" charset="-128"/>
              </a:rPr>
              <a:t>に達する。</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ショートカットすれば</a:t>
            </a:r>
            <a:r>
              <a:rPr kumimoji="1" lang="en-US" altLang="ja-JP" sz="2400" dirty="0">
                <a:latin typeface="メイリオ" panose="020B0604030504040204" pitchFamily="50" charset="-128"/>
                <a:ea typeface="メイリオ" panose="020B0604030504040204" pitchFamily="50" charset="-128"/>
              </a:rPr>
              <a:t>30cm</a:t>
            </a:r>
            <a:r>
              <a:rPr kumimoji="1" lang="ja-JP" altLang="en-US" sz="2400" dirty="0">
                <a:latin typeface="メイリオ" panose="020B0604030504040204" pitchFamily="50" charset="-128"/>
                <a:ea typeface="メイリオ" panose="020B0604030504040204" pitchFamily="50" charset="-128"/>
              </a:rPr>
              <a:t>で十分なのに！</a:t>
            </a:r>
            <a:endParaRPr kumimoji="1" lang="en-US" altLang="ja-JP"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01945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 name="角丸四角形 2"/>
          <p:cNvSpPr/>
          <p:nvPr/>
        </p:nvSpPr>
        <p:spPr>
          <a:xfrm>
            <a:off x="801511" y="1691964"/>
            <a:ext cx="6163734" cy="3759200"/>
          </a:xfrm>
          <a:prstGeom prst="roundRect">
            <a:avLst>
              <a:gd name="adj" fmla="val 73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43" y="1993813"/>
            <a:ext cx="5659764" cy="3229583"/>
          </a:xfrm>
          <a:prstGeom prst="rect">
            <a:avLst/>
          </a:prstGeom>
        </p:spPr>
      </p:pic>
      <p:sp>
        <p:nvSpPr>
          <p:cNvPr id="6" name="正方形/長方形 5"/>
          <p:cNvSpPr/>
          <p:nvPr/>
        </p:nvSpPr>
        <p:spPr>
          <a:xfrm>
            <a:off x="470861" y="368915"/>
            <a:ext cx="7407047" cy="954107"/>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進化における系統制約の例：</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脊椎動物の眼のデザインにおける不合理</a:t>
            </a:r>
          </a:p>
        </p:txBody>
      </p:sp>
      <p:sp>
        <p:nvSpPr>
          <p:cNvPr id="7" name="正方形/長方形 6"/>
          <p:cNvSpPr/>
          <p:nvPr/>
        </p:nvSpPr>
        <p:spPr>
          <a:xfrm rot="16200000">
            <a:off x="10130410" y="4763258"/>
            <a:ext cx="3664834"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図の出典：講談社「進化の教科書　第</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巻」</a:t>
            </a:r>
          </a:p>
        </p:txBody>
      </p:sp>
      <p:sp>
        <p:nvSpPr>
          <p:cNvPr id="10" name="正方形/長方形 9"/>
          <p:cNvSpPr/>
          <p:nvPr/>
        </p:nvSpPr>
        <p:spPr>
          <a:xfrm>
            <a:off x="4979903" y="1911985"/>
            <a:ext cx="1700104" cy="707886"/>
          </a:xfrm>
          <a:prstGeom prst="rect">
            <a:avLst/>
          </a:prstGeom>
        </p:spPr>
        <p:txBody>
          <a:bodyPr wrap="square">
            <a:spAutoFit/>
          </a:bodyPr>
          <a:lstStyle/>
          <a:p>
            <a:pPr algn="ctr"/>
            <a:r>
              <a:rPr lang="ja-JP" altLang="en-US" sz="2000" dirty="0">
                <a:latin typeface="メイリオ" panose="020B0604030504040204" pitchFamily="50" charset="-128"/>
                <a:ea typeface="メイリオ" panose="020B0604030504040204" pitchFamily="50" charset="-128"/>
              </a:rPr>
              <a:t>頭足類</a:t>
            </a:r>
            <a:endParaRPr lang="en-US" altLang="ja-JP" sz="2000" dirty="0">
              <a:latin typeface="メイリオ" panose="020B0604030504040204" pitchFamily="50" charset="-128"/>
              <a:ea typeface="メイリオ" panose="020B0604030504040204" pitchFamily="50" charset="-128"/>
            </a:endParaRPr>
          </a:p>
          <a:p>
            <a:pPr algn="ct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盲点なし</a:t>
            </a:r>
            <a:r>
              <a:rPr lang="en-US" altLang="ja-JP" sz="2000" dirty="0">
                <a:latin typeface="メイリオ" panose="020B0604030504040204" pitchFamily="50" charset="-128"/>
                <a:ea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endParaRPr>
          </a:p>
        </p:txBody>
      </p:sp>
      <p:sp>
        <p:nvSpPr>
          <p:cNvPr id="11" name="正方形/長方形 10"/>
          <p:cNvSpPr/>
          <p:nvPr/>
        </p:nvSpPr>
        <p:spPr>
          <a:xfrm>
            <a:off x="1645670" y="1868627"/>
            <a:ext cx="1930403" cy="707886"/>
          </a:xfrm>
          <a:prstGeom prst="rect">
            <a:avLst/>
          </a:prstGeom>
        </p:spPr>
        <p:txBody>
          <a:bodyPr wrap="square">
            <a:spAutoFit/>
          </a:bodyPr>
          <a:lstStyle/>
          <a:p>
            <a:pPr algn="ctr"/>
            <a:r>
              <a:rPr lang="ja-JP" altLang="en-US" sz="2000" dirty="0">
                <a:latin typeface="メイリオ" panose="020B0604030504040204" pitchFamily="50" charset="-128"/>
                <a:ea typeface="メイリオ" panose="020B0604030504040204" pitchFamily="50" charset="-128"/>
              </a:rPr>
              <a:t>脊椎動物</a:t>
            </a:r>
            <a:endParaRPr lang="en-US" altLang="ja-JP" sz="2000" dirty="0">
              <a:latin typeface="メイリオ" panose="020B0604030504040204" pitchFamily="50" charset="-128"/>
              <a:ea typeface="メイリオ" panose="020B0604030504040204" pitchFamily="50" charset="-128"/>
            </a:endParaRPr>
          </a:p>
          <a:p>
            <a:pPr algn="ctr"/>
            <a:r>
              <a:rPr lang="ja-JP" altLang="en-US" sz="2000" dirty="0">
                <a:latin typeface="メイリオ" panose="020B0604030504040204" pitchFamily="50" charset="-128"/>
                <a:ea typeface="メイリオ" panose="020B0604030504040204" pitchFamily="50" charset="-128"/>
              </a:rPr>
              <a:t>（盲点あり）</a:t>
            </a:r>
          </a:p>
        </p:txBody>
      </p:sp>
      <p:sp>
        <p:nvSpPr>
          <p:cNvPr id="2" name="正方形/長方形 1"/>
          <p:cNvSpPr/>
          <p:nvPr/>
        </p:nvSpPr>
        <p:spPr>
          <a:xfrm>
            <a:off x="3305309" y="4474227"/>
            <a:ext cx="1089632" cy="830997"/>
          </a:xfrm>
          <a:prstGeom prst="rect">
            <a:avLst/>
          </a:prstGeom>
          <a:ln>
            <a:solidFill>
              <a:schemeClr val="accent1">
                <a:shade val="50000"/>
              </a:schemeClr>
            </a:solidFill>
          </a:ln>
        </p:spPr>
        <p:txBody>
          <a:bodyPr wrap="square">
            <a:spAutoFit/>
          </a:bodyPr>
          <a:lstStyle/>
          <a:p>
            <a:r>
              <a:rPr lang="ja-JP" altLang="en-US" sz="1200" dirty="0">
                <a:latin typeface="メイリオ" panose="020B0604030504040204" pitchFamily="50" charset="-128"/>
                <a:ea typeface="メイリオ" panose="020B0604030504040204" pitchFamily="50" charset="-128"/>
              </a:rPr>
              <a:t>1: 網膜</a:t>
            </a:r>
          </a:p>
          <a:p>
            <a:r>
              <a:rPr lang="ja-JP" altLang="en-US" sz="1200" dirty="0">
                <a:latin typeface="メイリオ" panose="020B0604030504040204" pitchFamily="50" charset="-128"/>
                <a:ea typeface="メイリオ" panose="020B0604030504040204" pitchFamily="50" charset="-128"/>
              </a:rPr>
              <a:t>2: 神経線維</a:t>
            </a:r>
          </a:p>
          <a:p>
            <a:r>
              <a:rPr lang="ja-JP" altLang="en-US" sz="1200" dirty="0">
                <a:latin typeface="メイリオ" panose="020B0604030504040204" pitchFamily="50" charset="-128"/>
                <a:ea typeface="メイリオ" panose="020B0604030504040204" pitchFamily="50" charset="-128"/>
              </a:rPr>
              <a:t>3: 視神経</a:t>
            </a:r>
          </a:p>
          <a:p>
            <a:r>
              <a:rPr lang="ja-JP" altLang="en-US" sz="1200" dirty="0">
                <a:latin typeface="メイリオ" panose="020B0604030504040204" pitchFamily="50" charset="-128"/>
                <a:ea typeface="メイリオ" panose="020B0604030504040204" pitchFamily="50" charset="-128"/>
              </a:rPr>
              <a:t>4: 盲点</a:t>
            </a:r>
          </a:p>
        </p:txBody>
      </p:sp>
      <p:sp>
        <p:nvSpPr>
          <p:cNvPr id="12" name="正方形/長方形 11"/>
          <p:cNvSpPr/>
          <p:nvPr/>
        </p:nvSpPr>
        <p:spPr>
          <a:xfrm>
            <a:off x="835378" y="5540829"/>
            <a:ext cx="6096000" cy="923330"/>
          </a:xfrm>
          <a:prstGeom prst="rect">
            <a:avLst/>
          </a:prstGeom>
        </p:spPr>
        <p:txBody>
          <a:bodyPr>
            <a:spAutoFit/>
          </a:bodyPr>
          <a:lstStyle/>
          <a:p>
            <a:r>
              <a:rPr lang="ja-JP" altLang="en-US" dirty="0">
                <a:latin typeface="メイリオ" panose="020B0604030504040204" pitchFamily="50" charset="-128"/>
                <a:ea typeface="メイリオ" panose="020B0604030504040204" pitchFamily="50" charset="-128"/>
              </a:rPr>
              <a:t>頭足類の眼は頭部表皮が陥没して形成されるが、脊椎動物の眼は脳の延長として発生する。これが、脊椎動物の眼に不合理なデザインを強いている事の一般的な説明。</a:t>
            </a:r>
          </a:p>
        </p:txBody>
      </p:sp>
      <p:sp>
        <p:nvSpPr>
          <p:cNvPr id="13" name="正方形/長方形 12"/>
          <p:cNvSpPr/>
          <p:nvPr/>
        </p:nvSpPr>
        <p:spPr>
          <a:xfrm rot="16200000">
            <a:off x="5375750" y="3562544"/>
            <a:ext cx="3664834"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a:t>
            </a:r>
            <a:r>
              <a:rPr lang="en-US" altLang="ja-JP" sz="1200" dirty="0">
                <a:latin typeface="メイリオ" panose="020B0604030504040204" pitchFamily="50" charset="-128"/>
                <a:ea typeface="メイリオ" panose="020B0604030504040204" pitchFamily="50" charset="-128"/>
              </a:rPr>
              <a:t>Wikipedia</a:t>
            </a:r>
            <a:r>
              <a:rPr lang="ja-JP" altLang="en-US" sz="1200" dirty="0">
                <a:latin typeface="メイリオ" panose="020B0604030504040204" pitchFamily="50" charset="-128"/>
                <a:ea typeface="メイリオ" panose="020B0604030504040204" pitchFamily="50" charset="-128"/>
              </a:rPr>
              <a:t>日本語版「眼の進化」</a:t>
            </a: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511" y="275781"/>
            <a:ext cx="3942174" cy="6384310"/>
          </a:xfrm>
          <a:prstGeom prst="rect">
            <a:avLst/>
          </a:prstGeom>
        </p:spPr>
      </p:pic>
    </p:spTree>
    <p:extLst>
      <p:ext uri="{BB962C8B-B14F-4D97-AF65-F5344CB8AC3E}">
        <p14:creationId xmlns:p14="http://schemas.microsoft.com/office/powerpoint/2010/main" val="9564733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676656" y="114299"/>
            <a:ext cx="10772775" cy="877571"/>
          </a:xfrm>
        </p:spPr>
        <p:txBody>
          <a:bodyPr>
            <a:normAutofit/>
          </a:bodyPr>
          <a:lstStyle/>
          <a:p>
            <a:pPr algn="ctr"/>
            <a:r>
              <a:rPr kumimoji="1" lang="ja-JP" altLang="en-US" sz="3600" dirty="0"/>
              <a:t>本日のメニュー</a:t>
            </a:r>
          </a:p>
        </p:txBody>
      </p:sp>
      <p:sp>
        <p:nvSpPr>
          <p:cNvPr id="5" name="テキスト ボックス 4"/>
          <p:cNvSpPr txBox="1"/>
          <p:nvPr/>
        </p:nvSpPr>
        <p:spPr>
          <a:xfrm>
            <a:off x="445954" y="865258"/>
            <a:ext cx="11387710" cy="5786199"/>
          </a:xfrm>
          <a:prstGeom prst="rect">
            <a:avLst/>
          </a:prstGeom>
          <a:noFill/>
        </p:spPr>
        <p:txBody>
          <a:bodyPr wrap="square" rtlCol="0">
            <a:spAutoFit/>
          </a:bodyPr>
          <a:lstStyle/>
          <a:p>
            <a:pPr>
              <a:spcAft>
                <a:spcPts val="900"/>
              </a:spcAft>
            </a:pPr>
            <a:r>
              <a:rPr kumimoji="1" lang="en-US" altLang="ja-JP" sz="2400" dirty="0">
                <a:solidFill>
                  <a:srgbClr val="00B0F0"/>
                </a:solidFill>
                <a:latin typeface="メイリオ" panose="020B0604030504040204" pitchFamily="50" charset="-128"/>
                <a:ea typeface="メイリオ" panose="020B0604030504040204" pitchFamily="50" charset="-128"/>
              </a:rPr>
              <a:t>1. </a:t>
            </a:r>
            <a:r>
              <a:rPr kumimoji="1" lang="ja-JP" altLang="en-US" sz="2400" b="1" dirty="0">
                <a:solidFill>
                  <a:srgbClr val="00B0F0"/>
                </a:solidFill>
                <a:latin typeface="メイリオ" panose="020B0604030504040204" pitchFamily="50" charset="-128"/>
                <a:ea typeface="メイリオ" panose="020B0604030504040204" pitchFamily="50" charset="-128"/>
              </a:rPr>
              <a:t>生物の進化</a:t>
            </a:r>
          </a:p>
          <a:p>
            <a:pPr lvl="1">
              <a:spcAft>
                <a:spcPts val="900"/>
              </a:spcAft>
            </a:pPr>
            <a:r>
              <a:rPr kumimoji="1" lang="ja-JP" altLang="en-US" sz="2400" b="1" dirty="0">
                <a:solidFill>
                  <a:srgbClr val="FF0000"/>
                </a:solidFill>
                <a:latin typeface="メイリオ" panose="020B0604030504040204" pitchFamily="50" charset="-128"/>
                <a:ea typeface="メイリオ" panose="020B0604030504040204" pitchFamily="50" charset="-128"/>
              </a:rPr>
              <a:t>自然選択</a:t>
            </a:r>
            <a:r>
              <a:rPr kumimoji="1" lang="en-US" altLang="ja-JP" sz="2400"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老化が淘汰されない理由、協力の進化、有性生殖の進化</a:t>
            </a:r>
          </a:p>
          <a:p>
            <a:pPr lvl="1">
              <a:spcAft>
                <a:spcPts val="900"/>
              </a:spcAft>
            </a:pPr>
            <a:r>
              <a:rPr kumimoji="1" lang="ja-JP" altLang="en-US" sz="2400" b="1" dirty="0">
                <a:solidFill>
                  <a:srgbClr val="FF0000"/>
                </a:solidFill>
                <a:latin typeface="メイリオ" panose="020B0604030504040204" pitchFamily="50" charset="-128"/>
                <a:ea typeface="メイリオ" panose="020B0604030504040204" pitchFamily="50" charset="-128"/>
              </a:rPr>
              <a:t>系統的制約</a:t>
            </a:r>
            <a:r>
              <a:rPr kumimoji="1" lang="en-US" altLang="ja-JP" sz="2400"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網膜・輸精管における不合理</a:t>
            </a:r>
          </a:p>
          <a:p>
            <a:pPr lvl="1">
              <a:spcAft>
                <a:spcPts val="900"/>
              </a:spcAft>
            </a:pPr>
            <a:r>
              <a:rPr kumimoji="1" lang="ja-JP" altLang="en-US" sz="2400" b="1" dirty="0">
                <a:solidFill>
                  <a:srgbClr val="FF0000"/>
                </a:solidFill>
                <a:latin typeface="メイリオ" panose="020B0604030504040204" pitchFamily="50" charset="-128"/>
                <a:ea typeface="メイリオ" panose="020B0604030504040204" pitchFamily="50" charset="-128"/>
              </a:rPr>
              <a:t>人口学的確率性</a:t>
            </a:r>
            <a:r>
              <a:rPr kumimoji="1" lang="en-US" altLang="ja-JP" sz="2400"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人種ごとに血液型頻度が異なる理由</a:t>
            </a:r>
          </a:p>
          <a:p>
            <a:pPr>
              <a:spcAft>
                <a:spcPts val="900"/>
              </a:spcAft>
            </a:pPr>
            <a:endParaRPr kumimoji="1" lang="ja-JP" altLang="en-US" sz="800" dirty="0">
              <a:latin typeface="メイリオ" panose="020B0604030504040204" pitchFamily="50" charset="-128"/>
              <a:ea typeface="メイリオ" panose="020B0604030504040204" pitchFamily="50" charset="-128"/>
            </a:endParaRPr>
          </a:p>
          <a:p>
            <a:pPr>
              <a:spcAft>
                <a:spcPts val="900"/>
              </a:spcAft>
            </a:pPr>
            <a:r>
              <a:rPr kumimoji="1" lang="en-US" altLang="ja-JP" sz="2400" dirty="0">
                <a:solidFill>
                  <a:srgbClr val="00B0F0"/>
                </a:solidFill>
                <a:latin typeface="メイリオ" panose="020B0604030504040204" pitchFamily="50" charset="-128"/>
                <a:ea typeface="メイリオ" panose="020B0604030504040204" pitchFamily="50" charset="-128"/>
              </a:rPr>
              <a:t>2. </a:t>
            </a:r>
            <a:r>
              <a:rPr kumimoji="1" lang="ja-JP" altLang="en-US" sz="2400" b="1" dirty="0">
                <a:solidFill>
                  <a:srgbClr val="00B0F0"/>
                </a:solidFill>
                <a:latin typeface="メイリオ" panose="020B0604030504040204" pitchFamily="50" charset="-128"/>
                <a:ea typeface="メイリオ" panose="020B0604030504040204" pitchFamily="50" charset="-128"/>
              </a:rPr>
              <a:t>生物多様性と生態系の構造</a:t>
            </a:r>
          </a:p>
          <a:p>
            <a:pPr lvl="1">
              <a:spcAft>
                <a:spcPts val="900"/>
              </a:spcAft>
            </a:pPr>
            <a:r>
              <a:rPr kumimoji="1" lang="ja-JP" altLang="en-US" sz="2400" b="1" dirty="0">
                <a:solidFill>
                  <a:srgbClr val="FF0000"/>
                </a:solidFill>
                <a:latin typeface="メイリオ" panose="020B0604030504040204" pitchFamily="50" charset="-128"/>
                <a:ea typeface="メイリオ" panose="020B0604030504040204" pitchFamily="50" charset="-128"/>
              </a:rPr>
              <a:t>生物多様性を生み出すもの</a:t>
            </a:r>
            <a:r>
              <a:rPr kumimoji="1" lang="en-US" altLang="ja-JP" sz="2400"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生物が多様な理由</a:t>
            </a:r>
          </a:p>
          <a:p>
            <a:pPr lvl="1">
              <a:spcAft>
                <a:spcPts val="900"/>
              </a:spcAft>
            </a:pPr>
            <a:r>
              <a:rPr kumimoji="1" lang="ja-JP" altLang="en-US" sz="2400" b="1" dirty="0">
                <a:solidFill>
                  <a:srgbClr val="FF0000"/>
                </a:solidFill>
                <a:latin typeface="メイリオ" panose="020B0604030504040204" pitchFamily="50" charset="-128"/>
                <a:ea typeface="メイリオ" panose="020B0604030504040204" pitchFamily="50" charset="-128"/>
              </a:rPr>
              <a:t>生態系の構造</a:t>
            </a:r>
            <a:r>
              <a:rPr kumimoji="1" lang="en-US" altLang="ja-JP" sz="2400" b="1" dirty="0">
                <a:latin typeface="メイリオ" panose="020B0604030504040204" pitchFamily="50" charset="-128"/>
                <a:ea typeface="メイリオ" panose="020B0604030504040204" pitchFamily="50" charset="-128"/>
              </a:rPr>
              <a:t>		</a:t>
            </a:r>
            <a:r>
              <a:rPr kumimoji="1" lang="en-US" altLang="ja-JP" sz="2400"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種の絶滅や外来種の侵入を避けるべき理由</a:t>
            </a:r>
          </a:p>
          <a:p>
            <a:pPr lvl="1">
              <a:spcAft>
                <a:spcPts val="900"/>
              </a:spcAft>
            </a:pPr>
            <a:endParaRPr kumimoji="1" lang="ja-JP" altLang="en-US" sz="800" dirty="0">
              <a:latin typeface="メイリオ" panose="020B0604030504040204" pitchFamily="50" charset="-128"/>
              <a:ea typeface="メイリオ" panose="020B0604030504040204" pitchFamily="50" charset="-128"/>
            </a:endParaRPr>
          </a:p>
          <a:p>
            <a:pPr>
              <a:spcAft>
                <a:spcPts val="900"/>
              </a:spcAft>
            </a:pPr>
            <a:r>
              <a:rPr kumimoji="1" lang="en-US" altLang="ja-JP" sz="2400" dirty="0">
                <a:solidFill>
                  <a:srgbClr val="00B0F0"/>
                </a:solidFill>
                <a:latin typeface="メイリオ" panose="020B0604030504040204" pitchFamily="50" charset="-128"/>
                <a:ea typeface="メイリオ" panose="020B0604030504040204" pitchFamily="50" charset="-128"/>
              </a:rPr>
              <a:t>3. </a:t>
            </a:r>
            <a:r>
              <a:rPr kumimoji="1" lang="ja-JP" altLang="en-US" sz="2400" b="1" dirty="0">
                <a:solidFill>
                  <a:srgbClr val="00B0F0"/>
                </a:solidFill>
                <a:latin typeface="メイリオ" panose="020B0604030504040204" pitchFamily="50" charset="-128"/>
                <a:ea typeface="メイリオ" panose="020B0604030504040204" pitchFamily="50" charset="-128"/>
              </a:rPr>
              <a:t>植生のシミュレーション（試験範囲外）</a:t>
            </a:r>
          </a:p>
          <a:p>
            <a:pPr>
              <a:spcAft>
                <a:spcPts val="900"/>
              </a:spcAft>
            </a:pPr>
            <a:r>
              <a:rPr kumimoji="1" lang="ja-JP" altLang="en-US" sz="2400" dirty="0">
                <a:latin typeface="メイリオ" panose="020B0604030504040204" pitchFamily="50" charset="-128"/>
                <a:ea typeface="メイリオ" panose="020B0604030504040204" pitchFamily="50" charset="-128"/>
              </a:rPr>
              <a:t>	</a:t>
            </a:r>
            <a:r>
              <a:rPr kumimoji="1" lang="ja-JP" altLang="en-US" sz="2400" b="1" dirty="0">
                <a:solidFill>
                  <a:srgbClr val="FF0000"/>
                </a:solidFill>
                <a:latin typeface="メイリオ" panose="020B0604030504040204" pitchFamily="50" charset="-128"/>
                <a:ea typeface="メイリオ" panose="020B0604030504040204" pitchFamily="50" charset="-128"/>
              </a:rPr>
              <a:t>気候区ごとの植生</a:t>
            </a:r>
            <a:r>
              <a:rPr kumimoji="1" lang="en-US" altLang="ja-JP" sz="2400"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気候は植生分布を決めます</a:t>
            </a:r>
          </a:p>
          <a:p>
            <a:pPr>
              <a:spcAft>
                <a:spcPts val="900"/>
              </a:spcAft>
            </a:pPr>
            <a:r>
              <a:rPr kumimoji="1" lang="ja-JP" altLang="en-US" sz="2400" b="1" dirty="0">
                <a:latin typeface="メイリオ" panose="020B0604030504040204" pitchFamily="50" charset="-128"/>
                <a:ea typeface="メイリオ" panose="020B0604030504040204" pitchFamily="50" charset="-128"/>
              </a:rPr>
              <a:t>	</a:t>
            </a:r>
            <a:r>
              <a:rPr kumimoji="1" lang="ja-JP" altLang="en-US" sz="2400" b="1" dirty="0">
                <a:solidFill>
                  <a:srgbClr val="FF0000"/>
                </a:solidFill>
                <a:latin typeface="メイリオ" panose="020B0604030504040204" pitchFamily="50" charset="-128"/>
                <a:ea typeface="メイリオ" panose="020B0604030504040204" pitchFamily="50" charset="-128"/>
              </a:rPr>
              <a:t>植生が環境にもたらす影響</a:t>
            </a:r>
            <a:r>
              <a:rPr kumimoji="1" lang="en-US" altLang="ja-JP" sz="2400"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実は植生分布も気候に影響します</a:t>
            </a:r>
          </a:p>
          <a:p>
            <a:pPr>
              <a:spcAft>
                <a:spcPts val="900"/>
              </a:spcAft>
            </a:pPr>
            <a:r>
              <a:rPr kumimoji="1" lang="ja-JP" altLang="en-US" sz="2400" b="1" dirty="0">
                <a:latin typeface="メイリオ" panose="020B0604030504040204" pitchFamily="50" charset="-128"/>
                <a:ea typeface="メイリオ" panose="020B0604030504040204" pitchFamily="50" charset="-128"/>
              </a:rPr>
              <a:t>	</a:t>
            </a:r>
            <a:r>
              <a:rPr kumimoji="1" lang="ja-JP" altLang="en-US" sz="2400" b="1" dirty="0">
                <a:solidFill>
                  <a:srgbClr val="FF0000"/>
                </a:solidFill>
                <a:latin typeface="メイリオ" panose="020B0604030504040204" pitchFamily="50" charset="-128"/>
                <a:ea typeface="メイリオ" panose="020B0604030504040204" pitchFamily="50" charset="-128"/>
              </a:rPr>
              <a:t>陸面過程モデルとシミュレーション</a:t>
            </a:r>
            <a:r>
              <a:rPr kumimoji="1" lang="en-US" altLang="ja-JP" sz="2400"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計算機の中に植生を再現する</a:t>
            </a:r>
          </a:p>
        </p:txBody>
      </p:sp>
      <p:sp>
        <p:nvSpPr>
          <p:cNvPr id="8" name="雲 7"/>
          <p:cNvSpPr/>
          <p:nvPr/>
        </p:nvSpPr>
        <p:spPr>
          <a:xfrm>
            <a:off x="7796401" y="2258132"/>
            <a:ext cx="4037263" cy="1711569"/>
          </a:xfrm>
          <a:prstGeom prst="cloud">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メイリオ" panose="020B0604030504040204" pitchFamily="50" charset="-128"/>
                <a:ea typeface="メイリオ" panose="020B0604030504040204" pitchFamily="50" charset="-128"/>
              </a:rPr>
              <a:t>目標：個体以上のスケールを扱う生物学についての基礎的センスを取得する</a:t>
            </a:r>
          </a:p>
        </p:txBody>
      </p:sp>
    </p:spTree>
    <p:extLst>
      <p:ext uri="{BB962C8B-B14F-4D97-AF65-F5344CB8AC3E}">
        <p14:creationId xmlns:p14="http://schemas.microsoft.com/office/powerpoint/2010/main" val="40356831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タイトル 1"/>
          <p:cNvSpPr txBox="1">
            <a:spLocks/>
          </p:cNvSpPr>
          <p:nvPr/>
        </p:nvSpPr>
        <p:spPr>
          <a:xfrm>
            <a:off x="503871" y="421360"/>
            <a:ext cx="10772775" cy="102446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kumimoji="1" sz="5400" kern="1200" spc="-120" baseline="0">
                <a:solidFill>
                  <a:schemeClr val="accent1"/>
                </a:solidFill>
                <a:latin typeface="+mj-lt"/>
                <a:ea typeface="+mj-ea"/>
                <a:cs typeface="+mj-cs"/>
              </a:defRPr>
            </a:lvl1pPr>
          </a:lstStyle>
          <a:p>
            <a:r>
              <a:rPr lang="ja-JP" altLang="en-US" sz="2800" dirty="0"/>
              <a:t>進化のメカニズムその３：</a:t>
            </a:r>
            <a:endParaRPr lang="en-US" altLang="ja-JP" sz="2800" dirty="0"/>
          </a:p>
          <a:p>
            <a:r>
              <a:rPr lang="ja-JP" altLang="en-US" sz="4000" dirty="0"/>
              <a:t>人口学的確率性</a:t>
            </a:r>
            <a:endParaRPr lang="ja-JP" altLang="en-US" sz="4400" dirty="0"/>
          </a:p>
        </p:txBody>
      </p:sp>
      <p:sp>
        <p:nvSpPr>
          <p:cNvPr id="2" name="正方形/長方形 1"/>
          <p:cNvSpPr/>
          <p:nvPr/>
        </p:nvSpPr>
        <p:spPr>
          <a:xfrm>
            <a:off x="390524" y="3109677"/>
            <a:ext cx="9386522" cy="830997"/>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これらが同数混じり合った場合を考える。この混合集団の総数が、その後の世代で増減しない場合に期待される○Type比の変化は？</a:t>
            </a:r>
          </a:p>
        </p:txBody>
      </p:sp>
      <p:sp>
        <p:nvSpPr>
          <p:cNvPr id="3" name="爆発 1 2"/>
          <p:cNvSpPr/>
          <p:nvPr/>
        </p:nvSpPr>
        <p:spPr>
          <a:xfrm>
            <a:off x="7821637" y="258186"/>
            <a:ext cx="4184260" cy="1990297"/>
          </a:xfrm>
          <a:prstGeom prst="irregularSeal1">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この説明に納得してしまった君は甘い！</a:t>
            </a:r>
          </a:p>
        </p:txBody>
      </p:sp>
      <p:sp>
        <p:nvSpPr>
          <p:cNvPr id="8" name="正方形/長方形 7"/>
          <p:cNvSpPr/>
          <p:nvPr/>
        </p:nvSpPr>
        <p:spPr>
          <a:xfrm>
            <a:off x="1371874" y="6424329"/>
            <a:ext cx="8278805"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rPr>
              <a:t>世代を重ねるに従い、●Typeは急速に集団から排除される</a:t>
            </a:r>
          </a:p>
        </p:txBody>
      </p:sp>
      <p:sp>
        <p:nvSpPr>
          <p:cNvPr id="9" name="正方形/長方形 8"/>
          <p:cNvSpPr/>
          <p:nvPr/>
        </p:nvSpPr>
        <p:spPr>
          <a:xfrm>
            <a:off x="390524" y="1573848"/>
            <a:ext cx="10999470" cy="461665"/>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1世代に1回だけ繁殖を行う仮想的な生物集団を考える</a:t>
            </a:r>
          </a:p>
        </p:txBody>
      </p:sp>
      <p:sp>
        <p:nvSpPr>
          <p:cNvPr id="10" name="正方形/長方形 9"/>
          <p:cNvSpPr/>
          <p:nvPr/>
        </p:nvSpPr>
        <p:spPr>
          <a:xfrm>
            <a:off x="1093478" y="2248484"/>
            <a:ext cx="8557201" cy="830997"/>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1個体が10の子を持つ遺伝的性質を持つ個体群（○Type）</a:t>
            </a:r>
          </a:p>
          <a:p>
            <a:r>
              <a:rPr lang="ja-JP" altLang="en-US" sz="2400" dirty="0">
                <a:latin typeface="メイリオ" panose="020B0604030504040204" pitchFamily="50" charset="-128"/>
                <a:ea typeface="メイリオ" panose="020B0604030504040204" pitchFamily="50" charset="-128"/>
              </a:rPr>
              <a:t>1個体が 9の子を持つ遺伝的性質を持つ個体群（●Type）</a:t>
            </a:r>
          </a:p>
        </p:txBody>
      </p:sp>
      <p:sp>
        <p:nvSpPr>
          <p:cNvPr id="11" name="左中かっこ 10"/>
          <p:cNvSpPr/>
          <p:nvPr/>
        </p:nvSpPr>
        <p:spPr>
          <a:xfrm>
            <a:off x="854329" y="2179193"/>
            <a:ext cx="353177" cy="87219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円弧 13"/>
          <p:cNvSpPr/>
          <p:nvPr/>
        </p:nvSpPr>
        <p:spPr>
          <a:xfrm rot="19166087" flipH="1">
            <a:off x="295850" y="2599954"/>
            <a:ext cx="1356104" cy="496294"/>
          </a:xfrm>
          <a:prstGeom prst="arc">
            <a:avLst>
              <a:gd name="adj1" fmla="val 16200000"/>
              <a:gd name="adj2" fmla="val 20782798"/>
            </a:avLst>
          </a:prstGeom>
          <a:ln>
            <a:solidFill>
              <a:schemeClr val="tx1"/>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aphicFrame>
        <p:nvGraphicFramePr>
          <p:cNvPr id="16" name="表 15"/>
          <p:cNvGraphicFramePr>
            <a:graphicFrameLocks noGrp="1"/>
          </p:cNvGraphicFramePr>
          <p:nvPr>
            <p:extLst>
              <p:ext uri="{D42A27DB-BD31-4B8C-83A1-F6EECF244321}">
                <p14:modId xmlns:p14="http://schemas.microsoft.com/office/powerpoint/2010/main" val="2320132506"/>
              </p:ext>
            </p:extLst>
          </p:nvPr>
        </p:nvGraphicFramePr>
        <p:xfrm>
          <a:off x="390082" y="4181553"/>
          <a:ext cx="6137327" cy="1981200"/>
        </p:xfrm>
        <a:graphic>
          <a:graphicData uri="http://schemas.openxmlformats.org/drawingml/2006/table">
            <a:tbl>
              <a:tblPr firstRow="1" bandRow="1">
                <a:tableStyleId>{0660B408-B3CF-4A94-85FC-2B1E0A45F4A2}</a:tableStyleId>
              </a:tblPr>
              <a:tblGrid>
                <a:gridCol w="1662374">
                  <a:extLst>
                    <a:ext uri="{9D8B030D-6E8A-4147-A177-3AD203B41FA5}">
                      <a16:colId xmlns="" xmlns:a16="http://schemas.microsoft.com/office/drawing/2014/main" val="20000"/>
                    </a:ext>
                  </a:extLst>
                </a:gridCol>
                <a:gridCol w="4474953">
                  <a:extLst>
                    <a:ext uri="{9D8B030D-6E8A-4147-A177-3AD203B41FA5}">
                      <a16:colId xmlns="" xmlns:a16="http://schemas.microsoft.com/office/drawing/2014/main" val="20001"/>
                    </a:ext>
                  </a:extLst>
                </a:gridCol>
              </a:tblGrid>
              <a:tr h="370840">
                <a:tc>
                  <a:txBody>
                    <a:bodyPr/>
                    <a:lstStyle/>
                    <a:p>
                      <a:r>
                        <a:rPr lang="ja-JP" altLang="en-US" sz="2000" dirty="0">
                          <a:latin typeface="メイリオ" panose="020B0604030504040204" pitchFamily="50" charset="-128"/>
                          <a:ea typeface="メイリオ" panose="020B0604030504040204" pitchFamily="50" charset="-128"/>
                        </a:rPr>
                        <a:t>世代数</a:t>
                      </a:r>
                      <a:endParaRPr kumimoji="1" lang="ja-JP" alt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latin typeface="メイリオ" panose="020B0604030504040204" pitchFamily="50" charset="-128"/>
                          <a:ea typeface="メイリオ" panose="020B0604030504040204" pitchFamily="50" charset="-128"/>
                        </a:rPr>
                        <a:t>○Type比</a:t>
                      </a:r>
                      <a:endParaRPr kumimoji="1" lang="ja-JP" altLang="en-US" sz="2000" dirty="0"/>
                    </a:p>
                  </a:txBody>
                  <a:tcPr/>
                </a:tc>
                <a:extLst>
                  <a:ext uri="{0D108BD9-81ED-4DB2-BD59-A6C34878D82A}">
                    <a16:rowId xmlns="" xmlns:a16="http://schemas.microsoft.com/office/drawing/2014/main" val="10000"/>
                  </a:ext>
                </a:extLst>
              </a:tr>
              <a:tr h="370840">
                <a:tc>
                  <a:txBody>
                    <a:bodyPr/>
                    <a:lstStyle/>
                    <a:p>
                      <a:r>
                        <a:rPr lang="ja-JP" altLang="en-US" sz="2000" dirty="0">
                          <a:latin typeface="メイリオ" panose="020B0604030504040204" pitchFamily="50" charset="-128"/>
                          <a:ea typeface="メイリオ" panose="020B0604030504040204" pitchFamily="50" charset="-128"/>
                        </a:rPr>
                        <a:t>第0世代</a:t>
                      </a:r>
                      <a:endParaRPr kumimoji="1" lang="ja-JP" alt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latin typeface="メイリオ" panose="020B0604030504040204" pitchFamily="50" charset="-128"/>
                          <a:ea typeface="メイリオ" panose="020B0604030504040204" pitchFamily="50" charset="-128"/>
                        </a:rPr>
                        <a:t>0.50</a:t>
                      </a:r>
                      <a:endParaRPr kumimoji="1" lang="ja-JP" altLang="en-US" sz="2000" dirty="0"/>
                    </a:p>
                  </a:txBody>
                  <a:tcPr/>
                </a:tc>
                <a:extLst>
                  <a:ext uri="{0D108BD9-81ED-4DB2-BD59-A6C34878D82A}">
                    <a16:rowId xmlns="" xmlns:a16="http://schemas.microsoft.com/office/drawing/2014/main" val="10001"/>
                  </a:ext>
                </a:extLst>
              </a:tr>
              <a:tr h="370840">
                <a:tc>
                  <a:txBody>
                    <a:bodyPr/>
                    <a:lstStyle/>
                    <a:p>
                      <a:r>
                        <a:rPr lang="ja-JP" altLang="en-US" sz="2000" dirty="0">
                          <a:latin typeface="メイリオ" panose="020B0604030504040204" pitchFamily="50" charset="-128"/>
                          <a:ea typeface="メイリオ" panose="020B0604030504040204" pitchFamily="50" charset="-128"/>
                        </a:rPr>
                        <a:t>第1世代</a:t>
                      </a:r>
                      <a:endParaRPr kumimoji="1" lang="ja-JP" alt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latin typeface="メイリオ" panose="020B0604030504040204" pitchFamily="50" charset="-128"/>
                          <a:ea typeface="メイリオ" panose="020B0604030504040204" pitchFamily="50" charset="-128"/>
                        </a:rPr>
                        <a:t>10 / (10+9)</a:t>
                      </a:r>
                    </a:p>
                  </a:txBody>
                  <a:tcPr/>
                </a:tc>
                <a:extLst>
                  <a:ext uri="{0D108BD9-81ED-4DB2-BD59-A6C34878D82A}">
                    <a16:rowId xmlns="" xmlns:a16="http://schemas.microsoft.com/office/drawing/2014/main" val="10002"/>
                  </a:ext>
                </a:extLst>
              </a:tr>
              <a:tr h="370840">
                <a:tc>
                  <a:txBody>
                    <a:bodyPr/>
                    <a:lstStyle/>
                    <a:p>
                      <a:r>
                        <a:rPr lang="ja-JP" altLang="en-US" sz="2000" dirty="0">
                          <a:latin typeface="メイリオ" panose="020B0604030504040204" pitchFamily="50" charset="-128"/>
                          <a:ea typeface="メイリオ" panose="020B0604030504040204" pitchFamily="50" charset="-128"/>
                        </a:rPr>
                        <a:t>第2世代</a:t>
                      </a:r>
                      <a:endParaRPr kumimoji="1" lang="ja-JP" alt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latin typeface="メイリオ" panose="020B0604030504040204" pitchFamily="50" charset="-128"/>
                          <a:ea typeface="メイリオ" panose="020B0604030504040204" pitchFamily="50" charset="-128"/>
                        </a:rPr>
                        <a:t>10</a:t>
                      </a:r>
                      <a:r>
                        <a:rPr lang="ja-JP" altLang="en-US" sz="2000" baseline="30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(10</a:t>
                      </a:r>
                      <a:r>
                        <a:rPr lang="ja-JP" altLang="en-US" sz="2000" baseline="30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+9</a:t>
                      </a:r>
                      <a:r>
                        <a:rPr lang="ja-JP" altLang="en-US" sz="2000" baseline="30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a:t>
                      </a:r>
                    </a:p>
                  </a:txBody>
                  <a:tcPr/>
                </a:tc>
                <a:extLst>
                  <a:ext uri="{0D108BD9-81ED-4DB2-BD59-A6C34878D82A}">
                    <a16:rowId xmlns="" xmlns:a16="http://schemas.microsoft.com/office/drawing/2014/main" val="10003"/>
                  </a:ext>
                </a:extLst>
              </a:tr>
              <a:tr h="370840">
                <a:tc>
                  <a:txBody>
                    <a:bodyPr/>
                    <a:lstStyle/>
                    <a:p>
                      <a:r>
                        <a:rPr lang="ja-JP" altLang="en-US" sz="2000" dirty="0">
                          <a:latin typeface="メイリオ" panose="020B0604030504040204" pitchFamily="50" charset="-128"/>
                          <a:ea typeface="メイリオ" panose="020B0604030504040204" pitchFamily="50" charset="-128"/>
                        </a:rPr>
                        <a:t>第n世代</a:t>
                      </a:r>
                      <a:endParaRPr kumimoji="1" lang="ja-JP" alt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latin typeface="メイリオ" panose="020B0604030504040204" pitchFamily="50" charset="-128"/>
                          <a:ea typeface="メイリオ" panose="020B0604030504040204" pitchFamily="50" charset="-128"/>
                        </a:rPr>
                        <a:t>10</a:t>
                      </a:r>
                      <a:r>
                        <a:rPr lang="ja-JP" altLang="en-US" sz="2000" baseline="30000" dirty="0">
                          <a:latin typeface="メイリオ" panose="020B0604030504040204" pitchFamily="50" charset="-128"/>
                          <a:ea typeface="メイリオ" panose="020B0604030504040204" pitchFamily="50" charset="-128"/>
                        </a:rPr>
                        <a:t>n</a:t>
                      </a:r>
                      <a:r>
                        <a:rPr lang="ja-JP" altLang="en-US" sz="2000" dirty="0">
                          <a:latin typeface="メイリオ" panose="020B0604030504040204" pitchFamily="50" charset="-128"/>
                          <a:ea typeface="メイリオ" panose="020B0604030504040204" pitchFamily="50" charset="-128"/>
                        </a:rPr>
                        <a:t> / (10</a:t>
                      </a:r>
                      <a:r>
                        <a:rPr lang="ja-JP" altLang="en-US" sz="2000" baseline="30000" dirty="0">
                          <a:latin typeface="メイリオ" panose="020B0604030504040204" pitchFamily="50" charset="-128"/>
                          <a:ea typeface="メイリオ" panose="020B0604030504040204" pitchFamily="50" charset="-128"/>
                        </a:rPr>
                        <a:t>n</a:t>
                      </a:r>
                      <a:r>
                        <a:rPr lang="ja-JP" altLang="en-US" sz="2000" dirty="0">
                          <a:latin typeface="メイリオ" panose="020B0604030504040204" pitchFamily="50" charset="-128"/>
                          <a:ea typeface="メイリオ" panose="020B0604030504040204" pitchFamily="50" charset="-128"/>
                        </a:rPr>
                        <a:t>+9</a:t>
                      </a:r>
                      <a:r>
                        <a:rPr lang="ja-JP" altLang="en-US" sz="2000" baseline="30000" dirty="0">
                          <a:latin typeface="メイリオ" panose="020B0604030504040204" pitchFamily="50" charset="-128"/>
                          <a:ea typeface="メイリオ" panose="020B0604030504040204" pitchFamily="50" charset="-128"/>
                        </a:rPr>
                        <a:t>n</a:t>
                      </a:r>
                      <a:r>
                        <a:rPr lang="ja-JP" altLang="en-US" sz="2000" dirty="0">
                          <a:latin typeface="メイリオ" panose="020B0604030504040204" pitchFamily="50" charset="-128"/>
                          <a:ea typeface="メイリオ" panose="020B0604030504040204" pitchFamily="50" charset="-128"/>
                        </a:rPr>
                        <a:t>) = 1/(1+0.9</a:t>
                      </a:r>
                      <a:r>
                        <a:rPr lang="ja-JP" altLang="en-US" sz="2000" baseline="30000" dirty="0">
                          <a:latin typeface="メイリオ" panose="020B0604030504040204" pitchFamily="50" charset="-128"/>
                          <a:ea typeface="メイリオ" panose="020B0604030504040204" pitchFamily="50" charset="-128"/>
                        </a:rPr>
                        <a:t>n</a:t>
                      </a:r>
                      <a:r>
                        <a:rPr lang="ja-JP" altLang="en-US" sz="2000" dirty="0">
                          <a:latin typeface="メイリオ" panose="020B0604030504040204" pitchFamily="50" charset="-128"/>
                          <a:ea typeface="メイリオ" panose="020B0604030504040204" pitchFamily="50" charset="-128"/>
                        </a:rPr>
                        <a:t>)</a:t>
                      </a:r>
                      <a:endParaRPr kumimoji="1" lang="ja-JP" altLang="en-US" sz="2000" dirty="0"/>
                    </a:p>
                  </a:txBody>
                  <a:tcPr/>
                </a:tc>
                <a:extLst>
                  <a:ext uri="{0D108BD9-81ED-4DB2-BD59-A6C34878D82A}">
                    <a16:rowId xmlns="" xmlns:a16="http://schemas.microsoft.com/office/drawing/2014/main" val="10004"/>
                  </a:ext>
                </a:extLst>
              </a:tr>
            </a:tbl>
          </a:graphicData>
        </a:graphic>
      </p:graphicFrame>
      <p:grpSp>
        <p:nvGrpSpPr>
          <p:cNvPr id="19" name="グループ化 18"/>
          <p:cNvGrpSpPr/>
          <p:nvPr/>
        </p:nvGrpSpPr>
        <p:grpSpPr>
          <a:xfrm>
            <a:off x="7833360" y="3893085"/>
            <a:ext cx="3860800" cy="2442882"/>
            <a:chOff x="7833360" y="3893085"/>
            <a:chExt cx="3860800" cy="2442882"/>
          </a:xfrm>
        </p:grpSpPr>
        <p:sp>
          <p:nvSpPr>
            <p:cNvPr id="18" name="正方形/長方形 17"/>
            <p:cNvSpPr/>
            <p:nvPr/>
          </p:nvSpPr>
          <p:spPr>
            <a:xfrm>
              <a:off x="7833360" y="3893085"/>
              <a:ext cx="3860800" cy="24061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9637" y="3940674"/>
              <a:ext cx="3287079" cy="1981151"/>
            </a:xfrm>
            <a:prstGeom prst="rect">
              <a:avLst/>
            </a:prstGeom>
          </p:spPr>
        </p:pic>
        <p:cxnSp>
          <p:nvCxnSpPr>
            <p:cNvPr id="6" name="直線矢印コネクタ 5"/>
            <p:cNvCxnSpPr/>
            <p:nvPr/>
          </p:nvCxnSpPr>
          <p:spPr>
            <a:xfrm>
              <a:off x="9037005" y="5921825"/>
              <a:ext cx="1872342"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9534594" y="5966635"/>
              <a:ext cx="877163"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世代数</a:t>
              </a:r>
            </a:p>
          </p:txBody>
        </p:sp>
        <p:cxnSp>
          <p:nvCxnSpPr>
            <p:cNvPr id="15" name="直線矢印コネクタ 14"/>
            <p:cNvCxnSpPr/>
            <p:nvPr/>
          </p:nvCxnSpPr>
          <p:spPr>
            <a:xfrm flipV="1">
              <a:off x="8228149" y="4128114"/>
              <a:ext cx="1451" cy="1558834"/>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rot="16200000">
              <a:off x="7224348" y="4794446"/>
              <a:ext cx="1638269"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Type</a:t>
              </a:r>
              <a:r>
                <a:rPr kumimoji="1" lang="ja-JP" altLang="en-US" dirty="0">
                  <a:latin typeface="メイリオ" panose="020B0604030504040204" pitchFamily="50" charset="-128"/>
                  <a:ea typeface="メイリオ" panose="020B0604030504040204" pitchFamily="50" charset="-128"/>
                </a:rPr>
                <a:t>の比率</a:t>
              </a:r>
            </a:p>
          </p:txBody>
        </p:sp>
      </p:grpSp>
    </p:spTree>
    <p:extLst>
      <p:ext uri="{BB962C8B-B14F-4D97-AF65-F5344CB8AC3E}">
        <p14:creationId xmlns:p14="http://schemas.microsoft.com/office/powerpoint/2010/main" val="343922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4" name="角丸四角形 33"/>
          <p:cNvSpPr/>
          <p:nvPr/>
        </p:nvSpPr>
        <p:spPr>
          <a:xfrm>
            <a:off x="641630" y="3631767"/>
            <a:ext cx="10196044" cy="173940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7745320" y="1174234"/>
            <a:ext cx="4174014" cy="2108087"/>
          </a:xfrm>
          <a:prstGeom prst="roundRect">
            <a:avLst>
              <a:gd name="adj" fmla="val 10661"/>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2852097" y="1148446"/>
            <a:ext cx="4174014" cy="2108087"/>
          </a:xfrm>
          <a:prstGeom prst="roundRect">
            <a:avLst>
              <a:gd name="adj" fmla="val 10661"/>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1222586" y="1150792"/>
            <a:ext cx="1566746" cy="1266922"/>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132040" y="298577"/>
            <a:ext cx="10575242" cy="523220"/>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ここで、各世代で</a:t>
            </a:r>
            <a:r>
              <a:rPr lang="en-US" altLang="ja-JP" sz="2800" dirty="0">
                <a:latin typeface="メイリオ" panose="020B0604030504040204" pitchFamily="50" charset="-128"/>
                <a:ea typeface="メイリオ" panose="020B0604030504040204" pitchFamily="50" charset="-128"/>
              </a:rPr>
              <a:t>2</a:t>
            </a:r>
            <a:r>
              <a:rPr lang="ja-JP" altLang="en-US" sz="2800" dirty="0">
                <a:latin typeface="メイリオ" panose="020B0604030504040204" pitchFamily="50" charset="-128"/>
                <a:ea typeface="メイリオ" panose="020B0604030504040204" pitchFamily="50" charset="-128"/>
              </a:rPr>
              <a:t>個体だけ生存し繁殖するケースを考える</a:t>
            </a:r>
          </a:p>
        </p:txBody>
      </p:sp>
      <mc:AlternateContent xmlns:mc="http://schemas.openxmlformats.org/markup-compatibility/2006" xmlns:a14="http://schemas.microsoft.com/office/drawing/2010/main">
        <mc:Choice Requires="a14">
          <p:sp>
            <p:nvSpPr>
              <p:cNvPr id="11" name="正方形/長方形 10"/>
              <p:cNvSpPr/>
              <p:nvPr/>
            </p:nvSpPr>
            <p:spPr>
              <a:xfrm>
                <a:off x="2894852" y="1538498"/>
                <a:ext cx="3201517" cy="48590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○○となる確率</a:t>
                </a:r>
                <a:r>
                  <a:rPr lang="en-US" altLang="ja-JP" dirty="0">
                    <a:latin typeface="メイリオ" panose="020B0604030504040204" pitchFamily="50" charset="-128"/>
                    <a:ea typeface="メイリオ" panose="020B0604030504040204" pitchFamily="50" charset="-128"/>
                  </a:rPr>
                  <a:t>=</a:t>
                </a:r>
                <a14:m>
                  <m:oMath xmlns:m="http://schemas.openxmlformats.org/officeDocument/2006/math">
                    <m:f>
                      <m:fPr>
                        <m:ctrlPr>
                          <a:rPr lang="en-US" altLang="ja-JP" i="1" smtClean="0">
                            <a:latin typeface="Cambria Math" panose="02040503050406030204" pitchFamily="18" charset="0"/>
                            <a:ea typeface="メイリオ" panose="020B0604030504040204" pitchFamily="50" charset="-128"/>
                          </a:rPr>
                        </m:ctrlPr>
                      </m:fPr>
                      <m:num>
                        <m:r>
                          <a:rPr lang="en-US" altLang="ja-JP" b="0" i="1" smtClean="0">
                            <a:latin typeface="Cambria Math" panose="02040503050406030204" pitchFamily="18" charset="0"/>
                            <a:ea typeface="メイリオ" panose="020B0604030504040204" pitchFamily="50" charset="-128"/>
                          </a:rPr>
                          <m:t>10</m:t>
                        </m:r>
                      </m:num>
                      <m:den>
                        <m:r>
                          <a:rPr lang="en-US" altLang="ja-JP" b="0" i="1" smtClean="0">
                            <a:latin typeface="Cambria Math" panose="02040503050406030204" pitchFamily="18" charset="0"/>
                            <a:ea typeface="メイリオ" panose="020B0604030504040204" pitchFamily="50" charset="-128"/>
                          </a:rPr>
                          <m:t>19</m:t>
                        </m:r>
                      </m:den>
                    </m:f>
                    <m:r>
                      <a:rPr lang="en-US" altLang="ja-JP" i="1" smtClean="0">
                        <a:latin typeface="Cambria Math" panose="02040503050406030204" pitchFamily="18" charset="0"/>
                        <a:ea typeface="Cambria Math" panose="02040503050406030204" pitchFamily="18" charset="0"/>
                      </a:rPr>
                      <m:t>×</m:t>
                    </m:r>
                    <m:f>
                      <m:fPr>
                        <m:ctrlPr>
                          <a:rPr lang="en-US" altLang="ja-JP" i="1" smtClean="0">
                            <a:latin typeface="Cambria Math" panose="02040503050406030204" pitchFamily="18" charset="0"/>
                            <a:ea typeface="メイリオ" panose="020B0604030504040204" pitchFamily="50" charset="-128"/>
                          </a:rPr>
                        </m:ctrlPr>
                      </m:fPr>
                      <m:num>
                        <m:r>
                          <a:rPr lang="en-US" altLang="ja-JP" b="0" i="1" smtClean="0">
                            <a:latin typeface="Cambria Math" panose="02040503050406030204" pitchFamily="18" charset="0"/>
                            <a:ea typeface="メイリオ" panose="020B0604030504040204" pitchFamily="50" charset="-128"/>
                          </a:rPr>
                          <m:t>9</m:t>
                        </m:r>
                      </m:num>
                      <m:den>
                        <m:r>
                          <a:rPr lang="en-US" altLang="ja-JP" b="0" i="1" smtClean="0">
                            <a:latin typeface="Cambria Math" panose="02040503050406030204" pitchFamily="18" charset="0"/>
                            <a:ea typeface="メイリオ" panose="020B0604030504040204" pitchFamily="50" charset="-128"/>
                          </a:rPr>
                          <m:t>18</m:t>
                        </m:r>
                      </m:den>
                    </m:f>
                    <m:r>
                      <m:rPr>
                        <m:nor/>
                      </m:rPr>
                      <a:rPr lang="en-US" altLang="ja-JP" dirty="0">
                        <a:latin typeface="メイリオ" panose="020B0604030504040204" pitchFamily="50" charset="-128"/>
                        <a:ea typeface="メイリオ" panose="020B0604030504040204" pitchFamily="50" charset="-128"/>
                      </a:rPr>
                      <m:t>=</m:t>
                    </m:r>
                    <m:f>
                      <m:fPr>
                        <m:ctrlPr>
                          <a:rPr lang="en-US" altLang="ja-JP" i="1">
                            <a:latin typeface="Cambria Math" panose="02040503050406030204" pitchFamily="18" charset="0"/>
                            <a:ea typeface="メイリオ" panose="020B0604030504040204" pitchFamily="50" charset="-128"/>
                          </a:rPr>
                        </m:ctrlPr>
                      </m:fPr>
                      <m:num>
                        <m:r>
                          <a:rPr lang="en-US" altLang="ja-JP" i="1">
                            <a:latin typeface="Cambria Math" panose="02040503050406030204" pitchFamily="18" charset="0"/>
                            <a:ea typeface="メイリオ" panose="020B0604030504040204" pitchFamily="50" charset="-128"/>
                          </a:rPr>
                          <m:t>90</m:t>
                        </m:r>
                      </m:num>
                      <m:den>
                        <m:r>
                          <a:rPr lang="en-US" altLang="ja-JP" i="1">
                            <a:latin typeface="Cambria Math" panose="02040503050406030204" pitchFamily="18" charset="0"/>
                            <a:ea typeface="メイリオ" panose="020B0604030504040204" pitchFamily="50" charset="-128"/>
                          </a:rPr>
                          <m:t>342</m:t>
                        </m:r>
                      </m:den>
                    </m:f>
                  </m:oMath>
                </a14:m>
                <a:endParaRPr lang="ja-JP" altLang="en-US" dirty="0"/>
              </a:p>
            </p:txBody>
          </p:sp>
        </mc:Choice>
        <mc:Fallback xmlns="">
          <p:sp>
            <p:nvSpPr>
              <p:cNvPr id="11" name="正方形/長方形 10"/>
              <p:cNvSpPr>
                <a:spLocks noRot="1" noChangeAspect="1" noMove="1" noResize="1" noEditPoints="1" noAdjustHandles="1" noChangeArrowheads="1" noChangeShapeType="1" noTextEdit="1"/>
              </p:cNvSpPr>
              <p:nvPr/>
            </p:nvSpPr>
            <p:spPr>
              <a:xfrm>
                <a:off x="2894852" y="1538498"/>
                <a:ext cx="3201517" cy="485902"/>
              </a:xfrm>
              <a:prstGeom prst="rect">
                <a:avLst/>
              </a:prstGeom>
              <a:blipFill rotWithShape="0">
                <a:blip r:embed="rId3"/>
                <a:stretch>
                  <a:fillRect l="-1714" b="-12500"/>
                </a:stretch>
              </a:blipFill>
            </p:spPr>
            <p:txBody>
              <a:bodyPr/>
              <a:lstStyle/>
              <a:p>
                <a:r>
                  <a:rPr lang="ja-JP" altLang="en-US">
                    <a:noFill/>
                  </a:rPr>
                  <a:t> </a:t>
                </a:r>
              </a:p>
            </p:txBody>
          </p:sp>
        </mc:Fallback>
      </mc:AlternateContent>
      <p:sp>
        <p:nvSpPr>
          <p:cNvPr id="12" name="正方形/長方形 11"/>
          <p:cNvSpPr/>
          <p:nvPr/>
        </p:nvSpPr>
        <p:spPr>
          <a:xfrm>
            <a:off x="1273539" y="1169166"/>
            <a:ext cx="1481496"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第0世代の子</a:t>
            </a:r>
            <a:endParaRPr kumimoji="1" lang="ja-JP" altLang="en-US" dirty="0"/>
          </a:p>
        </p:txBody>
      </p:sp>
      <p:sp>
        <p:nvSpPr>
          <p:cNvPr id="13" name="正方形/長方形 12"/>
          <p:cNvSpPr/>
          <p:nvPr/>
        </p:nvSpPr>
        <p:spPr>
          <a:xfrm>
            <a:off x="1568962" y="1518612"/>
            <a:ext cx="886781" cy="923330"/>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×10</a:t>
            </a:r>
          </a:p>
          <a:p>
            <a:r>
              <a:rPr lang="ja-JP" altLang="en-US" dirty="0">
                <a:latin typeface="メイリオ" panose="020B0604030504040204" pitchFamily="50" charset="-128"/>
                <a:ea typeface="メイリオ" panose="020B0604030504040204" pitchFamily="50" charset="-128"/>
              </a:rPr>
              <a:t>  ＋</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×9</a:t>
            </a:r>
            <a:endParaRPr lang="ja-JP" altLang="en-US" dirty="0"/>
          </a:p>
        </p:txBody>
      </p:sp>
      <p:sp>
        <p:nvSpPr>
          <p:cNvPr id="14" name="正方形/長方形 13"/>
          <p:cNvSpPr/>
          <p:nvPr/>
        </p:nvSpPr>
        <p:spPr>
          <a:xfrm>
            <a:off x="2894852" y="1169166"/>
            <a:ext cx="1019831"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第</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世代</a:t>
            </a:r>
            <a:endParaRPr kumimoji="1" lang="ja-JP" altLang="en-US" dirty="0"/>
          </a:p>
        </p:txBody>
      </p:sp>
      <mc:AlternateContent xmlns:mc="http://schemas.openxmlformats.org/markup-compatibility/2006" xmlns:a14="http://schemas.microsoft.com/office/drawing/2010/main">
        <mc:Choice Requires="a14">
          <p:sp>
            <p:nvSpPr>
              <p:cNvPr id="15" name="正方形/長方形 14"/>
              <p:cNvSpPr/>
              <p:nvPr/>
            </p:nvSpPr>
            <p:spPr>
              <a:xfrm>
                <a:off x="2894852" y="2758911"/>
                <a:ext cx="4131259" cy="48590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○●となる確率</a:t>
                </a:r>
                <a:r>
                  <a:rPr lang="en-US" altLang="ja-JP" dirty="0">
                    <a:latin typeface="メイリオ" panose="020B0604030504040204" pitchFamily="50" charset="-128"/>
                    <a:ea typeface="メイリオ" panose="020B0604030504040204" pitchFamily="50" charset="-128"/>
                  </a:rPr>
                  <a:t>=</a:t>
                </a:r>
                <a14:m>
                  <m:oMath xmlns:m="http://schemas.openxmlformats.org/officeDocument/2006/math">
                    <m:f>
                      <m:fPr>
                        <m:ctrlPr>
                          <a:rPr lang="en-US" altLang="ja-JP" i="1">
                            <a:latin typeface="Cambria Math" panose="02040503050406030204" pitchFamily="18" charset="0"/>
                            <a:ea typeface="メイリオ" panose="020B0604030504040204" pitchFamily="50" charset="-128"/>
                          </a:rPr>
                        </m:ctrlPr>
                      </m:fPr>
                      <m:num>
                        <m:r>
                          <a:rPr lang="en-US" altLang="ja-JP" i="1">
                            <a:latin typeface="Cambria Math" panose="02040503050406030204" pitchFamily="18" charset="0"/>
                            <a:ea typeface="メイリオ" panose="020B0604030504040204" pitchFamily="50" charset="-128"/>
                          </a:rPr>
                          <m:t>10</m:t>
                        </m:r>
                      </m:num>
                      <m:den>
                        <m:r>
                          <a:rPr lang="en-US" altLang="ja-JP" i="1">
                            <a:latin typeface="Cambria Math" panose="02040503050406030204" pitchFamily="18" charset="0"/>
                            <a:ea typeface="メイリオ" panose="020B0604030504040204" pitchFamily="50" charset="-128"/>
                          </a:rPr>
                          <m:t>19</m:t>
                        </m:r>
                      </m:den>
                    </m:f>
                    <m:r>
                      <a:rPr lang="en-US" altLang="ja-JP" i="1">
                        <a:latin typeface="Cambria Math" panose="02040503050406030204" pitchFamily="18" charset="0"/>
                        <a:ea typeface="Cambria Math" panose="02040503050406030204" pitchFamily="18" charset="0"/>
                      </a:rPr>
                      <m:t>×</m:t>
                    </m:r>
                    <m:f>
                      <m:fPr>
                        <m:ctrlPr>
                          <a:rPr lang="en-US" altLang="ja-JP" i="1">
                            <a:latin typeface="Cambria Math" panose="02040503050406030204" pitchFamily="18" charset="0"/>
                            <a:ea typeface="メイリオ" panose="020B0604030504040204" pitchFamily="50" charset="-128"/>
                          </a:rPr>
                        </m:ctrlPr>
                      </m:fPr>
                      <m:num>
                        <m:r>
                          <a:rPr lang="en-US" altLang="ja-JP" i="1">
                            <a:latin typeface="Cambria Math" panose="02040503050406030204" pitchFamily="18" charset="0"/>
                            <a:ea typeface="メイリオ" panose="020B0604030504040204" pitchFamily="50" charset="-128"/>
                          </a:rPr>
                          <m:t>9</m:t>
                        </m:r>
                      </m:num>
                      <m:den>
                        <m:r>
                          <a:rPr lang="en-US" altLang="ja-JP" i="1">
                            <a:latin typeface="Cambria Math" panose="02040503050406030204" pitchFamily="18" charset="0"/>
                            <a:ea typeface="メイリオ" panose="020B0604030504040204" pitchFamily="50" charset="-128"/>
                          </a:rPr>
                          <m:t>18</m:t>
                        </m:r>
                      </m:den>
                    </m:f>
                    <m:r>
                      <a:rPr lang="en-US" altLang="ja-JP" b="0" i="0" smtClean="0">
                        <a:latin typeface="Cambria Math" panose="02040503050406030204" pitchFamily="18" charset="0"/>
                        <a:ea typeface="メイリオ" panose="020B0604030504040204" pitchFamily="50" charset="-128"/>
                      </a:rPr>
                      <m:t>+</m:t>
                    </m:r>
                    <m:f>
                      <m:fPr>
                        <m:ctrlPr>
                          <a:rPr lang="en-US" altLang="ja-JP" i="1">
                            <a:latin typeface="Cambria Math" panose="02040503050406030204" pitchFamily="18" charset="0"/>
                            <a:ea typeface="メイリオ" panose="020B0604030504040204" pitchFamily="50" charset="-128"/>
                          </a:rPr>
                        </m:ctrlPr>
                      </m:fPr>
                      <m:num>
                        <m:r>
                          <a:rPr lang="en-US" altLang="ja-JP" b="0" i="1" smtClean="0">
                            <a:latin typeface="Cambria Math" panose="02040503050406030204" pitchFamily="18" charset="0"/>
                            <a:ea typeface="メイリオ" panose="020B0604030504040204" pitchFamily="50" charset="-128"/>
                          </a:rPr>
                          <m:t>9</m:t>
                        </m:r>
                      </m:num>
                      <m:den>
                        <m:r>
                          <a:rPr lang="en-US" altLang="ja-JP" i="1">
                            <a:latin typeface="Cambria Math" panose="02040503050406030204" pitchFamily="18" charset="0"/>
                            <a:ea typeface="メイリオ" panose="020B0604030504040204" pitchFamily="50" charset="-128"/>
                          </a:rPr>
                          <m:t>19</m:t>
                        </m:r>
                      </m:den>
                    </m:f>
                    <m:r>
                      <a:rPr lang="en-US" altLang="ja-JP" i="1">
                        <a:latin typeface="Cambria Math" panose="02040503050406030204" pitchFamily="18" charset="0"/>
                        <a:ea typeface="Cambria Math" panose="02040503050406030204" pitchFamily="18" charset="0"/>
                      </a:rPr>
                      <m:t>×</m:t>
                    </m:r>
                    <m:f>
                      <m:fPr>
                        <m:ctrlPr>
                          <a:rPr lang="en-US" altLang="ja-JP" i="1">
                            <a:latin typeface="Cambria Math" panose="02040503050406030204" pitchFamily="18" charset="0"/>
                            <a:ea typeface="メイリオ" panose="020B0604030504040204" pitchFamily="50" charset="-128"/>
                          </a:rPr>
                        </m:ctrlPr>
                      </m:fPr>
                      <m:num>
                        <m:r>
                          <a:rPr lang="en-US" altLang="ja-JP" b="0" i="1" smtClean="0">
                            <a:latin typeface="Cambria Math" panose="02040503050406030204" pitchFamily="18" charset="0"/>
                            <a:ea typeface="メイリオ" panose="020B0604030504040204" pitchFamily="50" charset="-128"/>
                          </a:rPr>
                          <m:t>10</m:t>
                        </m:r>
                      </m:num>
                      <m:den>
                        <m:r>
                          <a:rPr lang="en-US" altLang="ja-JP" i="1">
                            <a:latin typeface="Cambria Math" panose="02040503050406030204" pitchFamily="18" charset="0"/>
                            <a:ea typeface="メイリオ" panose="020B0604030504040204" pitchFamily="50" charset="-128"/>
                          </a:rPr>
                          <m:t>18</m:t>
                        </m:r>
                      </m:den>
                    </m:f>
                    <m:r>
                      <m:rPr>
                        <m:nor/>
                      </m:rPr>
                      <a:rPr lang="en-US" altLang="ja-JP" dirty="0">
                        <a:latin typeface="メイリオ" panose="020B0604030504040204" pitchFamily="50" charset="-128"/>
                        <a:ea typeface="メイリオ" panose="020B0604030504040204" pitchFamily="50" charset="-128"/>
                      </a:rPr>
                      <m:t>=</m:t>
                    </m:r>
                    <m:f>
                      <m:fPr>
                        <m:ctrlPr>
                          <a:rPr lang="en-US" altLang="ja-JP" i="1">
                            <a:latin typeface="Cambria Math" panose="02040503050406030204" pitchFamily="18" charset="0"/>
                            <a:ea typeface="メイリオ" panose="020B0604030504040204" pitchFamily="50" charset="-128"/>
                          </a:rPr>
                        </m:ctrlPr>
                      </m:fPr>
                      <m:num>
                        <m:r>
                          <a:rPr lang="en-US" altLang="ja-JP" i="1">
                            <a:latin typeface="Cambria Math" panose="02040503050406030204" pitchFamily="18" charset="0"/>
                            <a:ea typeface="メイリオ" panose="020B0604030504040204" pitchFamily="50" charset="-128"/>
                          </a:rPr>
                          <m:t>1</m:t>
                        </m:r>
                        <m:r>
                          <a:rPr lang="en-US" altLang="ja-JP" b="0" i="1" smtClean="0">
                            <a:latin typeface="Cambria Math" panose="02040503050406030204" pitchFamily="18" charset="0"/>
                            <a:ea typeface="メイリオ" panose="020B0604030504040204" pitchFamily="50" charset="-128"/>
                          </a:rPr>
                          <m:t>8</m:t>
                        </m:r>
                        <m:r>
                          <a:rPr lang="en-US" altLang="ja-JP" i="1">
                            <a:latin typeface="Cambria Math" panose="02040503050406030204" pitchFamily="18" charset="0"/>
                            <a:ea typeface="メイリオ" panose="020B0604030504040204" pitchFamily="50" charset="-128"/>
                          </a:rPr>
                          <m:t>0</m:t>
                        </m:r>
                      </m:num>
                      <m:den>
                        <m:r>
                          <a:rPr lang="en-US" altLang="ja-JP" b="0" i="1" smtClean="0">
                            <a:latin typeface="Cambria Math" panose="02040503050406030204" pitchFamily="18" charset="0"/>
                            <a:ea typeface="メイリオ" panose="020B0604030504040204" pitchFamily="50" charset="-128"/>
                          </a:rPr>
                          <m:t>342</m:t>
                        </m:r>
                      </m:den>
                    </m:f>
                  </m:oMath>
                </a14:m>
                <a:endParaRPr lang="ja-JP" altLang="en-US" dirty="0"/>
              </a:p>
            </p:txBody>
          </p:sp>
        </mc:Choice>
        <mc:Fallback xmlns="">
          <p:sp>
            <p:nvSpPr>
              <p:cNvPr id="15" name="正方形/長方形 14"/>
              <p:cNvSpPr>
                <a:spLocks noRot="1" noChangeAspect="1" noMove="1" noResize="1" noEditPoints="1" noAdjustHandles="1" noChangeArrowheads="1" noChangeShapeType="1" noTextEdit="1"/>
              </p:cNvSpPr>
              <p:nvPr/>
            </p:nvSpPr>
            <p:spPr>
              <a:xfrm>
                <a:off x="2894852" y="2758911"/>
                <a:ext cx="4131259" cy="485902"/>
              </a:xfrm>
              <a:prstGeom prst="rect">
                <a:avLst/>
              </a:prstGeom>
              <a:blipFill rotWithShape="0">
                <a:blip r:embed="rId4"/>
                <a:stretch>
                  <a:fillRect l="-1327" b="-1392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正方形/長方形 15"/>
              <p:cNvSpPr/>
              <p:nvPr/>
            </p:nvSpPr>
            <p:spPr>
              <a:xfrm>
                <a:off x="2894852" y="2164943"/>
                <a:ext cx="3275256" cy="48590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 となる確率</a:t>
                </a:r>
                <a:r>
                  <a:rPr lang="en-US" altLang="ja-JP" dirty="0">
                    <a:latin typeface="メイリオ" panose="020B0604030504040204" pitchFamily="50" charset="-128"/>
                    <a:ea typeface="メイリオ" panose="020B0604030504040204" pitchFamily="50" charset="-128"/>
                  </a:rPr>
                  <a:t>=</a:t>
                </a:r>
                <a14:m>
                  <m:oMath xmlns:m="http://schemas.openxmlformats.org/officeDocument/2006/math">
                    <m:f>
                      <m:fPr>
                        <m:ctrlPr>
                          <a:rPr lang="en-US" altLang="ja-JP" i="1" smtClean="0">
                            <a:latin typeface="Cambria Math" panose="02040503050406030204" pitchFamily="18" charset="0"/>
                            <a:ea typeface="メイリオ" panose="020B0604030504040204" pitchFamily="50" charset="-128"/>
                          </a:rPr>
                        </m:ctrlPr>
                      </m:fPr>
                      <m:num>
                        <m:r>
                          <a:rPr lang="en-US" altLang="ja-JP" b="0" i="1">
                            <a:latin typeface="Cambria Math" panose="02040503050406030204" pitchFamily="18" charset="0"/>
                            <a:ea typeface="メイリオ" panose="020B0604030504040204" pitchFamily="50" charset="-128"/>
                          </a:rPr>
                          <m:t>9</m:t>
                        </m:r>
                      </m:num>
                      <m:den>
                        <m:r>
                          <a:rPr lang="en-US" altLang="ja-JP" b="0" i="1" smtClean="0">
                            <a:latin typeface="Cambria Math" panose="02040503050406030204" pitchFamily="18" charset="0"/>
                            <a:ea typeface="メイリオ" panose="020B0604030504040204" pitchFamily="50" charset="-128"/>
                          </a:rPr>
                          <m:t>19</m:t>
                        </m:r>
                      </m:den>
                    </m:f>
                    <m:r>
                      <a:rPr lang="en-US" altLang="ja-JP" i="1" smtClean="0">
                        <a:latin typeface="Cambria Math" panose="02040503050406030204" pitchFamily="18" charset="0"/>
                        <a:ea typeface="Cambria Math" panose="02040503050406030204" pitchFamily="18" charset="0"/>
                      </a:rPr>
                      <m:t>×</m:t>
                    </m:r>
                    <m:f>
                      <m:fPr>
                        <m:ctrlPr>
                          <a:rPr lang="en-US" altLang="ja-JP" i="1" smtClean="0">
                            <a:latin typeface="Cambria Math" panose="02040503050406030204" pitchFamily="18" charset="0"/>
                            <a:ea typeface="メイリオ" panose="020B0604030504040204" pitchFamily="50" charset="-128"/>
                          </a:rPr>
                        </m:ctrlPr>
                      </m:fPr>
                      <m:num>
                        <m:r>
                          <a:rPr lang="en-US" altLang="ja-JP" b="0" i="1" smtClean="0">
                            <a:latin typeface="Cambria Math" panose="02040503050406030204" pitchFamily="18" charset="0"/>
                            <a:ea typeface="メイリオ" panose="020B0604030504040204" pitchFamily="50" charset="-128"/>
                          </a:rPr>
                          <m:t>8</m:t>
                        </m:r>
                      </m:num>
                      <m:den>
                        <m:r>
                          <a:rPr lang="en-US" altLang="ja-JP" b="0" i="1" smtClean="0">
                            <a:latin typeface="Cambria Math" panose="02040503050406030204" pitchFamily="18" charset="0"/>
                            <a:ea typeface="メイリオ" panose="020B0604030504040204" pitchFamily="50" charset="-128"/>
                          </a:rPr>
                          <m:t>18</m:t>
                        </m:r>
                      </m:den>
                    </m:f>
                    <m:r>
                      <m:rPr>
                        <m:nor/>
                      </m:rPr>
                      <a:rPr lang="en-US" altLang="ja-JP" dirty="0">
                        <a:latin typeface="メイリオ" panose="020B0604030504040204" pitchFamily="50" charset="-128"/>
                        <a:ea typeface="メイリオ" panose="020B0604030504040204" pitchFamily="50" charset="-128"/>
                      </a:rPr>
                      <m:t>=</m:t>
                    </m:r>
                    <m:f>
                      <m:fPr>
                        <m:ctrlPr>
                          <a:rPr lang="en-US" altLang="ja-JP" i="1">
                            <a:latin typeface="Cambria Math" panose="02040503050406030204" pitchFamily="18" charset="0"/>
                            <a:ea typeface="メイリオ" panose="020B0604030504040204" pitchFamily="50" charset="-128"/>
                          </a:rPr>
                        </m:ctrlPr>
                      </m:fPr>
                      <m:num>
                        <m:r>
                          <a:rPr lang="en-US" altLang="ja-JP" i="1">
                            <a:latin typeface="Cambria Math" panose="02040503050406030204" pitchFamily="18" charset="0"/>
                            <a:ea typeface="メイリオ" panose="020B0604030504040204" pitchFamily="50" charset="-128"/>
                          </a:rPr>
                          <m:t>72</m:t>
                        </m:r>
                      </m:num>
                      <m:den>
                        <m:r>
                          <a:rPr lang="en-US" altLang="ja-JP" i="1">
                            <a:latin typeface="Cambria Math" panose="02040503050406030204" pitchFamily="18" charset="0"/>
                            <a:ea typeface="メイリオ" panose="020B0604030504040204" pitchFamily="50" charset="-128"/>
                          </a:rPr>
                          <m:t>342</m:t>
                        </m:r>
                      </m:den>
                    </m:f>
                  </m:oMath>
                </a14:m>
                <a:endParaRPr lang="ja-JP" altLang="en-US" dirty="0"/>
              </a:p>
            </p:txBody>
          </p:sp>
        </mc:Choice>
        <mc:Fallback xmlns="">
          <p:sp>
            <p:nvSpPr>
              <p:cNvPr id="16" name="正方形/長方形 15"/>
              <p:cNvSpPr>
                <a:spLocks noRot="1" noChangeAspect="1" noMove="1" noResize="1" noEditPoints="1" noAdjustHandles="1" noChangeArrowheads="1" noChangeShapeType="1" noTextEdit="1"/>
              </p:cNvSpPr>
              <p:nvPr/>
            </p:nvSpPr>
            <p:spPr>
              <a:xfrm>
                <a:off x="2894852" y="2164943"/>
                <a:ext cx="3275256" cy="485902"/>
              </a:xfrm>
              <a:prstGeom prst="rect">
                <a:avLst/>
              </a:prstGeom>
              <a:blipFill rotWithShape="0">
                <a:blip r:embed="rId5"/>
                <a:stretch>
                  <a:fillRect l="-1676" b="-12500"/>
                </a:stretch>
              </a:blipFill>
            </p:spPr>
            <p:txBody>
              <a:bodyPr/>
              <a:lstStyle/>
              <a:p>
                <a:r>
                  <a:rPr lang="ja-JP" altLang="en-US">
                    <a:noFill/>
                  </a:rPr>
                  <a:t> </a:t>
                </a:r>
              </a:p>
            </p:txBody>
          </p:sp>
        </mc:Fallback>
      </mc:AlternateContent>
      <p:sp>
        <p:nvSpPr>
          <p:cNvPr id="17" name="テキスト ボックス 16"/>
          <p:cNvSpPr txBox="1"/>
          <p:nvPr/>
        </p:nvSpPr>
        <p:spPr>
          <a:xfrm>
            <a:off x="6059265" y="1596783"/>
            <a:ext cx="861326" cy="369332"/>
          </a:xfrm>
          <a:prstGeom prst="rect">
            <a:avLst/>
          </a:prstGeom>
          <a:noFill/>
        </p:spPr>
        <p:txBody>
          <a:bodyPr wrap="none" rtlCol="0">
            <a:spAutoFit/>
          </a:bodyPr>
          <a:lstStyle/>
          <a:p>
            <a:r>
              <a:rPr kumimoji="1" lang="ja-JP" altLang="en-US" b="1" dirty="0">
                <a:solidFill>
                  <a:srgbClr val="FF0000"/>
                </a:solidFill>
              </a:rPr>
              <a:t>←</a:t>
            </a:r>
            <a:r>
              <a:rPr kumimoji="1" lang="en-US" altLang="ja-JP" b="1" dirty="0">
                <a:solidFill>
                  <a:srgbClr val="FF0000"/>
                </a:solidFill>
              </a:rPr>
              <a:t>Fixed</a:t>
            </a:r>
            <a:endParaRPr kumimoji="1" lang="ja-JP" altLang="en-US" b="1" dirty="0">
              <a:solidFill>
                <a:srgbClr val="FF0000"/>
              </a:solidFill>
            </a:endParaRPr>
          </a:p>
        </p:txBody>
      </p:sp>
      <p:sp>
        <p:nvSpPr>
          <p:cNvPr id="18" name="テキスト ボックス 17"/>
          <p:cNvSpPr txBox="1"/>
          <p:nvPr/>
        </p:nvSpPr>
        <p:spPr>
          <a:xfrm>
            <a:off x="6059265" y="2206989"/>
            <a:ext cx="861326" cy="369332"/>
          </a:xfrm>
          <a:prstGeom prst="rect">
            <a:avLst/>
          </a:prstGeom>
          <a:noFill/>
        </p:spPr>
        <p:txBody>
          <a:bodyPr wrap="none" rtlCol="0">
            <a:spAutoFit/>
          </a:bodyPr>
          <a:lstStyle/>
          <a:p>
            <a:r>
              <a:rPr kumimoji="1" lang="ja-JP" altLang="en-US" b="1" dirty="0">
                <a:solidFill>
                  <a:srgbClr val="FF0000"/>
                </a:solidFill>
              </a:rPr>
              <a:t>←</a:t>
            </a:r>
            <a:r>
              <a:rPr kumimoji="1" lang="en-US" altLang="ja-JP" b="1" dirty="0">
                <a:solidFill>
                  <a:srgbClr val="FF0000"/>
                </a:solidFill>
              </a:rPr>
              <a:t>Fixed</a:t>
            </a:r>
            <a:endParaRPr kumimoji="1" lang="ja-JP" altLang="en-US" b="1" dirty="0">
              <a:solidFill>
                <a:srgbClr val="FF0000"/>
              </a:solidFill>
            </a:endParaRPr>
          </a:p>
        </p:txBody>
      </p:sp>
      <p:sp>
        <p:nvSpPr>
          <p:cNvPr id="19" name="左中かっこ 18"/>
          <p:cNvSpPr/>
          <p:nvPr/>
        </p:nvSpPr>
        <p:spPr>
          <a:xfrm>
            <a:off x="6988319" y="1608504"/>
            <a:ext cx="728878" cy="1673121"/>
          </a:xfrm>
          <a:prstGeom prst="leftBrace">
            <a:avLst>
              <a:gd name="adj1" fmla="val 25816"/>
              <a:gd name="adj2" fmla="val 85135"/>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0" name="正方形/長方形 19"/>
              <p:cNvSpPr/>
              <p:nvPr/>
            </p:nvSpPr>
            <p:spPr>
              <a:xfrm>
                <a:off x="747412" y="3677747"/>
                <a:ext cx="5261633" cy="538994"/>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第</a:t>
                </a:r>
                <a:r>
                  <a:rPr lang="en-US" altLang="ja-JP" dirty="0">
                    <a:latin typeface="メイリオ" panose="020B0604030504040204" pitchFamily="50" charset="-128"/>
                    <a:ea typeface="メイリオ" panose="020B0604030504040204" pitchFamily="50" charset="-128"/>
                  </a:rPr>
                  <a:t>n</a:t>
                </a:r>
                <a:r>
                  <a:rPr lang="ja-JP" altLang="en-US" dirty="0">
                    <a:latin typeface="メイリオ" panose="020B0604030504040204" pitchFamily="50" charset="-128"/>
                    <a:ea typeface="メイリオ" panose="020B0604030504040204" pitchFamily="50" charset="-128"/>
                  </a:rPr>
                  <a:t>世代に●が固定される確率</a:t>
                </a:r>
                <a14:m>
                  <m:oMath xmlns:m="http://schemas.openxmlformats.org/officeDocument/2006/math">
                    <m:r>
                      <a:rPr lang="en-US" altLang="ja-JP" b="0" i="0" dirty="0" smtClean="0">
                        <a:latin typeface="Cambria Math" panose="02040503050406030204" pitchFamily="18" charset="0"/>
                        <a:ea typeface="メイリオ" panose="020B0604030504040204" pitchFamily="50" charset="-128"/>
                      </a:rPr>
                      <m:t> </m:t>
                    </m:r>
                    <m:r>
                      <a:rPr lang="ja-JP" altLang="en-US" i="1" dirty="0">
                        <a:latin typeface="Cambria Math" panose="02040503050406030204" pitchFamily="18" charset="0"/>
                        <a:ea typeface="メイリオ" panose="020B0604030504040204" pitchFamily="50" charset="-128"/>
                      </a:rPr>
                      <m:t>　</m:t>
                    </m:r>
                    <m:r>
                      <a:rPr lang="ja-JP" altLang="en-US" i="1" dirty="0" smtClean="0">
                        <a:latin typeface="Cambria Math" panose="02040503050406030204" pitchFamily="18" charset="0"/>
                        <a:ea typeface="メイリオ" panose="020B0604030504040204" pitchFamily="50" charset="-128"/>
                      </a:rPr>
                      <m:t>　</m:t>
                    </m:r>
                    <m:r>
                      <m:rPr>
                        <m:nor/>
                      </m:rPr>
                      <a:rPr lang="en-US" altLang="ja-JP" dirty="0">
                        <a:latin typeface="メイリオ" panose="020B0604030504040204" pitchFamily="50" charset="-128"/>
                        <a:ea typeface="メイリオ" panose="020B0604030504040204" pitchFamily="50" charset="-128"/>
                      </a:rPr>
                      <m:t>=</m:t>
                    </m:r>
                    <m:sSup>
                      <m:sSupPr>
                        <m:ctrlPr>
                          <a:rPr lang="en-US" altLang="ja-JP" i="1" dirty="0" smtClean="0">
                            <a:latin typeface="Cambria Math" panose="02040503050406030204" pitchFamily="18" charset="0"/>
                            <a:ea typeface="メイリオ" panose="020B0604030504040204" pitchFamily="50" charset="-128"/>
                          </a:rPr>
                        </m:ctrlPr>
                      </m:sSupPr>
                      <m:e>
                        <m:d>
                          <m:dPr>
                            <m:ctrlPr>
                              <a:rPr lang="en-US" altLang="ja-JP" i="1" dirty="0" smtClean="0">
                                <a:latin typeface="Cambria Math" panose="02040503050406030204" pitchFamily="18" charset="0"/>
                                <a:ea typeface="メイリオ" panose="020B0604030504040204" pitchFamily="50" charset="-128"/>
                              </a:rPr>
                            </m:ctrlPr>
                          </m:dPr>
                          <m:e>
                            <m:f>
                              <m:fPr>
                                <m:ctrlPr>
                                  <a:rPr lang="en-US" altLang="ja-JP" i="1">
                                    <a:latin typeface="Cambria Math" panose="02040503050406030204" pitchFamily="18" charset="0"/>
                                    <a:ea typeface="メイリオ" panose="020B0604030504040204" pitchFamily="50" charset="-128"/>
                                  </a:rPr>
                                </m:ctrlPr>
                              </m:fPr>
                              <m:num>
                                <m:r>
                                  <a:rPr lang="en-US" altLang="ja-JP" i="1">
                                    <a:latin typeface="Cambria Math" panose="02040503050406030204" pitchFamily="18" charset="0"/>
                                    <a:ea typeface="メイリオ" panose="020B0604030504040204" pitchFamily="50" charset="-128"/>
                                  </a:rPr>
                                  <m:t>180</m:t>
                                </m:r>
                              </m:num>
                              <m:den>
                                <m:r>
                                  <a:rPr lang="en-US" altLang="ja-JP" i="1">
                                    <a:latin typeface="Cambria Math" panose="02040503050406030204" pitchFamily="18" charset="0"/>
                                    <a:ea typeface="メイリオ" panose="020B0604030504040204" pitchFamily="50" charset="-128"/>
                                  </a:rPr>
                                  <m:t>342</m:t>
                                </m:r>
                              </m:den>
                            </m:f>
                          </m:e>
                        </m:d>
                      </m:e>
                      <m:sup>
                        <m:r>
                          <m:rPr>
                            <m:sty m:val="p"/>
                          </m:rPr>
                          <a:rPr lang="en-US" altLang="ja-JP" i="1" dirty="0">
                            <a:latin typeface="Cambria Math" panose="02040503050406030204" pitchFamily="18" charset="0"/>
                            <a:ea typeface="メイリオ" panose="020B0604030504040204" pitchFamily="50" charset="-128"/>
                          </a:rPr>
                          <m:t>n</m:t>
                        </m:r>
                      </m:sup>
                    </m:sSup>
                    <m:r>
                      <a:rPr lang="en-US" altLang="ja-JP" i="1" smtClean="0">
                        <a:latin typeface="Cambria Math" panose="02040503050406030204" pitchFamily="18" charset="0"/>
                        <a:ea typeface="Cambria Math" panose="02040503050406030204" pitchFamily="18" charset="0"/>
                      </a:rPr>
                      <m:t>×</m:t>
                    </m:r>
                    <m:f>
                      <m:fPr>
                        <m:ctrlPr>
                          <a:rPr lang="en-US" altLang="ja-JP" i="1">
                            <a:latin typeface="Cambria Math" panose="02040503050406030204" pitchFamily="18" charset="0"/>
                            <a:ea typeface="メイリオ" panose="020B0604030504040204" pitchFamily="50" charset="-128"/>
                          </a:rPr>
                        </m:ctrlPr>
                      </m:fPr>
                      <m:num>
                        <m:r>
                          <a:rPr lang="en-US" altLang="ja-JP" b="0" i="1" smtClean="0">
                            <a:latin typeface="Cambria Math" panose="02040503050406030204" pitchFamily="18" charset="0"/>
                            <a:ea typeface="メイリオ" panose="020B0604030504040204" pitchFamily="50" charset="-128"/>
                          </a:rPr>
                          <m:t>72</m:t>
                        </m:r>
                      </m:num>
                      <m:den>
                        <m:r>
                          <a:rPr lang="en-US" altLang="ja-JP" i="1">
                            <a:latin typeface="Cambria Math" panose="02040503050406030204" pitchFamily="18" charset="0"/>
                            <a:ea typeface="メイリオ" panose="020B0604030504040204" pitchFamily="50" charset="-128"/>
                          </a:rPr>
                          <m:t>342</m:t>
                        </m:r>
                      </m:den>
                    </m:f>
                  </m:oMath>
                </a14:m>
                <a:endParaRPr kumimoji="1" lang="ja-JP" altLang="en-US" dirty="0"/>
              </a:p>
            </p:txBody>
          </p:sp>
        </mc:Choice>
        <mc:Fallback xmlns="">
          <p:sp>
            <p:nvSpPr>
              <p:cNvPr id="20" name="正方形/長方形 19"/>
              <p:cNvSpPr>
                <a:spLocks noRot="1" noChangeAspect="1" noMove="1" noResize="1" noEditPoints="1" noAdjustHandles="1" noChangeArrowheads="1" noChangeShapeType="1" noTextEdit="1"/>
              </p:cNvSpPr>
              <p:nvPr/>
            </p:nvSpPr>
            <p:spPr>
              <a:xfrm>
                <a:off x="747412" y="3677747"/>
                <a:ext cx="5261633" cy="538994"/>
              </a:xfrm>
              <a:prstGeom prst="rect">
                <a:avLst/>
              </a:prstGeom>
              <a:blipFill rotWithShape="0">
                <a:blip r:embed="rId6"/>
                <a:stretch>
                  <a:fillRect l="-1043" b="-89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正方形/長方形 20"/>
              <p:cNvSpPr/>
              <p:nvPr/>
            </p:nvSpPr>
            <p:spPr>
              <a:xfrm>
                <a:off x="7816198" y="1550219"/>
                <a:ext cx="3201517" cy="48590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○○となる確率</a:t>
                </a:r>
                <a:r>
                  <a:rPr lang="en-US" altLang="ja-JP" dirty="0">
                    <a:latin typeface="メイリオ" panose="020B0604030504040204" pitchFamily="50" charset="-128"/>
                    <a:ea typeface="メイリオ" panose="020B0604030504040204" pitchFamily="50" charset="-128"/>
                  </a:rPr>
                  <a:t>=</a:t>
                </a:r>
                <a14:m>
                  <m:oMath xmlns:m="http://schemas.openxmlformats.org/officeDocument/2006/math">
                    <m:f>
                      <m:fPr>
                        <m:ctrlPr>
                          <a:rPr lang="en-US" altLang="ja-JP" i="1" smtClean="0">
                            <a:latin typeface="Cambria Math" panose="02040503050406030204" pitchFamily="18" charset="0"/>
                            <a:ea typeface="メイリオ" panose="020B0604030504040204" pitchFamily="50" charset="-128"/>
                          </a:rPr>
                        </m:ctrlPr>
                      </m:fPr>
                      <m:num>
                        <m:r>
                          <a:rPr lang="en-US" altLang="ja-JP" b="0" i="1" smtClean="0">
                            <a:latin typeface="Cambria Math" panose="02040503050406030204" pitchFamily="18" charset="0"/>
                            <a:ea typeface="メイリオ" panose="020B0604030504040204" pitchFamily="50" charset="-128"/>
                          </a:rPr>
                          <m:t>10</m:t>
                        </m:r>
                      </m:num>
                      <m:den>
                        <m:r>
                          <a:rPr lang="en-US" altLang="ja-JP" b="0" i="1" smtClean="0">
                            <a:latin typeface="Cambria Math" panose="02040503050406030204" pitchFamily="18" charset="0"/>
                            <a:ea typeface="メイリオ" panose="020B0604030504040204" pitchFamily="50" charset="-128"/>
                          </a:rPr>
                          <m:t>19</m:t>
                        </m:r>
                      </m:den>
                    </m:f>
                    <m:r>
                      <a:rPr lang="en-US" altLang="ja-JP" i="1" smtClean="0">
                        <a:latin typeface="Cambria Math" panose="02040503050406030204" pitchFamily="18" charset="0"/>
                        <a:ea typeface="Cambria Math" panose="02040503050406030204" pitchFamily="18" charset="0"/>
                      </a:rPr>
                      <m:t>×</m:t>
                    </m:r>
                    <m:f>
                      <m:fPr>
                        <m:ctrlPr>
                          <a:rPr lang="en-US" altLang="ja-JP" i="1" smtClean="0">
                            <a:latin typeface="Cambria Math" panose="02040503050406030204" pitchFamily="18" charset="0"/>
                            <a:ea typeface="メイリオ" panose="020B0604030504040204" pitchFamily="50" charset="-128"/>
                          </a:rPr>
                        </m:ctrlPr>
                      </m:fPr>
                      <m:num>
                        <m:r>
                          <a:rPr lang="en-US" altLang="ja-JP" b="0" i="1" smtClean="0">
                            <a:latin typeface="Cambria Math" panose="02040503050406030204" pitchFamily="18" charset="0"/>
                            <a:ea typeface="メイリオ" panose="020B0604030504040204" pitchFamily="50" charset="-128"/>
                          </a:rPr>
                          <m:t>9</m:t>
                        </m:r>
                      </m:num>
                      <m:den>
                        <m:r>
                          <a:rPr lang="en-US" altLang="ja-JP" b="0" i="1" smtClean="0">
                            <a:latin typeface="Cambria Math" panose="02040503050406030204" pitchFamily="18" charset="0"/>
                            <a:ea typeface="メイリオ" panose="020B0604030504040204" pitchFamily="50" charset="-128"/>
                          </a:rPr>
                          <m:t>18</m:t>
                        </m:r>
                      </m:den>
                    </m:f>
                    <m:r>
                      <m:rPr>
                        <m:nor/>
                      </m:rPr>
                      <a:rPr lang="en-US" altLang="ja-JP" dirty="0">
                        <a:latin typeface="メイリオ" panose="020B0604030504040204" pitchFamily="50" charset="-128"/>
                        <a:ea typeface="メイリオ" panose="020B0604030504040204" pitchFamily="50" charset="-128"/>
                      </a:rPr>
                      <m:t>=</m:t>
                    </m:r>
                    <m:f>
                      <m:fPr>
                        <m:ctrlPr>
                          <a:rPr lang="en-US" altLang="ja-JP" i="1">
                            <a:latin typeface="Cambria Math" panose="02040503050406030204" pitchFamily="18" charset="0"/>
                            <a:ea typeface="メイリオ" panose="020B0604030504040204" pitchFamily="50" charset="-128"/>
                          </a:rPr>
                        </m:ctrlPr>
                      </m:fPr>
                      <m:num>
                        <m:r>
                          <a:rPr lang="en-US" altLang="ja-JP" i="1">
                            <a:latin typeface="Cambria Math" panose="02040503050406030204" pitchFamily="18" charset="0"/>
                            <a:ea typeface="メイリオ" panose="020B0604030504040204" pitchFamily="50" charset="-128"/>
                          </a:rPr>
                          <m:t>90</m:t>
                        </m:r>
                      </m:num>
                      <m:den>
                        <m:r>
                          <a:rPr lang="en-US" altLang="ja-JP" i="1">
                            <a:latin typeface="Cambria Math" panose="02040503050406030204" pitchFamily="18" charset="0"/>
                            <a:ea typeface="メイリオ" panose="020B0604030504040204" pitchFamily="50" charset="-128"/>
                          </a:rPr>
                          <m:t>342</m:t>
                        </m:r>
                      </m:den>
                    </m:f>
                  </m:oMath>
                </a14:m>
                <a:endParaRPr lang="ja-JP" altLang="en-US" dirty="0"/>
              </a:p>
            </p:txBody>
          </p:sp>
        </mc:Choice>
        <mc:Fallback xmlns="">
          <p:sp>
            <p:nvSpPr>
              <p:cNvPr id="21" name="正方形/長方形 20"/>
              <p:cNvSpPr>
                <a:spLocks noRot="1" noChangeAspect="1" noMove="1" noResize="1" noEditPoints="1" noAdjustHandles="1" noChangeArrowheads="1" noChangeShapeType="1" noTextEdit="1"/>
              </p:cNvSpPr>
              <p:nvPr/>
            </p:nvSpPr>
            <p:spPr>
              <a:xfrm>
                <a:off x="7816198" y="1550219"/>
                <a:ext cx="3201517" cy="485902"/>
              </a:xfrm>
              <a:prstGeom prst="rect">
                <a:avLst/>
              </a:prstGeom>
              <a:blipFill rotWithShape="0">
                <a:blip r:embed="rId7"/>
                <a:stretch>
                  <a:fillRect l="-1524" b="-12500"/>
                </a:stretch>
              </a:blipFill>
            </p:spPr>
            <p:txBody>
              <a:bodyPr/>
              <a:lstStyle/>
              <a:p>
                <a:r>
                  <a:rPr lang="ja-JP" altLang="en-US">
                    <a:noFill/>
                  </a:rPr>
                  <a:t> </a:t>
                </a:r>
              </a:p>
            </p:txBody>
          </p:sp>
        </mc:Fallback>
      </mc:AlternateContent>
      <p:sp>
        <p:nvSpPr>
          <p:cNvPr id="22" name="正方形/長方形 21"/>
          <p:cNvSpPr/>
          <p:nvPr/>
        </p:nvSpPr>
        <p:spPr>
          <a:xfrm>
            <a:off x="7816198" y="1180887"/>
            <a:ext cx="1019831"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第</a:t>
            </a:r>
            <a:r>
              <a:rPr lang="en-US" altLang="ja-JP"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世代</a:t>
            </a:r>
            <a:endParaRPr kumimoji="1" lang="ja-JP" altLang="en-US" dirty="0"/>
          </a:p>
        </p:txBody>
      </p:sp>
      <mc:AlternateContent xmlns:mc="http://schemas.openxmlformats.org/markup-compatibility/2006" xmlns:a14="http://schemas.microsoft.com/office/drawing/2010/main">
        <mc:Choice Requires="a14">
          <p:sp>
            <p:nvSpPr>
              <p:cNvPr id="23" name="正方形/長方形 22"/>
              <p:cNvSpPr/>
              <p:nvPr/>
            </p:nvSpPr>
            <p:spPr>
              <a:xfrm>
                <a:off x="7816198" y="2770632"/>
                <a:ext cx="4131259" cy="48590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○●となる確率</a:t>
                </a:r>
                <a:r>
                  <a:rPr lang="en-US" altLang="ja-JP" dirty="0">
                    <a:latin typeface="メイリオ" panose="020B0604030504040204" pitchFamily="50" charset="-128"/>
                    <a:ea typeface="メイリオ" panose="020B0604030504040204" pitchFamily="50" charset="-128"/>
                  </a:rPr>
                  <a:t>=</a:t>
                </a:r>
                <a14:m>
                  <m:oMath xmlns:m="http://schemas.openxmlformats.org/officeDocument/2006/math">
                    <m:f>
                      <m:fPr>
                        <m:ctrlPr>
                          <a:rPr lang="en-US" altLang="ja-JP" i="1">
                            <a:latin typeface="Cambria Math" panose="02040503050406030204" pitchFamily="18" charset="0"/>
                            <a:ea typeface="メイリオ" panose="020B0604030504040204" pitchFamily="50" charset="-128"/>
                          </a:rPr>
                        </m:ctrlPr>
                      </m:fPr>
                      <m:num>
                        <m:r>
                          <a:rPr lang="en-US" altLang="ja-JP" i="1">
                            <a:latin typeface="Cambria Math" panose="02040503050406030204" pitchFamily="18" charset="0"/>
                            <a:ea typeface="メイリオ" panose="020B0604030504040204" pitchFamily="50" charset="-128"/>
                          </a:rPr>
                          <m:t>10</m:t>
                        </m:r>
                      </m:num>
                      <m:den>
                        <m:r>
                          <a:rPr lang="en-US" altLang="ja-JP" i="1">
                            <a:latin typeface="Cambria Math" panose="02040503050406030204" pitchFamily="18" charset="0"/>
                            <a:ea typeface="メイリオ" panose="020B0604030504040204" pitchFamily="50" charset="-128"/>
                          </a:rPr>
                          <m:t>19</m:t>
                        </m:r>
                      </m:den>
                    </m:f>
                    <m:r>
                      <a:rPr lang="en-US" altLang="ja-JP" i="1">
                        <a:latin typeface="Cambria Math" panose="02040503050406030204" pitchFamily="18" charset="0"/>
                        <a:ea typeface="Cambria Math" panose="02040503050406030204" pitchFamily="18" charset="0"/>
                      </a:rPr>
                      <m:t>×</m:t>
                    </m:r>
                    <m:f>
                      <m:fPr>
                        <m:ctrlPr>
                          <a:rPr lang="en-US" altLang="ja-JP" i="1">
                            <a:latin typeface="Cambria Math" panose="02040503050406030204" pitchFamily="18" charset="0"/>
                            <a:ea typeface="メイリオ" panose="020B0604030504040204" pitchFamily="50" charset="-128"/>
                          </a:rPr>
                        </m:ctrlPr>
                      </m:fPr>
                      <m:num>
                        <m:r>
                          <a:rPr lang="en-US" altLang="ja-JP" i="1">
                            <a:latin typeface="Cambria Math" panose="02040503050406030204" pitchFamily="18" charset="0"/>
                            <a:ea typeface="メイリオ" panose="020B0604030504040204" pitchFamily="50" charset="-128"/>
                          </a:rPr>
                          <m:t>9</m:t>
                        </m:r>
                      </m:num>
                      <m:den>
                        <m:r>
                          <a:rPr lang="en-US" altLang="ja-JP" i="1">
                            <a:latin typeface="Cambria Math" panose="02040503050406030204" pitchFamily="18" charset="0"/>
                            <a:ea typeface="メイリオ" panose="020B0604030504040204" pitchFamily="50" charset="-128"/>
                          </a:rPr>
                          <m:t>18</m:t>
                        </m:r>
                      </m:den>
                    </m:f>
                    <m:r>
                      <a:rPr lang="en-US" altLang="ja-JP" b="0" i="0" smtClean="0">
                        <a:latin typeface="Cambria Math" panose="02040503050406030204" pitchFamily="18" charset="0"/>
                        <a:ea typeface="メイリオ" panose="020B0604030504040204" pitchFamily="50" charset="-128"/>
                      </a:rPr>
                      <m:t>+</m:t>
                    </m:r>
                    <m:f>
                      <m:fPr>
                        <m:ctrlPr>
                          <a:rPr lang="en-US" altLang="ja-JP" i="1">
                            <a:latin typeface="Cambria Math" panose="02040503050406030204" pitchFamily="18" charset="0"/>
                            <a:ea typeface="メイリオ" panose="020B0604030504040204" pitchFamily="50" charset="-128"/>
                          </a:rPr>
                        </m:ctrlPr>
                      </m:fPr>
                      <m:num>
                        <m:r>
                          <a:rPr lang="en-US" altLang="ja-JP" b="0" i="1" smtClean="0">
                            <a:latin typeface="Cambria Math" panose="02040503050406030204" pitchFamily="18" charset="0"/>
                            <a:ea typeface="メイリオ" panose="020B0604030504040204" pitchFamily="50" charset="-128"/>
                          </a:rPr>
                          <m:t>9</m:t>
                        </m:r>
                      </m:num>
                      <m:den>
                        <m:r>
                          <a:rPr lang="en-US" altLang="ja-JP" i="1">
                            <a:latin typeface="Cambria Math" panose="02040503050406030204" pitchFamily="18" charset="0"/>
                            <a:ea typeface="メイリオ" panose="020B0604030504040204" pitchFamily="50" charset="-128"/>
                          </a:rPr>
                          <m:t>19</m:t>
                        </m:r>
                      </m:den>
                    </m:f>
                    <m:r>
                      <a:rPr lang="en-US" altLang="ja-JP" i="1">
                        <a:latin typeface="Cambria Math" panose="02040503050406030204" pitchFamily="18" charset="0"/>
                        <a:ea typeface="Cambria Math" panose="02040503050406030204" pitchFamily="18" charset="0"/>
                      </a:rPr>
                      <m:t>×</m:t>
                    </m:r>
                    <m:f>
                      <m:fPr>
                        <m:ctrlPr>
                          <a:rPr lang="en-US" altLang="ja-JP" i="1">
                            <a:latin typeface="Cambria Math" panose="02040503050406030204" pitchFamily="18" charset="0"/>
                            <a:ea typeface="メイリオ" panose="020B0604030504040204" pitchFamily="50" charset="-128"/>
                          </a:rPr>
                        </m:ctrlPr>
                      </m:fPr>
                      <m:num>
                        <m:r>
                          <a:rPr lang="en-US" altLang="ja-JP" b="0" i="1" smtClean="0">
                            <a:latin typeface="Cambria Math" panose="02040503050406030204" pitchFamily="18" charset="0"/>
                            <a:ea typeface="メイリオ" panose="020B0604030504040204" pitchFamily="50" charset="-128"/>
                          </a:rPr>
                          <m:t>10</m:t>
                        </m:r>
                      </m:num>
                      <m:den>
                        <m:r>
                          <a:rPr lang="en-US" altLang="ja-JP" i="1">
                            <a:latin typeface="Cambria Math" panose="02040503050406030204" pitchFamily="18" charset="0"/>
                            <a:ea typeface="メイリオ" panose="020B0604030504040204" pitchFamily="50" charset="-128"/>
                          </a:rPr>
                          <m:t>18</m:t>
                        </m:r>
                      </m:den>
                    </m:f>
                    <m:r>
                      <m:rPr>
                        <m:nor/>
                      </m:rPr>
                      <a:rPr lang="en-US" altLang="ja-JP" dirty="0">
                        <a:latin typeface="メイリオ" panose="020B0604030504040204" pitchFamily="50" charset="-128"/>
                        <a:ea typeface="メイリオ" panose="020B0604030504040204" pitchFamily="50" charset="-128"/>
                      </a:rPr>
                      <m:t>=</m:t>
                    </m:r>
                    <m:f>
                      <m:fPr>
                        <m:ctrlPr>
                          <a:rPr lang="en-US" altLang="ja-JP" i="1">
                            <a:latin typeface="Cambria Math" panose="02040503050406030204" pitchFamily="18" charset="0"/>
                            <a:ea typeface="メイリオ" panose="020B0604030504040204" pitchFamily="50" charset="-128"/>
                          </a:rPr>
                        </m:ctrlPr>
                      </m:fPr>
                      <m:num>
                        <m:r>
                          <a:rPr lang="en-US" altLang="ja-JP" i="1">
                            <a:latin typeface="Cambria Math" panose="02040503050406030204" pitchFamily="18" charset="0"/>
                            <a:ea typeface="メイリオ" panose="020B0604030504040204" pitchFamily="50" charset="-128"/>
                          </a:rPr>
                          <m:t>1</m:t>
                        </m:r>
                        <m:r>
                          <a:rPr lang="en-US" altLang="ja-JP" b="0" i="1" smtClean="0">
                            <a:latin typeface="Cambria Math" panose="02040503050406030204" pitchFamily="18" charset="0"/>
                            <a:ea typeface="メイリオ" panose="020B0604030504040204" pitchFamily="50" charset="-128"/>
                          </a:rPr>
                          <m:t>8</m:t>
                        </m:r>
                        <m:r>
                          <a:rPr lang="en-US" altLang="ja-JP" i="1">
                            <a:latin typeface="Cambria Math" panose="02040503050406030204" pitchFamily="18" charset="0"/>
                            <a:ea typeface="メイリオ" panose="020B0604030504040204" pitchFamily="50" charset="-128"/>
                          </a:rPr>
                          <m:t>0</m:t>
                        </m:r>
                      </m:num>
                      <m:den>
                        <m:r>
                          <a:rPr lang="en-US" altLang="ja-JP" b="0" i="1" smtClean="0">
                            <a:latin typeface="Cambria Math" panose="02040503050406030204" pitchFamily="18" charset="0"/>
                            <a:ea typeface="メイリオ" panose="020B0604030504040204" pitchFamily="50" charset="-128"/>
                          </a:rPr>
                          <m:t>342</m:t>
                        </m:r>
                      </m:den>
                    </m:f>
                  </m:oMath>
                </a14:m>
                <a:endParaRPr lang="ja-JP" altLang="en-US" dirty="0"/>
              </a:p>
            </p:txBody>
          </p:sp>
        </mc:Choice>
        <mc:Fallback xmlns="">
          <p:sp>
            <p:nvSpPr>
              <p:cNvPr id="23" name="正方形/長方形 22"/>
              <p:cNvSpPr>
                <a:spLocks noRot="1" noChangeAspect="1" noMove="1" noResize="1" noEditPoints="1" noAdjustHandles="1" noChangeArrowheads="1" noChangeShapeType="1" noTextEdit="1"/>
              </p:cNvSpPr>
              <p:nvPr/>
            </p:nvSpPr>
            <p:spPr>
              <a:xfrm>
                <a:off x="7816198" y="2770632"/>
                <a:ext cx="4131259" cy="485902"/>
              </a:xfrm>
              <a:prstGeom prst="rect">
                <a:avLst/>
              </a:prstGeom>
              <a:blipFill rotWithShape="0">
                <a:blip r:embed="rId8"/>
                <a:stretch>
                  <a:fillRect l="-1180" b="-1265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正方形/長方形 23"/>
              <p:cNvSpPr/>
              <p:nvPr/>
            </p:nvSpPr>
            <p:spPr>
              <a:xfrm>
                <a:off x="7816198" y="2176664"/>
                <a:ext cx="3275256" cy="48590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 となる確率</a:t>
                </a:r>
                <a:r>
                  <a:rPr lang="en-US" altLang="ja-JP" dirty="0">
                    <a:latin typeface="メイリオ" panose="020B0604030504040204" pitchFamily="50" charset="-128"/>
                    <a:ea typeface="メイリオ" panose="020B0604030504040204" pitchFamily="50" charset="-128"/>
                  </a:rPr>
                  <a:t>=</a:t>
                </a:r>
                <a14:m>
                  <m:oMath xmlns:m="http://schemas.openxmlformats.org/officeDocument/2006/math">
                    <m:f>
                      <m:fPr>
                        <m:ctrlPr>
                          <a:rPr lang="en-US" altLang="ja-JP" i="1" smtClean="0">
                            <a:latin typeface="Cambria Math" panose="02040503050406030204" pitchFamily="18" charset="0"/>
                            <a:ea typeface="メイリオ" panose="020B0604030504040204" pitchFamily="50" charset="-128"/>
                          </a:rPr>
                        </m:ctrlPr>
                      </m:fPr>
                      <m:num>
                        <m:r>
                          <a:rPr lang="en-US" altLang="ja-JP" b="0" i="1">
                            <a:latin typeface="Cambria Math" panose="02040503050406030204" pitchFamily="18" charset="0"/>
                            <a:ea typeface="メイリオ" panose="020B0604030504040204" pitchFamily="50" charset="-128"/>
                          </a:rPr>
                          <m:t>9</m:t>
                        </m:r>
                      </m:num>
                      <m:den>
                        <m:r>
                          <a:rPr lang="en-US" altLang="ja-JP" b="0" i="1" smtClean="0">
                            <a:latin typeface="Cambria Math" panose="02040503050406030204" pitchFamily="18" charset="0"/>
                            <a:ea typeface="メイリオ" panose="020B0604030504040204" pitchFamily="50" charset="-128"/>
                          </a:rPr>
                          <m:t>19</m:t>
                        </m:r>
                      </m:den>
                    </m:f>
                    <m:r>
                      <a:rPr lang="en-US" altLang="ja-JP" i="1" smtClean="0">
                        <a:latin typeface="Cambria Math" panose="02040503050406030204" pitchFamily="18" charset="0"/>
                        <a:ea typeface="Cambria Math" panose="02040503050406030204" pitchFamily="18" charset="0"/>
                      </a:rPr>
                      <m:t>×</m:t>
                    </m:r>
                    <m:f>
                      <m:fPr>
                        <m:ctrlPr>
                          <a:rPr lang="en-US" altLang="ja-JP" i="1" smtClean="0">
                            <a:latin typeface="Cambria Math" panose="02040503050406030204" pitchFamily="18" charset="0"/>
                            <a:ea typeface="メイリオ" panose="020B0604030504040204" pitchFamily="50" charset="-128"/>
                          </a:rPr>
                        </m:ctrlPr>
                      </m:fPr>
                      <m:num>
                        <m:r>
                          <a:rPr lang="en-US" altLang="ja-JP" b="0" i="1" smtClean="0">
                            <a:latin typeface="Cambria Math" panose="02040503050406030204" pitchFamily="18" charset="0"/>
                            <a:ea typeface="メイリオ" panose="020B0604030504040204" pitchFamily="50" charset="-128"/>
                          </a:rPr>
                          <m:t>8</m:t>
                        </m:r>
                      </m:num>
                      <m:den>
                        <m:r>
                          <a:rPr lang="en-US" altLang="ja-JP" b="0" i="1" smtClean="0">
                            <a:latin typeface="Cambria Math" panose="02040503050406030204" pitchFamily="18" charset="0"/>
                            <a:ea typeface="メイリオ" panose="020B0604030504040204" pitchFamily="50" charset="-128"/>
                          </a:rPr>
                          <m:t>18</m:t>
                        </m:r>
                      </m:den>
                    </m:f>
                    <m:r>
                      <m:rPr>
                        <m:nor/>
                      </m:rPr>
                      <a:rPr lang="en-US" altLang="ja-JP" dirty="0">
                        <a:latin typeface="メイリオ" panose="020B0604030504040204" pitchFamily="50" charset="-128"/>
                        <a:ea typeface="メイリオ" panose="020B0604030504040204" pitchFamily="50" charset="-128"/>
                      </a:rPr>
                      <m:t>=</m:t>
                    </m:r>
                    <m:f>
                      <m:fPr>
                        <m:ctrlPr>
                          <a:rPr lang="en-US" altLang="ja-JP" i="1">
                            <a:latin typeface="Cambria Math" panose="02040503050406030204" pitchFamily="18" charset="0"/>
                            <a:ea typeface="メイリオ" panose="020B0604030504040204" pitchFamily="50" charset="-128"/>
                          </a:rPr>
                        </m:ctrlPr>
                      </m:fPr>
                      <m:num>
                        <m:r>
                          <a:rPr lang="en-US" altLang="ja-JP" i="1">
                            <a:latin typeface="Cambria Math" panose="02040503050406030204" pitchFamily="18" charset="0"/>
                            <a:ea typeface="メイリオ" panose="020B0604030504040204" pitchFamily="50" charset="-128"/>
                          </a:rPr>
                          <m:t>72</m:t>
                        </m:r>
                      </m:num>
                      <m:den>
                        <m:r>
                          <a:rPr lang="en-US" altLang="ja-JP" i="1">
                            <a:latin typeface="Cambria Math" panose="02040503050406030204" pitchFamily="18" charset="0"/>
                            <a:ea typeface="メイリオ" panose="020B0604030504040204" pitchFamily="50" charset="-128"/>
                          </a:rPr>
                          <m:t>342</m:t>
                        </m:r>
                      </m:den>
                    </m:f>
                  </m:oMath>
                </a14:m>
                <a:endParaRPr lang="ja-JP" altLang="en-US" dirty="0"/>
              </a:p>
            </p:txBody>
          </p:sp>
        </mc:Choice>
        <mc:Fallback xmlns="">
          <p:sp>
            <p:nvSpPr>
              <p:cNvPr id="24" name="正方形/長方形 23"/>
              <p:cNvSpPr>
                <a:spLocks noRot="1" noChangeAspect="1" noMove="1" noResize="1" noEditPoints="1" noAdjustHandles="1" noChangeArrowheads="1" noChangeShapeType="1" noTextEdit="1"/>
              </p:cNvSpPr>
              <p:nvPr/>
            </p:nvSpPr>
            <p:spPr>
              <a:xfrm>
                <a:off x="7816198" y="2176664"/>
                <a:ext cx="3275256" cy="485902"/>
              </a:xfrm>
              <a:prstGeom prst="rect">
                <a:avLst/>
              </a:prstGeom>
              <a:blipFill rotWithShape="0">
                <a:blip r:embed="rId9"/>
                <a:stretch>
                  <a:fillRect l="-1490" b="-12500"/>
                </a:stretch>
              </a:blipFill>
            </p:spPr>
            <p:txBody>
              <a:bodyPr/>
              <a:lstStyle/>
              <a:p>
                <a:r>
                  <a:rPr lang="ja-JP" altLang="en-US">
                    <a:noFill/>
                  </a:rPr>
                  <a:t> </a:t>
                </a:r>
              </a:p>
            </p:txBody>
          </p:sp>
        </mc:Fallback>
      </mc:AlternateContent>
      <p:sp>
        <p:nvSpPr>
          <p:cNvPr id="25" name="テキスト ボックス 24"/>
          <p:cNvSpPr txBox="1"/>
          <p:nvPr/>
        </p:nvSpPr>
        <p:spPr>
          <a:xfrm>
            <a:off x="10980611" y="1608504"/>
            <a:ext cx="861326" cy="369332"/>
          </a:xfrm>
          <a:prstGeom prst="rect">
            <a:avLst/>
          </a:prstGeom>
          <a:noFill/>
        </p:spPr>
        <p:txBody>
          <a:bodyPr wrap="none" rtlCol="0">
            <a:spAutoFit/>
          </a:bodyPr>
          <a:lstStyle/>
          <a:p>
            <a:r>
              <a:rPr kumimoji="1" lang="ja-JP" altLang="en-US" b="1" dirty="0">
                <a:solidFill>
                  <a:srgbClr val="FF0000"/>
                </a:solidFill>
              </a:rPr>
              <a:t>←</a:t>
            </a:r>
            <a:r>
              <a:rPr kumimoji="1" lang="en-US" altLang="ja-JP" b="1" dirty="0">
                <a:solidFill>
                  <a:srgbClr val="FF0000"/>
                </a:solidFill>
              </a:rPr>
              <a:t>Fixed</a:t>
            </a:r>
            <a:endParaRPr kumimoji="1" lang="ja-JP" altLang="en-US" b="1" dirty="0">
              <a:solidFill>
                <a:srgbClr val="FF0000"/>
              </a:solidFill>
            </a:endParaRPr>
          </a:p>
        </p:txBody>
      </p:sp>
      <p:sp>
        <p:nvSpPr>
          <p:cNvPr id="26" name="テキスト ボックス 25"/>
          <p:cNvSpPr txBox="1"/>
          <p:nvPr/>
        </p:nvSpPr>
        <p:spPr>
          <a:xfrm>
            <a:off x="10980611" y="2218710"/>
            <a:ext cx="861326" cy="369332"/>
          </a:xfrm>
          <a:prstGeom prst="rect">
            <a:avLst/>
          </a:prstGeom>
          <a:noFill/>
        </p:spPr>
        <p:txBody>
          <a:bodyPr wrap="none" rtlCol="0">
            <a:spAutoFit/>
          </a:bodyPr>
          <a:lstStyle/>
          <a:p>
            <a:r>
              <a:rPr kumimoji="1" lang="ja-JP" altLang="en-US" b="1" dirty="0">
                <a:solidFill>
                  <a:srgbClr val="FF0000"/>
                </a:solidFill>
              </a:rPr>
              <a:t>←</a:t>
            </a:r>
            <a:r>
              <a:rPr kumimoji="1" lang="en-US" altLang="ja-JP" b="1" dirty="0">
                <a:solidFill>
                  <a:srgbClr val="FF0000"/>
                </a:solidFill>
              </a:rPr>
              <a:t>Fixed</a:t>
            </a:r>
            <a:endParaRPr kumimoji="1" lang="ja-JP" altLang="en-US" b="1" dirty="0">
              <a:solidFill>
                <a:srgbClr val="FF0000"/>
              </a:solidFill>
            </a:endParaRPr>
          </a:p>
        </p:txBody>
      </p:sp>
      <mc:AlternateContent xmlns:mc="http://schemas.openxmlformats.org/markup-compatibility/2006" xmlns:a14="http://schemas.microsoft.com/office/drawing/2010/main">
        <mc:Choice Requires="a14">
          <p:sp>
            <p:nvSpPr>
              <p:cNvPr id="27" name="正方形/長方形 26"/>
              <p:cNvSpPr/>
              <p:nvPr/>
            </p:nvSpPr>
            <p:spPr>
              <a:xfrm>
                <a:off x="747412" y="4168898"/>
                <a:ext cx="5925661" cy="571310"/>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第</a:t>
                </a:r>
                <a:r>
                  <a:rPr lang="en-US" altLang="ja-JP" dirty="0">
                    <a:latin typeface="メイリオ" panose="020B0604030504040204" pitchFamily="50" charset="-128"/>
                    <a:ea typeface="メイリオ" panose="020B0604030504040204" pitchFamily="50" charset="-128"/>
                  </a:rPr>
                  <a:t>n</a:t>
                </a:r>
                <a:r>
                  <a:rPr lang="ja-JP" altLang="en-US" dirty="0">
                    <a:latin typeface="メイリオ" panose="020B0604030504040204" pitchFamily="50" charset="-128"/>
                    <a:ea typeface="メイリオ" panose="020B0604030504040204" pitchFamily="50" charset="-128"/>
                  </a:rPr>
                  <a:t>世代</a:t>
                </a:r>
                <a:r>
                  <a:rPr lang="ja-JP" altLang="en-US" dirty="0">
                    <a:solidFill>
                      <a:srgbClr val="FF0000"/>
                    </a:solidFill>
                    <a:latin typeface="メイリオ" panose="020B0604030504040204" pitchFamily="50" charset="-128"/>
                    <a:ea typeface="メイリオ" panose="020B0604030504040204" pitchFamily="50" charset="-128"/>
                  </a:rPr>
                  <a:t>までに</a:t>
                </a:r>
                <a:r>
                  <a:rPr lang="ja-JP" altLang="en-US" dirty="0">
                    <a:latin typeface="メイリオ" panose="020B0604030504040204" pitchFamily="50" charset="-128"/>
                    <a:ea typeface="メイリオ" panose="020B0604030504040204" pitchFamily="50" charset="-128"/>
                  </a:rPr>
                  <a:t>●が固定される確率</a:t>
                </a:r>
                <a14:m>
                  <m:oMath xmlns:m="http://schemas.openxmlformats.org/officeDocument/2006/math">
                    <m:r>
                      <a:rPr lang="en-US" altLang="ja-JP" b="0" i="0" dirty="0" smtClean="0">
                        <a:latin typeface="Cambria Math" panose="02040503050406030204" pitchFamily="18" charset="0"/>
                        <a:ea typeface="メイリオ" panose="020B0604030504040204" pitchFamily="50" charset="-128"/>
                      </a:rPr>
                      <m:t> </m:t>
                    </m:r>
                    <m:r>
                      <m:rPr>
                        <m:nor/>
                      </m:rPr>
                      <a:rPr lang="en-US" altLang="ja-JP" dirty="0">
                        <a:latin typeface="メイリオ" panose="020B0604030504040204" pitchFamily="50" charset="-128"/>
                        <a:ea typeface="メイリオ" panose="020B0604030504040204" pitchFamily="50" charset="-128"/>
                      </a:rPr>
                      <m:t>=</m:t>
                    </m:r>
                    <m:f>
                      <m:fPr>
                        <m:ctrlPr>
                          <a:rPr lang="en-US" altLang="ja-JP" i="1">
                            <a:latin typeface="Cambria Math" panose="02040503050406030204" pitchFamily="18" charset="0"/>
                            <a:ea typeface="メイリオ" panose="020B0604030504040204" pitchFamily="50" charset="-128"/>
                          </a:rPr>
                        </m:ctrlPr>
                      </m:fPr>
                      <m:num>
                        <m:r>
                          <a:rPr lang="en-US" altLang="ja-JP" i="1">
                            <a:latin typeface="Cambria Math" panose="02040503050406030204" pitchFamily="18" charset="0"/>
                            <a:ea typeface="メイリオ" panose="020B0604030504040204" pitchFamily="50" charset="-128"/>
                          </a:rPr>
                          <m:t>72</m:t>
                        </m:r>
                      </m:num>
                      <m:den>
                        <m:r>
                          <a:rPr lang="en-US" altLang="ja-JP" i="1">
                            <a:latin typeface="Cambria Math" panose="02040503050406030204" pitchFamily="18" charset="0"/>
                            <a:ea typeface="メイリオ" panose="020B0604030504040204" pitchFamily="50" charset="-128"/>
                          </a:rPr>
                          <m:t>342</m:t>
                        </m:r>
                      </m:den>
                    </m:f>
                    <m:r>
                      <a:rPr lang="en-US" altLang="ja-JP" i="1">
                        <a:latin typeface="Cambria Math" panose="02040503050406030204" pitchFamily="18" charset="0"/>
                        <a:ea typeface="Cambria Math" panose="02040503050406030204" pitchFamily="18" charset="0"/>
                      </a:rPr>
                      <m:t>×</m:t>
                    </m:r>
                    <m:nary>
                      <m:naryPr>
                        <m:chr m:val="∑"/>
                        <m:ctrlPr>
                          <a:rPr lang="en-US" altLang="ja-JP" i="1" dirty="0" smtClean="0">
                            <a:latin typeface="Cambria Math" panose="02040503050406030204" pitchFamily="18" charset="0"/>
                            <a:ea typeface="メイリオ" panose="020B0604030504040204" pitchFamily="50" charset="-128"/>
                          </a:rPr>
                        </m:ctrlPr>
                      </m:naryPr>
                      <m:sub>
                        <m:r>
                          <m:rPr>
                            <m:brk m:alnAt="23"/>
                          </m:rPr>
                          <a:rPr lang="en-US" altLang="ja-JP" b="0" i="1" dirty="0" smtClean="0">
                            <a:latin typeface="Cambria Math" panose="02040503050406030204" pitchFamily="18" charset="0"/>
                            <a:ea typeface="メイリオ" panose="020B0604030504040204" pitchFamily="50" charset="-128"/>
                          </a:rPr>
                          <m:t>𝑖</m:t>
                        </m:r>
                        <m:r>
                          <a:rPr lang="en-US" altLang="ja-JP" i="1" dirty="0">
                            <a:latin typeface="Cambria Math" panose="02040503050406030204" pitchFamily="18" charset="0"/>
                            <a:ea typeface="メイリオ" panose="020B0604030504040204" pitchFamily="50" charset="-128"/>
                          </a:rPr>
                          <m:t>=1</m:t>
                        </m:r>
                      </m:sub>
                      <m:sup>
                        <m:r>
                          <a:rPr lang="en-US" altLang="ja-JP" b="0" i="1" dirty="0" smtClean="0">
                            <a:latin typeface="Cambria Math" panose="02040503050406030204" pitchFamily="18" charset="0"/>
                            <a:ea typeface="メイリオ" panose="020B0604030504040204" pitchFamily="50" charset="-128"/>
                          </a:rPr>
                          <m:t>𝑛</m:t>
                        </m:r>
                      </m:sup>
                      <m:e>
                        <m:sSup>
                          <m:sSupPr>
                            <m:ctrlPr>
                              <a:rPr lang="en-US" altLang="ja-JP" i="1" dirty="0">
                                <a:latin typeface="Cambria Math" panose="02040503050406030204" pitchFamily="18" charset="0"/>
                                <a:ea typeface="メイリオ" panose="020B0604030504040204" pitchFamily="50" charset="-128"/>
                              </a:rPr>
                            </m:ctrlPr>
                          </m:sSupPr>
                          <m:e>
                            <m:d>
                              <m:dPr>
                                <m:ctrlPr>
                                  <a:rPr lang="en-US" altLang="ja-JP" i="1" dirty="0">
                                    <a:latin typeface="Cambria Math" panose="02040503050406030204" pitchFamily="18" charset="0"/>
                                    <a:ea typeface="メイリオ" panose="020B0604030504040204" pitchFamily="50" charset="-128"/>
                                  </a:rPr>
                                </m:ctrlPr>
                              </m:dPr>
                              <m:e>
                                <m:f>
                                  <m:fPr>
                                    <m:ctrlPr>
                                      <a:rPr lang="en-US" altLang="ja-JP" i="1">
                                        <a:latin typeface="Cambria Math" panose="02040503050406030204" pitchFamily="18" charset="0"/>
                                        <a:ea typeface="メイリオ" panose="020B0604030504040204" pitchFamily="50" charset="-128"/>
                                      </a:rPr>
                                    </m:ctrlPr>
                                  </m:fPr>
                                  <m:num>
                                    <m:r>
                                      <a:rPr lang="en-US" altLang="ja-JP" i="1">
                                        <a:latin typeface="Cambria Math" panose="02040503050406030204" pitchFamily="18" charset="0"/>
                                        <a:ea typeface="メイリオ" panose="020B0604030504040204" pitchFamily="50" charset="-128"/>
                                      </a:rPr>
                                      <m:t>180</m:t>
                                    </m:r>
                                  </m:num>
                                  <m:den>
                                    <m:r>
                                      <a:rPr lang="en-US" altLang="ja-JP" i="1">
                                        <a:latin typeface="Cambria Math" panose="02040503050406030204" pitchFamily="18" charset="0"/>
                                        <a:ea typeface="メイリオ" panose="020B0604030504040204" pitchFamily="50" charset="-128"/>
                                      </a:rPr>
                                      <m:t>342</m:t>
                                    </m:r>
                                  </m:den>
                                </m:f>
                              </m:e>
                            </m:d>
                          </m:e>
                          <m:sup>
                            <m:r>
                              <a:rPr lang="en-US" altLang="ja-JP" i="1" dirty="0">
                                <a:latin typeface="Cambria Math" panose="02040503050406030204" pitchFamily="18" charset="0"/>
                                <a:ea typeface="メイリオ" panose="020B0604030504040204" pitchFamily="50" charset="-128"/>
                              </a:rPr>
                              <m:t>𝑖</m:t>
                            </m:r>
                          </m:sup>
                        </m:sSup>
                      </m:e>
                    </m:nary>
                  </m:oMath>
                </a14:m>
                <a:endParaRPr kumimoji="1" lang="ja-JP" altLang="en-US" dirty="0"/>
              </a:p>
            </p:txBody>
          </p:sp>
        </mc:Choice>
        <mc:Fallback xmlns="">
          <p:sp>
            <p:nvSpPr>
              <p:cNvPr id="27" name="正方形/長方形 26"/>
              <p:cNvSpPr>
                <a:spLocks noRot="1" noChangeAspect="1" noMove="1" noResize="1" noEditPoints="1" noAdjustHandles="1" noChangeArrowheads="1" noChangeShapeType="1" noTextEdit="1"/>
              </p:cNvSpPr>
              <p:nvPr/>
            </p:nvSpPr>
            <p:spPr>
              <a:xfrm>
                <a:off x="747412" y="4168898"/>
                <a:ext cx="5925661" cy="571310"/>
              </a:xfrm>
              <a:prstGeom prst="rect">
                <a:avLst/>
              </a:prstGeom>
              <a:blipFill rotWithShape="0">
                <a:blip r:embed="rId10"/>
                <a:stretch>
                  <a:fillRect l="-926" b="-957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正方形/長方形 27"/>
              <p:cNvSpPr/>
              <p:nvPr/>
            </p:nvSpPr>
            <p:spPr>
              <a:xfrm>
                <a:off x="747411" y="4736159"/>
                <a:ext cx="10090263" cy="571310"/>
              </a:xfrm>
              <a:prstGeom prst="rect">
                <a:avLst/>
              </a:prstGeom>
            </p:spPr>
            <p:txBody>
              <a:bodyPr wrap="none">
                <a:spAutoFit/>
              </a:bodyPr>
              <a:lstStyle/>
              <a:p>
                <a:r>
                  <a:rPr lang="ja-JP" altLang="en-US" dirty="0">
                    <a:solidFill>
                      <a:srgbClr val="FF0000"/>
                    </a:solidFill>
                    <a:latin typeface="メイリオ" panose="020B0604030504040204" pitchFamily="50" charset="-128"/>
                    <a:ea typeface="メイリオ" panose="020B0604030504040204" pitchFamily="50" charset="-128"/>
                  </a:rPr>
                  <a:t>最終的に</a:t>
                </a:r>
                <a:r>
                  <a:rPr lang="ja-JP" altLang="en-US" dirty="0">
                    <a:latin typeface="メイリオ" panose="020B0604030504040204" pitchFamily="50" charset="-128"/>
                    <a:ea typeface="メイリオ" panose="020B0604030504040204" pitchFamily="50" charset="-128"/>
                  </a:rPr>
                  <a:t>●が固定される確率</a:t>
                </a:r>
                <a14:m>
                  <m:oMath xmlns:m="http://schemas.openxmlformats.org/officeDocument/2006/math">
                    <m:r>
                      <a:rPr lang="en-US" altLang="ja-JP" b="0" i="0" dirty="0" smtClean="0">
                        <a:latin typeface="Cambria Math" panose="02040503050406030204" pitchFamily="18" charset="0"/>
                        <a:ea typeface="メイリオ" panose="020B0604030504040204" pitchFamily="50" charset="-128"/>
                      </a:rPr>
                      <m:t> </m:t>
                    </m:r>
                    <m:r>
                      <a:rPr lang="en-US" altLang="ja-JP" b="0" i="1" dirty="0" smtClean="0">
                        <a:latin typeface="Cambria Math" panose="02040503050406030204" pitchFamily="18" charset="0"/>
                        <a:ea typeface="メイリオ" panose="020B0604030504040204" pitchFamily="50" charset="-128"/>
                      </a:rPr>
                      <m:t>       </m:t>
                    </m:r>
                    <m:r>
                      <a:rPr lang="ja-JP" altLang="en-US" i="1" dirty="0">
                        <a:latin typeface="Cambria Math" panose="02040503050406030204" pitchFamily="18" charset="0"/>
                        <a:ea typeface="メイリオ" panose="020B0604030504040204" pitchFamily="50" charset="-128"/>
                      </a:rPr>
                      <m:t>　</m:t>
                    </m:r>
                    <m:r>
                      <m:rPr>
                        <m:nor/>
                      </m:rPr>
                      <a:rPr lang="en-US" altLang="ja-JP" dirty="0">
                        <a:latin typeface="メイリオ" panose="020B0604030504040204" pitchFamily="50" charset="-128"/>
                        <a:ea typeface="メイリオ" panose="020B0604030504040204" pitchFamily="50" charset="-128"/>
                      </a:rPr>
                      <m:t>=</m:t>
                    </m:r>
                    <m:f>
                      <m:fPr>
                        <m:ctrlPr>
                          <a:rPr lang="en-US" altLang="ja-JP" i="1">
                            <a:latin typeface="Cambria Math" panose="02040503050406030204" pitchFamily="18" charset="0"/>
                            <a:ea typeface="メイリオ" panose="020B0604030504040204" pitchFamily="50" charset="-128"/>
                          </a:rPr>
                        </m:ctrlPr>
                      </m:fPr>
                      <m:num>
                        <m:r>
                          <a:rPr lang="en-US" altLang="ja-JP" i="1">
                            <a:latin typeface="Cambria Math" panose="02040503050406030204" pitchFamily="18" charset="0"/>
                            <a:ea typeface="メイリオ" panose="020B0604030504040204" pitchFamily="50" charset="-128"/>
                          </a:rPr>
                          <m:t>72</m:t>
                        </m:r>
                      </m:num>
                      <m:den>
                        <m:r>
                          <a:rPr lang="en-US" altLang="ja-JP" i="1">
                            <a:latin typeface="Cambria Math" panose="02040503050406030204" pitchFamily="18" charset="0"/>
                            <a:ea typeface="メイリオ" panose="020B0604030504040204" pitchFamily="50" charset="-128"/>
                          </a:rPr>
                          <m:t>342</m:t>
                        </m:r>
                      </m:den>
                    </m:f>
                    <m:r>
                      <a:rPr lang="en-US" altLang="ja-JP" i="1">
                        <a:latin typeface="Cambria Math" panose="02040503050406030204" pitchFamily="18" charset="0"/>
                        <a:ea typeface="Cambria Math" panose="02040503050406030204" pitchFamily="18" charset="0"/>
                      </a:rPr>
                      <m:t>×</m:t>
                    </m:r>
                    <m:nary>
                      <m:naryPr>
                        <m:chr m:val="∑"/>
                        <m:ctrlPr>
                          <a:rPr lang="en-US" altLang="ja-JP" i="1" dirty="0" smtClean="0">
                            <a:latin typeface="Cambria Math" panose="02040503050406030204" pitchFamily="18" charset="0"/>
                            <a:ea typeface="メイリオ" panose="020B0604030504040204" pitchFamily="50" charset="-128"/>
                          </a:rPr>
                        </m:ctrlPr>
                      </m:naryPr>
                      <m:sub>
                        <m:r>
                          <m:rPr>
                            <m:brk m:alnAt="23"/>
                          </m:rPr>
                          <a:rPr lang="en-US" altLang="ja-JP" b="0" i="1" dirty="0" smtClean="0">
                            <a:latin typeface="Cambria Math" panose="02040503050406030204" pitchFamily="18" charset="0"/>
                            <a:ea typeface="メイリオ" panose="020B0604030504040204" pitchFamily="50" charset="-128"/>
                          </a:rPr>
                          <m:t>𝑖</m:t>
                        </m:r>
                        <m:r>
                          <a:rPr lang="en-US" altLang="ja-JP" i="1" dirty="0">
                            <a:latin typeface="Cambria Math" panose="02040503050406030204" pitchFamily="18" charset="0"/>
                            <a:ea typeface="メイリオ" panose="020B0604030504040204" pitchFamily="50" charset="-128"/>
                          </a:rPr>
                          <m:t>=1</m:t>
                        </m:r>
                      </m:sub>
                      <m:sup>
                        <m:r>
                          <a:rPr lang="en-US" altLang="ja-JP" b="0" i="1" dirty="0" smtClean="0">
                            <a:latin typeface="Cambria Math" panose="02040503050406030204" pitchFamily="18" charset="0"/>
                            <a:ea typeface="Cambria Math" panose="02040503050406030204" pitchFamily="18" charset="0"/>
                          </a:rPr>
                          <m:t>∞</m:t>
                        </m:r>
                      </m:sup>
                      <m:e>
                        <m:sSup>
                          <m:sSupPr>
                            <m:ctrlPr>
                              <a:rPr lang="en-US" altLang="ja-JP" i="1" dirty="0">
                                <a:latin typeface="Cambria Math" panose="02040503050406030204" pitchFamily="18" charset="0"/>
                                <a:ea typeface="メイリオ" panose="020B0604030504040204" pitchFamily="50" charset="-128"/>
                              </a:rPr>
                            </m:ctrlPr>
                          </m:sSupPr>
                          <m:e>
                            <m:d>
                              <m:dPr>
                                <m:ctrlPr>
                                  <a:rPr lang="en-US" altLang="ja-JP" i="1" dirty="0">
                                    <a:latin typeface="Cambria Math" panose="02040503050406030204" pitchFamily="18" charset="0"/>
                                    <a:ea typeface="メイリオ" panose="020B0604030504040204" pitchFamily="50" charset="-128"/>
                                  </a:rPr>
                                </m:ctrlPr>
                              </m:dPr>
                              <m:e>
                                <m:f>
                                  <m:fPr>
                                    <m:ctrlPr>
                                      <a:rPr lang="en-US" altLang="ja-JP" i="1">
                                        <a:latin typeface="Cambria Math" panose="02040503050406030204" pitchFamily="18" charset="0"/>
                                        <a:ea typeface="メイリオ" panose="020B0604030504040204" pitchFamily="50" charset="-128"/>
                                      </a:rPr>
                                    </m:ctrlPr>
                                  </m:fPr>
                                  <m:num>
                                    <m:r>
                                      <a:rPr lang="en-US" altLang="ja-JP" i="1">
                                        <a:latin typeface="Cambria Math" panose="02040503050406030204" pitchFamily="18" charset="0"/>
                                        <a:ea typeface="メイリオ" panose="020B0604030504040204" pitchFamily="50" charset="-128"/>
                                      </a:rPr>
                                      <m:t>180</m:t>
                                    </m:r>
                                  </m:num>
                                  <m:den>
                                    <m:r>
                                      <a:rPr lang="en-US" altLang="ja-JP" i="1">
                                        <a:latin typeface="Cambria Math" panose="02040503050406030204" pitchFamily="18" charset="0"/>
                                        <a:ea typeface="メイリオ" panose="020B0604030504040204" pitchFamily="50" charset="-128"/>
                                      </a:rPr>
                                      <m:t>342</m:t>
                                    </m:r>
                                  </m:den>
                                </m:f>
                              </m:e>
                            </m:d>
                          </m:e>
                          <m:sup>
                            <m:r>
                              <a:rPr lang="en-US" altLang="ja-JP" i="1" dirty="0">
                                <a:latin typeface="Cambria Math" panose="02040503050406030204" pitchFamily="18" charset="0"/>
                                <a:ea typeface="メイリオ" panose="020B0604030504040204" pitchFamily="50" charset="-128"/>
                              </a:rPr>
                              <m:t>𝑖</m:t>
                            </m:r>
                          </m:sup>
                        </m:sSup>
                      </m:e>
                    </m:nary>
                    <m:r>
                      <m:rPr>
                        <m:nor/>
                      </m:rPr>
                      <a:rPr lang="en-US" altLang="ja-JP" dirty="0">
                        <a:latin typeface="メイリオ" panose="020B0604030504040204" pitchFamily="50" charset="-128"/>
                        <a:ea typeface="メイリオ" panose="020B0604030504040204" pitchFamily="50" charset="-128"/>
                      </a:rPr>
                      <m:t>=</m:t>
                    </m:r>
                    <m:f>
                      <m:fPr>
                        <m:ctrlPr>
                          <a:rPr lang="en-US" altLang="ja-JP" i="1">
                            <a:latin typeface="Cambria Math" panose="02040503050406030204" pitchFamily="18" charset="0"/>
                            <a:ea typeface="メイリオ" panose="020B0604030504040204" pitchFamily="50" charset="-128"/>
                          </a:rPr>
                        </m:ctrlPr>
                      </m:fPr>
                      <m:num>
                        <m:r>
                          <a:rPr lang="en-US" altLang="ja-JP" i="1">
                            <a:latin typeface="Cambria Math" panose="02040503050406030204" pitchFamily="18" charset="0"/>
                            <a:ea typeface="メイリオ" panose="020B0604030504040204" pitchFamily="50" charset="-128"/>
                          </a:rPr>
                          <m:t>72</m:t>
                        </m:r>
                      </m:num>
                      <m:den>
                        <m:r>
                          <a:rPr lang="en-US" altLang="ja-JP" i="1">
                            <a:latin typeface="Cambria Math" panose="02040503050406030204" pitchFamily="18" charset="0"/>
                            <a:ea typeface="メイリオ" panose="020B0604030504040204" pitchFamily="50" charset="-128"/>
                          </a:rPr>
                          <m:t>342</m:t>
                        </m:r>
                      </m:den>
                    </m:f>
                    <m:r>
                      <a:rPr lang="en-US" altLang="ja-JP" i="1">
                        <a:latin typeface="Cambria Math" panose="02040503050406030204" pitchFamily="18" charset="0"/>
                        <a:ea typeface="Cambria Math" panose="02040503050406030204" pitchFamily="18" charset="0"/>
                      </a:rPr>
                      <m:t>×</m:t>
                    </m:r>
                    <m:f>
                      <m:fPr>
                        <m:ctrlPr>
                          <a:rPr lang="en-US" altLang="ja-JP" i="1">
                            <a:latin typeface="Cambria Math" panose="02040503050406030204" pitchFamily="18" charset="0"/>
                            <a:ea typeface="メイリオ" panose="020B0604030504040204" pitchFamily="50" charset="-128"/>
                          </a:rPr>
                        </m:ctrlPr>
                      </m:fPr>
                      <m:num>
                        <m:r>
                          <a:rPr lang="en-US" altLang="ja-JP" i="1" smtClean="0">
                            <a:latin typeface="Cambria Math" panose="02040503050406030204" pitchFamily="18" charset="0"/>
                            <a:ea typeface="メイリオ" panose="020B0604030504040204" pitchFamily="50" charset="-128"/>
                          </a:rPr>
                          <m:t>342</m:t>
                        </m:r>
                      </m:num>
                      <m:den>
                        <m:r>
                          <a:rPr lang="en-US" altLang="ja-JP" i="1">
                            <a:latin typeface="Cambria Math" panose="02040503050406030204" pitchFamily="18" charset="0"/>
                            <a:ea typeface="メイリオ" panose="020B0604030504040204" pitchFamily="50" charset="-128"/>
                          </a:rPr>
                          <m:t>342−180</m:t>
                        </m:r>
                      </m:den>
                    </m:f>
                    <m:r>
                      <m:rPr>
                        <m:nor/>
                      </m:rPr>
                      <a:rPr lang="en-US" altLang="ja-JP" dirty="0">
                        <a:latin typeface="メイリオ" panose="020B0604030504040204" pitchFamily="50" charset="-128"/>
                        <a:ea typeface="メイリオ" panose="020B0604030504040204" pitchFamily="50" charset="-128"/>
                      </a:rPr>
                      <m:t>=</m:t>
                    </m:r>
                    <m:f>
                      <m:fPr>
                        <m:ctrlPr>
                          <a:rPr lang="en-US" altLang="ja-JP" i="1">
                            <a:latin typeface="Cambria Math" panose="02040503050406030204" pitchFamily="18" charset="0"/>
                            <a:ea typeface="メイリオ" panose="020B0604030504040204" pitchFamily="50" charset="-128"/>
                          </a:rPr>
                        </m:ctrlPr>
                      </m:fPr>
                      <m:num>
                        <m:r>
                          <a:rPr lang="en-US" altLang="ja-JP" i="1">
                            <a:latin typeface="Cambria Math" panose="02040503050406030204" pitchFamily="18" charset="0"/>
                            <a:ea typeface="メイリオ" panose="020B0604030504040204" pitchFamily="50" charset="-128"/>
                          </a:rPr>
                          <m:t>72</m:t>
                        </m:r>
                      </m:num>
                      <m:den>
                        <m:r>
                          <a:rPr lang="en-US" altLang="ja-JP" i="1">
                            <a:latin typeface="Cambria Math" panose="02040503050406030204" pitchFamily="18" charset="0"/>
                            <a:ea typeface="メイリオ" panose="020B0604030504040204" pitchFamily="50" charset="-128"/>
                          </a:rPr>
                          <m:t>162</m:t>
                        </m:r>
                      </m:den>
                    </m:f>
                    <m:r>
                      <a:rPr lang="en-US" altLang="ja-JP" b="0" i="0" smtClean="0">
                        <a:latin typeface="Cambria Math" panose="02040503050406030204" pitchFamily="18" charset="0"/>
                        <a:ea typeface="メイリオ" panose="020B0604030504040204" pitchFamily="50" charset="-128"/>
                      </a:rPr>
                      <m:t> </m:t>
                    </m:r>
                  </m:oMath>
                </a14:m>
                <a:r>
                  <a:rPr kumimoji="1" lang="en-US" altLang="ja-JP" dirty="0">
                    <a:latin typeface="メイリオ" panose="020B0604030504040204" pitchFamily="50" charset="-128"/>
                    <a:ea typeface="メイリオ" panose="020B0604030504040204" pitchFamily="50" charset="-128"/>
                  </a:rPr>
                  <a:t>= </a:t>
                </a:r>
                <a:r>
                  <a:rPr kumimoji="1" lang="en-US" altLang="ja-JP" sz="2400" dirty="0">
                    <a:solidFill>
                      <a:srgbClr val="FF0000"/>
                    </a:solidFill>
                    <a:latin typeface="メイリオ" panose="020B0604030504040204" pitchFamily="50" charset="-128"/>
                    <a:ea typeface="メイリオ" panose="020B0604030504040204" pitchFamily="50" charset="-128"/>
                  </a:rPr>
                  <a:t>0.444444‥‥</a:t>
                </a:r>
                <a:endParaRPr kumimoji="1" lang="ja-JP" altLang="en-US" sz="2400" dirty="0">
                  <a:solidFill>
                    <a:srgbClr val="FF0000"/>
                  </a:solidFill>
                  <a:latin typeface="メイリオ" panose="020B0604030504040204" pitchFamily="50" charset="-128"/>
                  <a:ea typeface="メイリオ" panose="020B0604030504040204" pitchFamily="50" charset="-128"/>
                </a:endParaRPr>
              </a:p>
            </p:txBody>
          </p:sp>
        </mc:Choice>
        <mc:Fallback xmlns="">
          <p:sp>
            <p:nvSpPr>
              <p:cNvPr id="28" name="正方形/長方形 27"/>
              <p:cNvSpPr>
                <a:spLocks noRot="1" noChangeAspect="1" noMove="1" noResize="1" noEditPoints="1" noAdjustHandles="1" noChangeArrowheads="1" noChangeShapeType="1" noTextEdit="1"/>
              </p:cNvSpPr>
              <p:nvPr/>
            </p:nvSpPr>
            <p:spPr>
              <a:xfrm>
                <a:off x="747411" y="4736159"/>
                <a:ext cx="10090263" cy="571310"/>
              </a:xfrm>
              <a:prstGeom prst="rect">
                <a:avLst/>
              </a:prstGeom>
              <a:blipFill rotWithShape="0">
                <a:blip r:embed="rId11"/>
                <a:stretch>
                  <a:fillRect l="-544" b="-21277"/>
                </a:stretch>
              </a:blipFill>
            </p:spPr>
            <p:txBody>
              <a:bodyPr/>
              <a:lstStyle/>
              <a:p>
                <a:r>
                  <a:rPr lang="ja-JP" altLang="en-US">
                    <a:noFill/>
                  </a:rPr>
                  <a:t> </a:t>
                </a:r>
              </a:p>
            </p:txBody>
          </p:sp>
        </mc:Fallback>
      </mc:AlternateContent>
      <p:sp>
        <p:nvSpPr>
          <p:cNvPr id="29" name="正方形/長方形 28"/>
          <p:cNvSpPr/>
          <p:nvPr/>
        </p:nvSpPr>
        <p:spPr>
          <a:xfrm>
            <a:off x="7165377" y="4483803"/>
            <a:ext cx="2877711" cy="307777"/>
          </a:xfrm>
          <a:prstGeom prst="rect">
            <a:avLst/>
          </a:prstGeom>
        </p:spPr>
        <p:txBody>
          <a:bodyPr wrap="none">
            <a:spAutoFit/>
          </a:bodyPr>
          <a:lstStyle/>
          <a:p>
            <a:pPr algn="ctr"/>
            <a:r>
              <a:rPr kumimoji="1" lang="ja-JP" altLang="en-US" sz="1400" dirty="0">
                <a:latin typeface="メイリオ" panose="020B0604030504040204" pitchFamily="50" charset="-128"/>
                <a:ea typeface="メイリオ" panose="020B0604030504040204" pitchFamily="50" charset="-128"/>
              </a:rPr>
              <a:t>↓無限等比級数の和の公式を適用</a:t>
            </a:r>
            <a:endParaRPr kumimoji="1" lang="en-US" altLang="ja-JP" sz="1400" dirty="0">
              <a:latin typeface="メイリオ" panose="020B0604030504040204" pitchFamily="50" charset="-128"/>
              <a:ea typeface="メイリオ" panose="020B0604030504040204" pitchFamily="50" charset="-128"/>
            </a:endParaRPr>
          </a:p>
        </p:txBody>
      </p:sp>
      <p:sp>
        <p:nvSpPr>
          <p:cNvPr id="30" name="角丸四角形 29"/>
          <p:cNvSpPr/>
          <p:nvPr/>
        </p:nvSpPr>
        <p:spPr>
          <a:xfrm>
            <a:off x="145783" y="1163579"/>
            <a:ext cx="1028579" cy="1266922"/>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269573" y="1517314"/>
            <a:ext cx="744114" cy="923330"/>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×1</a:t>
            </a:r>
          </a:p>
          <a:p>
            <a:r>
              <a:rPr lang="ja-JP" altLang="en-US" dirty="0">
                <a:latin typeface="メイリオ" panose="020B0604030504040204" pitchFamily="50" charset="-128"/>
                <a:ea typeface="メイリオ" panose="020B0604030504040204" pitchFamily="50" charset="-128"/>
              </a:rPr>
              <a:t>  ＋</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×1</a:t>
            </a:r>
            <a:endParaRPr lang="ja-JP" altLang="en-US" dirty="0"/>
          </a:p>
        </p:txBody>
      </p:sp>
      <p:sp>
        <p:nvSpPr>
          <p:cNvPr id="32" name="正方形/長方形 31"/>
          <p:cNvSpPr/>
          <p:nvPr/>
        </p:nvSpPr>
        <p:spPr>
          <a:xfrm>
            <a:off x="145783" y="1166818"/>
            <a:ext cx="1019831"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第0世代</a:t>
            </a:r>
            <a:endParaRPr kumimoji="1" lang="ja-JP" altLang="en-US" dirty="0"/>
          </a:p>
        </p:txBody>
      </p:sp>
      <p:sp>
        <p:nvSpPr>
          <p:cNvPr id="33" name="正方形/長方形 32"/>
          <p:cNvSpPr/>
          <p:nvPr/>
        </p:nvSpPr>
        <p:spPr>
          <a:xfrm>
            <a:off x="402474" y="5729998"/>
            <a:ext cx="9110186" cy="830997"/>
          </a:xfrm>
          <a:prstGeom prst="rect">
            <a:avLst/>
          </a:prstGeom>
          <a:solidFill>
            <a:srgbClr val="FFFF99"/>
          </a:solidFill>
        </p:spPr>
        <p:txBody>
          <a:bodyPr wrap="none">
            <a:spAutoFit/>
          </a:bodyPr>
          <a:lstStyle/>
          <a:p>
            <a:r>
              <a:rPr lang="en-US" altLang="ja-JP" sz="2400" dirty="0">
                <a:latin typeface="メイリオ" panose="020B0604030504040204" pitchFamily="50" charset="-128"/>
                <a:ea typeface="メイリオ" panose="020B0604030504040204" pitchFamily="50" charset="-128"/>
              </a:rPr>
              <a:t>72/162</a:t>
            </a:r>
            <a:r>
              <a:rPr lang="ja-JP" altLang="en-US" sz="2400" dirty="0">
                <a:latin typeface="メイリオ" panose="020B0604030504040204" pitchFamily="50" charset="-128"/>
                <a:ea typeface="メイリオ" panose="020B0604030504040204" pitchFamily="50" charset="-128"/>
              </a:rPr>
              <a:t>の確率で●Typeが集団に固定される。</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このように、</a:t>
            </a:r>
            <a:r>
              <a:rPr lang="ja-JP" altLang="en-US" sz="2400" b="1" dirty="0">
                <a:solidFill>
                  <a:srgbClr val="FF0000"/>
                </a:solidFill>
                <a:latin typeface="メイリオ" panose="020B0604030504040204" pitchFamily="50" charset="-128"/>
                <a:ea typeface="メイリオ" panose="020B0604030504040204" pitchFamily="50" charset="-128"/>
              </a:rPr>
              <a:t>小さな個体群では確率の効果は無視できなくなる</a:t>
            </a:r>
          </a:p>
        </p:txBody>
      </p:sp>
      <p:sp>
        <p:nvSpPr>
          <p:cNvPr id="35" name="円弧 34"/>
          <p:cNvSpPr/>
          <p:nvPr/>
        </p:nvSpPr>
        <p:spPr>
          <a:xfrm rot="8446477">
            <a:off x="556000" y="1761462"/>
            <a:ext cx="1060561" cy="830404"/>
          </a:xfrm>
          <a:prstGeom prst="arc">
            <a:avLst/>
          </a:prstGeom>
          <a:ln w="25400">
            <a:solidFill>
              <a:schemeClr val="tx1"/>
            </a:solidFill>
            <a:headEnd type="triangle" w="lg" len="lg"/>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円弧 35"/>
          <p:cNvSpPr/>
          <p:nvPr/>
        </p:nvSpPr>
        <p:spPr>
          <a:xfrm rot="9794286">
            <a:off x="2165701" y="1870008"/>
            <a:ext cx="1060561" cy="830404"/>
          </a:xfrm>
          <a:prstGeom prst="arc">
            <a:avLst/>
          </a:prstGeom>
          <a:ln w="25400">
            <a:solidFill>
              <a:schemeClr val="tx1"/>
            </a:solidFill>
            <a:headEnd type="triangle" w="lg" len="lg"/>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7" name="大波 36"/>
          <p:cNvSpPr/>
          <p:nvPr/>
        </p:nvSpPr>
        <p:spPr>
          <a:xfrm>
            <a:off x="9059594" y="5143708"/>
            <a:ext cx="2887863" cy="1589446"/>
          </a:xfrm>
          <a:prstGeom prst="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遺伝子浮動</a:t>
            </a:r>
          </a:p>
          <a:p>
            <a:pPr algn="ctr"/>
            <a:r>
              <a:rPr kumimoji="1" lang="en-US" altLang="ja-JP" dirty="0"/>
              <a:t>(</a:t>
            </a:r>
            <a:r>
              <a:rPr kumimoji="1" lang="ja-JP" altLang="en-US" dirty="0"/>
              <a:t>進化における確率の寄与</a:t>
            </a:r>
            <a:r>
              <a:rPr kumimoji="1" lang="en-US" altLang="ja-JP" dirty="0"/>
              <a:t>)</a:t>
            </a:r>
            <a:endParaRPr kumimoji="1" lang="ja-JP" altLang="en-US" dirty="0"/>
          </a:p>
        </p:txBody>
      </p:sp>
      <p:sp>
        <p:nvSpPr>
          <p:cNvPr id="38" name="テキスト ボックス 37"/>
          <p:cNvSpPr txBox="1"/>
          <p:nvPr/>
        </p:nvSpPr>
        <p:spPr>
          <a:xfrm rot="1537467">
            <a:off x="1700632" y="2674045"/>
            <a:ext cx="1167307" cy="276999"/>
          </a:xfrm>
          <a:prstGeom prst="rect">
            <a:avLst/>
          </a:prstGeom>
          <a:noFill/>
        </p:spPr>
        <p:txBody>
          <a:bodyPr wrap="none" rtlCol="0">
            <a:spAutoFit/>
          </a:bodyPr>
          <a:lstStyle/>
          <a:p>
            <a:r>
              <a:rPr kumimoji="1" lang="en-US" altLang="ja-JP" sz="1200" dirty="0">
                <a:solidFill>
                  <a:srgbClr val="0070C0"/>
                </a:solidFill>
              </a:rPr>
              <a:t>2</a:t>
            </a:r>
            <a:r>
              <a:rPr kumimoji="1" lang="ja-JP" altLang="en-US" sz="1200" dirty="0">
                <a:solidFill>
                  <a:srgbClr val="0070C0"/>
                </a:solidFill>
              </a:rPr>
              <a:t>個体だけ生存</a:t>
            </a:r>
          </a:p>
        </p:txBody>
      </p:sp>
      <p:sp>
        <p:nvSpPr>
          <p:cNvPr id="39" name="テキスト ボックス 38"/>
          <p:cNvSpPr txBox="1"/>
          <p:nvPr/>
        </p:nvSpPr>
        <p:spPr>
          <a:xfrm rot="5400000">
            <a:off x="6876042" y="2510551"/>
            <a:ext cx="1167307" cy="276999"/>
          </a:xfrm>
          <a:prstGeom prst="rect">
            <a:avLst/>
          </a:prstGeom>
          <a:noFill/>
        </p:spPr>
        <p:txBody>
          <a:bodyPr wrap="none" rtlCol="0">
            <a:spAutoFit/>
          </a:bodyPr>
          <a:lstStyle/>
          <a:p>
            <a:r>
              <a:rPr kumimoji="1" lang="en-US" altLang="ja-JP" sz="1200" dirty="0">
                <a:solidFill>
                  <a:srgbClr val="0070C0"/>
                </a:solidFill>
              </a:rPr>
              <a:t>2</a:t>
            </a:r>
            <a:r>
              <a:rPr kumimoji="1" lang="ja-JP" altLang="en-US" sz="1200" dirty="0">
                <a:solidFill>
                  <a:srgbClr val="0070C0"/>
                </a:solidFill>
              </a:rPr>
              <a:t>個体だけ生存</a:t>
            </a:r>
          </a:p>
        </p:txBody>
      </p:sp>
    </p:spTree>
    <p:extLst>
      <p:ext uri="{BB962C8B-B14F-4D97-AF65-F5344CB8AC3E}">
        <p14:creationId xmlns:p14="http://schemas.microsoft.com/office/powerpoint/2010/main" val="25131381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3" name="角丸四角形 12"/>
          <p:cNvSpPr/>
          <p:nvPr/>
        </p:nvSpPr>
        <p:spPr>
          <a:xfrm>
            <a:off x="891689" y="1323246"/>
            <a:ext cx="10135968" cy="2241877"/>
          </a:xfrm>
          <a:prstGeom prst="round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p:cNvSpPr/>
          <p:nvPr/>
        </p:nvSpPr>
        <p:spPr>
          <a:xfrm>
            <a:off x="911628" y="3780229"/>
            <a:ext cx="10106327" cy="2626785"/>
          </a:xfrm>
          <a:prstGeom prst="round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891689" y="154033"/>
            <a:ext cx="9968089" cy="954107"/>
          </a:xfrm>
          <a:prstGeom prst="rect">
            <a:avLst/>
          </a:prstGeom>
        </p:spPr>
        <p:txBody>
          <a:bodyPr wrap="square">
            <a:spAutoFit/>
          </a:bodyPr>
          <a:lstStyle/>
          <a:p>
            <a:pPr algn="ctr"/>
            <a:r>
              <a:rPr lang="ja-JP" altLang="en-US" sz="2400" dirty="0">
                <a:latin typeface="メイリオ" panose="020B0604030504040204" pitchFamily="50" charset="-128"/>
                <a:ea typeface="メイリオ" panose="020B0604030504040204" pitchFamily="50" charset="-128"/>
              </a:rPr>
              <a:t>人口学的確率性が生物集団に与える影響の例</a:t>
            </a:r>
            <a:endParaRPr lang="en-US" altLang="ja-JP" sz="2400" dirty="0">
              <a:latin typeface="メイリオ" panose="020B0604030504040204" pitchFamily="50" charset="-128"/>
              <a:ea typeface="メイリオ" panose="020B0604030504040204" pitchFamily="50" charset="-128"/>
            </a:endParaRPr>
          </a:p>
          <a:p>
            <a:pPr algn="ctr"/>
            <a:r>
              <a:rPr lang="ja-JP" altLang="en-US" sz="3200" dirty="0">
                <a:latin typeface="メイリオ" panose="020B0604030504040204" pitchFamily="50" charset="-128"/>
                <a:ea typeface="メイリオ" panose="020B0604030504040204" pitchFamily="50" charset="-128"/>
              </a:rPr>
              <a:t>創始者効果とボトルネック効果</a:t>
            </a: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7812" y="1253300"/>
            <a:ext cx="2681040" cy="2118022"/>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812" y="4089533"/>
            <a:ext cx="2857500" cy="1924050"/>
          </a:xfrm>
          <a:prstGeom prst="rect">
            <a:avLst/>
          </a:prstGeom>
        </p:spPr>
      </p:pic>
      <p:sp>
        <p:nvSpPr>
          <p:cNvPr id="10" name="正方形/長方形 9"/>
          <p:cNvSpPr/>
          <p:nvPr/>
        </p:nvSpPr>
        <p:spPr>
          <a:xfrm>
            <a:off x="1049735" y="1502276"/>
            <a:ext cx="5960816" cy="2092881"/>
          </a:xfrm>
          <a:prstGeom prst="rect">
            <a:avLst/>
          </a:prstGeom>
        </p:spPr>
        <p:txBody>
          <a:bodyPr wrap="square">
            <a:spAutoFit/>
          </a:bodyPr>
          <a:lstStyle/>
          <a:p>
            <a:pPr>
              <a:spcAft>
                <a:spcPts val="1200"/>
              </a:spcAft>
            </a:pPr>
            <a:r>
              <a:rPr lang="ja-JP" altLang="en-US" sz="2400" b="1" dirty="0">
                <a:solidFill>
                  <a:srgbClr val="C00000"/>
                </a:solidFill>
                <a:latin typeface="メイリオ" panose="020B0604030504040204" pitchFamily="50" charset="-128"/>
                <a:ea typeface="メイリオ" panose="020B0604030504040204" pitchFamily="50" charset="-128"/>
              </a:rPr>
              <a:t>創始者効果</a:t>
            </a: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(Founder’s effect)</a:t>
            </a:r>
          </a:p>
          <a:p>
            <a:r>
              <a:rPr lang="ja-JP" altLang="en-US" sz="2400" dirty="0">
                <a:latin typeface="メイリオ" panose="020B0604030504040204" pitchFamily="50" charset="-128"/>
                <a:ea typeface="メイリオ" panose="020B0604030504040204" pitchFamily="50" charset="-128"/>
              </a:rPr>
              <a:t>隔離された個体群が新しく作られるときに、新個体群の個体数が少ない場合、元になって個体群とは異なった遺伝子頻度の個体群ができること</a:t>
            </a:r>
          </a:p>
        </p:txBody>
      </p:sp>
      <p:sp>
        <p:nvSpPr>
          <p:cNvPr id="11" name="正方形/長方形 10"/>
          <p:cNvSpPr/>
          <p:nvPr/>
        </p:nvSpPr>
        <p:spPr>
          <a:xfrm>
            <a:off x="8448623" y="3309492"/>
            <a:ext cx="2428870" cy="253916"/>
          </a:xfrm>
          <a:prstGeom prst="rect">
            <a:avLst/>
          </a:prstGeom>
        </p:spPr>
        <p:txBody>
          <a:bodyPr wrap="none">
            <a:spAutoFit/>
          </a:bodyPr>
          <a:lstStyle/>
          <a:p>
            <a:r>
              <a:rPr lang="ja-JP" altLang="en-US" sz="1050" dirty="0">
                <a:latin typeface="メイリオ" panose="020B0604030504040204" pitchFamily="50" charset="-128"/>
                <a:ea typeface="メイリオ" panose="020B0604030504040204" pitchFamily="50" charset="-128"/>
              </a:rPr>
              <a:t>図の出典：Wikipedia「創始者効果」</a:t>
            </a:r>
          </a:p>
        </p:txBody>
      </p:sp>
      <p:sp>
        <p:nvSpPr>
          <p:cNvPr id="12" name="正方形/長方形 11"/>
          <p:cNvSpPr/>
          <p:nvPr/>
        </p:nvSpPr>
        <p:spPr>
          <a:xfrm>
            <a:off x="1049735" y="3944801"/>
            <a:ext cx="6233207" cy="2092881"/>
          </a:xfrm>
          <a:prstGeom prst="rect">
            <a:avLst/>
          </a:prstGeom>
        </p:spPr>
        <p:txBody>
          <a:bodyPr wrap="square">
            <a:spAutoFit/>
          </a:bodyPr>
          <a:lstStyle/>
          <a:p>
            <a:pPr>
              <a:spcAft>
                <a:spcPts val="1200"/>
              </a:spcAft>
            </a:pPr>
            <a:r>
              <a:rPr lang="ja-JP" altLang="en-US" sz="2400" b="1" dirty="0">
                <a:solidFill>
                  <a:srgbClr val="C00000"/>
                </a:solidFill>
                <a:latin typeface="メイリオ" panose="020B0604030504040204" pitchFamily="50" charset="-128"/>
                <a:ea typeface="メイリオ" panose="020B0604030504040204" pitchFamily="50" charset="-128"/>
              </a:rPr>
              <a:t>ボトルネック効果</a:t>
            </a: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Bottle neck effect)</a:t>
            </a:r>
          </a:p>
          <a:p>
            <a:r>
              <a:rPr lang="ja-JP" altLang="en-US" sz="2400" dirty="0">
                <a:latin typeface="メイリオ" panose="020B0604030504040204" pitchFamily="50" charset="-128"/>
                <a:ea typeface="メイリオ" panose="020B0604030504040204" pitchFamily="50" charset="-128"/>
              </a:rPr>
              <a:t>生物集団の個体数が激減することにより遺伝的浮動が促進され、さらにその子孫が再び繁殖することにより、遺伝的多様性の低い集団ができること</a:t>
            </a:r>
          </a:p>
        </p:txBody>
      </p:sp>
      <p:sp>
        <p:nvSpPr>
          <p:cNvPr id="8" name="正方形/長方形 7"/>
          <p:cNvSpPr/>
          <p:nvPr/>
        </p:nvSpPr>
        <p:spPr>
          <a:xfrm>
            <a:off x="8784311" y="6101731"/>
            <a:ext cx="1935145" cy="253916"/>
          </a:xfrm>
          <a:prstGeom prst="rect">
            <a:avLst/>
          </a:prstGeom>
        </p:spPr>
        <p:txBody>
          <a:bodyPr wrap="none">
            <a:spAutoFit/>
          </a:bodyPr>
          <a:lstStyle/>
          <a:p>
            <a:r>
              <a:rPr lang="ja-JP" altLang="en-US" sz="1050" dirty="0">
                <a:latin typeface="メイリオ" panose="020B0604030504040204" pitchFamily="50" charset="-128"/>
                <a:ea typeface="メイリオ" panose="020B0604030504040204" pitchFamily="50" charset="-128"/>
              </a:rPr>
              <a:t>図の出典：</a:t>
            </a:r>
            <a:r>
              <a:rPr lang="ja-JP" altLang="en-US" sz="1050" dirty="0" err="1">
                <a:latin typeface="メイリオ" panose="020B0604030504040204" pitchFamily="50" charset="-128"/>
                <a:ea typeface="メイリオ" panose="020B0604030504040204" pitchFamily="50" charset="-128"/>
              </a:rPr>
              <a:t>らっこちゃん</a:t>
            </a:r>
            <a:r>
              <a:rPr lang="ja-JP" altLang="en-US" sz="1050" dirty="0">
                <a:latin typeface="メイリオ" panose="020B0604030504040204" pitchFamily="50" charset="-128"/>
                <a:ea typeface="メイリオ" panose="020B0604030504040204" pitchFamily="50" charset="-128"/>
              </a:rPr>
              <a:t>ねる</a:t>
            </a:r>
          </a:p>
        </p:txBody>
      </p:sp>
    </p:spTree>
    <p:extLst>
      <p:ext uri="{BB962C8B-B14F-4D97-AF65-F5344CB8AC3E}">
        <p14:creationId xmlns:p14="http://schemas.microsoft.com/office/powerpoint/2010/main" val="42356981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正方形/長方形 3"/>
          <p:cNvSpPr/>
          <p:nvPr/>
        </p:nvSpPr>
        <p:spPr>
          <a:xfrm>
            <a:off x="5937955" y="1368694"/>
            <a:ext cx="5904090" cy="1200329"/>
          </a:xfrm>
          <a:prstGeom prst="rect">
            <a:avLst/>
          </a:prstGeom>
        </p:spPr>
        <p:txBody>
          <a:bodyPr wrap="square">
            <a:spAutoFit/>
          </a:bodyPr>
          <a:lstStyle/>
          <a:p>
            <a:r>
              <a:rPr lang="ja-JP" altLang="en-US" sz="2400" b="1" dirty="0">
                <a:solidFill>
                  <a:srgbClr val="00B0F0"/>
                </a:solidFill>
                <a:latin typeface="メイリオ" panose="020B0604030504040204" pitchFamily="50" charset="-128"/>
                <a:ea typeface="メイリオ" panose="020B0604030504040204" pitchFamily="50" charset="-128"/>
              </a:rPr>
              <a:t>事実</a:t>
            </a:r>
            <a:endParaRPr lang="en-US" altLang="ja-JP" sz="2400" b="1" dirty="0">
              <a:solidFill>
                <a:srgbClr val="00B0F0"/>
              </a:solidFill>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北米・南米系の先住民のABO式血液型はO型が極度に高い。</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335" y="1049489"/>
            <a:ext cx="5286375" cy="3838575"/>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334" y="3563414"/>
            <a:ext cx="5286375" cy="2914650"/>
          </a:xfrm>
          <a:prstGeom prst="rect">
            <a:avLst/>
          </a:prstGeom>
        </p:spPr>
      </p:pic>
      <p:sp>
        <p:nvSpPr>
          <p:cNvPr id="7" name="正方形/長方形 6"/>
          <p:cNvSpPr/>
          <p:nvPr/>
        </p:nvSpPr>
        <p:spPr>
          <a:xfrm>
            <a:off x="282222" y="230844"/>
            <a:ext cx="9968089" cy="523220"/>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創始者効果とボトルネック効果の例（人間集団の血液型）</a:t>
            </a:r>
            <a:endParaRPr lang="en-US" altLang="ja-JP" sz="2800" dirty="0">
              <a:latin typeface="メイリオ" panose="020B0604030504040204" pitchFamily="50" charset="-128"/>
              <a:ea typeface="メイリオ" panose="020B0604030504040204" pitchFamily="50" charset="-128"/>
            </a:endParaRPr>
          </a:p>
        </p:txBody>
      </p:sp>
      <p:sp>
        <p:nvSpPr>
          <p:cNvPr id="8" name="正方形/長方形 7"/>
          <p:cNvSpPr/>
          <p:nvPr/>
        </p:nvSpPr>
        <p:spPr>
          <a:xfrm>
            <a:off x="5937954" y="4713838"/>
            <a:ext cx="5904090" cy="1569660"/>
          </a:xfrm>
          <a:prstGeom prst="rect">
            <a:avLst/>
          </a:prstGeom>
        </p:spPr>
        <p:txBody>
          <a:bodyPr wrap="square">
            <a:spAutoFit/>
          </a:bodyPr>
          <a:lstStyle/>
          <a:p>
            <a:r>
              <a:rPr lang="ja-JP" altLang="en-US" sz="2400" b="1" dirty="0">
                <a:solidFill>
                  <a:srgbClr val="00B0F0"/>
                </a:solidFill>
                <a:latin typeface="メイリオ" panose="020B0604030504040204" pitchFamily="50" charset="-128"/>
                <a:ea typeface="メイリオ" panose="020B0604030504040204" pitchFamily="50" charset="-128"/>
              </a:rPr>
              <a:t>考えられる理由</a:t>
            </a:r>
            <a:r>
              <a:rPr lang="en-US" altLang="ja-JP" sz="2400" b="1" dirty="0">
                <a:solidFill>
                  <a:srgbClr val="00B0F0"/>
                </a:solidFill>
                <a:latin typeface="メイリオ" panose="020B0604030504040204" pitchFamily="50" charset="-128"/>
                <a:ea typeface="メイリオ" panose="020B0604030504040204" pitchFamily="50" charset="-128"/>
              </a:rPr>
              <a:t>2</a:t>
            </a:r>
            <a:r>
              <a:rPr lang="ja-JP" altLang="en-US" sz="2400" b="1" dirty="0">
                <a:solidFill>
                  <a:srgbClr val="00B0F0"/>
                </a:solidFill>
                <a:latin typeface="メイリオ" panose="020B0604030504040204" pitchFamily="50" charset="-128"/>
                <a:ea typeface="メイリオ" panose="020B0604030504040204" pitchFamily="50" charset="-128"/>
              </a:rPr>
              <a:t>（ボトルネック効果）</a:t>
            </a:r>
            <a:endParaRPr lang="en-US" altLang="ja-JP" sz="2400" b="1" dirty="0">
              <a:solidFill>
                <a:srgbClr val="00B0F0"/>
              </a:solidFill>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その後に人口の少ない状態がしばらく続いて、または人口が極度に減少した時期を経験</a:t>
            </a:r>
            <a:r>
              <a:rPr lang="ja-JP" altLang="en-US" sz="2400">
                <a:latin typeface="メイリオ" panose="020B0604030504040204" pitchFamily="50" charset="-128"/>
                <a:ea typeface="メイリオ" panose="020B0604030504040204" pitchFamily="50" charset="-128"/>
              </a:rPr>
              <a:t>して、ボトルネック効果</a:t>
            </a:r>
            <a:r>
              <a:rPr lang="ja-JP" altLang="en-US" sz="2400" dirty="0">
                <a:latin typeface="メイリオ" panose="020B0604030504040204" pitchFamily="50" charset="-128"/>
                <a:ea typeface="メイリオ" panose="020B0604030504040204" pitchFamily="50" charset="-128"/>
              </a:rPr>
              <a:t>が働いた</a:t>
            </a:r>
          </a:p>
        </p:txBody>
      </p:sp>
      <p:sp>
        <p:nvSpPr>
          <p:cNvPr id="9" name="正方形/長方形 8"/>
          <p:cNvSpPr/>
          <p:nvPr/>
        </p:nvSpPr>
        <p:spPr>
          <a:xfrm>
            <a:off x="5937954" y="2844293"/>
            <a:ext cx="5904090" cy="1200329"/>
          </a:xfrm>
          <a:prstGeom prst="rect">
            <a:avLst/>
          </a:prstGeom>
        </p:spPr>
        <p:txBody>
          <a:bodyPr wrap="square">
            <a:spAutoFit/>
          </a:bodyPr>
          <a:lstStyle/>
          <a:p>
            <a:r>
              <a:rPr lang="ja-JP" altLang="en-US" sz="2400" b="1" dirty="0">
                <a:solidFill>
                  <a:srgbClr val="00B0F0"/>
                </a:solidFill>
                <a:latin typeface="メイリオ" panose="020B0604030504040204" pitchFamily="50" charset="-128"/>
                <a:ea typeface="メイリオ" panose="020B0604030504040204" pitchFamily="50" charset="-128"/>
              </a:rPr>
              <a:t>考えられる理由</a:t>
            </a:r>
            <a:r>
              <a:rPr lang="en-US" altLang="ja-JP" sz="2400" b="1" dirty="0">
                <a:solidFill>
                  <a:srgbClr val="00B0F0"/>
                </a:solidFill>
                <a:latin typeface="メイリオ" panose="020B0604030504040204" pitchFamily="50" charset="-128"/>
                <a:ea typeface="メイリオ" panose="020B0604030504040204" pitchFamily="50" charset="-128"/>
              </a:rPr>
              <a:t>1</a:t>
            </a:r>
            <a:r>
              <a:rPr lang="ja-JP" altLang="en-US" sz="2400" b="1" dirty="0">
                <a:solidFill>
                  <a:srgbClr val="00B0F0"/>
                </a:solidFill>
                <a:latin typeface="メイリオ" panose="020B0604030504040204" pitchFamily="50" charset="-128"/>
                <a:ea typeface="メイリオ" panose="020B0604030504040204" pitchFamily="50" charset="-128"/>
              </a:rPr>
              <a:t>（創始者効果）</a:t>
            </a:r>
            <a:endParaRPr lang="en-US" altLang="ja-JP" sz="2400" b="1" dirty="0">
              <a:solidFill>
                <a:srgbClr val="00B0F0"/>
              </a:solidFill>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氷期にベーリング地峡を横断したごく少数の家族に偶然にもO型の者が多かった</a:t>
            </a:r>
          </a:p>
        </p:txBody>
      </p:sp>
      <p:sp>
        <p:nvSpPr>
          <p:cNvPr id="10" name="正方形/長方形 9"/>
          <p:cNvSpPr/>
          <p:nvPr/>
        </p:nvSpPr>
        <p:spPr>
          <a:xfrm>
            <a:off x="7461956" y="4027504"/>
            <a:ext cx="2235200" cy="584775"/>
          </a:xfrm>
          <a:prstGeom prst="rect">
            <a:avLst/>
          </a:prstGeom>
        </p:spPr>
        <p:txBody>
          <a:bodyPr wrap="square">
            <a:spAutoFit/>
          </a:bodyPr>
          <a:lstStyle/>
          <a:p>
            <a:pPr algn="ctr"/>
            <a:r>
              <a:rPr lang="ja-JP" altLang="en-US" sz="3200" dirty="0">
                <a:latin typeface="メイリオ" panose="020B0604030504040204" pitchFamily="50" charset="-128"/>
                <a:ea typeface="メイリオ" panose="020B0604030504040204" pitchFamily="50" charset="-128"/>
              </a:rPr>
              <a:t>and/or</a:t>
            </a:r>
          </a:p>
        </p:txBody>
      </p:sp>
      <p:sp>
        <p:nvSpPr>
          <p:cNvPr id="11" name="正方形/長方形 10"/>
          <p:cNvSpPr/>
          <p:nvPr/>
        </p:nvSpPr>
        <p:spPr>
          <a:xfrm>
            <a:off x="3234888" y="6478064"/>
            <a:ext cx="2579552" cy="253916"/>
          </a:xfrm>
          <a:prstGeom prst="rect">
            <a:avLst/>
          </a:prstGeom>
        </p:spPr>
        <p:txBody>
          <a:bodyPr wrap="none">
            <a:spAutoFit/>
          </a:bodyPr>
          <a:lstStyle/>
          <a:p>
            <a:r>
              <a:rPr lang="ja-JP" altLang="en-US" sz="1050" dirty="0">
                <a:latin typeface="メイリオ" panose="020B0604030504040204" pitchFamily="50" charset="-128"/>
                <a:ea typeface="メイリオ" panose="020B0604030504040204" pitchFamily="50" charset="-128"/>
              </a:rPr>
              <a:t>表の出典：Wikipedia「</a:t>
            </a:r>
            <a:r>
              <a:rPr lang="en-US" altLang="ja-JP" sz="1050" dirty="0">
                <a:latin typeface="メイリオ" panose="020B0604030504040204" pitchFamily="50" charset="-128"/>
                <a:ea typeface="メイリオ" panose="020B0604030504040204" pitchFamily="50" charset="-128"/>
              </a:rPr>
              <a:t>ABO</a:t>
            </a:r>
            <a:r>
              <a:rPr lang="ja-JP" altLang="en-US" sz="1050" dirty="0">
                <a:latin typeface="メイリオ" panose="020B0604030504040204" pitchFamily="50" charset="-128"/>
                <a:ea typeface="メイリオ" panose="020B0604030504040204" pitchFamily="50" charset="-128"/>
              </a:rPr>
              <a:t>式血液型」</a:t>
            </a:r>
          </a:p>
        </p:txBody>
      </p:sp>
    </p:spTree>
    <p:extLst>
      <p:ext uri="{BB962C8B-B14F-4D97-AF65-F5344CB8AC3E}">
        <p14:creationId xmlns:p14="http://schemas.microsoft.com/office/powerpoint/2010/main" val="16720887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9" name="正方形/長方形 8"/>
          <p:cNvSpPr/>
          <p:nvPr/>
        </p:nvSpPr>
        <p:spPr>
          <a:xfrm>
            <a:off x="511887" y="3402977"/>
            <a:ext cx="11250982" cy="28654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03871" y="1674431"/>
            <a:ext cx="11250982" cy="1297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503871" y="421360"/>
            <a:ext cx="10772775" cy="102446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kumimoji="1" sz="5400" kern="1200" spc="-120" baseline="0">
                <a:solidFill>
                  <a:schemeClr val="accent1"/>
                </a:solidFill>
                <a:latin typeface="+mj-lt"/>
                <a:ea typeface="+mj-ea"/>
                <a:cs typeface="+mj-cs"/>
              </a:defRPr>
            </a:lvl1pPr>
          </a:lstStyle>
          <a:p>
            <a:pPr algn="ctr"/>
            <a:r>
              <a:rPr lang="en-US" altLang="ja-JP" sz="4000" dirty="0"/>
              <a:t>1</a:t>
            </a:r>
            <a:r>
              <a:rPr lang="ja-JP" altLang="en-US" sz="4000" dirty="0"/>
              <a:t>章「生物の進化」まとめ</a:t>
            </a:r>
            <a:endParaRPr lang="ja-JP" altLang="en-US" sz="4400" dirty="0"/>
          </a:p>
        </p:txBody>
      </p:sp>
      <p:sp>
        <p:nvSpPr>
          <p:cNvPr id="5" name="正方形/長方形 4"/>
          <p:cNvSpPr/>
          <p:nvPr/>
        </p:nvSpPr>
        <p:spPr>
          <a:xfrm>
            <a:off x="761047" y="1819508"/>
            <a:ext cx="10515599" cy="1077218"/>
          </a:xfrm>
          <a:prstGeom prst="rect">
            <a:avLst/>
          </a:prstGeom>
        </p:spPr>
        <p:txBody>
          <a:bodyPr wrap="square">
            <a:spAutoFit/>
          </a:bodyPr>
          <a:lstStyle/>
          <a:p>
            <a:r>
              <a:rPr lang="en-US" altLang="ja-JP" sz="3200" dirty="0">
                <a:latin typeface="メイリオ" panose="020B0604030504040204" pitchFamily="50" charset="-128"/>
                <a:ea typeface="メイリオ" panose="020B0604030504040204" pitchFamily="50" charset="-128"/>
              </a:rPr>
              <a:t>1. </a:t>
            </a:r>
            <a:r>
              <a:rPr lang="ja-JP" altLang="en-US" sz="3200" dirty="0">
                <a:latin typeface="メイリオ" panose="020B0604030504040204" pitchFamily="50" charset="-128"/>
                <a:ea typeface="メイリオ" panose="020B0604030504040204" pitchFamily="50" charset="-128"/>
              </a:rPr>
              <a:t>生物学における進化の定義とは、「ある生物の集団が持つ遺伝子の構成が、世代間で変化すること」</a:t>
            </a:r>
          </a:p>
        </p:txBody>
      </p:sp>
      <p:sp>
        <p:nvSpPr>
          <p:cNvPr id="6" name="正方形/長方形 5"/>
          <p:cNvSpPr/>
          <p:nvPr/>
        </p:nvSpPr>
        <p:spPr>
          <a:xfrm>
            <a:off x="710629" y="4866496"/>
            <a:ext cx="11012226" cy="1384995"/>
          </a:xfrm>
          <a:prstGeom prst="rect">
            <a:avLst/>
          </a:prstGeom>
        </p:spPr>
        <p:txBody>
          <a:bodyPr wrap="square">
            <a:spAutoFit/>
          </a:bodyPr>
          <a:lstStyle/>
          <a:p>
            <a:pPr marL="285750" indent="-285750">
              <a:buFont typeface="Wingdings" panose="05000000000000000000" pitchFamily="2" charset="2"/>
              <a:buChar char="l"/>
            </a:pPr>
            <a:r>
              <a:rPr lang="ja-JP" altLang="en-US" sz="2800" dirty="0">
                <a:latin typeface="メイリオ" panose="020B0604030504040204" pitchFamily="50" charset="-128"/>
                <a:ea typeface="メイリオ" panose="020B0604030504040204" pitchFamily="50" charset="-128"/>
              </a:rPr>
              <a:t>自然選択</a:t>
            </a:r>
            <a:r>
              <a:rPr lang="en-US" altLang="ja-JP"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			</a:t>
            </a:r>
            <a:r>
              <a:rPr lang="ja-JP" altLang="en-US" sz="2400" dirty="0">
                <a:solidFill>
                  <a:srgbClr val="0000FF"/>
                </a:solidFill>
                <a:latin typeface="メイリオ" panose="020B0604030504040204" pitchFamily="50" charset="-128"/>
                <a:ea typeface="メイリオ" panose="020B0604030504040204" pitchFamily="50" charset="-128"/>
              </a:rPr>
              <a:t>適応度に応じて遺伝子頻度を変えていく圧力</a:t>
            </a:r>
          </a:p>
          <a:p>
            <a:pPr marL="285750" indent="-285750">
              <a:buFont typeface="Wingdings" panose="05000000000000000000" pitchFamily="2" charset="2"/>
              <a:buChar char="l"/>
            </a:pPr>
            <a:r>
              <a:rPr lang="ja-JP" altLang="en-US" sz="2800" dirty="0">
                <a:latin typeface="メイリオ" panose="020B0604030504040204" pitchFamily="50" charset="-128"/>
                <a:ea typeface="メイリオ" panose="020B0604030504040204" pitchFamily="50" charset="-128"/>
              </a:rPr>
              <a:t>系統的制約</a:t>
            </a:r>
            <a:r>
              <a:rPr lang="en-US" altLang="ja-JP"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		</a:t>
            </a:r>
            <a:r>
              <a:rPr lang="ja-JP" altLang="en-US" sz="2400" dirty="0">
                <a:solidFill>
                  <a:srgbClr val="0000FF"/>
                </a:solidFill>
                <a:latin typeface="メイリオ" panose="020B0604030504040204" pitchFamily="50" charset="-128"/>
                <a:ea typeface="メイリオ" panose="020B0604030504040204" pitchFamily="50" charset="-128"/>
              </a:rPr>
              <a:t>進化は、既に存在するものに修正を施すこと事で生じる</a:t>
            </a:r>
          </a:p>
          <a:p>
            <a:pPr marL="285750" indent="-285750">
              <a:buFont typeface="Wingdings" panose="05000000000000000000" pitchFamily="2" charset="2"/>
              <a:buChar char="l"/>
            </a:pPr>
            <a:r>
              <a:rPr lang="ja-JP" altLang="en-US" sz="2800" dirty="0">
                <a:latin typeface="メイリオ" panose="020B0604030504040204" pitchFamily="50" charset="-128"/>
                <a:ea typeface="メイリオ" panose="020B0604030504040204" pitchFamily="50" charset="-128"/>
              </a:rPr>
              <a:t>人口学的確率性</a:t>
            </a:r>
            <a:r>
              <a:rPr lang="en-US" altLang="ja-JP" sz="2800" dirty="0">
                <a:latin typeface="メイリオ" panose="020B0604030504040204" pitchFamily="50" charset="-128"/>
                <a:ea typeface="メイリオ" panose="020B0604030504040204" pitchFamily="50" charset="-128"/>
              </a:rPr>
              <a:t>	</a:t>
            </a:r>
            <a:r>
              <a:rPr lang="ja-JP" altLang="en-US" sz="2400" dirty="0">
                <a:solidFill>
                  <a:srgbClr val="0000FF"/>
                </a:solidFill>
                <a:latin typeface="メイリオ" panose="020B0604030504040204" pitchFamily="50" charset="-128"/>
                <a:ea typeface="メイリオ" panose="020B0604030504040204" pitchFamily="50" charset="-128"/>
              </a:rPr>
              <a:t>確率過程が進化に与える影響も無視できない</a:t>
            </a:r>
          </a:p>
        </p:txBody>
      </p:sp>
      <p:sp>
        <p:nvSpPr>
          <p:cNvPr id="7" name="正方形/長方形 6"/>
          <p:cNvSpPr/>
          <p:nvPr/>
        </p:nvSpPr>
        <p:spPr>
          <a:xfrm>
            <a:off x="632458" y="3596128"/>
            <a:ext cx="10515599" cy="1077218"/>
          </a:xfrm>
          <a:prstGeom prst="rect">
            <a:avLst/>
          </a:prstGeom>
        </p:spPr>
        <p:txBody>
          <a:bodyPr wrap="square">
            <a:spAutoFit/>
          </a:bodyPr>
          <a:lstStyle/>
          <a:p>
            <a:r>
              <a:rPr lang="en-US" altLang="ja-JP" sz="3200" dirty="0">
                <a:latin typeface="メイリオ" panose="020B0604030504040204" pitchFamily="50" charset="-128"/>
                <a:ea typeface="メイリオ" panose="020B0604030504040204" pitchFamily="50" charset="-128"/>
              </a:rPr>
              <a:t>2. </a:t>
            </a:r>
            <a:r>
              <a:rPr lang="ja-JP" altLang="en-US" sz="3200" dirty="0">
                <a:latin typeface="メイリオ" panose="020B0604030504040204" pitchFamily="50" charset="-128"/>
                <a:ea typeface="メイリオ" panose="020B0604030504040204" pitchFamily="50" charset="-128"/>
              </a:rPr>
              <a:t>進化を制御する力は、自然選択・系統的制約・人口学的確率性の</a:t>
            </a:r>
            <a:r>
              <a:rPr lang="en-US" altLang="ja-JP" sz="3200" dirty="0">
                <a:latin typeface="メイリオ" panose="020B0604030504040204" pitchFamily="50" charset="-128"/>
                <a:ea typeface="メイリオ" panose="020B0604030504040204" pitchFamily="50" charset="-128"/>
              </a:rPr>
              <a:t>3</a:t>
            </a:r>
            <a:r>
              <a:rPr lang="ja-JP" altLang="en-US" sz="3200" dirty="0">
                <a:latin typeface="メイリオ" panose="020B0604030504040204" pitchFamily="50" charset="-128"/>
                <a:ea typeface="メイリオ" panose="020B0604030504040204" pitchFamily="50" charset="-128"/>
              </a:rPr>
              <a:t>つ</a:t>
            </a:r>
            <a:r>
              <a:rPr lang="ja-JP" altLang="en-US" sz="2400" dirty="0">
                <a:latin typeface="メイリオ" panose="020B0604030504040204" pitchFamily="50" charset="-128"/>
                <a:ea typeface="メイリオ" panose="020B0604030504040204" pitchFamily="50" charset="-128"/>
              </a:rPr>
              <a:t>（突然変異率や物理的制約を入れる場合もあり）</a:t>
            </a:r>
            <a:endParaRPr lang="ja-JP" altLang="en-US" sz="3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219187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2</a:t>
            </a:r>
            <a:r>
              <a:rPr kumimoji="1" lang="ja-JP" altLang="en-US" dirty="0" err="1"/>
              <a:t>．</a:t>
            </a:r>
            <a:r>
              <a:rPr kumimoji="1" lang="ja-JP" altLang="en-US" dirty="0"/>
              <a:t>生物多様性と、生態系の構造</a:t>
            </a:r>
          </a:p>
        </p:txBody>
      </p:sp>
      <p:sp>
        <p:nvSpPr>
          <p:cNvPr id="6" name="正方形/長方形 5"/>
          <p:cNvSpPr/>
          <p:nvPr/>
        </p:nvSpPr>
        <p:spPr>
          <a:xfrm>
            <a:off x="411300" y="3424956"/>
            <a:ext cx="11264622" cy="830997"/>
          </a:xfrm>
          <a:prstGeom prst="rect">
            <a:avLst/>
          </a:prstGeom>
        </p:spPr>
        <p:txBody>
          <a:bodyPr wrap="none">
            <a:spAutoFit/>
          </a:bodyPr>
          <a:lstStyle/>
          <a:p>
            <a:r>
              <a:rPr lang="ja-JP" altLang="en-US" sz="4800" dirty="0">
                <a:latin typeface="メイリオ" panose="020B0604030504040204" pitchFamily="50" charset="-128"/>
                <a:ea typeface="メイリオ" panose="020B0604030504040204" pitchFamily="50" charset="-128"/>
              </a:rPr>
              <a:t>地球上の生物は、なぜ多種多様なのか？</a:t>
            </a:r>
          </a:p>
        </p:txBody>
      </p:sp>
    </p:spTree>
    <p:extLst>
      <p:ext uri="{BB962C8B-B14F-4D97-AF65-F5344CB8AC3E}">
        <p14:creationId xmlns:p14="http://schemas.microsoft.com/office/powerpoint/2010/main" val="3384975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1" name="右矢印 10"/>
          <p:cNvSpPr/>
          <p:nvPr/>
        </p:nvSpPr>
        <p:spPr>
          <a:xfrm rot="549750">
            <a:off x="4239095" y="2152156"/>
            <a:ext cx="1004713" cy="63217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243" y="1334912"/>
            <a:ext cx="6558845" cy="4919134"/>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221" y="1334912"/>
            <a:ext cx="3733333" cy="2266667"/>
          </a:xfrm>
          <a:prstGeom prst="rect">
            <a:avLst/>
          </a:prstGeom>
        </p:spPr>
      </p:pic>
      <p:sp>
        <p:nvSpPr>
          <p:cNvPr id="7" name="タイトル 1"/>
          <p:cNvSpPr>
            <a:spLocks noGrp="1"/>
          </p:cNvSpPr>
          <p:nvPr>
            <p:ph type="title"/>
          </p:nvPr>
        </p:nvSpPr>
        <p:spPr>
          <a:xfrm>
            <a:off x="236713" y="191911"/>
            <a:ext cx="10772775" cy="1024467"/>
          </a:xfrm>
        </p:spPr>
        <p:txBody>
          <a:bodyPr>
            <a:normAutofit fontScale="90000"/>
          </a:bodyPr>
          <a:lstStyle/>
          <a:p>
            <a:r>
              <a:rPr lang="ja-JP" altLang="en-US" sz="3100" dirty="0"/>
              <a:t>進化が生物多様性を生じさせる理由、その１</a:t>
            </a:r>
            <a:r>
              <a:rPr lang="en-US" altLang="ja-JP" sz="3100" dirty="0"/>
              <a:t/>
            </a:r>
            <a:br>
              <a:rPr lang="en-US" altLang="ja-JP" sz="3100" dirty="0"/>
            </a:br>
            <a:r>
              <a:rPr lang="ja-JP" altLang="en-US" sz="4000" dirty="0"/>
              <a:t>ニッチ（生態的地位）の分割</a:t>
            </a:r>
            <a:endParaRPr kumimoji="1" lang="ja-JP" altLang="en-US" sz="4000" dirty="0"/>
          </a:p>
        </p:txBody>
      </p:sp>
      <p:sp>
        <p:nvSpPr>
          <p:cNvPr id="8" name="正方形/長方形 7"/>
          <p:cNvSpPr/>
          <p:nvPr/>
        </p:nvSpPr>
        <p:spPr>
          <a:xfrm>
            <a:off x="6502859" y="6372580"/>
            <a:ext cx="5689141" cy="430887"/>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イラストの出典: 「生物多様性の未来に向けて　講義のためのプレゼン教材 第２版」</a:t>
            </a:r>
          </a:p>
          <a:p>
            <a:r>
              <a:rPr lang="ja-JP" altLang="en-US" sz="1100" dirty="0">
                <a:latin typeface="メイリオ" panose="020B0604030504040204" pitchFamily="50" charset="-128"/>
                <a:ea typeface="メイリオ" panose="020B0604030504040204" pitchFamily="50" charset="-128"/>
              </a:rPr>
              <a:t>by 東北大学グローバルCOE「環境激変への生態系適応に向けた教育研究」</a:t>
            </a:r>
          </a:p>
        </p:txBody>
      </p:sp>
      <p:sp>
        <p:nvSpPr>
          <p:cNvPr id="10" name="正方形/長方形 9"/>
          <p:cNvSpPr/>
          <p:nvPr/>
        </p:nvSpPr>
        <p:spPr>
          <a:xfrm>
            <a:off x="236713" y="4223675"/>
            <a:ext cx="4897506" cy="2041585"/>
          </a:xfrm>
          <a:prstGeom prst="rect">
            <a:avLst/>
          </a:prstGeom>
          <a:solidFill>
            <a:srgbClr val="FFFF99"/>
          </a:solidFill>
        </p:spPr>
        <p:txBody>
          <a:bodyPr wrap="square">
            <a:spAutoFit/>
          </a:bodyPr>
          <a:lstStyle/>
          <a:p>
            <a:pPr>
              <a:lnSpc>
                <a:spcPts val="3800"/>
              </a:lnSpc>
            </a:pPr>
            <a:r>
              <a:rPr lang="ja-JP" altLang="en-US" sz="2800" dirty="0">
                <a:latin typeface="メイリオ" panose="020B0604030504040204" pitchFamily="50" charset="-128"/>
                <a:ea typeface="メイリオ" panose="020B0604030504040204" pitchFamily="50" charset="-128"/>
              </a:rPr>
              <a:t>このような、様々な</a:t>
            </a:r>
            <a:r>
              <a:rPr lang="ja-JP" altLang="en-US" sz="2800" b="1" dirty="0">
                <a:solidFill>
                  <a:srgbClr val="FF0000"/>
                </a:solidFill>
                <a:latin typeface="メイリオ" panose="020B0604030504040204" pitchFamily="50" charset="-128"/>
                <a:ea typeface="メイリオ" panose="020B0604030504040204" pitchFamily="50" charset="-128"/>
              </a:rPr>
              <a:t>ニッチ</a:t>
            </a:r>
            <a:r>
              <a:rPr lang="ja-JP" altLang="en-US" sz="2800" dirty="0">
                <a:latin typeface="メイリオ" panose="020B0604030504040204" pitchFamily="50" charset="-128"/>
                <a:ea typeface="メイリオ" panose="020B0604030504040204" pitchFamily="50" charset="-128"/>
              </a:rPr>
              <a:t>（生態的地位）に特化する進化の結果として、種が分化する現象を</a:t>
            </a:r>
            <a:r>
              <a:rPr lang="ja-JP" altLang="en-US" sz="2800" b="1" dirty="0">
                <a:solidFill>
                  <a:srgbClr val="FF0000"/>
                </a:solidFill>
                <a:latin typeface="メイリオ" panose="020B0604030504040204" pitchFamily="50" charset="-128"/>
                <a:ea typeface="メイリオ" panose="020B0604030504040204" pitchFamily="50" charset="-128"/>
              </a:rPr>
              <a:t>適応放散</a:t>
            </a:r>
            <a:r>
              <a:rPr lang="ja-JP" altLang="en-US" sz="2800" dirty="0">
                <a:latin typeface="メイリオ" panose="020B0604030504040204" pitchFamily="50" charset="-128"/>
                <a:ea typeface="メイリオ" panose="020B0604030504040204" pitchFamily="50" charset="-128"/>
              </a:rPr>
              <a:t>という</a:t>
            </a:r>
          </a:p>
        </p:txBody>
      </p:sp>
    </p:spTree>
    <p:extLst>
      <p:ext uri="{BB962C8B-B14F-4D97-AF65-F5344CB8AC3E}">
        <p14:creationId xmlns:p14="http://schemas.microsoft.com/office/powerpoint/2010/main" val="3326874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4" name="正方形/長方形 13"/>
          <p:cNvSpPr/>
          <p:nvPr/>
        </p:nvSpPr>
        <p:spPr>
          <a:xfrm>
            <a:off x="383822" y="824550"/>
            <a:ext cx="11190104" cy="392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rot="16200000">
            <a:off x="9862251" y="2580836"/>
            <a:ext cx="4052481" cy="415498"/>
          </a:xfrm>
          <a:prstGeom prst="rect">
            <a:avLst/>
          </a:prstGeom>
        </p:spPr>
        <p:txBody>
          <a:bodyPr wrap="square">
            <a:spAutoFit/>
          </a:bodyPr>
          <a:lstStyle/>
          <a:p>
            <a:r>
              <a:rPr lang="ja-JP" altLang="en-US" sz="1050" dirty="0">
                <a:latin typeface="メイリオ" panose="020B0604030504040204" pitchFamily="50" charset="-128"/>
                <a:ea typeface="メイリオ" panose="020B0604030504040204" pitchFamily="50" charset="-128"/>
              </a:rPr>
              <a:t>写真：前園泰徳 </a:t>
            </a:r>
            <a:r>
              <a:rPr lang="en-US" altLang="ja-JP" sz="1050" dirty="0">
                <a:latin typeface="メイリオ" panose="020B0604030504040204" pitchFamily="50" charset="-128"/>
                <a:ea typeface="メイリオ" panose="020B0604030504040204" pitchFamily="50" charset="-128"/>
              </a:rPr>
              <a:t>via </a:t>
            </a:r>
            <a:r>
              <a:rPr lang="ja-JP" altLang="en-US" sz="1050" dirty="0">
                <a:latin typeface="メイリオ" panose="020B0604030504040204" pitchFamily="50" charset="-128"/>
                <a:ea typeface="メイリオ" panose="020B0604030504040204" pitchFamily="50" charset="-128"/>
              </a:rPr>
              <a:t>東北大学グローバルCOE作成の「生物多様性の未来に向けて　講義のためのプレゼン教材 第２版」</a:t>
            </a:r>
          </a:p>
        </p:txBody>
      </p:sp>
      <p:sp>
        <p:nvSpPr>
          <p:cNvPr id="5" name="テキスト ボックス 11"/>
          <p:cNvSpPr txBox="1">
            <a:spLocks noChangeArrowheads="1"/>
          </p:cNvSpPr>
          <p:nvPr/>
        </p:nvSpPr>
        <p:spPr bwMode="auto">
          <a:xfrm>
            <a:off x="496710" y="3420560"/>
            <a:ext cx="61034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r>
              <a:rPr lang="ja-JP" altLang="en-US" sz="2000" dirty="0">
                <a:latin typeface="メイリオ" panose="020B0604030504040204" pitchFamily="50" charset="-128"/>
                <a:ea typeface="メイリオ" panose="020B0604030504040204" pitchFamily="50" charset="-128"/>
              </a:rPr>
              <a:t>体重</a:t>
            </a:r>
            <a:r>
              <a:rPr lang="en-US" altLang="ja-JP" sz="2000" dirty="0">
                <a:latin typeface="メイリオ" panose="020B0604030504040204" pitchFamily="50" charset="-128"/>
                <a:ea typeface="メイリオ" panose="020B0604030504040204" pitchFamily="50" charset="-128"/>
              </a:rPr>
              <a:t>		120〜250kg			40〜65kg</a:t>
            </a:r>
          </a:p>
          <a:p>
            <a:pPr eaLnBrk="1" hangingPunct="1"/>
            <a:r>
              <a:rPr lang="ja-JP" altLang="en-US" sz="2000" dirty="0">
                <a:latin typeface="メイリオ" panose="020B0604030504040204" pitchFamily="50" charset="-128"/>
                <a:ea typeface="メイリオ" panose="020B0604030504040204" pitchFamily="50" charset="-128"/>
              </a:rPr>
              <a:t>獲物</a:t>
            </a:r>
            <a:r>
              <a:rPr lang="en-US" altLang="ja-JP" sz="2000" dirty="0">
                <a:latin typeface="メイリオ" panose="020B0604030504040204" pitchFamily="50" charset="-128"/>
                <a:ea typeface="メイリオ" panose="020B0604030504040204" pitchFamily="50" charset="-128"/>
              </a:rPr>
              <a:t>		50〜500kg				40kg</a:t>
            </a:r>
            <a:r>
              <a:rPr lang="ja-JP" altLang="en-US" sz="2000" dirty="0">
                <a:latin typeface="メイリオ" panose="020B0604030504040204" pitchFamily="50" charset="-128"/>
                <a:ea typeface="メイリオ" panose="020B0604030504040204" pitchFamily="50" charset="-128"/>
              </a:rPr>
              <a:t>以下</a:t>
            </a:r>
            <a:endParaRPr lang="en-US" altLang="ja-JP" sz="2000" dirty="0">
              <a:latin typeface="メイリオ" panose="020B0604030504040204" pitchFamily="50" charset="-128"/>
              <a:ea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rPr>
              <a:t>最高速度	約</a:t>
            </a:r>
            <a:r>
              <a:rPr lang="en-US" altLang="ja-JP" sz="2000" dirty="0">
                <a:latin typeface="メイリオ" panose="020B0604030504040204" pitchFamily="50" charset="-128"/>
                <a:ea typeface="メイリオ" panose="020B0604030504040204" pitchFamily="50" charset="-128"/>
              </a:rPr>
              <a:t>60</a:t>
            </a: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80km/</a:t>
            </a:r>
            <a:r>
              <a:rPr lang="ja-JP" altLang="en-US" sz="2000" dirty="0">
                <a:latin typeface="メイリオ" panose="020B0604030504040204" pitchFamily="50" charset="-128"/>
                <a:ea typeface="メイリオ" panose="020B0604030504040204" pitchFamily="50" charset="-128"/>
              </a:rPr>
              <a:t>時</a:t>
            </a:r>
            <a:r>
              <a:rPr lang="en-US" altLang="ja-JP" sz="2000" dirty="0">
                <a:latin typeface="メイリオ" panose="020B0604030504040204" pitchFamily="50" charset="-128"/>
                <a:ea typeface="メイリオ" panose="020B0604030504040204" pitchFamily="50" charset="-128"/>
              </a:rPr>
              <a:t>		100km/</a:t>
            </a:r>
            <a:r>
              <a:rPr lang="ja-JP" altLang="en-US" sz="2000" dirty="0">
                <a:latin typeface="メイリオ" panose="020B0604030504040204" pitchFamily="50" charset="-128"/>
                <a:ea typeface="メイリオ" panose="020B0604030504040204" pitchFamily="50" charset="-128"/>
              </a:rPr>
              <a:t>時以上</a:t>
            </a:r>
            <a:endParaRPr lang="en-US" altLang="ja-JP" sz="2000" dirty="0">
              <a:latin typeface="メイリオ" panose="020B0604030504040204" pitchFamily="50" charset="-128"/>
              <a:ea typeface="メイリオ" panose="020B0604030504040204" pitchFamily="50" charset="-128"/>
            </a:endParaRPr>
          </a:p>
        </p:txBody>
      </p:sp>
      <p:pic>
        <p:nvPicPr>
          <p:cNvPr id="11" name="図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335" y="1149388"/>
            <a:ext cx="2848629" cy="213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4300" y="1167646"/>
            <a:ext cx="3214990" cy="212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p:cNvSpPr/>
          <p:nvPr/>
        </p:nvSpPr>
        <p:spPr>
          <a:xfrm>
            <a:off x="496710" y="149115"/>
            <a:ext cx="11288890" cy="523220"/>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地上性で肉食という性質を共有しながらも、ニッチを分割した例</a:t>
            </a:r>
          </a:p>
        </p:txBody>
      </p:sp>
      <p:sp>
        <p:nvSpPr>
          <p:cNvPr id="15" name="正方形/長方形 14"/>
          <p:cNvSpPr/>
          <p:nvPr/>
        </p:nvSpPr>
        <p:spPr>
          <a:xfrm>
            <a:off x="7177674" y="997173"/>
            <a:ext cx="4097867" cy="1815882"/>
          </a:xfrm>
          <a:prstGeom prst="rect">
            <a:avLst/>
          </a:prstGeom>
        </p:spPr>
        <p:txBody>
          <a:bodyPr wrap="square">
            <a:spAutoFit/>
          </a:bodyPr>
          <a:lstStyle/>
          <a:p>
            <a:pPr marL="342900" indent="-342900">
              <a:buFont typeface="Arial" panose="020B0604020202020204" pitchFamily="34" charset="0"/>
              <a:buChar char="•"/>
            </a:pPr>
            <a:r>
              <a:rPr lang="ja-JP" altLang="en-US" sz="2800" dirty="0">
                <a:latin typeface="メイリオ" panose="020B0604030504040204" pitchFamily="50" charset="-128"/>
                <a:ea typeface="メイリオ" panose="020B0604030504040204" pitchFamily="50" charset="-128"/>
              </a:rPr>
              <a:t>速く走れない代わりに格闘が強い</a:t>
            </a:r>
          </a:p>
          <a:p>
            <a:pPr marL="342900" indent="-342900">
              <a:buFont typeface="Arial" panose="020B0604020202020204" pitchFamily="34" charset="0"/>
              <a:buChar char="•"/>
            </a:pPr>
            <a:r>
              <a:rPr lang="ja-JP" altLang="en-US" sz="2800" dirty="0">
                <a:latin typeface="メイリオ" panose="020B0604030504040204" pitchFamily="50" charset="-128"/>
                <a:ea typeface="メイリオ" panose="020B0604030504040204" pitchFamily="50" charset="-128"/>
              </a:rPr>
              <a:t>格闘は強くない代わりに速く走れる</a:t>
            </a:r>
          </a:p>
        </p:txBody>
      </p:sp>
      <p:sp>
        <p:nvSpPr>
          <p:cNvPr id="16" name="正方形/長方形 15"/>
          <p:cNvSpPr/>
          <p:nvPr/>
        </p:nvSpPr>
        <p:spPr>
          <a:xfrm>
            <a:off x="7330188" y="3482116"/>
            <a:ext cx="3513662" cy="954107"/>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このような関係を</a:t>
            </a:r>
            <a:endParaRPr lang="en-US" altLang="ja-JP" sz="2800" dirty="0">
              <a:latin typeface="メイリオ" panose="020B0604030504040204" pitchFamily="50" charset="-128"/>
              <a:ea typeface="メイリオ" panose="020B0604030504040204" pitchFamily="50" charset="-128"/>
            </a:endParaRPr>
          </a:p>
          <a:p>
            <a:r>
              <a:rPr lang="ja-JP" altLang="en-US" sz="2800" b="1" dirty="0">
                <a:solidFill>
                  <a:srgbClr val="990000"/>
                </a:solidFill>
                <a:latin typeface="メイリオ" panose="020B0604030504040204" pitchFamily="50" charset="-128"/>
                <a:ea typeface="メイリオ" panose="020B0604030504040204" pitchFamily="50" charset="-128"/>
              </a:rPr>
              <a:t>トレードオフ</a:t>
            </a:r>
            <a:r>
              <a:rPr lang="ja-JP" altLang="en-US" sz="2800" dirty="0">
                <a:latin typeface="メイリオ" panose="020B0604030504040204" pitchFamily="50" charset="-128"/>
                <a:ea typeface="メイリオ" panose="020B0604030504040204" pitchFamily="50" charset="-128"/>
              </a:rPr>
              <a:t>と呼ぶ</a:t>
            </a:r>
          </a:p>
        </p:txBody>
      </p:sp>
      <p:sp>
        <p:nvSpPr>
          <p:cNvPr id="18" name="上矢印 17"/>
          <p:cNvSpPr/>
          <p:nvPr/>
        </p:nvSpPr>
        <p:spPr>
          <a:xfrm>
            <a:off x="8530369" y="2779911"/>
            <a:ext cx="406342" cy="5647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96711" y="5077460"/>
            <a:ext cx="11184032" cy="1538883"/>
          </a:xfrm>
          <a:prstGeom prst="rect">
            <a:avLst/>
          </a:prstGeom>
          <a:solidFill>
            <a:srgbClr val="FFFF99"/>
          </a:solidFill>
        </p:spPr>
        <p:txBody>
          <a:bodyPr wrap="square">
            <a:spAutoFit/>
          </a:bodyPr>
          <a:lstStyle/>
          <a:p>
            <a:pPr>
              <a:lnSpc>
                <a:spcPts val="3400"/>
              </a:lnSpc>
            </a:pPr>
            <a:r>
              <a:rPr lang="ja-JP" altLang="en-US" sz="2600" dirty="0">
                <a:latin typeface="HGP教科書体" panose="02020600000000000000" pitchFamily="18" charset="-128"/>
                <a:ea typeface="HGP教科書体" panose="02020600000000000000" pitchFamily="18" charset="-128"/>
              </a:rPr>
              <a:t>生物の世界に絶対的な強者はいない。何かとひきかえに何かを得ている。トレードオフ関係にある現象がたくさんあり、その最適なバランスが環境によって異なる事が、地球上の多様な環境に多様な生物が生きていけることを保証している</a:t>
            </a:r>
            <a:endParaRPr lang="en-US" altLang="ja-JP" sz="2600" dirty="0">
              <a:latin typeface="HGP教科書体" panose="02020600000000000000" pitchFamily="18" charset="-128"/>
              <a:ea typeface="HGP教科書体" panose="02020600000000000000" pitchFamily="18" charset="-128"/>
            </a:endParaRPr>
          </a:p>
          <a:p>
            <a:pPr algn="r"/>
            <a:r>
              <a:rPr lang="ja-JP" altLang="en-US" sz="900" dirty="0">
                <a:latin typeface="HGP教科書体" panose="02020600000000000000" pitchFamily="18" charset="-128"/>
                <a:ea typeface="HGP教科書体" panose="02020600000000000000" pitchFamily="18" charset="-128"/>
              </a:rPr>
              <a:t>館野正樹</a:t>
            </a:r>
            <a:r>
              <a:rPr lang="en-US" altLang="ja-JP" sz="900" dirty="0">
                <a:latin typeface="HGP教科書体" panose="02020600000000000000" pitchFamily="18" charset="-128"/>
                <a:ea typeface="HGP教科書体" panose="02020600000000000000" pitchFamily="18" charset="-128"/>
              </a:rPr>
              <a:t>(2007)</a:t>
            </a:r>
            <a:r>
              <a:rPr lang="ja-JP" altLang="en-US" sz="900" dirty="0">
                <a:latin typeface="HGP教科書体" panose="02020600000000000000" pitchFamily="18" charset="-128"/>
                <a:ea typeface="HGP教科書体" panose="02020600000000000000" pitchFamily="18" charset="-128"/>
              </a:rPr>
              <a:t>「植物が地球をかえた」第</a:t>
            </a:r>
            <a:r>
              <a:rPr lang="en-US" altLang="ja-JP" sz="900" dirty="0">
                <a:latin typeface="HGP教科書体" panose="02020600000000000000" pitchFamily="18" charset="-128"/>
                <a:ea typeface="HGP教科書体" panose="02020600000000000000" pitchFamily="18" charset="-128"/>
              </a:rPr>
              <a:t>5</a:t>
            </a:r>
            <a:r>
              <a:rPr lang="ja-JP" altLang="en-US" sz="900" dirty="0">
                <a:latin typeface="HGP教科書体" panose="02020600000000000000" pitchFamily="18" charset="-128"/>
                <a:ea typeface="HGP教科書体" panose="02020600000000000000" pitchFamily="18" charset="-128"/>
              </a:rPr>
              <a:t>章より</a:t>
            </a:r>
          </a:p>
        </p:txBody>
      </p:sp>
    </p:spTree>
    <p:extLst>
      <p:ext uri="{BB962C8B-B14F-4D97-AF65-F5344CB8AC3E}">
        <p14:creationId xmlns:p14="http://schemas.microsoft.com/office/powerpoint/2010/main" val="34396919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6572" y="291731"/>
            <a:ext cx="7004754" cy="5172742"/>
          </a:xfrm>
          <a:prstGeom prst="rect">
            <a:avLst/>
          </a:prstGeom>
        </p:spPr>
      </p:pic>
      <p:sp>
        <p:nvSpPr>
          <p:cNvPr id="6" name="正方形/長方形 5"/>
          <p:cNvSpPr/>
          <p:nvPr/>
        </p:nvSpPr>
        <p:spPr>
          <a:xfrm rot="16200000">
            <a:off x="8118749" y="3731145"/>
            <a:ext cx="3097323"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図の出典：生態学入門第2版</a:t>
            </a:r>
          </a:p>
        </p:txBody>
      </p:sp>
      <p:sp>
        <p:nvSpPr>
          <p:cNvPr id="7" name="正方形/長方形 6"/>
          <p:cNvSpPr/>
          <p:nvPr/>
        </p:nvSpPr>
        <p:spPr>
          <a:xfrm>
            <a:off x="1027289" y="5667880"/>
            <a:ext cx="10476089" cy="1066959"/>
          </a:xfrm>
          <a:prstGeom prst="rect">
            <a:avLst/>
          </a:prstGeom>
          <a:solidFill>
            <a:srgbClr val="FFFF99"/>
          </a:solidFill>
        </p:spPr>
        <p:txBody>
          <a:bodyPr wrap="square">
            <a:spAutoFit/>
          </a:bodyPr>
          <a:lstStyle/>
          <a:p>
            <a:pPr>
              <a:lnSpc>
                <a:spcPts val="3800"/>
              </a:lnSpc>
            </a:pPr>
            <a:r>
              <a:rPr lang="ja-JP" altLang="en-US" sz="2800" dirty="0">
                <a:latin typeface="メイリオ" panose="020B0604030504040204" pitchFamily="50" charset="-128"/>
                <a:ea typeface="メイリオ" panose="020B0604030504040204" pitchFamily="50" charset="-128"/>
              </a:rPr>
              <a:t>ニッチの分割は、他の種が利用できない生息地・資源に対して、</a:t>
            </a:r>
            <a:endParaRPr lang="en-US" altLang="ja-JP" sz="2800" dirty="0">
              <a:latin typeface="メイリオ" panose="020B0604030504040204" pitchFamily="50" charset="-128"/>
              <a:ea typeface="メイリオ" panose="020B0604030504040204" pitchFamily="50" charset="-128"/>
            </a:endParaRPr>
          </a:p>
          <a:p>
            <a:pPr>
              <a:lnSpc>
                <a:spcPts val="3800"/>
              </a:lnSpc>
            </a:pPr>
            <a:r>
              <a:rPr lang="ja-JP" altLang="en-US" sz="2800" dirty="0">
                <a:latin typeface="メイリオ" panose="020B0604030504040204" pitchFamily="50" charset="-128"/>
                <a:ea typeface="メイリオ" panose="020B0604030504040204" pitchFamily="50" charset="-128"/>
              </a:rPr>
              <a:t>それぞれの種が仲良く棲み分ける事で生じているとは限らない</a:t>
            </a:r>
          </a:p>
        </p:txBody>
      </p:sp>
      <p:sp>
        <p:nvSpPr>
          <p:cNvPr id="2" name="正方形/長方形 1">
            <a:extLst>
              <a:ext uri="{FF2B5EF4-FFF2-40B4-BE49-F238E27FC236}">
                <a16:creationId xmlns="" xmlns:a16="http://schemas.microsoft.com/office/drawing/2014/main" id="{5EA4E6C8-E5B3-4EAF-BFCE-9365F0DF3B24}"/>
              </a:ext>
            </a:extLst>
          </p:cNvPr>
          <p:cNvSpPr/>
          <p:nvPr/>
        </p:nvSpPr>
        <p:spPr>
          <a:xfrm>
            <a:off x="2273121" y="155554"/>
            <a:ext cx="7578956" cy="75985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 xmlns:a16="http://schemas.microsoft.com/office/drawing/2014/main" id="{F1F794C5-4EC3-4390-AC22-0EA24293C532}"/>
              </a:ext>
            </a:extLst>
          </p:cNvPr>
          <p:cNvSpPr/>
          <p:nvPr/>
        </p:nvSpPr>
        <p:spPr>
          <a:xfrm>
            <a:off x="3284399" y="291731"/>
            <a:ext cx="5370204" cy="584775"/>
          </a:xfrm>
          <a:prstGeom prst="rect">
            <a:avLst/>
          </a:prstGeom>
        </p:spPr>
        <p:txBody>
          <a:bodyPr wrap="square">
            <a:spAutoFit/>
          </a:bodyPr>
          <a:lstStyle/>
          <a:p>
            <a:pPr algn="ctr"/>
            <a:r>
              <a:rPr lang="ja-JP" altLang="en-US" sz="3200" dirty="0">
                <a:solidFill>
                  <a:srgbClr val="FF0000"/>
                </a:solidFill>
                <a:latin typeface="メイリオ" panose="020B0604030504040204" pitchFamily="50" charset="-128"/>
                <a:ea typeface="メイリオ" panose="020B0604030504040204" pitchFamily="50" charset="-128"/>
              </a:rPr>
              <a:t>基本ニッチ</a:t>
            </a:r>
            <a:r>
              <a:rPr lang="ja-JP" altLang="en-US" sz="3200" dirty="0">
                <a:latin typeface="メイリオ" panose="020B0604030504040204" pitchFamily="50" charset="-128"/>
                <a:ea typeface="メイリオ" panose="020B0604030504040204" pitchFamily="50" charset="-128"/>
              </a:rPr>
              <a:t>と</a:t>
            </a:r>
            <a:r>
              <a:rPr lang="ja-JP" altLang="en-US" sz="3200" dirty="0">
                <a:solidFill>
                  <a:srgbClr val="FF0000"/>
                </a:solidFill>
                <a:latin typeface="メイリオ" panose="020B0604030504040204" pitchFamily="50" charset="-128"/>
                <a:ea typeface="メイリオ" panose="020B0604030504040204" pitchFamily="50" charset="-128"/>
              </a:rPr>
              <a:t>実現ニッチ</a:t>
            </a:r>
          </a:p>
        </p:txBody>
      </p:sp>
    </p:spTree>
    <p:extLst>
      <p:ext uri="{BB962C8B-B14F-4D97-AF65-F5344CB8AC3E}">
        <p14:creationId xmlns:p14="http://schemas.microsoft.com/office/powerpoint/2010/main" val="36920452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1" name="角丸四角形 10"/>
          <p:cNvSpPr/>
          <p:nvPr/>
        </p:nvSpPr>
        <p:spPr>
          <a:xfrm>
            <a:off x="6163734" y="1095022"/>
            <a:ext cx="5718118" cy="4370656"/>
          </a:xfrm>
          <a:prstGeom prst="roundRect">
            <a:avLst>
              <a:gd name="adj" fmla="val 68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05962" y="1095022"/>
            <a:ext cx="5890038" cy="4370656"/>
          </a:xfrm>
          <a:prstGeom prst="roundRect">
            <a:avLst>
              <a:gd name="adj" fmla="val 68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627607" y="343872"/>
            <a:ext cx="10672571" cy="523220"/>
          </a:xfrm>
          <a:prstGeom prst="rect">
            <a:avLst/>
          </a:prstGeom>
        </p:spPr>
        <p:txBody>
          <a:bodyPr wrap="square">
            <a:spAutoFit/>
          </a:bodyPr>
          <a:lstStyle/>
          <a:p>
            <a:r>
              <a:rPr lang="ja-JP" altLang="en-US" sz="2800" dirty="0">
                <a:solidFill>
                  <a:srgbClr val="FF0000"/>
                </a:solidFill>
                <a:latin typeface="メイリオ" panose="020B0604030504040204" pitchFamily="50" charset="-128"/>
                <a:ea typeface="メイリオ" panose="020B0604030504040204" pitchFamily="50" charset="-128"/>
              </a:rPr>
              <a:t>遷移</a:t>
            </a:r>
            <a:r>
              <a:rPr lang="ja-JP" altLang="en-US" sz="2800" dirty="0">
                <a:latin typeface="メイリオ" panose="020B0604030504040204" pitchFamily="50" charset="-128"/>
                <a:ea typeface="メイリオ" panose="020B0604030504040204" pitchFamily="50" charset="-128"/>
              </a:rPr>
              <a:t>：植物における、攪乱からの時間経過に対してのニッチ分割</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90" y="1766468"/>
            <a:ext cx="5354835" cy="3671668"/>
          </a:xfrm>
          <a:prstGeom prst="rect">
            <a:avLst/>
          </a:prstGeom>
        </p:spPr>
      </p:pic>
      <p:sp>
        <p:nvSpPr>
          <p:cNvPr id="6" name="正方形/長方形 5"/>
          <p:cNvSpPr/>
          <p:nvPr/>
        </p:nvSpPr>
        <p:spPr>
          <a:xfrm>
            <a:off x="8861777" y="5218466"/>
            <a:ext cx="3330223"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図の出典：冨田啓介「はじめて地理学」</a:t>
            </a:r>
          </a:p>
        </p:txBody>
      </p:sp>
      <p:sp>
        <p:nvSpPr>
          <p:cNvPr id="7" name="正方形/長方形 6"/>
          <p:cNvSpPr/>
          <p:nvPr/>
        </p:nvSpPr>
        <p:spPr>
          <a:xfrm>
            <a:off x="5886082" y="1246280"/>
            <a:ext cx="6305918" cy="769441"/>
          </a:xfrm>
          <a:prstGeom prst="rect">
            <a:avLst/>
          </a:prstGeom>
        </p:spPr>
        <p:txBody>
          <a:bodyPr wrap="square">
            <a:spAutoFit/>
          </a:bodyPr>
          <a:lstStyle/>
          <a:p>
            <a:pPr algn="ctr"/>
            <a:r>
              <a:rPr lang="ja-JP" altLang="en-US" sz="2400" dirty="0">
                <a:latin typeface="メイリオ" panose="020B0604030504040204" pitchFamily="50" charset="-128"/>
                <a:ea typeface="メイリオ" panose="020B0604030504040204" pitchFamily="50" charset="-128"/>
              </a:rPr>
              <a:t>二次遷移</a:t>
            </a:r>
            <a:endParaRPr lang="en-US" altLang="ja-JP" sz="2400" dirty="0">
              <a:latin typeface="メイリオ" panose="020B0604030504040204" pitchFamily="50" charset="-128"/>
              <a:ea typeface="メイリオ" panose="020B0604030504040204" pitchFamily="50" charset="-128"/>
            </a:endParaRPr>
          </a:p>
          <a:p>
            <a:pPr algn="ctr"/>
            <a:r>
              <a:rPr lang="ja-JP" altLang="en-US" sz="2000" dirty="0">
                <a:latin typeface="メイリオ" panose="020B0604030504040204" pitchFamily="50" charset="-128"/>
                <a:ea typeface="メイリオ" panose="020B0604030504040204" pitchFamily="50" charset="-128"/>
              </a:rPr>
              <a:t>（土壌のある条件で始まる遷移）</a:t>
            </a:r>
          </a:p>
        </p:txBody>
      </p:sp>
      <p:sp>
        <p:nvSpPr>
          <p:cNvPr id="12" name="正方形/長方形 11"/>
          <p:cNvSpPr/>
          <p:nvPr/>
        </p:nvSpPr>
        <p:spPr>
          <a:xfrm>
            <a:off x="1925092" y="5039990"/>
            <a:ext cx="4464419"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a:t>
            </a:r>
            <a:r>
              <a:rPr lang="en-US" altLang="ja-JP" sz="1200" dirty="0">
                <a:latin typeface="メイリオ" panose="020B0604030504040204" pitchFamily="50" charset="-128"/>
                <a:ea typeface="メイリオ" panose="020B0604030504040204" pitchFamily="50" charset="-128"/>
              </a:rPr>
              <a:t>schoolbag.info/biology/concepts/108.html</a:t>
            </a:r>
            <a:endParaRPr lang="ja-JP" altLang="en-US" sz="1200" dirty="0">
              <a:latin typeface="メイリオ" panose="020B0604030504040204" pitchFamily="50" charset="-128"/>
              <a:ea typeface="メイリオ" panose="020B0604030504040204" pitchFamily="50" charset="-128"/>
            </a:endParaRPr>
          </a:p>
        </p:txBody>
      </p:sp>
      <p:sp>
        <p:nvSpPr>
          <p:cNvPr id="13" name="正方形/長方形 12"/>
          <p:cNvSpPr/>
          <p:nvPr/>
        </p:nvSpPr>
        <p:spPr>
          <a:xfrm>
            <a:off x="812801" y="1246280"/>
            <a:ext cx="4923166" cy="769441"/>
          </a:xfrm>
          <a:prstGeom prst="rect">
            <a:avLst/>
          </a:prstGeom>
        </p:spPr>
        <p:txBody>
          <a:bodyPr wrap="square">
            <a:spAutoFit/>
          </a:bodyPr>
          <a:lstStyle/>
          <a:p>
            <a:pPr algn="ctr"/>
            <a:r>
              <a:rPr lang="ja-JP" altLang="en-US" sz="2400" dirty="0">
                <a:latin typeface="メイリオ" panose="020B0604030504040204" pitchFamily="50" charset="-128"/>
                <a:ea typeface="メイリオ" panose="020B0604030504040204" pitchFamily="50" charset="-128"/>
              </a:rPr>
              <a:t>一次遷移</a:t>
            </a:r>
            <a:endParaRPr lang="en-US" altLang="ja-JP" sz="2400" dirty="0">
              <a:latin typeface="メイリオ" panose="020B0604030504040204" pitchFamily="50" charset="-128"/>
              <a:ea typeface="メイリオ" panose="020B0604030504040204" pitchFamily="50" charset="-128"/>
            </a:endParaRPr>
          </a:p>
          <a:p>
            <a:pPr algn="ctr"/>
            <a:r>
              <a:rPr lang="ja-JP" altLang="en-US" sz="2000" dirty="0">
                <a:latin typeface="メイリオ" panose="020B0604030504040204" pitchFamily="50" charset="-128"/>
                <a:ea typeface="メイリオ" panose="020B0604030504040204" pitchFamily="50" charset="-128"/>
              </a:rPr>
              <a:t>（土壌のない条件から始まる遷移）</a:t>
            </a:r>
          </a:p>
        </p:txBody>
      </p:sp>
      <p:pic>
        <p:nvPicPr>
          <p:cNvPr id="1026" name="Picture 2" descr="http://schoolbag.info/biology/concepts/concepts.files/image4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96" y="2100557"/>
            <a:ext cx="5757930" cy="2854597"/>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273696" y="5755163"/>
            <a:ext cx="11608156" cy="815608"/>
          </a:xfrm>
          <a:prstGeom prst="rect">
            <a:avLst/>
          </a:prstGeom>
          <a:solidFill>
            <a:srgbClr val="FFFF99"/>
          </a:solidFill>
        </p:spPr>
        <p:txBody>
          <a:bodyPr wrap="square">
            <a:spAutoFit/>
          </a:bodyPr>
          <a:lstStyle/>
          <a:p>
            <a:r>
              <a:rPr lang="ja-JP" altLang="en-US" sz="2350" dirty="0">
                <a:latin typeface="メイリオ" panose="020B0604030504040204" pitchFamily="50" charset="-128"/>
                <a:ea typeface="メイリオ" panose="020B0604030504040204" pitchFamily="50" charset="-128"/>
              </a:rPr>
              <a:t>遷移は攪乱後の植生回復において、優占種が次々と代わる現象であるが、これは植生の発達に伴う環境変化が、ニッチの異なる植物種を次々と優占させることで生じる</a:t>
            </a:r>
            <a:endParaRPr lang="ja-JP" altLang="en-US" sz="2350" dirty="0"/>
          </a:p>
        </p:txBody>
      </p:sp>
    </p:spTree>
    <p:extLst>
      <p:ext uri="{BB962C8B-B14F-4D97-AF65-F5344CB8AC3E}">
        <p14:creationId xmlns:p14="http://schemas.microsoft.com/office/powerpoint/2010/main" val="35795521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5" name="角丸四角形 14"/>
          <p:cNvSpPr/>
          <p:nvPr/>
        </p:nvSpPr>
        <p:spPr>
          <a:xfrm>
            <a:off x="322228" y="2096086"/>
            <a:ext cx="11114803" cy="4487594"/>
          </a:xfrm>
          <a:prstGeom prst="roundRect">
            <a:avLst>
              <a:gd name="adj" fmla="val 11436"/>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657224" y="122343"/>
            <a:ext cx="10772775" cy="1658198"/>
          </a:xfrm>
        </p:spPr>
        <p:txBody>
          <a:bodyPr/>
          <a:lstStyle/>
          <a:p>
            <a:r>
              <a:rPr kumimoji="1" lang="en-US" altLang="ja-JP" dirty="0">
                <a:latin typeface="メイリオ" panose="020B0604030504040204" pitchFamily="50" charset="-128"/>
                <a:ea typeface="メイリオ" panose="020B0604030504040204" pitchFamily="50" charset="-128"/>
              </a:rPr>
              <a:t>1</a:t>
            </a:r>
            <a:r>
              <a:rPr kumimoji="1" lang="ja-JP" altLang="en-US" dirty="0" err="1">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生物の進化</a:t>
            </a:r>
          </a:p>
        </p:txBody>
      </p:sp>
      <p:sp>
        <p:nvSpPr>
          <p:cNvPr id="3" name="コンテンツ プレースホルダー 2"/>
          <p:cNvSpPr>
            <a:spLocks noGrp="1"/>
          </p:cNvSpPr>
          <p:nvPr>
            <p:ph idx="1"/>
          </p:nvPr>
        </p:nvSpPr>
        <p:spPr>
          <a:xfrm>
            <a:off x="119543" y="1441643"/>
            <a:ext cx="11914604" cy="706120"/>
          </a:xfrm>
        </p:spPr>
        <p:txBody>
          <a:bodyPr>
            <a:normAutofit fontScale="85000" lnSpcReduction="10000"/>
          </a:bodyPr>
          <a:lstStyle/>
          <a:p>
            <a:r>
              <a:rPr kumimoji="1" lang="ja-JP" altLang="en-US" dirty="0">
                <a:latin typeface="メイリオ" panose="020B0604030504040204" pitchFamily="50" charset="-128"/>
                <a:ea typeface="メイリオ" panose="020B0604030504040204" pitchFamily="50" charset="-128"/>
              </a:rPr>
              <a:t>進化の定義：</a:t>
            </a:r>
            <a:r>
              <a:rPr lang="ja-JP" altLang="en-US" sz="3000" b="1" dirty="0">
                <a:solidFill>
                  <a:srgbClr val="C00000"/>
                </a:solidFill>
                <a:latin typeface="メイリオ" panose="020B0604030504040204" pitchFamily="50" charset="-128"/>
                <a:ea typeface="メイリオ" panose="020B0604030504040204" pitchFamily="50" charset="-128"/>
              </a:rPr>
              <a:t>ある生物集団が持つ遺伝子の構成が、世代間で変化すること</a:t>
            </a:r>
            <a:endParaRPr kumimoji="1" lang="ja-JP" altLang="en-US" sz="3000" b="1" dirty="0">
              <a:solidFill>
                <a:srgbClr val="C00000"/>
              </a:solidFill>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94" y="3273950"/>
            <a:ext cx="3533775" cy="3028950"/>
          </a:xfrm>
          <a:prstGeom prst="rect">
            <a:avLst/>
          </a:prstGeom>
        </p:spPr>
      </p:pic>
      <p:sp>
        <p:nvSpPr>
          <p:cNvPr id="5" name="正方形/長方形 4"/>
          <p:cNvSpPr/>
          <p:nvPr/>
        </p:nvSpPr>
        <p:spPr>
          <a:xfrm>
            <a:off x="4517039" y="3515095"/>
            <a:ext cx="3211029" cy="646331"/>
          </a:xfrm>
          <a:prstGeom prst="rect">
            <a:avLst/>
          </a:prstGeom>
        </p:spPr>
        <p:txBody>
          <a:bodyPr wrap="square">
            <a:spAutoFit/>
          </a:bodyPr>
          <a:lstStyle/>
          <a:p>
            <a:r>
              <a:rPr lang="ja-JP" altLang="en-US" dirty="0">
                <a:solidFill>
                  <a:srgbClr val="373737"/>
                </a:solidFill>
                <a:latin typeface="メイリオ" panose="020B0604030504040204" pitchFamily="50" charset="-128"/>
                <a:ea typeface="メイリオ" panose="020B0604030504040204" pitchFamily="50" charset="-128"/>
              </a:rPr>
              <a:t>洞窟内の暗闇で生活史が完結する小魚における眼の</a:t>
            </a:r>
            <a:r>
              <a:rPr lang="ja-JP" altLang="en-US" dirty="0">
                <a:solidFill>
                  <a:srgbClr val="FF0000"/>
                </a:solidFill>
                <a:latin typeface="メイリオ" panose="020B0604030504040204" pitchFamily="50" charset="-128"/>
                <a:ea typeface="メイリオ" panose="020B0604030504040204" pitchFamily="50" charset="-128"/>
              </a:rPr>
              <a:t>退化</a:t>
            </a:r>
            <a:endParaRPr lang="en-US" altLang="ja-JP" dirty="0">
              <a:solidFill>
                <a:srgbClr val="FF0000"/>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1442999" y="3596312"/>
            <a:ext cx="2908299"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トウモロコシの</a:t>
            </a:r>
            <a:r>
              <a:rPr lang="ja-JP" altLang="en-US" dirty="0">
                <a:solidFill>
                  <a:srgbClr val="FF0000"/>
                </a:solidFill>
                <a:latin typeface="メイリオ" panose="020B0604030504040204" pitchFamily="50" charset="-128"/>
                <a:ea typeface="メイリオ" panose="020B0604030504040204" pitchFamily="50" charset="-128"/>
              </a:rPr>
              <a:t>品種改良</a:t>
            </a:r>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764" y="4216479"/>
            <a:ext cx="3083075" cy="2051369"/>
          </a:xfrm>
          <a:prstGeom prst="rect">
            <a:avLst/>
          </a:prstGeom>
        </p:spPr>
      </p:pic>
      <p:sp>
        <p:nvSpPr>
          <p:cNvPr id="9" name="正方形/長方形 8"/>
          <p:cNvSpPr/>
          <p:nvPr/>
        </p:nvSpPr>
        <p:spPr>
          <a:xfrm>
            <a:off x="8174654" y="2413341"/>
            <a:ext cx="3211029" cy="923330"/>
          </a:xfrm>
          <a:prstGeom prst="rect">
            <a:avLst/>
          </a:prstGeom>
        </p:spPr>
        <p:txBody>
          <a:bodyPr wrap="square">
            <a:spAutoFit/>
          </a:bodyPr>
          <a:lstStyle/>
          <a:p>
            <a:r>
              <a:rPr lang="ja-JP" altLang="en-US" dirty="0">
                <a:solidFill>
                  <a:srgbClr val="373737"/>
                </a:solidFill>
                <a:latin typeface="メイリオ" panose="020B0604030504040204" pitchFamily="50" charset="-128"/>
                <a:ea typeface="メイリオ" panose="020B0604030504040204" pitchFamily="50" charset="-128"/>
              </a:rPr>
              <a:t>進化の過程におけるインシュリン遺伝子の同義塩基</a:t>
            </a:r>
            <a:r>
              <a:rPr lang="en-US" altLang="ja-JP" dirty="0">
                <a:solidFill>
                  <a:srgbClr val="373737"/>
                </a:solidFill>
                <a:latin typeface="メイリオ" panose="020B0604030504040204" pitchFamily="50" charset="-128"/>
                <a:ea typeface="メイリオ" panose="020B0604030504040204" pitchFamily="50" charset="-128"/>
              </a:rPr>
              <a:t>(</a:t>
            </a:r>
            <a:r>
              <a:rPr lang="ja-JP" altLang="en-US" dirty="0">
                <a:solidFill>
                  <a:srgbClr val="373737"/>
                </a:solidFill>
                <a:latin typeface="メイリオ" panose="020B0604030504040204" pitchFamily="50" charset="-128"/>
                <a:ea typeface="メイリオ" panose="020B0604030504040204" pitchFamily="50" charset="-128"/>
              </a:rPr>
              <a:t>破線</a:t>
            </a:r>
            <a:r>
              <a:rPr lang="en-US" altLang="ja-JP" dirty="0">
                <a:solidFill>
                  <a:srgbClr val="373737"/>
                </a:solidFill>
                <a:latin typeface="メイリオ" panose="020B0604030504040204" pitchFamily="50" charset="-128"/>
                <a:ea typeface="メイリオ" panose="020B0604030504040204" pitchFamily="50" charset="-128"/>
              </a:rPr>
              <a:t>)</a:t>
            </a:r>
            <a:r>
              <a:rPr lang="ja-JP" altLang="en-US" dirty="0">
                <a:solidFill>
                  <a:srgbClr val="373737"/>
                </a:solidFill>
                <a:latin typeface="メイリオ" panose="020B0604030504040204" pitchFamily="50" charset="-128"/>
                <a:ea typeface="メイリオ" panose="020B0604030504040204" pitchFamily="50" charset="-128"/>
              </a:rPr>
              <a:t>と非同義塩基</a:t>
            </a:r>
            <a:r>
              <a:rPr lang="en-US" altLang="ja-JP" dirty="0">
                <a:solidFill>
                  <a:srgbClr val="373737"/>
                </a:solidFill>
                <a:latin typeface="メイリオ" panose="020B0604030504040204" pitchFamily="50" charset="-128"/>
                <a:ea typeface="メイリオ" panose="020B0604030504040204" pitchFamily="50" charset="-128"/>
              </a:rPr>
              <a:t>(</a:t>
            </a:r>
            <a:r>
              <a:rPr lang="ja-JP" altLang="en-US" dirty="0">
                <a:solidFill>
                  <a:srgbClr val="373737"/>
                </a:solidFill>
                <a:latin typeface="メイリオ" panose="020B0604030504040204" pitchFamily="50" charset="-128"/>
                <a:ea typeface="メイリオ" panose="020B0604030504040204" pitchFamily="50" charset="-128"/>
              </a:rPr>
              <a:t>実線</a:t>
            </a:r>
            <a:r>
              <a:rPr lang="en-US" altLang="ja-JP" dirty="0">
                <a:solidFill>
                  <a:srgbClr val="373737"/>
                </a:solidFill>
                <a:latin typeface="メイリオ" panose="020B0604030504040204" pitchFamily="50" charset="-128"/>
                <a:ea typeface="メイリオ" panose="020B0604030504040204" pitchFamily="50" charset="-128"/>
              </a:rPr>
              <a:t>)</a:t>
            </a:r>
            <a:r>
              <a:rPr lang="ja-JP" altLang="en-US" dirty="0">
                <a:solidFill>
                  <a:srgbClr val="373737"/>
                </a:solidFill>
                <a:latin typeface="メイリオ" panose="020B0604030504040204" pitchFamily="50" charset="-128"/>
                <a:ea typeface="メイリオ" panose="020B0604030504040204" pitchFamily="50" charset="-128"/>
              </a:rPr>
              <a:t>の置換率</a:t>
            </a:r>
            <a:endParaRPr lang="ja-JP" altLang="en-US" dirty="0">
              <a:latin typeface="メイリオ" panose="020B0604030504040204" pitchFamily="50" charset="-128"/>
              <a:ea typeface="メイリオ" panose="020B0604030504040204" pitchFamily="50" charset="-128"/>
            </a:endParaRPr>
          </a:p>
        </p:txBody>
      </p:sp>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8057" y="3504272"/>
            <a:ext cx="2715730" cy="2989873"/>
          </a:xfrm>
          <a:prstGeom prst="rect">
            <a:avLst/>
          </a:prstGeom>
        </p:spPr>
      </p:pic>
      <p:sp>
        <p:nvSpPr>
          <p:cNvPr id="13" name="正方形/長方形 12"/>
          <p:cNvSpPr/>
          <p:nvPr/>
        </p:nvSpPr>
        <p:spPr>
          <a:xfrm>
            <a:off x="8388244" y="3245713"/>
            <a:ext cx="2823209" cy="261610"/>
          </a:xfrm>
          <a:prstGeom prst="rect">
            <a:avLst/>
          </a:prstGeom>
        </p:spPr>
        <p:txBody>
          <a:bodyPr wrap="none">
            <a:spAutoFit/>
          </a:bodyPr>
          <a:lstStyle/>
          <a:p>
            <a:r>
              <a:rPr lang="ja-JP" altLang="en-US" sz="1100" dirty="0">
                <a:solidFill>
                  <a:srgbClr val="373737"/>
                </a:solidFill>
                <a:latin typeface="メイリオ" panose="020B0604030504040204" pitchFamily="50" charset="-128"/>
                <a:ea typeface="メイリオ" panose="020B0604030504040204" pitchFamily="50" charset="-128"/>
              </a:rPr>
              <a:t>出典</a:t>
            </a:r>
            <a:r>
              <a:rPr lang="en-US" altLang="ja-JP" sz="1100" dirty="0">
                <a:solidFill>
                  <a:srgbClr val="373737"/>
                </a:solidFill>
                <a:latin typeface="メイリオ" panose="020B0604030504040204" pitchFamily="50" charset="-128"/>
                <a:ea typeface="メイリオ" panose="020B0604030504040204" pitchFamily="50" charset="-128"/>
              </a:rPr>
              <a:t>:Li</a:t>
            </a:r>
            <a:r>
              <a:rPr lang="ja-JP" altLang="en-US" sz="1100" dirty="0">
                <a:solidFill>
                  <a:srgbClr val="373737"/>
                </a:solidFill>
                <a:latin typeface="メイリオ" panose="020B0604030504040204" pitchFamily="50" charset="-128"/>
                <a:ea typeface="メイリオ" panose="020B0604030504040204" pitchFamily="50" charset="-128"/>
              </a:rPr>
              <a:t>ら</a:t>
            </a:r>
            <a:r>
              <a:rPr lang="en-US" altLang="ja-JP" sz="1100" dirty="0">
                <a:solidFill>
                  <a:srgbClr val="373737"/>
                </a:solidFill>
                <a:latin typeface="メイリオ" panose="020B0604030504040204" pitchFamily="50" charset="-128"/>
                <a:ea typeface="メイリオ" panose="020B0604030504040204" pitchFamily="50" charset="-128"/>
              </a:rPr>
              <a:t>(1985), </a:t>
            </a:r>
            <a:r>
              <a:rPr lang="ja-JP" altLang="en-US" sz="1100" dirty="0">
                <a:solidFill>
                  <a:srgbClr val="373737"/>
                </a:solidFill>
                <a:latin typeface="メイリオ" panose="020B0604030504040204" pitchFamily="50" charset="-128"/>
                <a:ea typeface="メイリオ" panose="020B0604030504040204" pitchFamily="50" charset="-128"/>
              </a:rPr>
              <a:t>大羽</a:t>
            </a:r>
            <a:r>
              <a:rPr lang="en-US" altLang="ja-JP" sz="1100" dirty="0">
                <a:solidFill>
                  <a:srgbClr val="373737"/>
                </a:solidFill>
                <a:latin typeface="メイリオ" panose="020B0604030504040204" pitchFamily="50" charset="-128"/>
                <a:ea typeface="メイリオ" panose="020B0604030504040204" pitchFamily="50" charset="-128"/>
              </a:rPr>
              <a:t>(1991)</a:t>
            </a:r>
            <a:r>
              <a:rPr lang="ja-JP" altLang="en-US" sz="1100" dirty="0">
                <a:solidFill>
                  <a:srgbClr val="373737"/>
                </a:solidFill>
                <a:latin typeface="メイリオ" panose="020B0604030504040204" pitchFamily="50" charset="-128"/>
                <a:ea typeface="メイリオ" panose="020B0604030504040204" pitchFamily="50" charset="-128"/>
              </a:rPr>
              <a:t>による改写</a:t>
            </a:r>
            <a:endParaRPr lang="ja-JP" altLang="en-US" sz="1100" dirty="0">
              <a:latin typeface="メイリオ" panose="020B0604030504040204" pitchFamily="50" charset="-128"/>
              <a:ea typeface="メイリオ" panose="020B0604030504040204" pitchFamily="50" charset="-128"/>
            </a:endParaRPr>
          </a:p>
        </p:txBody>
      </p:sp>
      <p:sp>
        <p:nvSpPr>
          <p:cNvPr id="14" name="正方形/長方形 13"/>
          <p:cNvSpPr/>
          <p:nvPr/>
        </p:nvSpPr>
        <p:spPr>
          <a:xfrm rot="16200000">
            <a:off x="6478224" y="5146083"/>
            <a:ext cx="2412840" cy="261610"/>
          </a:xfrm>
          <a:prstGeom prst="rect">
            <a:avLst/>
          </a:prstGeom>
        </p:spPr>
        <p:txBody>
          <a:bodyPr wrap="none">
            <a:spAutoFit/>
          </a:bodyPr>
          <a:lstStyle/>
          <a:p>
            <a:r>
              <a:rPr lang="en-US" altLang="ja-JP" sz="1100" dirty="0">
                <a:solidFill>
                  <a:srgbClr val="373737"/>
                </a:solidFill>
                <a:latin typeface="メイリオ" panose="020B0604030504040204" pitchFamily="50" charset="-128"/>
                <a:ea typeface="メイリオ" panose="020B0604030504040204" pitchFamily="50" charset="-128"/>
              </a:rPr>
              <a:t>(</a:t>
            </a:r>
            <a:r>
              <a:rPr lang="ja-JP" altLang="en-US" sz="1100" dirty="0">
                <a:solidFill>
                  <a:srgbClr val="373737"/>
                </a:solidFill>
                <a:latin typeface="メイリオ" panose="020B0604030504040204" pitchFamily="50" charset="-128"/>
                <a:ea typeface="メイリオ" panose="020B0604030504040204" pitchFamily="50" charset="-128"/>
              </a:rPr>
              <a:t>写真</a:t>
            </a:r>
            <a:r>
              <a:rPr lang="en-US" altLang="ja-JP" sz="1100" dirty="0">
                <a:solidFill>
                  <a:srgbClr val="373737"/>
                </a:solidFill>
                <a:latin typeface="メイリオ" panose="020B0604030504040204" pitchFamily="50" charset="-128"/>
                <a:ea typeface="メイリオ" panose="020B0604030504040204" pitchFamily="50" charset="-128"/>
              </a:rPr>
              <a:t>:ARTUR GOLBERT, ALAMY)</a:t>
            </a:r>
            <a:endParaRPr lang="ja-JP" altLang="en-US" sz="1100" dirty="0">
              <a:latin typeface="メイリオ" panose="020B0604030504040204" pitchFamily="50" charset="-128"/>
              <a:ea typeface="メイリオ" panose="020B0604030504040204" pitchFamily="50" charset="-128"/>
            </a:endParaRPr>
          </a:p>
        </p:txBody>
      </p:sp>
      <p:sp>
        <p:nvSpPr>
          <p:cNvPr id="16" name="正方形/長方形 15"/>
          <p:cNvSpPr/>
          <p:nvPr/>
        </p:nvSpPr>
        <p:spPr>
          <a:xfrm>
            <a:off x="1073533" y="2425949"/>
            <a:ext cx="7007046" cy="523220"/>
          </a:xfrm>
          <a:prstGeom prst="rect">
            <a:avLst/>
          </a:prstGeom>
        </p:spPr>
        <p:txBody>
          <a:bodyPr wrap="none">
            <a:spAutoFit/>
          </a:bodyPr>
          <a:lstStyle/>
          <a:p>
            <a:r>
              <a:rPr kumimoji="1" lang="ja-JP" altLang="en-US" sz="2800" dirty="0">
                <a:solidFill>
                  <a:srgbClr val="00B050"/>
                </a:solidFill>
                <a:latin typeface="メイリオ" panose="020B0604030504040204" pitchFamily="50" charset="-128"/>
                <a:ea typeface="メイリオ" panose="020B0604030504040204" pitchFamily="50" charset="-128"/>
              </a:rPr>
              <a:t>なので、これらの事例も進化に含まれます</a:t>
            </a:r>
            <a:endParaRPr lang="ja-JP" altLang="en-US" sz="2800" dirty="0">
              <a:solidFill>
                <a:srgbClr val="00B050"/>
              </a:solidFill>
            </a:endParaRPr>
          </a:p>
        </p:txBody>
      </p:sp>
      <p:sp>
        <p:nvSpPr>
          <p:cNvPr id="18" name="角丸四角形吹き出し 17"/>
          <p:cNvSpPr/>
          <p:nvPr/>
        </p:nvSpPr>
        <p:spPr>
          <a:xfrm>
            <a:off x="11556180" y="2409770"/>
            <a:ext cx="465093" cy="3976471"/>
          </a:xfrm>
          <a:prstGeom prst="wedgeRoundRectCallout">
            <a:avLst>
              <a:gd name="adj1" fmla="val -269434"/>
              <a:gd name="adj2" fmla="val -5370"/>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11499795" y="2449196"/>
            <a:ext cx="615553" cy="3895336"/>
          </a:xfrm>
          <a:prstGeom prst="rect">
            <a:avLst/>
          </a:prstGeom>
          <a:noFill/>
        </p:spPr>
        <p:txBody>
          <a:bodyPr vert="eaVert" wrap="square" rtlCol="0">
            <a:spAutoFit/>
          </a:bodyPr>
          <a:lstStyle/>
          <a:p>
            <a:r>
              <a:rPr kumimoji="1" lang="ja-JP" altLang="en-US" sz="1400" dirty="0">
                <a:latin typeface="メイリオ" panose="020B0604030504040204" pitchFamily="50" charset="-128"/>
                <a:ea typeface="メイリオ" panose="020B0604030504040204" pitchFamily="50" charset="-128"/>
              </a:rPr>
              <a:t>この同義コドンの置換のような、適応度に影響を与えない進化は、特に</a:t>
            </a:r>
            <a:r>
              <a:rPr kumimoji="1" lang="ja-JP" altLang="en-US" sz="1400" dirty="0">
                <a:solidFill>
                  <a:srgbClr val="FF0000"/>
                </a:solidFill>
                <a:latin typeface="メイリオ" panose="020B0604030504040204" pitchFamily="50" charset="-128"/>
                <a:ea typeface="メイリオ" panose="020B0604030504040204" pitchFamily="50" charset="-128"/>
              </a:rPr>
              <a:t>中立進化</a:t>
            </a:r>
            <a:r>
              <a:rPr kumimoji="1" lang="ja-JP" altLang="en-US" sz="1400" dirty="0">
                <a:latin typeface="メイリオ" panose="020B0604030504040204" pitchFamily="50" charset="-128"/>
                <a:ea typeface="メイリオ" panose="020B0604030504040204" pitchFamily="50" charset="-128"/>
              </a:rPr>
              <a:t>と呼ばれます</a:t>
            </a:r>
          </a:p>
        </p:txBody>
      </p:sp>
    </p:spTree>
    <p:extLst>
      <p:ext uri="{BB962C8B-B14F-4D97-AF65-F5344CB8AC3E}">
        <p14:creationId xmlns:p14="http://schemas.microsoft.com/office/powerpoint/2010/main" val="3862008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641" y="845782"/>
            <a:ext cx="4856959" cy="3528070"/>
          </a:xfrm>
          <a:prstGeom prst="rect">
            <a:avLst/>
          </a:prstGeom>
        </p:spPr>
      </p:pic>
      <p:sp>
        <p:nvSpPr>
          <p:cNvPr id="17" name="四角形吹き出し 16"/>
          <p:cNvSpPr/>
          <p:nvPr/>
        </p:nvSpPr>
        <p:spPr>
          <a:xfrm>
            <a:off x="180764" y="1285093"/>
            <a:ext cx="6061992" cy="4065840"/>
          </a:xfrm>
          <a:prstGeom prst="wedgeRectCallout">
            <a:avLst>
              <a:gd name="adj1" fmla="val 73428"/>
              <a:gd name="adj2" fmla="val 54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p:cNvSpPr>
            <a:spLocks noGrp="1"/>
          </p:cNvSpPr>
          <p:nvPr>
            <p:ph type="title"/>
          </p:nvPr>
        </p:nvSpPr>
        <p:spPr>
          <a:xfrm>
            <a:off x="236714" y="191911"/>
            <a:ext cx="7398454" cy="1024467"/>
          </a:xfrm>
        </p:spPr>
        <p:txBody>
          <a:bodyPr>
            <a:normAutofit fontScale="90000"/>
          </a:bodyPr>
          <a:lstStyle/>
          <a:p>
            <a:pPr>
              <a:spcBef>
                <a:spcPts val="1200"/>
              </a:spcBef>
              <a:spcAft>
                <a:spcPts val="1800"/>
              </a:spcAft>
            </a:pPr>
            <a:r>
              <a:rPr lang="ja-JP" altLang="en-US" sz="3100" dirty="0"/>
              <a:t>進化が生物多様性を生じさせる理由、その２</a:t>
            </a:r>
            <a:r>
              <a:rPr lang="en-US" altLang="ja-JP" sz="3100" dirty="0"/>
              <a:t/>
            </a:r>
            <a:br>
              <a:rPr lang="en-US" altLang="ja-JP" sz="3100" dirty="0"/>
            </a:br>
            <a:r>
              <a:rPr lang="ja-JP" altLang="en-US" sz="4000" dirty="0"/>
              <a:t>隔離</a:t>
            </a:r>
            <a:endParaRPr kumimoji="1" lang="ja-JP" altLang="en-US" sz="4000" dirty="0"/>
          </a:p>
        </p:txBody>
      </p:sp>
      <p:sp>
        <p:nvSpPr>
          <p:cNvPr id="7" name="正方形/長方形 6"/>
          <p:cNvSpPr/>
          <p:nvPr/>
        </p:nvSpPr>
        <p:spPr>
          <a:xfrm>
            <a:off x="654321" y="5528734"/>
            <a:ext cx="10502725" cy="1077218"/>
          </a:xfrm>
          <a:prstGeom prst="rect">
            <a:avLst/>
          </a:prstGeom>
          <a:solidFill>
            <a:srgbClr val="FFFF99"/>
          </a:solidFill>
        </p:spPr>
        <p:txBody>
          <a:bodyPr wrap="square">
            <a:spAutoFit/>
          </a:bodyPr>
          <a:lstStyle/>
          <a:p>
            <a:r>
              <a:rPr lang="ja-JP" altLang="en-US" sz="3200" dirty="0">
                <a:latin typeface="メイリオ" panose="020B0604030504040204" pitchFamily="50" charset="-128"/>
                <a:ea typeface="メイリオ" panose="020B0604030504040204" pitchFamily="50" charset="-128"/>
              </a:rPr>
              <a:t>このように、地理的な隔離による生物の往来の制限も、生物多様性を生じさせる、もう一つの原動力である</a:t>
            </a:r>
          </a:p>
        </p:txBody>
      </p:sp>
      <p:sp>
        <p:nvSpPr>
          <p:cNvPr id="8" name="正方形/長方形 7"/>
          <p:cNvSpPr/>
          <p:nvPr/>
        </p:nvSpPr>
        <p:spPr>
          <a:xfrm rot="16200000">
            <a:off x="10074913" y="4724609"/>
            <a:ext cx="3647152" cy="276999"/>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rPr>
              <a:t>写真と文章の一部：</a:t>
            </a:r>
            <a:r>
              <a:rPr lang="en-US" altLang="ja-JP" sz="1200" dirty="0" err="1">
                <a:latin typeface="メイリオ" panose="020B0604030504040204" pitchFamily="50" charset="-128"/>
                <a:ea typeface="メイリオ" panose="020B0604030504040204" pitchFamily="50" charset="-128"/>
              </a:rPr>
              <a:t>wikipedia</a:t>
            </a:r>
            <a:r>
              <a:rPr lang="ja-JP" altLang="en-US" sz="1200" dirty="0">
                <a:latin typeface="メイリオ" panose="020B0604030504040204" pitchFamily="50" charset="-128"/>
                <a:ea typeface="メイリオ" panose="020B0604030504040204" pitchFamily="50" charset="-128"/>
              </a:rPr>
              <a:t>「ガラパゴス諸島」</a:t>
            </a:r>
          </a:p>
        </p:txBody>
      </p:sp>
      <p:sp>
        <p:nvSpPr>
          <p:cNvPr id="10" name="四角形吹き出し 9"/>
          <p:cNvSpPr/>
          <p:nvPr/>
        </p:nvSpPr>
        <p:spPr>
          <a:xfrm>
            <a:off x="6606463" y="680748"/>
            <a:ext cx="4485313" cy="1024467"/>
          </a:xfrm>
          <a:prstGeom prst="wedgeRectCallout">
            <a:avLst>
              <a:gd name="adj1" fmla="val -15748"/>
              <a:gd name="adj2" fmla="val 1100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ja-JP" altLang="en-US" sz="2400" dirty="0">
                <a:solidFill>
                  <a:schemeClr val="tx1"/>
                </a:solidFill>
                <a:latin typeface="メイリオ" panose="020B0604030504040204" pitchFamily="50" charset="-128"/>
                <a:ea typeface="メイリオ" panose="020B0604030504040204" pitchFamily="50" charset="-128"/>
              </a:rPr>
              <a:t>ガラパゴス諸島</a:t>
            </a:r>
          </a:p>
          <a:p>
            <a:pPr algn="ctr"/>
            <a:r>
              <a:rPr lang="ja-JP" altLang="en-US" dirty="0">
                <a:solidFill>
                  <a:schemeClr val="tx1"/>
                </a:solidFill>
                <a:latin typeface="メイリオ" panose="020B0604030504040204" pitchFamily="50" charset="-128"/>
                <a:ea typeface="メイリオ" panose="020B0604030504040204" pitchFamily="50" charset="-128"/>
              </a:rPr>
              <a:t>500-1000万年前の火山活動により誕生</a:t>
            </a:r>
            <a:endParaRPr kumimoji="1" lang="ja-JP" altLang="en-US" dirty="0">
              <a:solidFill>
                <a:schemeClr val="tx1"/>
              </a:solidFill>
            </a:endParaRPr>
          </a:p>
        </p:txBody>
      </p:sp>
      <p:cxnSp>
        <p:nvCxnSpPr>
          <p:cNvPr id="12" name="直線矢印コネクタ 11"/>
          <p:cNvCxnSpPr/>
          <p:nvPr/>
        </p:nvCxnSpPr>
        <p:spPr>
          <a:xfrm flipH="1">
            <a:off x="8331200" y="1705215"/>
            <a:ext cx="517920" cy="101540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3407" y="3984561"/>
            <a:ext cx="1694609" cy="1270957"/>
          </a:xfrm>
          <a:prstGeom prst="rect">
            <a:avLst/>
          </a:prstGeom>
        </p:spPr>
      </p:pic>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788" y="3967035"/>
            <a:ext cx="1526231" cy="1259141"/>
          </a:xfrm>
          <a:prstGeom prst="rect">
            <a:avLst/>
          </a:prstGeom>
        </p:spPr>
      </p:pic>
      <p:sp>
        <p:nvSpPr>
          <p:cNvPr id="16" name="正方形/長方形 15"/>
          <p:cNvSpPr/>
          <p:nvPr/>
        </p:nvSpPr>
        <p:spPr>
          <a:xfrm>
            <a:off x="180768" y="1368460"/>
            <a:ext cx="6239869" cy="2616101"/>
          </a:xfrm>
          <a:prstGeom prst="rect">
            <a:avLst/>
          </a:prstGeom>
        </p:spPr>
        <p:txBody>
          <a:bodyPr wrap="square">
            <a:spAutoFit/>
          </a:bodyPr>
          <a:lstStyle/>
          <a:p>
            <a:pPr>
              <a:spcAft>
                <a:spcPts val="1200"/>
              </a:spcAft>
            </a:pPr>
            <a:r>
              <a:rPr lang="ja-JP" altLang="en-US" sz="2400" dirty="0">
                <a:latin typeface="メイリオ" panose="020B0604030504040204" pitchFamily="50" charset="-128"/>
                <a:ea typeface="メイリオ" panose="020B0604030504040204" pitchFamily="50" charset="-128"/>
              </a:rPr>
              <a:t>ここには非常に多くの固有種がある。</a:t>
            </a:r>
          </a:p>
          <a:p>
            <a:pPr>
              <a:spcAft>
                <a:spcPts val="1200"/>
              </a:spcAft>
            </a:pPr>
            <a:r>
              <a:rPr lang="ja-JP" altLang="en-US" sz="2400" dirty="0">
                <a:latin typeface="メイリオ" panose="020B0604030504040204" pitchFamily="50" charset="-128"/>
                <a:ea typeface="メイリオ" panose="020B0604030504040204" pitchFamily="50" charset="-128"/>
              </a:rPr>
              <a:t>また哺乳類と両生類を欠くなど、生物相にははっきりしたゆがみがあり、その代わりに生存する種群には適応放散が著しい。</a:t>
            </a:r>
          </a:p>
          <a:p>
            <a:pPr>
              <a:spcAft>
                <a:spcPts val="1200"/>
              </a:spcAft>
            </a:pPr>
            <a:r>
              <a:rPr lang="ja-JP" altLang="en-US" sz="2400" dirty="0">
                <a:latin typeface="メイリオ" panose="020B0604030504040204" pitchFamily="50" charset="-128"/>
                <a:ea typeface="メイリオ" panose="020B0604030504040204" pitchFamily="50" charset="-128"/>
              </a:rPr>
              <a:t>大型の爬虫類が地上の動物相で大きな役割を果たしているのが目を引く。</a:t>
            </a:r>
          </a:p>
        </p:txBody>
      </p:sp>
    </p:spTree>
    <p:extLst>
      <p:ext uri="{BB962C8B-B14F-4D97-AF65-F5344CB8AC3E}">
        <p14:creationId xmlns:p14="http://schemas.microsoft.com/office/powerpoint/2010/main" val="6236128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正方形/長方形 6"/>
          <p:cNvSpPr/>
          <p:nvPr/>
        </p:nvSpPr>
        <p:spPr>
          <a:xfrm>
            <a:off x="336664" y="2576526"/>
            <a:ext cx="7209856" cy="19844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rot="16200000">
            <a:off x="9508051" y="3976033"/>
            <a:ext cx="4713150"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図の出典：講談社「進化の教科書　第</a:t>
            </a:r>
            <a:r>
              <a:rPr lang="en-US" altLang="ja-JP" dirty="0">
                <a:latin typeface="メイリオ" panose="020B0604030504040204" pitchFamily="50" charset="-128"/>
                <a:ea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rPr>
              <a:t>巻」</a:t>
            </a:r>
          </a:p>
        </p:txBody>
      </p:sp>
      <p:sp>
        <p:nvSpPr>
          <p:cNvPr id="8" name="正方形/長方形 7"/>
          <p:cNvSpPr/>
          <p:nvPr/>
        </p:nvSpPr>
        <p:spPr>
          <a:xfrm>
            <a:off x="425311" y="5152860"/>
            <a:ext cx="7089857" cy="1354217"/>
          </a:xfrm>
          <a:prstGeom prst="rect">
            <a:avLst/>
          </a:prstGeom>
          <a:solidFill>
            <a:srgbClr val="FFFF99"/>
          </a:solidFill>
        </p:spPr>
        <p:txBody>
          <a:bodyPr wrap="square">
            <a:spAutoFit/>
          </a:bodyPr>
          <a:lstStyle/>
          <a:p>
            <a:pPr>
              <a:spcAft>
                <a:spcPts val="1200"/>
              </a:spcAft>
            </a:pPr>
            <a:r>
              <a:rPr lang="ja-JP" altLang="en-US" sz="2400" dirty="0">
                <a:latin typeface="メイリオ" panose="020B0604030504040204" pitchFamily="50" charset="-128"/>
                <a:ea typeface="メイリオ" panose="020B0604030504040204" pitchFamily="50" charset="-128"/>
              </a:rPr>
              <a:t>同じニッチに適応している他の種が侵入した場合、しばしば在来種の生息地を奪ってしまう</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→外来種問題</a:t>
            </a: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238" y="2716118"/>
            <a:ext cx="2983992" cy="1697736"/>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2675" y="2716118"/>
            <a:ext cx="4211033" cy="1342804"/>
          </a:xfrm>
          <a:prstGeom prst="rect">
            <a:avLst/>
          </a:prstGeom>
        </p:spPr>
      </p:pic>
      <p:sp>
        <p:nvSpPr>
          <p:cNvPr id="10" name="正方形/長方形 9"/>
          <p:cNvSpPr/>
          <p:nvPr/>
        </p:nvSpPr>
        <p:spPr>
          <a:xfrm>
            <a:off x="4959711" y="4216350"/>
            <a:ext cx="2646878" cy="276999"/>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rPr>
              <a:t>出典：林健太郎「薫風のトゥーレ」</a:t>
            </a:r>
          </a:p>
        </p:txBody>
      </p:sp>
      <p:sp>
        <p:nvSpPr>
          <p:cNvPr id="11" name="正方形/長方形 10"/>
          <p:cNvSpPr/>
          <p:nvPr/>
        </p:nvSpPr>
        <p:spPr>
          <a:xfrm>
            <a:off x="264675" y="436922"/>
            <a:ext cx="6853016" cy="1569660"/>
          </a:xfrm>
          <a:prstGeom prst="rect">
            <a:avLst/>
          </a:prstGeom>
        </p:spPr>
        <p:txBody>
          <a:bodyPr wrap="square">
            <a:spAutoFit/>
          </a:bodyPr>
          <a:lstStyle/>
          <a:p>
            <a:pPr>
              <a:spcAft>
                <a:spcPts val="1200"/>
              </a:spcAft>
            </a:pPr>
            <a:r>
              <a:rPr lang="ja-JP" altLang="en-US" sz="3200" dirty="0">
                <a:latin typeface="メイリオ" panose="020B0604030504040204" pitchFamily="50" charset="-128"/>
                <a:ea typeface="メイリオ" panose="020B0604030504040204" pitchFamily="50" charset="-128"/>
              </a:rPr>
              <a:t>同様のニッチ分化が生じたことで、系統的に異なる生き物が同じような姿に進化（</a:t>
            </a:r>
            <a:r>
              <a:rPr lang="ja-JP" altLang="en-US" sz="3200" b="1" dirty="0">
                <a:solidFill>
                  <a:srgbClr val="FF0000"/>
                </a:solidFill>
                <a:latin typeface="メイリオ" panose="020B0604030504040204" pitchFamily="50" charset="-128"/>
                <a:ea typeface="メイリオ" panose="020B0604030504040204" pitchFamily="50" charset="-128"/>
              </a:rPr>
              <a:t>収斂進化</a:t>
            </a:r>
            <a:r>
              <a:rPr lang="ja-JP" altLang="en-US" sz="3200" dirty="0">
                <a:latin typeface="メイリオ" panose="020B0604030504040204" pitchFamily="50" charset="-128"/>
                <a:ea typeface="メイリオ" panose="020B0604030504040204" pitchFamily="50" charset="-128"/>
              </a:rPr>
              <a:t>）した例</a:t>
            </a:r>
            <a:endParaRPr kumimoji="1" lang="ja-JP" altLang="en-US" sz="3200" dirty="0"/>
          </a:p>
        </p:txBody>
      </p:sp>
      <p:sp>
        <p:nvSpPr>
          <p:cNvPr id="12" name="下矢印 11"/>
          <p:cNvSpPr/>
          <p:nvPr/>
        </p:nvSpPr>
        <p:spPr>
          <a:xfrm>
            <a:off x="4103826" y="1950775"/>
            <a:ext cx="482804" cy="5559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rot="16200000">
            <a:off x="7027141" y="866944"/>
            <a:ext cx="482804" cy="5559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6107" y="244751"/>
            <a:ext cx="3971465" cy="6352822"/>
          </a:xfrm>
          <a:prstGeom prst="rect">
            <a:avLst/>
          </a:prstGeom>
        </p:spPr>
      </p:pic>
    </p:spTree>
    <p:extLst>
      <p:ext uri="{BB962C8B-B14F-4D97-AF65-F5344CB8AC3E}">
        <p14:creationId xmlns:p14="http://schemas.microsoft.com/office/powerpoint/2010/main" val="4739043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215447" y="1658680"/>
            <a:ext cx="4048209" cy="4131900"/>
          </a:xfrm>
          <a:prstGeom prst="rect">
            <a:avLst/>
          </a:prstGeom>
          <a:solidFill>
            <a:srgbClr val="FFFF99"/>
          </a:solidFill>
        </p:spPr>
        <p:txBody>
          <a:bodyPr wrap="square" rtlCol="0">
            <a:spAutoFit/>
          </a:bodyPr>
          <a:lstStyle/>
          <a:p>
            <a:pPr>
              <a:lnSpc>
                <a:spcPct val="150000"/>
              </a:lnSpc>
            </a:pPr>
            <a:r>
              <a:rPr kumimoji="1" lang="ja-JP" altLang="en-US" sz="2500" dirty="0">
                <a:latin typeface="メイリオ" panose="020B0604030504040204" pitchFamily="50" charset="-128"/>
                <a:ea typeface="メイリオ" panose="020B0604030504040204" pitchFamily="50" charset="-128"/>
              </a:rPr>
              <a:t>ある生物種の存在が、他の生物種の適応やニッチ分割における前提条件となり、生物種間の相互作用が生じる。生態系のネットワークは、このようにボトムアップ的に構成された</a:t>
            </a:r>
            <a:endParaRPr kumimoji="1" lang="en-US" altLang="ja-JP" sz="2500" dirty="0">
              <a:latin typeface="メイリオ" panose="020B0604030504040204" pitchFamily="50" charset="-128"/>
              <a:ea typeface="メイリオ" panose="020B0604030504040204" pitchFamily="50" charset="-128"/>
            </a:endParaRPr>
          </a:p>
        </p:txBody>
      </p:sp>
      <p:sp>
        <p:nvSpPr>
          <p:cNvPr id="6" name="タイトル 1"/>
          <p:cNvSpPr>
            <a:spLocks noGrp="1"/>
          </p:cNvSpPr>
          <p:nvPr>
            <p:ph type="title"/>
          </p:nvPr>
        </p:nvSpPr>
        <p:spPr>
          <a:xfrm>
            <a:off x="372153" y="315451"/>
            <a:ext cx="3519363" cy="1024467"/>
          </a:xfrm>
        </p:spPr>
        <p:txBody>
          <a:bodyPr>
            <a:normAutofit/>
          </a:bodyPr>
          <a:lstStyle/>
          <a:p>
            <a:pPr algn="l">
              <a:spcAft>
                <a:spcPts val="1800"/>
              </a:spcAft>
            </a:pPr>
            <a:r>
              <a:rPr kumimoji="1" lang="ja-JP" altLang="en-US" sz="4000" dirty="0">
                <a:latin typeface="メイリオ" panose="020B0604030504040204" pitchFamily="50" charset="-128"/>
                <a:ea typeface="メイリオ" panose="020B0604030504040204" pitchFamily="50" charset="-128"/>
              </a:rPr>
              <a:t>生態系の構造</a:t>
            </a: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992" y="287603"/>
            <a:ext cx="7177419" cy="6187625"/>
          </a:xfrm>
          <a:prstGeom prst="rect">
            <a:avLst/>
          </a:prstGeom>
        </p:spPr>
      </p:pic>
      <p:sp>
        <p:nvSpPr>
          <p:cNvPr id="9" name="正方形/長方形 8"/>
          <p:cNvSpPr/>
          <p:nvPr/>
        </p:nvSpPr>
        <p:spPr>
          <a:xfrm rot="16200000">
            <a:off x="9752127" y="3620394"/>
            <a:ext cx="4156907" cy="307777"/>
          </a:xfrm>
          <a:prstGeom prst="rect">
            <a:avLst/>
          </a:prstGeom>
        </p:spPr>
        <p:txBody>
          <a:bodyPr wrap="none">
            <a:spAutoFit/>
          </a:bodyPr>
          <a:lstStyle/>
          <a:p>
            <a:r>
              <a:rPr lang="ja-JP" altLang="en-US" sz="1400" dirty="0">
                <a:latin typeface="メイリオ" panose="020B0604030504040204" pitchFamily="50" charset="-128"/>
                <a:ea typeface="メイリオ" panose="020B0604030504040204" pitchFamily="50" charset="-128"/>
              </a:rPr>
              <a:t>図：鷲谷2017「大学1年生のなっとく！生態学」</a:t>
            </a:r>
          </a:p>
        </p:txBody>
      </p:sp>
    </p:spTree>
    <p:extLst>
      <p:ext uri="{BB962C8B-B14F-4D97-AF65-F5344CB8AC3E}">
        <p14:creationId xmlns:p14="http://schemas.microsoft.com/office/powerpoint/2010/main" val="28392350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5" name="正方形/長方形 14"/>
          <p:cNvSpPr/>
          <p:nvPr/>
        </p:nvSpPr>
        <p:spPr>
          <a:xfrm>
            <a:off x="6024403" y="1082047"/>
            <a:ext cx="5830629" cy="4363070"/>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315734" y="2946400"/>
            <a:ext cx="5542844" cy="2562578"/>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3244" y="1452918"/>
            <a:ext cx="5759210" cy="3733068"/>
          </a:xfrm>
          <a:prstGeom prst="rect">
            <a:avLst/>
          </a:prstGeom>
          <a:ln>
            <a:noFill/>
          </a:ln>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284" y="3293816"/>
            <a:ext cx="4318080" cy="2151301"/>
          </a:xfrm>
          <a:prstGeom prst="rect">
            <a:avLst/>
          </a:prstGeom>
        </p:spPr>
      </p:pic>
      <p:sp>
        <p:nvSpPr>
          <p:cNvPr id="8" name="正方形/長方形 7"/>
          <p:cNvSpPr/>
          <p:nvPr/>
        </p:nvSpPr>
        <p:spPr>
          <a:xfrm>
            <a:off x="315734" y="254681"/>
            <a:ext cx="11288890" cy="523220"/>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生態系のネットワークを通じた影響の拡散例</a:t>
            </a:r>
          </a:p>
        </p:txBody>
      </p:sp>
      <p:sp>
        <p:nvSpPr>
          <p:cNvPr id="9" name="テキスト ボックス 8"/>
          <p:cNvSpPr txBox="1"/>
          <p:nvPr/>
        </p:nvSpPr>
        <p:spPr>
          <a:xfrm>
            <a:off x="315734" y="5650534"/>
            <a:ext cx="11516719" cy="954107"/>
          </a:xfrm>
          <a:prstGeom prst="rect">
            <a:avLst/>
          </a:prstGeom>
          <a:solidFill>
            <a:srgbClr val="FFFF99"/>
          </a:solid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ある生物種の個体数や影響力の変化は、生態系のネットワークを通じて、副次的な反応を生じさせる。一般に、それは予測困難である。</a:t>
            </a:r>
            <a:endParaRPr kumimoji="1" lang="en-US" altLang="ja-JP" sz="2800" dirty="0">
              <a:latin typeface="メイリオ" panose="020B0604030504040204" pitchFamily="50" charset="-128"/>
              <a:ea typeface="メイリオ" panose="020B0604030504040204" pitchFamily="50" charset="-128"/>
            </a:endParaRPr>
          </a:p>
        </p:txBody>
      </p:sp>
      <p:sp>
        <p:nvSpPr>
          <p:cNvPr id="10" name="正方形/長方形 9"/>
          <p:cNvSpPr/>
          <p:nvPr/>
        </p:nvSpPr>
        <p:spPr>
          <a:xfrm>
            <a:off x="315734" y="965283"/>
            <a:ext cx="5542844" cy="1938992"/>
          </a:xfrm>
          <a:prstGeom prst="rect">
            <a:avLst/>
          </a:prstGeom>
          <a:solidFill>
            <a:schemeClr val="bg1"/>
          </a:solidFill>
          <a:ln w="19050">
            <a:solidFill>
              <a:srgbClr val="0070C0"/>
            </a:solidFill>
          </a:ln>
        </p:spPr>
        <p:txBody>
          <a:bodyPr wrap="square">
            <a:spAutoFit/>
          </a:bodyPr>
          <a:lstStyle/>
          <a:p>
            <a:r>
              <a:rPr lang="ja-JP" altLang="en-US" sz="2000" b="1" dirty="0">
                <a:solidFill>
                  <a:srgbClr val="0000FF"/>
                </a:solidFill>
                <a:latin typeface="メイリオ" panose="020B0604030504040204" pitchFamily="50" charset="-128"/>
                <a:ea typeface="メイリオ" panose="020B0604030504040204" pitchFamily="50" charset="-128"/>
              </a:rPr>
              <a:t>有名なエピソード</a:t>
            </a:r>
            <a:r>
              <a:rPr lang="ja-JP" altLang="en-US" dirty="0">
                <a:latin typeface="メイリオ" panose="020B0604030504040204" pitchFamily="50" charset="-128"/>
                <a:ea typeface="メイリオ" panose="020B0604030504040204" pitchFamily="50" charset="-128"/>
              </a:rPr>
              <a:t>：</a:t>
            </a:r>
            <a:r>
              <a:rPr lang="ja-JP" altLang="en-US" sz="2000" dirty="0">
                <a:latin typeface="HGP教科書体" panose="02020600000000000000" pitchFamily="18" charset="-128"/>
                <a:ea typeface="HGP教科書体" panose="02020600000000000000" pitchFamily="18" charset="-128"/>
              </a:rPr>
              <a:t>大躍進政策下の中国では、農業の生産性向上を目的として、スズメの大量駆除を行った（北京市だけでも300万人が動員され、3日間で40万羽のスズメを駆除した）。しかしスズメの駆除は、かえって蝿、蚊、イナゴ、ウンカなどの害虫の大量発生を招き、農業生産は大打撃を被った。</a:t>
            </a:r>
          </a:p>
        </p:txBody>
      </p:sp>
      <p:sp>
        <p:nvSpPr>
          <p:cNvPr id="11" name="正方形/長方形 10"/>
          <p:cNvSpPr/>
          <p:nvPr/>
        </p:nvSpPr>
        <p:spPr>
          <a:xfrm>
            <a:off x="1022332" y="2990890"/>
            <a:ext cx="4031873" cy="400110"/>
          </a:xfrm>
          <a:prstGeom prst="rect">
            <a:avLst/>
          </a:prstGeom>
        </p:spPr>
        <p:txBody>
          <a:bodyPr wrap="none">
            <a:spAutoFit/>
          </a:bodyPr>
          <a:lstStyle/>
          <a:p>
            <a:r>
              <a:rPr lang="ja-JP" altLang="en-US" sz="2000" b="1" dirty="0">
                <a:solidFill>
                  <a:srgbClr val="0000FF"/>
                </a:solidFill>
                <a:latin typeface="メイリオ" panose="020B0604030504040204" pitchFamily="50" charset="-128"/>
                <a:ea typeface="メイリオ" panose="020B0604030504040204" pitchFamily="50" charset="-128"/>
              </a:rPr>
              <a:t>人類の拡散に伴う大型動物の絶滅</a:t>
            </a:r>
            <a:endParaRPr lang="ja-JP" altLang="en-US" sz="2000" b="1" dirty="0">
              <a:solidFill>
                <a:srgbClr val="0000FF"/>
              </a:solidFill>
            </a:endParaRPr>
          </a:p>
        </p:txBody>
      </p:sp>
      <p:sp>
        <p:nvSpPr>
          <p:cNvPr id="13" name="正方形/長方形 12"/>
          <p:cNvSpPr/>
          <p:nvPr/>
        </p:nvSpPr>
        <p:spPr>
          <a:xfrm>
            <a:off x="9727527" y="5168118"/>
            <a:ext cx="2127505" cy="276999"/>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rPr>
              <a:t>図の出典：生態学入門第</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版</a:t>
            </a:r>
          </a:p>
        </p:txBody>
      </p:sp>
      <p:sp>
        <p:nvSpPr>
          <p:cNvPr id="14" name="正方形/長方形 13"/>
          <p:cNvSpPr/>
          <p:nvPr/>
        </p:nvSpPr>
        <p:spPr>
          <a:xfrm rot="16200000">
            <a:off x="4851050" y="4497227"/>
            <a:ext cx="1723549" cy="276999"/>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rPr>
              <a:t>図の出典：臨床環境学</a:t>
            </a:r>
          </a:p>
        </p:txBody>
      </p:sp>
      <p:sp>
        <p:nvSpPr>
          <p:cNvPr id="16" name="正方形/長方形 15"/>
          <p:cNvSpPr/>
          <p:nvPr/>
        </p:nvSpPr>
        <p:spPr>
          <a:xfrm>
            <a:off x="6073244" y="1148772"/>
            <a:ext cx="3775393" cy="400110"/>
          </a:xfrm>
          <a:prstGeom prst="rect">
            <a:avLst/>
          </a:prstGeom>
        </p:spPr>
        <p:txBody>
          <a:bodyPr wrap="none">
            <a:spAutoFit/>
          </a:bodyPr>
          <a:lstStyle/>
          <a:p>
            <a:r>
              <a:rPr lang="ja-JP" altLang="en-US" sz="2000" b="1" dirty="0">
                <a:solidFill>
                  <a:srgbClr val="0000FF"/>
                </a:solidFill>
                <a:latin typeface="メイリオ" panose="020B0604030504040204" pitchFamily="50" charset="-128"/>
                <a:ea typeface="メイリオ" panose="020B0604030504040204" pitchFamily="50" charset="-128"/>
              </a:rPr>
              <a:t>乱獲に伴う生態系食物網の変化</a:t>
            </a:r>
            <a:endParaRPr lang="ja-JP" altLang="en-US" sz="2000" b="1" dirty="0">
              <a:solidFill>
                <a:srgbClr val="0000FF"/>
              </a:solidFill>
            </a:endParaRPr>
          </a:p>
        </p:txBody>
      </p:sp>
    </p:spTree>
    <p:extLst>
      <p:ext uri="{BB962C8B-B14F-4D97-AF65-F5344CB8AC3E}">
        <p14:creationId xmlns:p14="http://schemas.microsoft.com/office/powerpoint/2010/main" val="31160968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80" y="1525486"/>
            <a:ext cx="2370636" cy="1730545"/>
          </a:xfrm>
          <a:prstGeom prst="rect">
            <a:avLst/>
          </a:prstGeom>
        </p:spPr>
      </p:pic>
      <p:sp>
        <p:nvSpPr>
          <p:cNvPr id="5" name="正方形/長方形 4"/>
          <p:cNvSpPr/>
          <p:nvPr/>
        </p:nvSpPr>
        <p:spPr>
          <a:xfrm rot="16200000">
            <a:off x="8714953" y="3307937"/>
            <a:ext cx="6383512" cy="276999"/>
          </a:xfrm>
          <a:prstGeom prst="rect">
            <a:avLst/>
          </a:prstGeom>
        </p:spPr>
        <p:txBody>
          <a:bodyPr wrap="square">
            <a:spAutoFit/>
          </a:bodyPr>
          <a:lstStyle/>
          <a:p>
            <a:r>
              <a:rPr lang="ja-JP" altLang="en-US" sz="1200" dirty="0"/>
              <a:t>図と文章（一部改変）の出典：William Stolzenburg著、野中香方子訳「捕食者なき世界」文藝春秋</a:t>
            </a:r>
          </a:p>
        </p:txBody>
      </p:sp>
      <p:sp>
        <p:nvSpPr>
          <p:cNvPr id="6" name="正方形/長方形 5"/>
          <p:cNvSpPr/>
          <p:nvPr/>
        </p:nvSpPr>
        <p:spPr>
          <a:xfrm>
            <a:off x="315734" y="254681"/>
            <a:ext cx="11288890" cy="523220"/>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支配的な捕食者の除去に伴った、生態系の崩壊</a:t>
            </a:r>
          </a:p>
        </p:txBody>
      </p:sp>
      <p:sp>
        <p:nvSpPr>
          <p:cNvPr id="7" name="テキスト ボックス 6"/>
          <p:cNvSpPr txBox="1"/>
          <p:nvPr/>
        </p:nvSpPr>
        <p:spPr>
          <a:xfrm>
            <a:off x="927624" y="5682482"/>
            <a:ext cx="10478311" cy="1015663"/>
          </a:xfrm>
          <a:prstGeom prst="rect">
            <a:avLst/>
          </a:prstGeom>
          <a:solidFill>
            <a:srgbClr val="FFFF99"/>
          </a:solid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ある地域の種の多様性は、環境の主な要素が一つの種に独占されるのを、支配的な捕食者がうまく防いでくれるかどうかで決まる場合がある。このように生態系において比較的少ない生物量でありながらも、生態系へ大きな影響を与える生物種を</a:t>
            </a:r>
            <a:r>
              <a:rPr kumimoji="1" lang="ja-JP" altLang="en-US" sz="2000" b="1" dirty="0">
                <a:solidFill>
                  <a:srgbClr val="FF0000"/>
                </a:solidFill>
                <a:latin typeface="メイリオ" panose="020B0604030504040204" pitchFamily="50" charset="-128"/>
                <a:ea typeface="メイリオ" panose="020B0604030504040204" pitchFamily="50" charset="-128"/>
              </a:rPr>
              <a:t>キーストーン種</a:t>
            </a:r>
            <a:r>
              <a:rPr kumimoji="1" lang="ja-JP" altLang="en-US" sz="2000" dirty="0">
                <a:latin typeface="メイリオ" panose="020B0604030504040204" pitchFamily="50" charset="-128"/>
                <a:ea typeface="メイリオ" panose="020B0604030504040204" pitchFamily="50" charset="-128"/>
              </a:rPr>
              <a:t>と呼ぶ</a:t>
            </a:r>
            <a:endParaRPr kumimoji="1" lang="en-US" altLang="ja-JP" sz="2000" dirty="0">
              <a:latin typeface="メイリオ" panose="020B0604030504040204" pitchFamily="50" charset="-128"/>
              <a:ea typeface="メイリオ" panose="020B0604030504040204" pitchFamily="50" charset="-128"/>
            </a:endParaRPr>
          </a:p>
        </p:txBody>
      </p:sp>
      <p:sp>
        <p:nvSpPr>
          <p:cNvPr id="8" name="正方形/長方形 7"/>
          <p:cNvSpPr/>
          <p:nvPr/>
        </p:nvSpPr>
        <p:spPr>
          <a:xfrm>
            <a:off x="2591947" y="1176607"/>
            <a:ext cx="9095872" cy="2862322"/>
          </a:xfrm>
          <a:prstGeom prst="rect">
            <a:avLst/>
          </a:prstGeom>
          <a:solidFill>
            <a:schemeClr val="bg1"/>
          </a:solidFill>
          <a:ln>
            <a:solidFill>
              <a:schemeClr val="tx1"/>
            </a:solidFill>
          </a:ln>
        </p:spPr>
        <p:txBody>
          <a:bodyPr wrap="square">
            <a:spAutoFit/>
          </a:bodyPr>
          <a:lstStyle/>
          <a:p>
            <a:r>
              <a:rPr lang="ja-JP" altLang="en-US" dirty="0">
                <a:latin typeface="HGS教科書体" panose="02020600000000000000" pitchFamily="18" charset="-128"/>
                <a:ea typeface="HGS教科書体" panose="02020600000000000000" pitchFamily="18" charset="-128"/>
              </a:rPr>
              <a:t>イエローストーン国立公園からオオカミを駆除して間も無く、米国立公園局は別の害獣の存在に気づいた。ワピチがイナゴのように大量発生し、ノーザンレンジの緑をばりばりと食べ始めたのだ。1920年代末になると、生物学者達は、若芽を食べ尽くされた木々が枯死し、土壌が浸食され、ワピチが食べない植物ばかりがはびこっている、と懸念を口にするようになった。</a:t>
            </a:r>
            <a:endParaRPr lang="en-US" altLang="ja-JP" dirty="0">
              <a:latin typeface="HGS教科書体" panose="02020600000000000000" pitchFamily="18" charset="-128"/>
              <a:ea typeface="HGS教科書体" panose="02020600000000000000" pitchFamily="18" charset="-128"/>
            </a:endParaRPr>
          </a:p>
          <a:p>
            <a:r>
              <a:rPr lang="ja-JP" altLang="en-US" dirty="0">
                <a:latin typeface="HGS教科書体" panose="02020600000000000000" pitchFamily="18" charset="-128"/>
                <a:ea typeface="HGS教科書体" panose="02020600000000000000" pitchFamily="18" charset="-128"/>
              </a:rPr>
              <a:t>ノーザンレンジでは、</a:t>
            </a:r>
            <a:r>
              <a:rPr lang="en-US" altLang="ja-JP" dirty="0">
                <a:latin typeface="HGS教科書体" panose="02020600000000000000" pitchFamily="18" charset="-128"/>
                <a:ea typeface="HGS教科書体" panose="02020600000000000000" pitchFamily="18" charset="-128"/>
              </a:rPr>
              <a:t>1920</a:t>
            </a:r>
            <a:r>
              <a:rPr lang="ja-JP" altLang="en-US" dirty="0">
                <a:latin typeface="HGS教科書体" panose="02020600000000000000" pitchFamily="18" charset="-128"/>
                <a:ea typeface="HGS教科書体" panose="02020600000000000000" pitchFamily="18" charset="-128"/>
              </a:rPr>
              <a:t>年以降、新しいポプラが生えなくなってきた。そして、公園の気象や森林火災の記録を見ても、その時代に異常なことが起きたわけでもなかった。ワピチは、それ以前からずっとその地域にいたが、ポプラを根元近くまで食べ尽くすようになったのは、</a:t>
            </a:r>
            <a:r>
              <a:rPr lang="en-US" altLang="ja-JP" dirty="0">
                <a:latin typeface="HGS教科書体" panose="02020600000000000000" pitchFamily="18" charset="-128"/>
                <a:ea typeface="HGS教科書体" panose="02020600000000000000" pitchFamily="18" charset="-128"/>
              </a:rPr>
              <a:t>1920</a:t>
            </a:r>
            <a:r>
              <a:rPr lang="ja-JP" altLang="en-US" dirty="0">
                <a:latin typeface="HGS教科書体" panose="02020600000000000000" pitchFamily="18" charset="-128"/>
                <a:ea typeface="HGS教科書体" panose="02020600000000000000" pitchFamily="18" charset="-128"/>
              </a:rPr>
              <a:t>年代に入ってからのことだった。この</a:t>
            </a:r>
            <a:r>
              <a:rPr lang="en-US" altLang="ja-JP" dirty="0">
                <a:latin typeface="HGS教科書体" panose="02020600000000000000" pitchFamily="18" charset="-128"/>
                <a:ea typeface="HGS教科書体" panose="02020600000000000000" pitchFamily="18" charset="-128"/>
              </a:rPr>
              <a:t>1920</a:t>
            </a:r>
            <a:r>
              <a:rPr lang="ja-JP" altLang="en-US" dirty="0">
                <a:latin typeface="HGS教科書体" panose="02020600000000000000" pitchFamily="18" charset="-128"/>
                <a:ea typeface="HGS教科書体" panose="02020600000000000000" pitchFamily="18" charset="-128"/>
              </a:rPr>
              <a:t>年代初頭というポプラが再生しなくなった時期は、イエローストーンからオオカミが消えた時期だった。</a:t>
            </a:r>
          </a:p>
        </p:txBody>
      </p:sp>
      <p:sp>
        <p:nvSpPr>
          <p:cNvPr id="10" name="正方形/長方形 9"/>
          <p:cNvSpPr/>
          <p:nvPr/>
        </p:nvSpPr>
        <p:spPr>
          <a:xfrm>
            <a:off x="2990707" y="4587513"/>
            <a:ext cx="8677860" cy="923330"/>
          </a:xfrm>
          <a:prstGeom prst="rect">
            <a:avLst/>
          </a:prstGeom>
          <a:solidFill>
            <a:schemeClr val="bg1"/>
          </a:solidFill>
          <a:ln>
            <a:solidFill>
              <a:schemeClr val="tx1"/>
            </a:solidFill>
          </a:ln>
        </p:spPr>
        <p:txBody>
          <a:bodyPr wrap="square">
            <a:spAutoFit/>
          </a:bodyPr>
          <a:lstStyle/>
          <a:p>
            <a:r>
              <a:rPr lang="ja-JP" altLang="en-US" dirty="0">
                <a:latin typeface="HGS教科書体" panose="02020600000000000000" pitchFamily="18" charset="-128"/>
                <a:ea typeface="HGS教科書体" panose="02020600000000000000" pitchFamily="18" charset="-128"/>
              </a:rPr>
              <a:t>小さな谷、台地、島、川に突きだした岬のような土地</a:t>
            </a:r>
            <a:r>
              <a:rPr lang="ja-JP" altLang="en-US" dirty="0" err="1">
                <a:latin typeface="HGS教科書体" panose="02020600000000000000" pitchFamily="18" charset="-128"/>
                <a:ea typeface="HGS教科書体" panose="02020600000000000000" pitchFamily="18" charset="-128"/>
              </a:rPr>
              <a:t>、、、</a:t>
            </a:r>
            <a:r>
              <a:rPr lang="ja-JP" altLang="en-US" dirty="0">
                <a:latin typeface="HGS教科書体" panose="02020600000000000000" pitchFamily="18" charset="-128"/>
                <a:ea typeface="HGS教科書体" panose="02020600000000000000" pitchFamily="18" charset="-128"/>
              </a:rPr>
              <a:t>そうした場所では、ヤナギやハコヤナギが回復の兆しを見せ始めていた。いずれもワピチが、土地の支配者であるオオカミに捕まって殺されるのを恐れる土地だ。</a:t>
            </a:r>
          </a:p>
        </p:txBody>
      </p:sp>
      <p:sp>
        <p:nvSpPr>
          <p:cNvPr id="11" name="正方形/長方形 10"/>
          <p:cNvSpPr/>
          <p:nvPr/>
        </p:nvSpPr>
        <p:spPr>
          <a:xfrm>
            <a:off x="4560628" y="4210568"/>
            <a:ext cx="4684296" cy="369332"/>
          </a:xfrm>
          <a:prstGeom prst="rect">
            <a:avLst/>
          </a:prstGeom>
        </p:spPr>
        <p:txBody>
          <a:bodyPr wrap="none">
            <a:spAutoFit/>
          </a:bodyPr>
          <a:lstStyle/>
          <a:p>
            <a:r>
              <a:rPr lang="ja-JP" altLang="en-US" dirty="0">
                <a:solidFill>
                  <a:srgbClr val="0000FF"/>
                </a:solidFill>
              </a:rPr>
              <a:t>1995年にオオカミが再導入されて以降の変化</a:t>
            </a:r>
          </a:p>
        </p:txBody>
      </p:sp>
      <p:sp>
        <p:nvSpPr>
          <p:cNvPr id="12" name="正方形/長方形 11"/>
          <p:cNvSpPr/>
          <p:nvPr/>
        </p:nvSpPr>
        <p:spPr>
          <a:xfrm>
            <a:off x="3189397" y="856288"/>
            <a:ext cx="7568097" cy="369332"/>
          </a:xfrm>
          <a:prstGeom prst="rect">
            <a:avLst/>
          </a:prstGeom>
        </p:spPr>
        <p:txBody>
          <a:bodyPr wrap="none">
            <a:spAutoFit/>
          </a:bodyPr>
          <a:lstStyle/>
          <a:p>
            <a:r>
              <a:rPr lang="ja-JP" altLang="en-US" dirty="0">
                <a:solidFill>
                  <a:srgbClr val="0000FF"/>
                </a:solidFill>
              </a:rPr>
              <a:t>19</a:t>
            </a:r>
            <a:r>
              <a:rPr lang="en-US" altLang="ja-JP" dirty="0">
                <a:solidFill>
                  <a:srgbClr val="0000FF"/>
                </a:solidFill>
              </a:rPr>
              <a:t>20</a:t>
            </a:r>
            <a:r>
              <a:rPr lang="ja-JP" altLang="en-US" dirty="0">
                <a:solidFill>
                  <a:srgbClr val="0000FF"/>
                </a:solidFill>
              </a:rPr>
              <a:t>年代～前世紀末にかけて、イエローストーン国立公園で生じた環境崩壊</a:t>
            </a:r>
          </a:p>
        </p:txBody>
      </p:sp>
      <p:sp>
        <p:nvSpPr>
          <p:cNvPr id="13" name="四角形吹き出し 12"/>
          <p:cNvSpPr/>
          <p:nvPr/>
        </p:nvSpPr>
        <p:spPr>
          <a:xfrm>
            <a:off x="215883" y="4178731"/>
            <a:ext cx="2675182" cy="1441706"/>
          </a:xfrm>
          <a:prstGeom prst="wedgeRectCallout">
            <a:avLst>
              <a:gd name="adj1" fmla="val 57317"/>
              <a:gd name="adj2" fmla="val -9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捕食による食植者の直接的な個体数コントロールに加えて、このような「</a:t>
            </a:r>
            <a:r>
              <a:rPr kumimoji="1" lang="ja-JP" altLang="en-US" b="1" dirty="0"/>
              <a:t>恐怖によるコントロール</a:t>
            </a:r>
            <a:r>
              <a:rPr kumimoji="1" lang="ja-JP" altLang="en-US" dirty="0"/>
              <a:t>」も植生回復に寄与した</a:t>
            </a:r>
          </a:p>
        </p:txBody>
      </p:sp>
    </p:spTree>
    <p:extLst>
      <p:ext uri="{BB962C8B-B14F-4D97-AF65-F5344CB8AC3E}">
        <p14:creationId xmlns:p14="http://schemas.microsoft.com/office/powerpoint/2010/main" val="27789723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 name="正方形/長方形 5"/>
          <p:cNvSpPr/>
          <p:nvPr/>
        </p:nvSpPr>
        <p:spPr>
          <a:xfrm>
            <a:off x="458715" y="1162756"/>
            <a:ext cx="11250982" cy="5384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537737" y="274605"/>
            <a:ext cx="10772775" cy="102446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kumimoji="1" sz="5400" kern="1200" spc="-120" baseline="0">
                <a:solidFill>
                  <a:schemeClr val="accent1"/>
                </a:solidFill>
                <a:latin typeface="+mj-lt"/>
                <a:ea typeface="+mj-ea"/>
                <a:cs typeface="+mj-cs"/>
              </a:defRPr>
            </a:lvl1pPr>
          </a:lstStyle>
          <a:p>
            <a:r>
              <a:rPr lang="ja-JP" altLang="en-US" sz="4000" dirty="0"/>
              <a:t>２章「生物多様性と、生態系の構造」まとめ</a:t>
            </a:r>
            <a:endParaRPr lang="ja-JP" altLang="en-US" sz="4400" dirty="0"/>
          </a:p>
        </p:txBody>
      </p:sp>
      <p:sp>
        <p:nvSpPr>
          <p:cNvPr id="5" name="正方形/長方形 4"/>
          <p:cNvSpPr/>
          <p:nvPr/>
        </p:nvSpPr>
        <p:spPr>
          <a:xfrm>
            <a:off x="699913" y="1299072"/>
            <a:ext cx="10858957" cy="5186035"/>
          </a:xfrm>
          <a:prstGeom prst="rect">
            <a:avLst/>
          </a:prstGeom>
          <a:noFill/>
          <a:ln>
            <a:noFill/>
          </a:ln>
        </p:spPr>
        <p:txBody>
          <a:bodyPr wrap="square">
            <a:spAutoFit/>
          </a:bodyPr>
          <a:lstStyle/>
          <a:p>
            <a:pPr marL="514350" indent="-514350">
              <a:spcBef>
                <a:spcPts val="1200"/>
              </a:spcBef>
              <a:spcAft>
                <a:spcPts val="1800"/>
              </a:spcAft>
              <a:buFont typeface="+mj-ea"/>
              <a:buAutoNum type="circleNumDbPlain"/>
            </a:pPr>
            <a:r>
              <a:rPr lang="ja-JP" altLang="en-US" sz="2600" dirty="0">
                <a:latin typeface="メイリオ" panose="020B0604030504040204" pitchFamily="50" charset="-128"/>
                <a:ea typeface="メイリオ" panose="020B0604030504040204" pitchFamily="50" charset="-128"/>
              </a:rPr>
              <a:t>進化が生物多様性を生じさせる理由は、(1)</a:t>
            </a:r>
            <a:r>
              <a:rPr lang="ja-JP" altLang="en-US" sz="2600" b="1" dirty="0">
                <a:solidFill>
                  <a:srgbClr val="FF0000"/>
                </a:solidFill>
                <a:latin typeface="メイリオ" panose="020B0604030504040204" pitchFamily="50" charset="-128"/>
                <a:ea typeface="メイリオ" panose="020B0604030504040204" pitchFamily="50" charset="-128"/>
              </a:rPr>
              <a:t>ニッチ</a:t>
            </a:r>
            <a:r>
              <a:rPr lang="ja-JP" altLang="en-US" sz="2600" dirty="0">
                <a:latin typeface="メイリオ" panose="020B0604030504040204" pitchFamily="50" charset="-128"/>
                <a:ea typeface="メイリオ" panose="020B0604030504040204" pitchFamily="50" charset="-128"/>
              </a:rPr>
              <a:t>（生態的地位）の分割、(2)</a:t>
            </a:r>
            <a:r>
              <a:rPr lang="ja-JP" altLang="en-US" sz="2600" b="1" dirty="0">
                <a:solidFill>
                  <a:srgbClr val="FF0000"/>
                </a:solidFill>
                <a:latin typeface="メイリオ" panose="020B0604030504040204" pitchFamily="50" charset="-128"/>
                <a:ea typeface="メイリオ" panose="020B0604030504040204" pitchFamily="50" charset="-128"/>
              </a:rPr>
              <a:t>隔離</a:t>
            </a:r>
          </a:p>
          <a:p>
            <a:pPr marL="514350" indent="-514350">
              <a:spcAft>
                <a:spcPts val="1800"/>
              </a:spcAft>
              <a:buFont typeface="+mj-ea"/>
              <a:buAutoNum type="circleNumDbPlain"/>
            </a:pPr>
            <a:r>
              <a:rPr lang="ja-JP" altLang="en-US" sz="2600" dirty="0">
                <a:latin typeface="メイリオ" panose="020B0604030504040204" pitchFamily="50" charset="-128"/>
                <a:ea typeface="メイリオ" panose="020B0604030504040204" pitchFamily="50" charset="-128"/>
              </a:rPr>
              <a:t>ニッチは、他の種が存在することで新たに生じる場合もある</a:t>
            </a:r>
          </a:p>
          <a:p>
            <a:pPr marL="514350" indent="-514350">
              <a:spcAft>
                <a:spcPts val="1800"/>
              </a:spcAft>
              <a:buFont typeface="+mj-ea"/>
              <a:buAutoNum type="circleNumDbPlain"/>
            </a:pPr>
            <a:r>
              <a:rPr lang="ja-JP" altLang="en-US" sz="2600" dirty="0">
                <a:latin typeface="メイリオ" panose="020B0604030504040204" pitchFamily="50" charset="-128"/>
                <a:ea typeface="メイリオ" panose="020B0604030504040204" pitchFamily="50" charset="-128"/>
              </a:rPr>
              <a:t>変動する環境（生物的要素も含む）に対して、種がニッチの分割や適応を繰り返していく過程で、共存の関係ができあがった。すなわち、</a:t>
            </a:r>
            <a:r>
              <a:rPr lang="ja-JP" altLang="en-US" sz="2600" b="1" dirty="0">
                <a:solidFill>
                  <a:srgbClr val="FF0000"/>
                </a:solidFill>
                <a:latin typeface="メイリオ" panose="020B0604030504040204" pitchFamily="50" charset="-128"/>
                <a:ea typeface="メイリオ" panose="020B0604030504040204" pitchFamily="50" charset="-128"/>
              </a:rPr>
              <a:t>生態系の複雑なネットワークには、何らかのグランドデザインに基づいて形成されるわけではない</a:t>
            </a:r>
            <a:r>
              <a:rPr lang="ja-JP" altLang="en-US" sz="2600" dirty="0">
                <a:latin typeface="メイリオ" panose="020B0604030504040204" pitchFamily="50" charset="-128"/>
                <a:ea typeface="メイリオ" panose="020B0604030504040204" pitchFamily="50" charset="-128"/>
              </a:rPr>
              <a:t>。</a:t>
            </a:r>
          </a:p>
          <a:p>
            <a:pPr marL="514350" indent="-514350">
              <a:spcAft>
                <a:spcPts val="1800"/>
              </a:spcAft>
              <a:buFont typeface="+mj-ea"/>
              <a:buAutoNum type="circleNumDbPlain"/>
            </a:pPr>
            <a:r>
              <a:rPr lang="ja-JP" altLang="en-US" sz="2600" dirty="0">
                <a:latin typeface="メイリオ" panose="020B0604030504040204" pitchFamily="50" charset="-128"/>
                <a:ea typeface="メイリオ" panose="020B0604030504040204" pitchFamily="50" charset="-128"/>
              </a:rPr>
              <a:t>種の絶滅や外来種の侵入が、生態系に何をもたらすかについては、</a:t>
            </a:r>
            <a:r>
              <a:rPr lang="ja-JP" altLang="en-US" sz="2600" b="1" dirty="0">
                <a:solidFill>
                  <a:srgbClr val="FF0000"/>
                </a:solidFill>
                <a:latin typeface="メイリオ" panose="020B0604030504040204" pitchFamily="50" charset="-128"/>
                <a:ea typeface="メイリオ" panose="020B0604030504040204" pitchFamily="50" charset="-128"/>
              </a:rPr>
              <a:t>現在の生態学では十分な予測を行うことはできない</a:t>
            </a:r>
            <a:r>
              <a:rPr lang="ja-JP" altLang="en-US" sz="2600" dirty="0">
                <a:latin typeface="メイリオ" panose="020B0604030504040204" pitchFamily="50" charset="-128"/>
                <a:ea typeface="メイリオ" panose="020B0604030504040204" pitchFamily="50" charset="-128"/>
              </a:rPr>
              <a:t>。基本的に、起きたことの説明のみ可能。ただし、支配的捕食者の除去に伴う生態系崩壊など、ある程度は見通しのつく問題もある。</a:t>
            </a:r>
          </a:p>
        </p:txBody>
      </p:sp>
    </p:spTree>
    <p:extLst>
      <p:ext uri="{BB962C8B-B14F-4D97-AF65-F5344CB8AC3E}">
        <p14:creationId xmlns:p14="http://schemas.microsoft.com/office/powerpoint/2010/main" val="18777262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80023" y="139635"/>
            <a:ext cx="8255318" cy="917787"/>
          </a:xfrm>
        </p:spPr>
        <p:txBody>
          <a:bodyPr>
            <a:normAutofit/>
          </a:bodyPr>
          <a:lstStyle/>
          <a:p>
            <a:r>
              <a:rPr kumimoji="1" lang="en-US" altLang="ja-JP" dirty="0">
                <a:latin typeface="メイリオ" panose="020B0604030504040204" pitchFamily="50" charset="-128"/>
                <a:ea typeface="メイリオ" panose="020B0604030504040204" pitchFamily="50" charset="-128"/>
              </a:rPr>
              <a:t>3</a:t>
            </a:r>
            <a:r>
              <a:rPr kumimoji="1" lang="ja-JP" altLang="en-US" dirty="0" err="1">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植生のシミュレーション</a:t>
            </a:r>
          </a:p>
        </p:txBody>
      </p:sp>
      <p:sp>
        <p:nvSpPr>
          <p:cNvPr id="5" name="タイトル 1"/>
          <p:cNvSpPr txBox="1">
            <a:spLocks/>
          </p:cNvSpPr>
          <p:nvPr/>
        </p:nvSpPr>
        <p:spPr>
          <a:xfrm>
            <a:off x="634365" y="1017270"/>
            <a:ext cx="7054908" cy="102446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kumimoji="1" sz="5400" kern="1200" spc="-120" baseline="0">
                <a:solidFill>
                  <a:schemeClr val="accent1"/>
                </a:solidFill>
                <a:latin typeface="+mj-lt"/>
                <a:ea typeface="+mj-ea"/>
                <a:cs typeface="+mj-cs"/>
              </a:defRPr>
            </a:lvl1pPr>
          </a:lstStyle>
          <a:p>
            <a:r>
              <a:rPr lang="ja-JP" altLang="en-US" sz="4000" dirty="0">
                <a:latin typeface="メイリオ" panose="020B0604030504040204" pitchFamily="50" charset="-128"/>
                <a:ea typeface="メイリオ" panose="020B0604030504040204" pitchFamily="50" charset="-128"/>
              </a:rPr>
              <a:t>気候区ごとのバイオーム</a:t>
            </a: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098" y="1830428"/>
            <a:ext cx="5409854" cy="4577568"/>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 y="1829753"/>
            <a:ext cx="5417005" cy="4578243"/>
          </a:xfrm>
          <a:prstGeom prst="rect">
            <a:avLst/>
          </a:prstGeom>
        </p:spPr>
      </p:pic>
      <p:sp>
        <p:nvSpPr>
          <p:cNvPr id="3" name="正方形/長方形 2"/>
          <p:cNvSpPr/>
          <p:nvPr/>
        </p:nvSpPr>
        <p:spPr>
          <a:xfrm>
            <a:off x="6341876" y="6488668"/>
            <a:ext cx="5514651"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出典：鷲谷2017「大学1年生のなっとく！生態学」</a:t>
            </a:r>
          </a:p>
        </p:txBody>
      </p:sp>
    </p:spTree>
    <p:extLst>
      <p:ext uri="{BB962C8B-B14F-4D97-AF65-F5344CB8AC3E}">
        <p14:creationId xmlns:p14="http://schemas.microsoft.com/office/powerpoint/2010/main" val="7200288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4" name="正方形/長方形 13"/>
          <p:cNvSpPr/>
          <p:nvPr/>
        </p:nvSpPr>
        <p:spPr>
          <a:xfrm>
            <a:off x="1622426" y="1196975"/>
            <a:ext cx="4975225" cy="4103688"/>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eaLnBrk="1" hangingPunct="1">
              <a:defRPr/>
            </a:pPr>
            <a:endParaRPr kumimoji="1" lang="ja-JP" altLang="en-US">
              <a:solidFill>
                <a:srgbClr val="FFFFFF"/>
              </a:solidFill>
              <a:latin typeface="メイリオ" panose="020B0604030504040204" pitchFamily="50" charset="-128"/>
              <a:ea typeface="メイリオ" panose="020B0604030504040204" pitchFamily="50" charset="-128"/>
            </a:endParaRPr>
          </a:p>
        </p:txBody>
      </p:sp>
      <p:sp>
        <p:nvSpPr>
          <p:cNvPr id="6147" name="テキスト ボックス 10"/>
          <p:cNvSpPr txBox="1">
            <a:spLocks noChangeArrowheads="1"/>
          </p:cNvSpPr>
          <p:nvPr/>
        </p:nvSpPr>
        <p:spPr bwMode="auto">
          <a:xfrm>
            <a:off x="1828801" y="1335088"/>
            <a:ext cx="4570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latin typeface="メイリオ" panose="020B0604030504040204" pitchFamily="50" charset="-128"/>
                <a:ea typeface="メイリオ" panose="020B0604030504040204" pitchFamily="50" charset="-128"/>
              </a:rPr>
              <a:t>中低緯度帯において、森林の有無が水収支・境界層フラックス・気象へ与える影響</a:t>
            </a:r>
            <a:endParaRPr lang="en-US" altLang="ja-JP" sz="1800">
              <a:latin typeface="メイリオ" panose="020B0604030504040204" pitchFamily="50" charset="-128"/>
              <a:ea typeface="メイリオ" panose="020B0604030504040204" pitchFamily="50" charset="-128"/>
            </a:endParaRPr>
          </a:p>
        </p:txBody>
      </p:sp>
      <p:sp>
        <p:nvSpPr>
          <p:cNvPr id="6148" name="テキスト ボックス 11"/>
          <p:cNvSpPr txBox="1">
            <a:spLocks noChangeArrowheads="1"/>
          </p:cNvSpPr>
          <p:nvPr/>
        </p:nvSpPr>
        <p:spPr bwMode="auto">
          <a:xfrm>
            <a:off x="1630364" y="5497513"/>
            <a:ext cx="8885237" cy="12001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latin typeface="メイリオ" panose="020B0604030504040204" pitchFamily="50" charset="-128"/>
                <a:ea typeface="メイリオ" panose="020B0604030504040204" pitchFamily="50" charset="-128"/>
              </a:rPr>
              <a:t>植生が存在することで、例えば年平均気温は一般に</a:t>
            </a:r>
            <a:endParaRPr lang="en-US" altLang="ja-JP" sz="2400" dirty="0">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2400" dirty="0">
                <a:latin typeface="メイリオ" panose="020B0604030504040204" pitchFamily="50" charset="-128"/>
                <a:ea typeface="メイリオ" panose="020B0604030504040204" pitchFamily="50" charset="-128"/>
              </a:rPr>
              <a:t>・中低緯度帯 → 下降</a:t>
            </a:r>
            <a:r>
              <a:rPr lang="ja-JP" altLang="en-US" sz="1600" dirty="0">
                <a:latin typeface="メイリオ" panose="020B0604030504040204" pitchFamily="50" charset="-128"/>
                <a:ea typeface="メイリオ" panose="020B0604030504040204" pitchFamily="50" charset="-128"/>
              </a:rPr>
              <a:t>（蒸発散が盛んになるため）</a:t>
            </a:r>
            <a:endParaRPr lang="en-US" altLang="ja-JP" sz="2000" dirty="0">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2400" dirty="0">
                <a:latin typeface="メイリオ" panose="020B0604030504040204" pitchFamily="50" charset="-128"/>
                <a:ea typeface="メイリオ" panose="020B0604030504040204" pitchFamily="50" charset="-128"/>
              </a:rPr>
              <a:t>・高緯度帯</a:t>
            </a:r>
            <a:r>
              <a:rPr lang="en-US" altLang="ja-JP"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 上昇</a:t>
            </a:r>
            <a:r>
              <a:rPr lang="ja-JP" altLang="en-US" sz="1600" dirty="0">
                <a:latin typeface="メイリオ" panose="020B0604030504040204" pitchFamily="50" charset="-128"/>
                <a:ea typeface="メイリオ" panose="020B0604030504040204" pitchFamily="50" charset="-128"/>
              </a:rPr>
              <a:t>（アルベド低下の為。低温下では蒸発散量はさほど増えない）</a:t>
            </a:r>
            <a:endParaRPr lang="en-US" altLang="ja-JP" sz="2400" dirty="0">
              <a:latin typeface="メイリオ" panose="020B0604030504040204" pitchFamily="50" charset="-128"/>
              <a:ea typeface="メイリオ" panose="020B0604030504040204" pitchFamily="50" charset="-128"/>
            </a:endParaRPr>
          </a:p>
        </p:txBody>
      </p:sp>
      <p:sp>
        <p:nvSpPr>
          <p:cNvPr id="13" name="正方形/長方形 12"/>
          <p:cNvSpPr/>
          <p:nvPr/>
        </p:nvSpPr>
        <p:spPr>
          <a:xfrm>
            <a:off x="6781800" y="1196975"/>
            <a:ext cx="3733800" cy="4103688"/>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eaLnBrk="1" hangingPunct="1">
              <a:defRPr/>
            </a:pPr>
            <a:endParaRPr kumimoji="1" lang="ja-JP" altLang="en-US" sz="2400">
              <a:solidFill>
                <a:srgbClr val="FFFFFF"/>
              </a:solidFill>
              <a:latin typeface="メイリオ" panose="020B0604030504040204" pitchFamily="50" charset="-128"/>
              <a:ea typeface="メイリオ" panose="020B0604030504040204" pitchFamily="50" charset="-128"/>
            </a:endParaRPr>
          </a:p>
        </p:txBody>
      </p:sp>
      <p:pic>
        <p:nvPicPr>
          <p:cNvPr id="6150" name="Picture 4" descr="D:\Hisashi\Desktop\t_3-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239" y="2014538"/>
            <a:ext cx="35639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テキスト ボックス 9"/>
          <p:cNvSpPr txBox="1">
            <a:spLocks noChangeArrowheads="1"/>
          </p:cNvSpPr>
          <p:nvPr/>
        </p:nvSpPr>
        <p:spPr bwMode="auto">
          <a:xfrm>
            <a:off x="6804025" y="1320801"/>
            <a:ext cx="3697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latin typeface="メイリオ" panose="020B0604030504040204" pitchFamily="50" charset="-128"/>
                <a:ea typeface="メイリオ" panose="020B0604030504040204" pitchFamily="50" charset="-128"/>
              </a:rPr>
              <a:t>実際の観測例</a:t>
            </a:r>
            <a:r>
              <a:rPr lang="en-US" altLang="ja-JP" sz="1400">
                <a:latin typeface="メイリオ" panose="020B0604030504040204" pitchFamily="50" charset="-128"/>
                <a:ea typeface="メイリオ" panose="020B0604030504040204" pitchFamily="50" charset="-128"/>
              </a:rPr>
              <a:t>:</a:t>
            </a:r>
            <a:r>
              <a:rPr lang="ja-JP" altLang="en-US" sz="1800">
                <a:latin typeface="メイリオ" panose="020B0604030504040204" pitchFamily="50" charset="-128"/>
                <a:ea typeface="メイリオ" panose="020B0604030504040204" pitchFamily="50" charset="-128"/>
              </a:rPr>
              <a:t>ヘリコプター観測した地表面温度</a:t>
            </a:r>
            <a:r>
              <a:rPr lang="en-US" altLang="ja-JP" sz="1800">
                <a:latin typeface="メイリオ" panose="020B0604030504040204" pitchFamily="50" charset="-128"/>
                <a:ea typeface="メイリオ" panose="020B0604030504040204" pitchFamily="50" charset="-128"/>
              </a:rPr>
              <a:t>@</a:t>
            </a:r>
            <a:r>
              <a:rPr lang="ja-JP" altLang="en-US" sz="1800">
                <a:latin typeface="メイリオ" panose="020B0604030504040204" pitchFamily="50" charset="-128"/>
                <a:ea typeface="メイリオ" panose="020B0604030504040204" pitchFamily="50" charset="-128"/>
              </a:rPr>
              <a:t>真夏の昼間の仙台市</a:t>
            </a:r>
            <a:endParaRPr lang="en-US" altLang="ja-JP" sz="1800">
              <a:latin typeface="メイリオ" panose="020B0604030504040204" pitchFamily="50" charset="-128"/>
              <a:ea typeface="メイリオ" panose="020B0604030504040204" pitchFamily="50" charset="-128"/>
            </a:endParaRPr>
          </a:p>
        </p:txBody>
      </p:sp>
      <p:sp>
        <p:nvSpPr>
          <p:cNvPr id="53257" name="正方形/長方形 2"/>
          <p:cNvSpPr>
            <a:spLocks noChangeArrowheads="1"/>
          </p:cNvSpPr>
          <p:nvPr/>
        </p:nvSpPr>
        <p:spPr bwMode="auto">
          <a:xfrm>
            <a:off x="2384426" y="5029200"/>
            <a:ext cx="4213225" cy="254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r>
              <a:rPr lang="ja-JP" altLang="en-US" sz="1050" dirty="0">
                <a:latin typeface="メイリオ" panose="020B0604030504040204" pitchFamily="50" charset="-128"/>
                <a:ea typeface="メイリオ" panose="020B0604030504040204" pitchFamily="50" charset="-128"/>
              </a:rPr>
              <a:t>出典: 佐藤永(2008) </a:t>
            </a:r>
            <a:r>
              <a:rPr lang="ja-JP" altLang="en-US" sz="1050" i="1" dirty="0">
                <a:latin typeface="メイリオ" panose="020B0604030504040204" pitchFamily="50" charset="-128"/>
                <a:ea typeface="メイリオ" panose="020B0604030504040204" pitchFamily="50" charset="-128"/>
              </a:rPr>
              <a:t>日本生態学会誌</a:t>
            </a:r>
            <a:r>
              <a:rPr lang="ja-JP" altLang="en-US" sz="1050" dirty="0">
                <a:latin typeface="メイリオ" panose="020B0604030504040204" pitchFamily="50" charset="-128"/>
                <a:ea typeface="メイリオ" panose="020B0604030504040204" pitchFamily="50" charset="-128"/>
              </a:rPr>
              <a:t> 58</a:t>
            </a:r>
          </a:p>
        </p:txBody>
      </p:sp>
      <p:sp>
        <p:nvSpPr>
          <p:cNvPr id="53258" name="正方形/長方形 11"/>
          <p:cNvSpPr>
            <a:spLocks noChangeArrowheads="1"/>
          </p:cNvSpPr>
          <p:nvPr/>
        </p:nvSpPr>
        <p:spPr bwMode="auto">
          <a:xfrm>
            <a:off x="6816725" y="5029200"/>
            <a:ext cx="3684588" cy="254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ja-JP" altLang="en-US" sz="1050" dirty="0">
                <a:latin typeface="メイリオ" panose="020B0604030504040204" pitchFamily="50" charset="-128"/>
                <a:ea typeface="メイリオ" panose="020B0604030504040204" pitchFamily="50" charset="-128"/>
              </a:rPr>
              <a:t>出典: 近藤純正「地表面の気象学」、データ元：菅原広史</a:t>
            </a:r>
          </a:p>
        </p:txBody>
      </p:sp>
      <p:pic>
        <p:nvPicPr>
          <p:cNvPr id="6154"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0851" y="2057401"/>
            <a:ext cx="4767263"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Rectangle 16"/>
          <p:cNvSpPr>
            <a:spLocks noChangeArrowheads="1"/>
          </p:cNvSpPr>
          <p:nvPr/>
        </p:nvSpPr>
        <p:spPr bwMode="auto">
          <a:xfrm>
            <a:off x="1622426" y="268269"/>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kumimoji="1" lang="ja-JP" altLang="en-US" sz="2800" dirty="0">
                <a:solidFill>
                  <a:srgbClr val="0000FF"/>
                </a:solidFill>
                <a:latin typeface="メイリオ" panose="020B0604030504040204" pitchFamily="50" charset="-128"/>
                <a:ea typeface="メイリオ" panose="020B0604030504040204" pitchFamily="50" charset="-128"/>
              </a:rPr>
              <a:t>陸面の物質・エネルギー循環において</a:t>
            </a:r>
            <a:endParaRPr kumimoji="1" lang="en-US" altLang="ja-JP" sz="2800" dirty="0">
              <a:solidFill>
                <a:srgbClr val="0000FF"/>
              </a:solidFill>
              <a:latin typeface="メイリオ" panose="020B0604030504040204" pitchFamily="50" charset="-128"/>
              <a:ea typeface="メイリオ" panose="020B0604030504040204" pitchFamily="50" charset="-128"/>
            </a:endParaRPr>
          </a:p>
          <a:p>
            <a:pPr algn="ctr" eaLnBrk="1" hangingPunct="1">
              <a:spcBef>
                <a:spcPct val="0"/>
              </a:spcBef>
              <a:buFontTx/>
              <a:buNone/>
            </a:pPr>
            <a:r>
              <a:rPr kumimoji="1" lang="ja-JP" altLang="en-US" sz="2800" dirty="0">
                <a:solidFill>
                  <a:srgbClr val="0000FF"/>
                </a:solidFill>
                <a:latin typeface="メイリオ" panose="020B0604030504040204" pitchFamily="50" charset="-128"/>
                <a:ea typeface="メイリオ" panose="020B0604030504040204" pitchFamily="50" charset="-128"/>
              </a:rPr>
              <a:t>植生は主要なプレーヤーの一つである</a:t>
            </a:r>
          </a:p>
        </p:txBody>
      </p:sp>
    </p:spTree>
    <p:extLst>
      <p:ext uri="{BB962C8B-B14F-4D97-AF65-F5344CB8AC3E}">
        <p14:creationId xmlns:p14="http://schemas.microsoft.com/office/powerpoint/2010/main" val="33101575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6386" name="正方形/長方形 7"/>
          <p:cNvSpPr>
            <a:spLocks noChangeArrowheads="1"/>
          </p:cNvSpPr>
          <p:nvPr/>
        </p:nvSpPr>
        <p:spPr bwMode="auto">
          <a:xfrm>
            <a:off x="2890157" y="990601"/>
            <a:ext cx="6831693" cy="4625975"/>
          </a:xfrm>
          <a:prstGeom prst="rect">
            <a:avLst/>
          </a:prstGeom>
          <a:solidFill>
            <a:schemeClr val="bg1"/>
          </a:solidFill>
          <a:ln w="9525" algn="ctr">
            <a:solidFill>
              <a:schemeClr val="tx1"/>
            </a:solidFill>
            <a:round/>
            <a:headEnd/>
            <a:tailEnd/>
          </a:ln>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16387" name="Text Box 2"/>
          <p:cNvSpPr txBox="1">
            <a:spLocks noChangeArrowheads="1"/>
          </p:cNvSpPr>
          <p:nvPr/>
        </p:nvSpPr>
        <p:spPr bwMode="auto">
          <a:xfrm>
            <a:off x="527050" y="266374"/>
            <a:ext cx="110299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dirty="0">
                <a:solidFill>
                  <a:srgbClr val="0000FF"/>
                </a:solidFill>
                <a:latin typeface="メイリオ" panose="020B0604030504040204" pitchFamily="50" charset="-128"/>
                <a:ea typeface="メイリオ" panose="020B0604030504040204" pitchFamily="50" charset="-128"/>
              </a:rPr>
              <a:t>植生から気候環境へのフィードバック（炭素収支）</a:t>
            </a:r>
            <a:endParaRPr lang="en-US" altLang="ja-JP" dirty="0">
              <a:solidFill>
                <a:srgbClr val="0000FF"/>
              </a:solidFill>
              <a:latin typeface="メイリオ" panose="020B0604030504040204" pitchFamily="50" charset="-128"/>
              <a:ea typeface="メイリオ" panose="020B0604030504040204" pitchFamily="50" charset="-128"/>
            </a:endParaRPr>
          </a:p>
        </p:txBody>
      </p:sp>
      <p:sp>
        <p:nvSpPr>
          <p:cNvPr id="16388" name="タイトル 1"/>
          <p:cNvSpPr txBox="1">
            <a:spLocks/>
          </p:cNvSpPr>
          <p:nvPr/>
        </p:nvSpPr>
        <p:spPr bwMode="auto">
          <a:xfrm>
            <a:off x="1774825" y="5732464"/>
            <a:ext cx="8642350" cy="86518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200">
                <a:latin typeface="メイリオ" panose="020B0604030504040204" pitchFamily="50" charset="-128"/>
                <a:ea typeface="メイリオ" panose="020B0604030504040204" pitchFamily="50" charset="-128"/>
              </a:rPr>
              <a:t>過去の化石燃料の燃焼と土地利用により排出された</a:t>
            </a:r>
            <a:r>
              <a:rPr lang="en-US" altLang="ja-JP" sz="2200">
                <a:latin typeface="メイリオ" panose="020B0604030504040204" pitchFamily="50" charset="-128"/>
                <a:ea typeface="メイリオ" panose="020B0604030504040204" pitchFamily="50" charset="-128"/>
              </a:rPr>
              <a:t>CO</a:t>
            </a:r>
            <a:r>
              <a:rPr lang="en-US" altLang="ja-JP" sz="2200" baseline="-25000">
                <a:latin typeface="メイリオ" panose="020B0604030504040204" pitchFamily="50" charset="-128"/>
                <a:ea typeface="メイリオ" panose="020B0604030504040204" pitchFamily="50" charset="-128"/>
              </a:rPr>
              <a:t>2</a:t>
            </a:r>
            <a:r>
              <a:rPr lang="ja-JP" altLang="en-US" sz="2200">
                <a:latin typeface="メイリオ" panose="020B0604030504040204" pitchFamily="50" charset="-128"/>
                <a:ea typeface="メイリオ" panose="020B0604030504040204" pitchFamily="50" charset="-128"/>
              </a:rPr>
              <a:t>のうち、</a:t>
            </a:r>
            <a:endParaRPr lang="en-US" altLang="ja-JP" sz="2200">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2200">
                <a:latin typeface="メイリオ" panose="020B0604030504040204" pitchFamily="50" charset="-128"/>
                <a:ea typeface="メイリオ" panose="020B0604030504040204" pitchFamily="50" charset="-128"/>
              </a:rPr>
              <a:t>少なくとも半分程度は、海洋と陸面に吸収されたと考えられている</a:t>
            </a:r>
            <a:endParaRPr lang="en-US" altLang="ja-JP" sz="2200">
              <a:latin typeface="メイリオ" panose="020B0604030504040204" pitchFamily="50" charset="-128"/>
              <a:ea typeface="メイリオ" panose="020B0604030504040204" pitchFamily="50" charset="-128"/>
            </a:endParaRPr>
          </a:p>
        </p:txBody>
      </p:sp>
      <p:pic>
        <p:nvPicPr>
          <p:cNvPr id="16389"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0764" y="1436688"/>
            <a:ext cx="409257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テキスト ボックス 11"/>
          <p:cNvSpPr txBox="1">
            <a:spLocks noChangeArrowheads="1"/>
          </p:cNvSpPr>
          <p:nvPr/>
        </p:nvSpPr>
        <p:spPr bwMode="auto">
          <a:xfrm>
            <a:off x="3528331" y="1066800"/>
            <a:ext cx="4482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全球における炭素流速（</a:t>
            </a:r>
            <a:r>
              <a:rPr lang="en-US" altLang="ja-JP" sz="1800" dirty="0">
                <a:latin typeface="メイリオ" panose="020B0604030504040204" pitchFamily="50" charset="-128"/>
                <a:ea typeface="メイリオ" panose="020B0604030504040204" pitchFamily="50" charset="-128"/>
              </a:rPr>
              <a:t>1</a:t>
            </a:r>
            <a:r>
              <a:rPr lang="ja-JP" altLang="en-US" sz="1800" dirty="0">
                <a:latin typeface="メイリオ" panose="020B0604030504040204" pitchFamily="50" charset="-128"/>
                <a:ea typeface="メイリオ" panose="020B0604030504040204" pitchFamily="50" charset="-128"/>
              </a:rPr>
              <a:t>年あたりの値）</a:t>
            </a:r>
            <a:endParaRPr lang="en-US" altLang="ja-JP" sz="1800" dirty="0">
              <a:latin typeface="メイリオ" panose="020B0604030504040204" pitchFamily="50" charset="-128"/>
              <a:ea typeface="メイリオ" panose="020B0604030504040204" pitchFamily="50" charset="-128"/>
            </a:endParaRPr>
          </a:p>
        </p:txBody>
      </p:sp>
      <p:sp>
        <p:nvSpPr>
          <p:cNvPr id="16391" name="下矢印 9"/>
          <p:cNvSpPr>
            <a:spLocks noChangeArrowheads="1"/>
          </p:cNvSpPr>
          <p:nvPr/>
        </p:nvSpPr>
        <p:spPr bwMode="auto">
          <a:xfrm>
            <a:off x="9105901" y="3228975"/>
            <a:ext cx="163513" cy="1295400"/>
          </a:xfrm>
          <a:prstGeom prst="downArrow">
            <a:avLst>
              <a:gd name="adj1" fmla="val 50000"/>
              <a:gd name="adj2" fmla="val 50321"/>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6000"/>
              </a:lnSpc>
              <a:spcBef>
                <a:spcPct val="0"/>
              </a:spcBef>
              <a:buClr>
                <a:srgbClr val="000000"/>
              </a:buClr>
              <a:buSzPct val="45000"/>
              <a:buFont typeface="StarSymbol"/>
              <a:buNone/>
            </a:pPr>
            <a:endParaRPr lang="ja-JP" altLang="en-US" sz="1600">
              <a:solidFill>
                <a:srgbClr val="0000FF"/>
              </a:solidFill>
              <a:latin typeface="メイリオ" panose="020B0604030504040204" pitchFamily="50" charset="-128"/>
              <a:ea typeface="メイリオ" panose="020B0604030504040204" pitchFamily="50" charset="-128"/>
              <a:cs typeface="HG Mincho Light J"/>
            </a:endParaRPr>
          </a:p>
        </p:txBody>
      </p:sp>
      <p:sp>
        <p:nvSpPr>
          <p:cNvPr id="16392" name="下矢印 10"/>
          <p:cNvSpPr>
            <a:spLocks noChangeArrowheads="1"/>
          </p:cNvSpPr>
          <p:nvPr/>
        </p:nvSpPr>
        <p:spPr bwMode="auto">
          <a:xfrm flipV="1">
            <a:off x="9101139" y="1873250"/>
            <a:ext cx="168275" cy="1314450"/>
          </a:xfrm>
          <a:prstGeom prst="downArrow">
            <a:avLst>
              <a:gd name="adj1" fmla="val 50000"/>
              <a:gd name="adj2" fmla="val 50448"/>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6000"/>
              </a:lnSpc>
              <a:spcBef>
                <a:spcPct val="0"/>
              </a:spcBef>
              <a:buClr>
                <a:srgbClr val="000000"/>
              </a:buClr>
              <a:buSzPct val="45000"/>
              <a:buFont typeface="StarSymbol"/>
              <a:buNone/>
            </a:pPr>
            <a:endParaRPr lang="ja-JP" altLang="en-US" sz="1600">
              <a:latin typeface="メイリオ" panose="020B0604030504040204" pitchFamily="50" charset="-128"/>
              <a:ea typeface="メイリオ" panose="020B0604030504040204" pitchFamily="50" charset="-128"/>
              <a:cs typeface="HG Mincho Light J"/>
            </a:endParaRPr>
          </a:p>
        </p:txBody>
      </p:sp>
      <p:sp>
        <p:nvSpPr>
          <p:cNvPr id="16393" name="右中かっこ 4"/>
          <p:cNvSpPr>
            <a:spLocks/>
          </p:cNvSpPr>
          <p:nvPr/>
        </p:nvSpPr>
        <p:spPr bwMode="auto">
          <a:xfrm>
            <a:off x="7629526" y="3227389"/>
            <a:ext cx="212725" cy="492125"/>
          </a:xfrm>
          <a:prstGeom prst="rightBrace">
            <a:avLst>
              <a:gd name="adj1" fmla="val 8375"/>
              <a:gd name="adj2" fmla="val 50000"/>
            </a:avLst>
          </a:prstGeom>
          <a:noFill/>
          <a:ln w="190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6000"/>
              </a:lnSpc>
              <a:spcBef>
                <a:spcPct val="0"/>
              </a:spcBef>
              <a:buClr>
                <a:srgbClr val="000000"/>
              </a:buClr>
              <a:buSzPct val="45000"/>
              <a:buFont typeface="StarSymbol"/>
              <a:buNone/>
            </a:pPr>
            <a:endParaRPr lang="ja-JP" altLang="en-US" sz="1600">
              <a:solidFill>
                <a:srgbClr val="0000FF"/>
              </a:solidFill>
              <a:latin typeface="メイリオ" panose="020B0604030504040204" pitchFamily="50" charset="-128"/>
              <a:ea typeface="メイリオ" panose="020B0604030504040204" pitchFamily="50" charset="-128"/>
              <a:cs typeface="HG Mincho Light J"/>
            </a:endParaRPr>
          </a:p>
        </p:txBody>
      </p:sp>
      <p:sp>
        <p:nvSpPr>
          <p:cNvPr id="16394" name="右中かっこ 14"/>
          <p:cNvSpPr>
            <a:spLocks/>
          </p:cNvSpPr>
          <p:nvPr/>
        </p:nvSpPr>
        <p:spPr bwMode="auto">
          <a:xfrm>
            <a:off x="7629526" y="4398964"/>
            <a:ext cx="212725" cy="401637"/>
          </a:xfrm>
          <a:prstGeom prst="rightBrace">
            <a:avLst>
              <a:gd name="adj1" fmla="val 8339"/>
              <a:gd name="adj2" fmla="val 50000"/>
            </a:avLst>
          </a:prstGeom>
          <a:noFill/>
          <a:ln w="190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6000"/>
              </a:lnSpc>
              <a:spcBef>
                <a:spcPct val="0"/>
              </a:spcBef>
              <a:buClr>
                <a:srgbClr val="000000"/>
              </a:buClr>
              <a:buSzPct val="45000"/>
              <a:buFont typeface="StarSymbol"/>
              <a:buNone/>
            </a:pPr>
            <a:endParaRPr lang="ja-JP" altLang="en-US" sz="1600">
              <a:solidFill>
                <a:srgbClr val="0000FF"/>
              </a:solidFill>
              <a:latin typeface="メイリオ" panose="020B0604030504040204" pitchFamily="50" charset="-128"/>
              <a:ea typeface="メイリオ" panose="020B0604030504040204" pitchFamily="50" charset="-128"/>
              <a:cs typeface="HG Mincho Light J"/>
            </a:endParaRPr>
          </a:p>
        </p:txBody>
      </p:sp>
      <p:sp>
        <p:nvSpPr>
          <p:cNvPr id="16395" name="右中かっこ 15"/>
          <p:cNvSpPr>
            <a:spLocks/>
          </p:cNvSpPr>
          <p:nvPr/>
        </p:nvSpPr>
        <p:spPr bwMode="auto">
          <a:xfrm>
            <a:off x="7629526" y="3749675"/>
            <a:ext cx="212725" cy="617538"/>
          </a:xfrm>
          <a:prstGeom prst="rightBrace">
            <a:avLst>
              <a:gd name="adj1" fmla="val 8346"/>
              <a:gd name="adj2" fmla="val 50000"/>
            </a:avLst>
          </a:prstGeom>
          <a:noFill/>
          <a:ln w="190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6000"/>
              </a:lnSpc>
              <a:spcBef>
                <a:spcPct val="0"/>
              </a:spcBef>
              <a:buClr>
                <a:srgbClr val="000000"/>
              </a:buClr>
              <a:buSzPct val="45000"/>
              <a:buFont typeface="StarSymbol"/>
              <a:buNone/>
            </a:pPr>
            <a:endParaRPr lang="ja-JP" altLang="en-US" sz="1600">
              <a:solidFill>
                <a:srgbClr val="0000FF"/>
              </a:solidFill>
              <a:latin typeface="メイリオ" panose="020B0604030504040204" pitchFamily="50" charset="-128"/>
              <a:ea typeface="メイリオ" panose="020B0604030504040204" pitchFamily="50" charset="-128"/>
              <a:cs typeface="HG Mincho Light J"/>
            </a:endParaRPr>
          </a:p>
        </p:txBody>
      </p:sp>
      <p:sp>
        <p:nvSpPr>
          <p:cNvPr id="16396" name="テキスト ボックス 5"/>
          <p:cNvSpPr txBox="1">
            <a:spLocks noChangeArrowheads="1"/>
          </p:cNvSpPr>
          <p:nvPr/>
        </p:nvSpPr>
        <p:spPr bwMode="auto">
          <a:xfrm>
            <a:off x="7793266" y="3354388"/>
            <a:ext cx="492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1" lang="ja-JP" altLang="en-US" sz="1200" dirty="0">
                <a:solidFill>
                  <a:srgbClr val="0000FF"/>
                </a:solidFill>
                <a:latin typeface="メイリオ" panose="020B0604030504040204" pitchFamily="50" charset="-128"/>
                <a:ea typeface="メイリオ" panose="020B0604030504040204" pitchFamily="50" charset="-128"/>
              </a:rPr>
              <a:t>陸域</a:t>
            </a:r>
          </a:p>
        </p:txBody>
      </p:sp>
      <p:sp>
        <p:nvSpPr>
          <p:cNvPr id="16397" name="テキスト ボックス 17"/>
          <p:cNvSpPr txBox="1">
            <a:spLocks noChangeArrowheads="1"/>
          </p:cNvSpPr>
          <p:nvPr/>
        </p:nvSpPr>
        <p:spPr bwMode="auto">
          <a:xfrm>
            <a:off x="7793266" y="3914776"/>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1" lang="ja-JP" altLang="en-US" sz="1200">
                <a:solidFill>
                  <a:srgbClr val="0000FF"/>
                </a:solidFill>
                <a:latin typeface="メイリオ" panose="020B0604030504040204" pitchFamily="50" charset="-128"/>
                <a:ea typeface="メイリオ" panose="020B0604030504040204" pitchFamily="50" charset="-128"/>
              </a:rPr>
              <a:t>大気</a:t>
            </a:r>
          </a:p>
        </p:txBody>
      </p:sp>
      <p:sp>
        <p:nvSpPr>
          <p:cNvPr id="16398" name="テキスト ボックス 18"/>
          <p:cNvSpPr txBox="1">
            <a:spLocks noChangeArrowheads="1"/>
          </p:cNvSpPr>
          <p:nvPr/>
        </p:nvSpPr>
        <p:spPr bwMode="auto">
          <a:xfrm>
            <a:off x="7793266" y="4448176"/>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1" lang="ja-JP" altLang="en-US" sz="1200">
                <a:solidFill>
                  <a:srgbClr val="0000FF"/>
                </a:solidFill>
                <a:latin typeface="メイリオ" panose="020B0604030504040204" pitchFamily="50" charset="-128"/>
                <a:ea typeface="メイリオ" panose="020B0604030504040204" pitchFamily="50" charset="-128"/>
              </a:rPr>
              <a:t>海洋</a:t>
            </a:r>
          </a:p>
        </p:txBody>
      </p:sp>
      <p:sp>
        <p:nvSpPr>
          <p:cNvPr id="16399" name="テキスト ボックス 19"/>
          <p:cNvSpPr txBox="1">
            <a:spLocks noChangeArrowheads="1"/>
          </p:cNvSpPr>
          <p:nvPr/>
        </p:nvSpPr>
        <p:spPr bwMode="auto">
          <a:xfrm>
            <a:off x="8915401" y="1566864"/>
            <a:ext cx="595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1" lang="ja-JP" altLang="en-US" sz="1600">
                <a:solidFill>
                  <a:srgbClr val="FF0000"/>
                </a:solidFill>
                <a:latin typeface="メイリオ" panose="020B0604030504040204" pitchFamily="50" charset="-128"/>
                <a:ea typeface="メイリオ" panose="020B0604030504040204" pitchFamily="50" charset="-128"/>
              </a:rPr>
              <a:t>放出</a:t>
            </a:r>
          </a:p>
        </p:txBody>
      </p:sp>
      <p:sp>
        <p:nvSpPr>
          <p:cNvPr id="16400" name="テキスト ボックス 20"/>
          <p:cNvSpPr txBox="1">
            <a:spLocks noChangeArrowheads="1"/>
          </p:cNvSpPr>
          <p:nvPr/>
        </p:nvSpPr>
        <p:spPr bwMode="auto">
          <a:xfrm>
            <a:off x="8915401" y="4538664"/>
            <a:ext cx="595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1" lang="ja-JP" altLang="en-US" sz="1600">
                <a:solidFill>
                  <a:srgbClr val="0000FF"/>
                </a:solidFill>
                <a:latin typeface="メイリオ" panose="020B0604030504040204" pitchFamily="50" charset="-128"/>
                <a:ea typeface="メイリオ" panose="020B0604030504040204" pitchFamily="50" charset="-128"/>
              </a:rPr>
              <a:t>行先</a:t>
            </a:r>
          </a:p>
        </p:txBody>
      </p:sp>
      <p:sp>
        <p:nvSpPr>
          <p:cNvPr id="16401" name="正方形/長方形 11"/>
          <p:cNvSpPr>
            <a:spLocks noChangeArrowheads="1"/>
          </p:cNvSpPr>
          <p:nvPr/>
        </p:nvSpPr>
        <p:spPr bwMode="auto">
          <a:xfrm>
            <a:off x="5715001" y="5386389"/>
            <a:ext cx="36671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900">
                <a:latin typeface="メイリオ" panose="020B0604030504040204" pitchFamily="50" charset="-128"/>
                <a:ea typeface="メイリオ" panose="020B0604030504040204" pitchFamily="50" charset="-128"/>
              </a:rPr>
              <a:t>出典: </a:t>
            </a:r>
            <a:r>
              <a:rPr lang="en-US" altLang="ja-JP" sz="900">
                <a:latin typeface="メイリオ" panose="020B0604030504040204" pitchFamily="50" charset="-128"/>
                <a:ea typeface="メイリオ" panose="020B0604030504040204" pitchFamily="50" charset="-128"/>
              </a:rPr>
              <a:t>IPCC</a:t>
            </a:r>
            <a:r>
              <a:rPr lang="ja-JP" altLang="en-US" sz="900">
                <a:latin typeface="メイリオ" panose="020B0604030504040204" pitchFamily="50" charset="-128"/>
                <a:ea typeface="メイリオ" panose="020B0604030504040204" pitchFamily="50" charset="-128"/>
              </a:rPr>
              <a:t>第</a:t>
            </a:r>
            <a:r>
              <a:rPr lang="en-US" altLang="ja-JP" sz="900">
                <a:latin typeface="メイリオ" panose="020B0604030504040204" pitchFamily="50" charset="-128"/>
                <a:ea typeface="メイリオ" panose="020B0604030504040204" pitchFamily="50" charset="-128"/>
              </a:rPr>
              <a:t>5</a:t>
            </a:r>
            <a:r>
              <a:rPr lang="ja-JP" altLang="en-US" sz="900">
                <a:latin typeface="メイリオ" panose="020B0604030504040204" pitchFamily="50" charset="-128"/>
                <a:ea typeface="メイリオ" panose="020B0604030504040204" pitchFamily="50" charset="-128"/>
              </a:rPr>
              <a:t>次報告書</a:t>
            </a:r>
            <a:r>
              <a:rPr lang="en-US" altLang="ja-JP" sz="900">
                <a:latin typeface="メイリオ" panose="020B0604030504040204" pitchFamily="50" charset="-128"/>
                <a:ea typeface="メイリオ" panose="020B0604030504040204" pitchFamily="50" charset="-128"/>
              </a:rPr>
              <a:t> Technical Summary</a:t>
            </a:r>
            <a:r>
              <a:rPr lang="ja-JP" altLang="en-US" sz="900">
                <a:latin typeface="メイリオ" panose="020B0604030504040204" pitchFamily="50" charset="-128"/>
                <a:ea typeface="メイリオ" panose="020B0604030504040204" pitchFamily="50" charset="-128"/>
              </a:rPr>
              <a:t> </a:t>
            </a:r>
            <a:r>
              <a:rPr lang="en-US" altLang="ja-JP" sz="900">
                <a:latin typeface="メイリオ" panose="020B0604030504040204" pitchFamily="50" charset="-128"/>
                <a:ea typeface="メイリオ" panose="020B0604030504040204" pitchFamily="50" charset="-128"/>
              </a:rPr>
              <a:t>4</a:t>
            </a:r>
            <a:r>
              <a:rPr lang="ja-JP" altLang="en-US" sz="900">
                <a:latin typeface="メイリオ" panose="020B0604030504040204" pitchFamily="50" charset="-128"/>
                <a:ea typeface="メイリオ" panose="020B0604030504040204" pitchFamily="50" charset="-128"/>
              </a:rPr>
              <a:t>章</a:t>
            </a:r>
          </a:p>
        </p:txBody>
      </p:sp>
      <p:sp>
        <p:nvSpPr>
          <p:cNvPr id="18" name="右中かっこ 4"/>
          <p:cNvSpPr>
            <a:spLocks/>
          </p:cNvSpPr>
          <p:nvPr/>
        </p:nvSpPr>
        <p:spPr bwMode="auto">
          <a:xfrm>
            <a:off x="7626352" y="1641021"/>
            <a:ext cx="212723" cy="1343479"/>
          </a:xfrm>
          <a:prstGeom prst="rightBrace">
            <a:avLst>
              <a:gd name="adj1" fmla="val 8375"/>
              <a:gd name="adj2" fmla="val 50000"/>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6000"/>
              </a:lnSpc>
              <a:spcBef>
                <a:spcPct val="0"/>
              </a:spcBef>
              <a:buClr>
                <a:srgbClr val="000000"/>
              </a:buClr>
              <a:buSzPct val="45000"/>
              <a:buFont typeface="StarSymbol"/>
              <a:buNone/>
            </a:pPr>
            <a:endParaRPr lang="ja-JP" altLang="en-US" sz="1600">
              <a:solidFill>
                <a:srgbClr val="FF0000"/>
              </a:solidFill>
              <a:latin typeface="メイリオ" panose="020B0604030504040204" pitchFamily="50" charset="-128"/>
              <a:ea typeface="メイリオ" panose="020B0604030504040204" pitchFamily="50" charset="-128"/>
              <a:cs typeface="HG Mincho Light J"/>
            </a:endParaRPr>
          </a:p>
        </p:txBody>
      </p:sp>
      <p:sp>
        <p:nvSpPr>
          <p:cNvPr id="19" name="右中かっこ 15"/>
          <p:cNvSpPr>
            <a:spLocks/>
          </p:cNvSpPr>
          <p:nvPr/>
        </p:nvSpPr>
        <p:spPr bwMode="auto">
          <a:xfrm>
            <a:off x="7626353" y="3051176"/>
            <a:ext cx="188912" cy="139699"/>
          </a:xfrm>
          <a:prstGeom prst="rightBrace">
            <a:avLst>
              <a:gd name="adj1" fmla="val 8346"/>
              <a:gd name="adj2" fmla="val 50000"/>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6000"/>
              </a:lnSpc>
              <a:spcBef>
                <a:spcPct val="0"/>
              </a:spcBef>
              <a:buClr>
                <a:srgbClr val="000000"/>
              </a:buClr>
              <a:buSzPct val="45000"/>
              <a:buFont typeface="StarSymbol"/>
              <a:buNone/>
            </a:pPr>
            <a:endParaRPr lang="ja-JP" altLang="en-US" sz="1600">
              <a:solidFill>
                <a:srgbClr val="FF0000"/>
              </a:solidFill>
              <a:latin typeface="メイリオ" panose="020B0604030504040204" pitchFamily="50" charset="-128"/>
              <a:ea typeface="メイリオ" panose="020B0604030504040204" pitchFamily="50" charset="-128"/>
              <a:cs typeface="HG Mincho Light J"/>
            </a:endParaRPr>
          </a:p>
        </p:txBody>
      </p:sp>
      <p:sp>
        <p:nvSpPr>
          <p:cNvPr id="20" name="テキスト ボックス 5"/>
          <p:cNvSpPr txBox="1">
            <a:spLocks noChangeArrowheads="1"/>
          </p:cNvSpPr>
          <p:nvPr/>
        </p:nvSpPr>
        <p:spPr bwMode="auto">
          <a:xfrm>
            <a:off x="7793266" y="2994044"/>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1" lang="ja-JP" altLang="en-US" sz="1200" dirty="0">
                <a:solidFill>
                  <a:srgbClr val="FF0000"/>
                </a:solidFill>
                <a:latin typeface="メイリオ" panose="020B0604030504040204" pitchFamily="50" charset="-128"/>
                <a:ea typeface="メイリオ" panose="020B0604030504040204" pitchFamily="50" charset="-128"/>
              </a:rPr>
              <a:t>土地利用</a:t>
            </a:r>
          </a:p>
        </p:txBody>
      </p:sp>
      <p:sp>
        <p:nvSpPr>
          <p:cNvPr id="21" name="テキスト ボックス 5"/>
          <p:cNvSpPr txBox="1">
            <a:spLocks noChangeArrowheads="1"/>
          </p:cNvSpPr>
          <p:nvPr/>
        </p:nvSpPr>
        <p:spPr bwMode="auto">
          <a:xfrm>
            <a:off x="7793266" y="2182117"/>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1" lang="ja-JP" altLang="en-US" sz="1200" dirty="0">
                <a:solidFill>
                  <a:srgbClr val="FF0000"/>
                </a:solidFill>
                <a:latin typeface="メイリオ" panose="020B0604030504040204" pitchFamily="50" charset="-128"/>
                <a:ea typeface="メイリオ" panose="020B0604030504040204" pitchFamily="50" charset="-128"/>
              </a:rPr>
              <a:t>化石燃料</a:t>
            </a:r>
          </a:p>
        </p:txBody>
      </p:sp>
    </p:spTree>
    <p:extLst>
      <p:ext uri="{BB962C8B-B14F-4D97-AF65-F5344CB8AC3E}">
        <p14:creationId xmlns:p14="http://schemas.microsoft.com/office/powerpoint/2010/main" val="42337959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194" name="正方形/長方形 7"/>
          <p:cNvSpPr>
            <a:spLocks noChangeArrowheads="1"/>
          </p:cNvSpPr>
          <p:nvPr/>
        </p:nvSpPr>
        <p:spPr bwMode="auto">
          <a:xfrm>
            <a:off x="1591733" y="815630"/>
            <a:ext cx="8847667" cy="5486398"/>
          </a:xfrm>
          <a:prstGeom prst="rect">
            <a:avLst/>
          </a:prstGeom>
          <a:solidFill>
            <a:schemeClr val="bg1"/>
          </a:solidFill>
          <a:ln w="9525" algn="ctr">
            <a:solidFill>
              <a:schemeClr val="tx1"/>
            </a:solidFill>
            <a:round/>
            <a:headEnd/>
            <a:tailEnd/>
          </a:ln>
        </p:spPr>
        <p:txBody>
          <a:bodyPr lIns="0" tIns="0" rIns="0" bIns="0">
            <a:no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pic>
        <p:nvPicPr>
          <p:cNvPr id="8195" name="Picture 3" descr="D:\Hisashi\Desktop\t_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64893"/>
            <a:ext cx="66294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テキスト ボックス 10"/>
          <p:cNvSpPr txBox="1">
            <a:spLocks noChangeArrowheads="1"/>
          </p:cNvSpPr>
          <p:nvPr/>
        </p:nvSpPr>
        <p:spPr bwMode="auto">
          <a:xfrm>
            <a:off x="1905000" y="2892079"/>
            <a:ext cx="22621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1" lang="ja-JP" altLang="en-US" sz="1300">
                <a:solidFill>
                  <a:srgbClr val="FF0000"/>
                </a:solidFill>
                <a:latin typeface="メイリオ" panose="020B0604030504040204" pitchFamily="50" charset="-128"/>
                <a:ea typeface="メイリオ" panose="020B0604030504040204" pitchFamily="50" charset="-128"/>
              </a:rPr>
              <a:t>蒸発散速度・</a:t>
            </a:r>
            <a:r>
              <a:rPr lang="ja-JP" altLang="en-US" sz="1300">
                <a:solidFill>
                  <a:srgbClr val="FF0000"/>
                </a:solidFill>
                <a:latin typeface="メイリオ" panose="020B0604030504040204" pitchFamily="50" charset="-128"/>
                <a:ea typeface="メイリオ" panose="020B0604030504040204" pitchFamily="50" charset="-128"/>
              </a:rPr>
              <a:t>放射収支、</a:t>
            </a:r>
            <a:r>
              <a:rPr lang="en-US" altLang="ja-JP" sz="1300">
                <a:solidFill>
                  <a:srgbClr val="FF0000"/>
                </a:solidFill>
                <a:latin typeface="メイリオ" panose="020B0604030504040204" pitchFamily="50" charset="-128"/>
                <a:ea typeface="メイリオ" panose="020B0604030504040204" pitchFamily="50" charset="-128"/>
              </a:rPr>
              <a:t>etc</a:t>
            </a:r>
            <a:endParaRPr kumimoji="1" lang="en-US" altLang="ja-JP" sz="1300">
              <a:solidFill>
                <a:srgbClr val="FF0000"/>
              </a:solidFill>
              <a:latin typeface="メイリオ" panose="020B0604030504040204" pitchFamily="50" charset="-128"/>
              <a:ea typeface="メイリオ" panose="020B0604030504040204" pitchFamily="50" charset="-128"/>
            </a:endParaRPr>
          </a:p>
        </p:txBody>
      </p:sp>
      <p:sp>
        <p:nvSpPr>
          <p:cNvPr id="8198" name="Rectangle 16"/>
          <p:cNvSpPr>
            <a:spLocks noChangeArrowheads="1"/>
          </p:cNvSpPr>
          <p:nvPr/>
        </p:nvSpPr>
        <p:spPr bwMode="auto">
          <a:xfrm>
            <a:off x="1752600" y="358430"/>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kumimoji="1" lang="ja-JP" altLang="en-US" sz="2400">
                <a:solidFill>
                  <a:srgbClr val="0000FF"/>
                </a:solidFill>
                <a:latin typeface="メイリオ" panose="020B0604030504040204" pitchFamily="50" charset="-128"/>
                <a:ea typeface="メイリオ" panose="020B0604030504040204" pitchFamily="50" charset="-128"/>
              </a:rPr>
              <a:t>気候モデルの変遷</a:t>
            </a:r>
          </a:p>
        </p:txBody>
      </p:sp>
      <p:sp>
        <p:nvSpPr>
          <p:cNvPr id="8199" name="テキスト ボックス 10"/>
          <p:cNvSpPr txBox="1">
            <a:spLocks noChangeArrowheads="1"/>
          </p:cNvSpPr>
          <p:nvPr/>
        </p:nvSpPr>
        <p:spPr bwMode="auto">
          <a:xfrm>
            <a:off x="8382000" y="3927129"/>
            <a:ext cx="20272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1" lang="ja-JP" altLang="en-US" sz="1300">
                <a:solidFill>
                  <a:srgbClr val="FF0000"/>
                </a:solidFill>
                <a:latin typeface="メイリオ" panose="020B0604030504040204" pitchFamily="50" charset="-128"/>
                <a:ea typeface="メイリオ" panose="020B0604030504040204" pitchFamily="50" charset="-128"/>
              </a:rPr>
              <a:t>光合成・呼吸・バイオマスの成長と回転・土壌炭素の蓄積と分解、</a:t>
            </a:r>
            <a:r>
              <a:rPr kumimoji="1" lang="en-US" altLang="ja-JP" sz="1300">
                <a:solidFill>
                  <a:srgbClr val="FF0000"/>
                </a:solidFill>
                <a:latin typeface="メイリオ" panose="020B0604030504040204" pitchFamily="50" charset="-128"/>
                <a:ea typeface="メイリオ" panose="020B0604030504040204" pitchFamily="50" charset="-128"/>
              </a:rPr>
              <a:t>etc</a:t>
            </a:r>
          </a:p>
        </p:txBody>
      </p:sp>
      <p:sp>
        <p:nvSpPr>
          <p:cNvPr id="8200" name="テキスト ボックス 11"/>
          <p:cNvSpPr txBox="1">
            <a:spLocks noChangeArrowheads="1"/>
          </p:cNvSpPr>
          <p:nvPr/>
        </p:nvSpPr>
        <p:spPr bwMode="auto">
          <a:xfrm>
            <a:off x="8458200" y="4916143"/>
            <a:ext cx="19812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1" lang="ja-JP" altLang="en-US" sz="1300">
                <a:solidFill>
                  <a:srgbClr val="FF0000"/>
                </a:solidFill>
                <a:latin typeface="メイリオ" panose="020B0604030504040204" pitchFamily="50" charset="-128"/>
                <a:ea typeface="メイリオ" panose="020B0604030504040204" pitchFamily="50" charset="-128"/>
              </a:rPr>
              <a:t>気候分布変化に伴った植生地理分布の変化</a:t>
            </a:r>
            <a:endParaRPr kumimoji="1" lang="en-US" altLang="ja-JP" sz="1300">
              <a:solidFill>
                <a:srgbClr val="FF0000"/>
              </a:solidFill>
              <a:latin typeface="メイリオ" panose="020B0604030504040204" pitchFamily="50" charset="-128"/>
              <a:ea typeface="メイリオ" panose="020B0604030504040204" pitchFamily="50" charset="-128"/>
            </a:endParaRPr>
          </a:p>
          <a:p>
            <a:pPr eaLnBrk="1" hangingPunct="1">
              <a:spcBef>
                <a:spcPct val="0"/>
              </a:spcBef>
              <a:buFontTx/>
              <a:buNone/>
            </a:pPr>
            <a:r>
              <a:rPr kumimoji="1" lang="ja-JP" altLang="en-US" sz="1300">
                <a:solidFill>
                  <a:srgbClr val="FF0000"/>
                </a:solidFill>
                <a:latin typeface="メイリオ" panose="020B0604030504040204" pitchFamily="50" charset="-128"/>
                <a:ea typeface="メイリオ" panose="020B0604030504040204" pitchFamily="50" charset="-128"/>
              </a:rPr>
              <a:t>（種子拡散・定着・競争・死亡・攪乱）</a:t>
            </a:r>
            <a:endParaRPr kumimoji="1" lang="en-US" altLang="ja-JP" sz="1300">
              <a:solidFill>
                <a:srgbClr val="FF0000"/>
              </a:solidFill>
              <a:latin typeface="メイリオ" panose="020B0604030504040204" pitchFamily="50" charset="-128"/>
              <a:ea typeface="メイリオ" panose="020B0604030504040204" pitchFamily="50" charset="-128"/>
            </a:endParaRPr>
          </a:p>
        </p:txBody>
      </p:sp>
      <p:sp>
        <p:nvSpPr>
          <p:cNvPr id="8201" name="角丸四角形 2"/>
          <p:cNvSpPr>
            <a:spLocks noChangeArrowheads="1"/>
          </p:cNvSpPr>
          <p:nvPr/>
        </p:nvSpPr>
        <p:spPr bwMode="auto">
          <a:xfrm>
            <a:off x="3014664" y="2406305"/>
            <a:ext cx="1252537" cy="315973"/>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8202" name="角丸四角形 12"/>
          <p:cNvSpPr>
            <a:spLocks noChangeArrowheads="1"/>
          </p:cNvSpPr>
          <p:nvPr/>
        </p:nvSpPr>
        <p:spPr bwMode="auto">
          <a:xfrm>
            <a:off x="6367464" y="4022380"/>
            <a:ext cx="1633537" cy="315973"/>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8203" name="角丸四角形 13"/>
          <p:cNvSpPr>
            <a:spLocks noChangeArrowheads="1"/>
          </p:cNvSpPr>
          <p:nvPr/>
        </p:nvSpPr>
        <p:spPr bwMode="auto">
          <a:xfrm>
            <a:off x="7239000" y="4860580"/>
            <a:ext cx="1219200" cy="315973"/>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8204" name="正方形/長方形 3"/>
          <p:cNvSpPr>
            <a:spLocks noChangeArrowheads="1"/>
          </p:cNvSpPr>
          <p:nvPr/>
        </p:nvSpPr>
        <p:spPr bwMode="auto">
          <a:xfrm>
            <a:off x="1859844" y="926401"/>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solidFill>
                  <a:srgbClr val="008000"/>
                </a:solidFill>
                <a:latin typeface="メイリオ" panose="020B0604030504040204" pitchFamily="50" charset="-128"/>
                <a:ea typeface="メイリオ" panose="020B0604030504040204" pitchFamily="50" charset="-128"/>
              </a:rPr>
              <a:t>気候予測モデルは、統合的な地球システムモデルへと発展してきた</a:t>
            </a:r>
            <a:endParaRPr lang="en-US" altLang="ja-JP" sz="2000" dirty="0">
              <a:solidFill>
                <a:srgbClr val="008000"/>
              </a:solidFill>
              <a:latin typeface="メイリオ" panose="020B0604030504040204" pitchFamily="50" charset="-128"/>
              <a:ea typeface="メイリオ" panose="020B0604030504040204" pitchFamily="50" charset="-128"/>
            </a:endParaRPr>
          </a:p>
        </p:txBody>
      </p:sp>
      <p:sp>
        <p:nvSpPr>
          <p:cNvPr id="8205" name="正方形/長方形 2"/>
          <p:cNvSpPr>
            <a:spLocks noChangeArrowheads="1"/>
          </p:cNvSpPr>
          <p:nvPr/>
        </p:nvSpPr>
        <p:spPr bwMode="auto">
          <a:xfrm rot="16200000">
            <a:off x="8655844" y="4223259"/>
            <a:ext cx="4038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900" dirty="0">
                <a:latin typeface="メイリオ" panose="020B0604030504040204" pitchFamily="50" charset="-128"/>
                <a:ea typeface="メイリオ" panose="020B0604030504040204" pitchFamily="50" charset="-128"/>
              </a:rPr>
              <a:t>原図:</a:t>
            </a:r>
            <a:r>
              <a:rPr lang="en-US" altLang="ja-JP" sz="900" dirty="0">
                <a:latin typeface="メイリオ" panose="020B0604030504040204" pitchFamily="50" charset="-128"/>
                <a:ea typeface="メイリオ" panose="020B0604030504040204" pitchFamily="50" charset="-128"/>
              </a:rPr>
              <a:t>IPCC "Climate Change 2001: The Scientific Basis"</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9901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 name="角丸四角形 7"/>
          <p:cNvSpPr/>
          <p:nvPr/>
        </p:nvSpPr>
        <p:spPr>
          <a:xfrm>
            <a:off x="670560" y="1770458"/>
            <a:ext cx="10841992" cy="1633641"/>
          </a:xfrm>
          <a:prstGeom prst="roundRect">
            <a:avLst>
              <a:gd name="adj" fmla="val 11436"/>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79448" y="1028108"/>
            <a:ext cx="10841992" cy="615553"/>
          </a:xfrm>
          <a:prstGeom prst="rect">
            <a:avLst/>
          </a:prstGeom>
        </p:spPr>
        <p:txBody>
          <a:bodyPr wrap="square">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自然選択</a:t>
            </a:r>
            <a:r>
              <a:rPr kumimoji="1" lang="ja-JP" altLang="en-US" sz="2400" dirty="0">
                <a:latin typeface="メイリオ" panose="020B0604030504040204" pitchFamily="50" charset="-128"/>
                <a:ea typeface="メイリオ" panose="020B0604030504040204" pitchFamily="50" charset="-128"/>
              </a:rPr>
              <a:t>とは、次の条件が揃ったときに</a:t>
            </a:r>
            <a:r>
              <a:rPr kumimoji="1" lang="en-US" altLang="ja-JP" sz="2400" dirty="0">
                <a:latin typeface="メイリオ" panose="020B0604030504040204" pitchFamily="50" charset="-128"/>
                <a:ea typeface="メイリオ" panose="020B0604030504040204" pitchFamily="50" charset="-128"/>
              </a:rPr>
              <a:t>1</a:t>
            </a:r>
            <a:r>
              <a:rPr kumimoji="1" lang="ja-JP" altLang="en-US" sz="2400" dirty="0">
                <a:latin typeface="メイリオ" panose="020B0604030504040204" pitchFamily="50" charset="-128"/>
                <a:ea typeface="メイリオ" panose="020B0604030504040204" pitchFamily="50" charset="-128"/>
              </a:rPr>
              <a:t>世代のうちにおこる生態現象である</a:t>
            </a:r>
            <a:endParaRPr kumimoji="1" lang="en-US" altLang="ja-JP" sz="2400" dirty="0">
              <a:latin typeface="メイリオ" panose="020B0604030504040204" pitchFamily="50" charset="-128"/>
              <a:ea typeface="メイリオ" panose="020B0604030504040204" pitchFamily="50" charset="-128"/>
            </a:endParaRPr>
          </a:p>
          <a:p>
            <a:pPr algn="r">
              <a:spcAft>
                <a:spcPts val="1200"/>
              </a:spcAft>
            </a:pPr>
            <a:r>
              <a:rPr kumimoji="1" lang="ja-JP" altLang="en-US" sz="1000" dirty="0">
                <a:latin typeface="メイリオ" panose="020B0604030504040204" pitchFamily="50" charset="-128"/>
                <a:ea typeface="メイリオ" panose="020B0604030504040204" pitchFamily="50" charset="-128"/>
              </a:rPr>
              <a:t>（文章とイラストの出典：鷲谷</a:t>
            </a:r>
            <a:r>
              <a:rPr kumimoji="1" lang="en-US" altLang="ja-JP" sz="1000" dirty="0">
                <a:latin typeface="メイリオ" panose="020B0604030504040204" pitchFamily="50" charset="-128"/>
                <a:ea typeface="メイリオ" panose="020B0604030504040204" pitchFamily="50" charset="-128"/>
              </a:rPr>
              <a:t>2017</a:t>
            </a:r>
            <a:r>
              <a:rPr kumimoji="1" lang="ja-JP" altLang="en-US" sz="1000" dirty="0">
                <a:latin typeface="メイリオ" panose="020B0604030504040204" pitchFamily="50" charset="-128"/>
                <a:ea typeface="メイリオ" panose="020B0604030504040204" pitchFamily="50" charset="-128"/>
              </a:rPr>
              <a:t>「大学</a:t>
            </a:r>
            <a:r>
              <a:rPr kumimoji="1" lang="en-US" altLang="ja-JP" sz="1000" dirty="0">
                <a:latin typeface="メイリオ" panose="020B0604030504040204" pitchFamily="50" charset="-128"/>
                <a:ea typeface="メイリオ" panose="020B0604030504040204" pitchFamily="50" charset="-128"/>
              </a:rPr>
              <a:t>1</a:t>
            </a:r>
            <a:r>
              <a:rPr kumimoji="1" lang="ja-JP" altLang="en-US" sz="1000" dirty="0">
                <a:latin typeface="メイリオ" panose="020B0604030504040204" pitchFamily="50" charset="-128"/>
                <a:ea typeface="メイリオ" panose="020B0604030504040204" pitchFamily="50" charset="-128"/>
              </a:rPr>
              <a:t>年生のなっとく！生態学」）</a:t>
            </a:r>
            <a:endParaRPr kumimoji="1" lang="ja-JP" altLang="en-US" sz="2800" dirty="0">
              <a:latin typeface="メイリオ" panose="020B0604030504040204" pitchFamily="50" charset="-128"/>
              <a:ea typeface="メイリオ" panose="020B0604030504040204" pitchFamily="50" charset="-128"/>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7247" y="3730743"/>
            <a:ext cx="3074610" cy="2757925"/>
          </a:xfrm>
          <a:prstGeom prst="rect">
            <a:avLst/>
          </a:prstGeom>
        </p:spPr>
      </p:pic>
      <p:sp>
        <p:nvSpPr>
          <p:cNvPr id="11" name="正方形/長方形 10"/>
          <p:cNvSpPr/>
          <p:nvPr/>
        </p:nvSpPr>
        <p:spPr>
          <a:xfrm rot="16200000">
            <a:off x="10827179" y="5698213"/>
            <a:ext cx="1388522" cy="246221"/>
          </a:xfrm>
          <a:prstGeom prst="rect">
            <a:avLst/>
          </a:prstGeom>
        </p:spPr>
        <p:txBody>
          <a:bodyPr wrap="none">
            <a:spAutoFit/>
          </a:bodyPr>
          <a:lstStyle/>
          <a:p>
            <a:r>
              <a:rPr lang="en-US" altLang="ja-JP" sz="1000" dirty="0">
                <a:solidFill>
                  <a:srgbClr val="555555"/>
                </a:solidFill>
                <a:latin typeface="メイリオ" panose="020B0604030504040204" pitchFamily="50" charset="-128"/>
                <a:ea typeface="メイリオ" panose="020B0604030504040204" pitchFamily="50" charset="-128"/>
              </a:rPr>
              <a:t>Photo: </a:t>
            </a:r>
            <a:r>
              <a:rPr lang="en-US" altLang="ja-JP" sz="1000" dirty="0" err="1">
                <a:solidFill>
                  <a:srgbClr val="555555"/>
                </a:solidFill>
                <a:latin typeface="メイリオ" panose="020B0604030504040204" pitchFamily="50" charset="-128"/>
                <a:ea typeface="メイリオ" panose="020B0604030504040204" pitchFamily="50" charset="-128"/>
              </a:rPr>
              <a:t>Ilik</a:t>
            </a:r>
            <a:r>
              <a:rPr lang="en-US" altLang="ja-JP" sz="1000" dirty="0">
                <a:solidFill>
                  <a:srgbClr val="555555"/>
                </a:solidFill>
                <a:latin typeface="メイリオ" panose="020B0604030504040204" pitchFamily="50" charset="-128"/>
                <a:ea typeface="メイリオ" panose="020B0604030504040204" pitchFamily="50" charset="-128"/>
              </a:rPr>
              <a:t> </a:t>
            </a:r>
            <a:r>
              <a:rPr lang="en-US" altLang="ja-JP" sz="1000" dirty="0" err="1">
                <a:solidFill>
                  <a:srgbClr val="555555"/>
                </a:solidFill>
                <a:latin typeface="メイリオ" panose="020B0604030504040204" pitchFamily="50" charset="-128"/>
                <a:ea typeface="メイリオ" panose="020B0604030504040204" pitchFamily="50" charset="-128"/>
              </a:rPr>
              <a:t>Saccheri</a:t>
            </a:r>
            <a:endParaRPr lang="ja-JP" altLang="en-US" sz="1000" dirty="0">
              <a:latin typeface="メイリオ" panose="020B0604030504040204" pitchFamily="50" charset="-128"/>
              <a:ea typeface="メイリオ" panose="020B0604030504040204" pitchFamily="50" charset="-128"/>
            </a:endParaRPr>
          </a:p>
        </p:txBody>
      </p:sp>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851" y="3716726"/>
            <a:ext cx="4671593" cy="2888856"/>
          </a:xfrm>
          <a:prstGeom prst="rect">
            <a:avLst/>
          </a:prstGeom>
        </p:spPr>
      </p:pic>
      <p:sp>
        <p:nvSpPr>
          <p:cNvPr id="3" name="正方形/長方形 2"/>
          <p:cNvSpPr/>
          <p:nvPr/>
        </p:nvSpPr>
        <p:spPr>
          <a:xfrm>
            <a:off x="670560" y="4737102"/>
            <a:ext cx="2952085" cy="1015663"/>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（有名な例）</a:t>
            </a:r>
          </a:p>
          <a:p>
            <a:r>
              <a:rPr lang="ja-JP" altLang="en-US" sz="2000" dirty="0">
                <a:latin typeface="メイリオ" panose="020B0604030504040204" pitchFamily="50" charset="-128"/>
                <a:ea typeface="メイリオ" panose="020B0604030504040204" pitchFamily="50" charset="-128"/>
              </a:rPr>
              <a:t>19世紀後半の欧州で観察された工業暗化</a:t>
            </a:r>
          </a:p>
        </p:txBody>
      </p:sp>
      <p:sp>
        <p:nvSpPr>
          <p:cNvPr id="13" name="タイトル 1">
            <a:extLst>
              <a:ext uri="{FF2B5EF4-FFF2-40B4-BE49-F238E27FC236}">
                <a16:creationId xmlns="" xmlns:a16="http://schemas.microsoft.com/office/drawing/2014/main" id="{530DAFD4-2E54-410C-9AFC-390BD05165FD}"/>
              </a:ext>
            </a:extLst>
          </p:cNvPr>
          <p:cNvSpPr txBox="1">
            <a:spLocks/>
          </p:cNvSpPr>
          <p:nvPr/>
        </p:nvSpPr>
        <p:spPr>
          <a:xfrm>
            <a:off x="1914622" y="44199"/>
            <a:ext cx="9146137" cy="102446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kumimoji="1" sz="5400" kern="1200" spc="-120" baseline="0">
                <a:solidFill>
                  <a:schemeClr val="accent1"/>
                </a:solidFill>
                <a:latin typeface="+mj-lt"/>
                <a:ea typeface="+mj-ea"/>
                <a:cs typeface="+mj-cs"/>
              </a:defRPr>
            </a:lvl1pPr>
          </a:lstStyle>
          <a:p>
            <a:r>
              <a:rPr lang="ja-JP" altLang="en-US" sz="2800" dirty="0"/>
              <a:t>進化のメカニズムその</a:t>
            </a:r>
            <a:r>
              <a:rPr lang="en-US" altLang="ja-JP" sz="2800" dirty="0"/>
              <a:t>1</a:t>
            </a:r>
            <a:r>
              <a:rPr lang="ja-JP" altLang="en-US" sz="2800" dirty="0"/>
              <a:t>：　</a:t>
            </a:r>
            <a:r>
              <a:rPr lang="ja-JP" altLang="en-US" sz="4000" dirty="0"/>
              <a:t>自然選択</a:t>
            </a:r>
          </a:p>
        </p:txBody>
      </p:sp>
      <p:sp>
        <p:nvSpPr>
          <p:cNvPr id="14" name="正方形/長方形 13">
            <a:extLst>
              <a:ext uri="{FF2B5EF4-FFF2-40B4-BE49-F238E27FC236}">
                <a16:creationId xmlns="" xmlns:a16="http://schemas.microsoft.com/office/drawing/2014/main" id="{67BFC7EE-553E-4F7D-90C2-A95D13CE7EF7}"/>
              </a:ext>
            </a:extLst>
          </p:cNvPr>
          <p:cNvSpPr/>
          <p:nvPr/>
        </p:nvSpPr>
        <p:spPr>
          <a:xfrm>
            <a:off x="798190" y="1917795"/>
            <a:ext cx="10841992" cy="1384995"/>
          </a:xfrm>
          <a:prstGeom prst="rect">
            <a:avLst/>
          </a:prstGeom>
        </p:spPr>
        <p:txBody>
          <a:bodyPr wrap="square">
            <a:spAutoFit/>
          </a:bodyPr>
          <a:lstStyle/>
          <a:p>
            <a:pPr marL="514350" indent="-514350">
              <a:buFont typeface="+mj-ea"/>
              <a:buAutoNum type="circleNumDbPlain"/>
            </a:pPr>
            <a:r>
              <a:rPr kumimoji="1" lang="ja-JP" altLang="en-US" sz="2800" dirty="0">
                <a:latin typeface="メイリオ" panose="020B0604030504040204" pitchFamily="50" charset="-128"/>
                <a:ea typeface="メイリオ" panose="020B0604030504040204" pitchFamily="50" charset="-128"/>
              </a:rPr>
              <a:t>変異</a:t>
            </a:r>
            <a:r>
              <a:rPr kumimoji="1" lang="ja-JP" altLang="en-US" sz="2000" dirty="0">
                <a:latin typeface="メイリオ" panose="020B0604030504040204" pitchFamily="50" charset="-128"/>
                <a:ea typeface="メイリオ" panose="020B0604030504040204" pitchFamily="50" charset="-128"/>
              </a:rPr>
              <a:t>：着目する表現型に個体群（集団）のなかで変異（個体差）がみられる</a:t>
            </a:r>
            <a:endParaRPr kumimoji="1" lang="ja-JP" altLang="en-US" sz="4000" dirty="0">
              <a:latin typeface="メイリオ" panose="020B0604030504040204" pitchFamily="50" charset="-128"/>
              <a:ea typeface="メイリオ" panose="020B0604030504040204" pitchFamily="50" charset="-128"/>
            </a:endParaRPr>
          </a:p>
          <a:p>
            <a:pPr marL="514350" indent="-514350">
              <a:buFont typeface="+mj-ea"/>
              <a:buAutoNum type="circleNumDbPlain"/>
            </a:pPr>
            <a:r>
              <a:rPr kumimoji="1" lang="ja-JP" altLang="en-US" sz="2800" dirty="0">
                <a:latin typeface="メイリオ" panose="020B0604030504040204" pitchFamily="50" charset="-128"/>
                <a:ea typeface="メイリオ" panose="020B0604030504040204" pitchFamily="50" charset="-128"/>
              </a:rPr>
              <a:t>選択</a:t>
            </a:r>
            <a:r>
              <a:rPr kumimoji="1" lang="ja-JP" altLang="en-US" sz="2000" dirty="0">
                <a:latin typeface="メイリオ" panose="020B0604030504040204" pitchFamily="50" charset="-128"/>
                <a:ea typeface="メイリオ" panose="020B0604030504040204" pitchFamily="50" charset="-128"/>
              </a:rPr>
              <a:t>：適応度（生死や子の数を通じて個体が次の世代に残す子の数）に個体差がある</a:t>
            </a:r>
            <a:r>
              <a:rPr kumimoji="1" lang="ja-JP" altLang="en-US" sz="2400" dirty="0">
                <a:latin typeface="メイリオ" panose="020B0604030504040204" pitchFamily="50" charset="-128"/>
                <a:ea typeface="メイリオ" panose="020B0604030504040204" pitchFamily="50" charset="-128"/>
              </a:rPr>
              <a:t> </a:t>
            </a:r>
            <a:endParaRPr kumimoji="1" lang="ja-JP" altLang="en-US" sz="2800" dirty="0">
              <a:latin typeface="メイリオ" panose="020B0604030504040204" pitchFamily="50" charset="-128"/>
              <a:ea typeface="メイリオ" panose="020B0604030504040204" pitchFamily="50" charset="-128"/>
            </a:endParaRPr>
          </a:p>
          <a:p>
            <a:pPr marL="514350" indent="-514350">
              <a:buFont typeface="+mj-ea"/>
              <a:buAutoNum type="circleNumDbPlain"/>
            </a:pPr>
            <a:r>
              <a:rPr kumimoji="1" lang="ja-JP" altLang="en-US" sz="2800" dirty="0">
                <a:latin typeface="メイリオ" panose="020B0604030504040204" pitchFamily="50" charset="-128"/>
                <a:ea typeface="メイリオ" panose="020B0604030504040204" pitchFamily="50" charset="-128"/>
              </a:rPr>
              <a:t>遺伝</a:t>
            </a:r>
            <a:r>
              <a:rPr kumimoji="1" lang="ja-JP" altLang="en-US" sz="2000" dirty="0">
                <a:latin typeface="メイリオ" panose="020B0604030504040204" pitchFamily="50" charset="-128"/>
                <a:ea typeface="メイリオ" panose="020B0604030504040204" pitchFamily="50" charset="-128"/>
              </a:rPr>
              <a:t>：表現型と適応度のあいだに何らかの関係が存在する</a:t>
            </a:r>
            <a:endParaRPr kumimoji="1" lang="ja-JP" altLang="en-US" sz="2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455270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6" name="角丸四角形 15"/>
          <p:cNvSpPr/>
          <p:nvPr/>
        </p:nvSpPr>
        <p:spPr>
          <a:xfrm>
            <a:off x="957943" y="1350964"/>
            <a:ext cx="10160000" cy="3626303"/>
          </a:xfrm>
          <a:prstGeom prst="roundRect">
            <a:avLst>
              <a:gd name="adj" fmla="val 72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kumimoji="1" lang="ja-JP" altLang="en-US" sz="1400">
              <a:solidFill>
                <a:srgbClr val="FFFFFF"/>
              </a:solidFill>
              <a:latin typeface="メイリオ" panose="020B0604030504040204" pitchFamily="50" charset="-128"/>
              <a:ea typeface="メイリオ" panose="020B0604030504040204" pitchFamily="50" charset="-128"/>
            </a:endParaRPr>
          </a:p>
        </p:txBody>
      </p:sp>
      <p:sp>
        <p:nvSpPr>
          <p:cNvPr id="13315" name="Rectangle 5"/>
          <p:cNvSpPr>
            <a:spLocks noChangeArrowheads="1"/>
          </p:cNvSpPr>
          <p:nvPr/>
        </p:nvSpPr>
        <p:spPr bwMode="auto">
          <a:xfrm>
            <a:off x="167247" y="504365"/>
            <a:ext cx="1188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dirty="0">
                <a:solidFill>
                  <a:srgbClr val="0000FF"/>
                </a:solidFill>
                <a:latin typeface="メイリオ" panose="020B0604030504040204" pitchFamily="50" charset="-128"/>
                <a:ea typeface="メイリオ" panose="020B0604030504040204" pitchFamily="50" charset="-128"/>
              </a:rPr>
              <a:t>アマゾン盆地において生じうる大規模な森林帯崩壊の波及効果</a:t>
            </a:r>
          </a:p>
        </p:txBody>
      </p:sp>
      <p:sp>
        <p:nvSpPr>
          <p:cNvPr id="13316" name="テキスト ボックス 8"/>
          <p:cNvSpPr txBox="1">
            <a:spLocks noChangeArrowheads="1"/>
          </p:cNvSpPr>
          <p:nvPr/>
        </p:nvSpPr>
        <p:spPr bwMode="auto">
          <a:xfrm rot="16200000">
            <a:off x="9786282" y="3445249"/>
            <a:ext cx="32720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400" dirty="0">
                <a:latin typeface="メイリオ" panose="020B0604030504040204" pitchFamily="50" charset="-128"/>
                <a:ea typeface="メイリオ" panose="020B0604030504040204" pitchFamily="50" charset="-128"/>
              </a:rPr>
              <a:t>原図：</a:t>
            </a:r>
            <a:r>
              <a:rPr kumimoji="1" lang="en-US" altLang="ja-JP" sz="1400" dirty="0">
                <a:latin typeface="メイリオ" panose="020B0604030504040204" pitchFamily="50" charset="-128"/>
                <a:ea typeface="メイリオ" panose="020B0604030504040204" pitchFamily="50" charset="-128"/>
              </a:rPr>
              <a:t>Cox </a:t>
            </a:r>
            <a:r>
              <a:rPr kumimoji="1" lang="en-US" altLang="ja-JP" sz="1400" i="1" dirty="0">
                <a:latin typeface="メイリオ" panose="020B0604030504040204" pitchFamily="50" charset="-128"/>
                <a:ea typeface="メイリオ" panose="020B0604030504040204" pitchFamily="50" charset="-128"/>
              </a:rPr>
              <a:t>et al.</a:t>
            </a:r>
            <a:r>
              <a:rPr kumimoji="1" lang="en-US" altLang="ja-JP" sz="1400" dirty="0">
                <a:latin typeface="メイリオ" panose="020B0604030504040204" pitchFamily="50" charset="-128"/>
                <a:ea typeface="メイリオ" panose="020B0604030504040204" pitchFamily="50" charset="-128"/>
              </a:rPr>
              <a:t> (2000) Nature 408</a:t>
            </a:r>
          </a:p>
        </p:txBody>
      </p:sp>
      <p:sp>
        <p:nvSpPr>
          <p:cNvPr id="13317" name="正方形/長方形 9"/>
          <p:cNvSpPr>
            <a:spLocks noChangeArrowheads="1"/>
          </p:cNvSpPr>
          <p:nvPr/>
        </p:nvSpPr>
        <p:spPr bwMode="auto">
          <a:xfrm>
            <a:off x="2039654" y="5021960"/>
            <a:ext cx="610235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600"/>
              </a:spcAft>
              <a:buNone/>
            </a:pPr>
            <a:r>
              <a:rPr lang="ja-JP" altLang="en-US" sz="2000" dirty="0">
                <a:latin typeface="メイリオ" panose="020B0604030504040204" pitchFamily="50" charset="-128"/>
                <a:ea typeface="メイリオ" panose="020B0604030504040204" pitchFamily="50" charset="-128"/>
              </a:rPr>
              <a:t>1850～2100年にかけての全球平均気温の変化</a:t>
            </a:r>
          </a:p>
          <a:p>
            <a:pPr>
              <a:spcBef>
                <a:spcPct val="0"/>
              </a:spcBef>
              <a:spcAft>
                <a:spcPts val="600"/>
              </a:spcAft>
              <a:buNone/>
            </a:pPr>
            <a:r>
              <a:rPr lang="ja-JP" altLang="en-US" sz="2000" dirty="0">
                <a:latin typeface="メイリオ" panose="020B0604030504040204" pitchFamily="50" charset="-128"/>
                <a:ea typeface="メイリオ" panose="020B0604030504040204" pitchFamily="50" charset="-128"/>
              </a:rPr>
              <a:t>　植生分布を変化させない場合：＋6℃</a:t>
            </a:r>
          </a:p>
          <a:p>
            <a:pPr>
              <a:spcBef>
                <a:spcPct val="0"/>
              </a:spcBef>
              <a:spcAft>
                <a:spcPts val="600"/>
              </a:spcAft>
              <a:buNone/>
            </a:pPr>
            <a:r>
              <a:rPr lang="ja-JP" altLang="en-US" sz="2000" dirty="0">
                <a:latin typeface="メイリオ" panose="020B0604030504040204" pitchFamily="50" charset="-128"/>
                <a:ea typeface="メイリオ" panose="020B0604030504040204" pitchFamily="50" charset="-128"/>
              </a:rPr>
              <a:t>　植生分布を変化させた場合　：＋8℃</a:t>
            </a:r>
          </a:p>
        </p:txBody>
      </p:sp>
      <p:sp>
        <p:nvSpPr>
          <p:cNvPr id="13318" name="正方形/長方形 10"/>
          <p:cNvSpPr>
            <a:spLocks noChangeArrowheads="1"/>
          </p:cNvSpPr>
          <p:nvPr/>
        </p:nvSpPr>
        <p:spPr bwMode="auto">
          <a:xfrm>
            <a:off x="3016251" y="1398589"/>
            <a:ext cx="648334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000" dirty="0">
                <a:latin typeface="メイリオ" panose="020B0604030504040204" pitchFamily="50" charset="-128"/>
                <a:ea typeface="メイリオ" panose="020B0604030504040204" pitchFamily="50" charset="-128"/>
              </a:rPr>
              <a:t>気候変動シミュレーションにおける植生動態の影響</a:t>
            </a:r>
            <a:endParaRPr lang="en-US" altLang="ja-JP" sz="2000" dirty="0">
              <a:latin typeface="メイリオ" panose="020B0604030504040204" pitchFamily="50" charset="-128"/>
              <a:ea typeface="メイリオ" panose="020B0604030504040204" pitchFamily="50" charset="-128"/>
            </a:endParaRPr>
          </a:p>
          <a:p>
            <a:pPr algn="ctr">
              <a:spcBef>
                <a:spcPct val="0"/>
              </a:spcBef>
              <a:buFontTx/>
              <a:buNone/>
            </a:pPr>
            <a:r>
              <a:rPr lang="ja-JP" altLang="en-US" sz="1400" dirty="0">
                <a:latin typeface="メイリオ" panose="020B0604030504040204" pitchFamily="50" charset="-128"/>
                <a:ea typeface="メイリオ" panose="020B0604030504040204" pitchFamily="50" charset="-128"/>
              </a:rPr>
              <a:t>＠IPCC IS92a</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Business as usual</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炭素排出シナリオ</a:t>
            </a:r>
          </a:p>
        </p:txBody>
      </p:sp>
      <p:grpSp>
        <p:nvGrpSpPr>
          <p:cNvPr id="13319" name="グループ化 14"/>
          <p:cNvGrpSpPr>
            <a:grpSpLocks/>
          </p:cNvGrpSpPr>
          <p:nvPr/>
        </p:nvGrpSpPr>
        <p:grpSpPr bwMode="auto">
          <a:xfrm>
            <a:off x="1146629" y="2103437"/>
            <a:ext cx="9797142" cy="2642733"/>
            <a:chOff x="415087" y="1219567"/>
            <a:chExt cx="11354738" cy="2977804"/>
          </a:xfrm>
        </p:grpSpPr>
        <p:pic>
          <p:nvPicPr>
            <p:cNvPr id="13322"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087" y="1624748"/>
              <a:ext cx="3785616"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図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00703" y="1624748"/>
              <a:ext cx="3785616"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図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84209" y="1637051"/>
              <a:ext cx="3785616"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正方形/長方形 11"/>
            <p:cNvSpPr>
              <a:spLocks noChangeArrowheads="1"/>
            </p:cNvSpPr>
            <p:nvPr/>
          </p:nvSpPr>
          <p:spPr bwMode="auto">
            <a:xfrm>
              <a:off x="1951658" y="1224502"/>
              <a:ext cx="1034821" cy="53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000">
                  <a:solidFill>
                    <a:srgbClr val="00B050"/>
                  </a:solidFill>
                  <a:latin typeface="メイリオ" panose="020B0604030504040204" pitchFamily="50" charset="-128"/>
                  <a:ea typeface="メイリオ" panose="020B0604030504040204" pitchFamily="50" charset="-128"/>
                </a:rPr>
                <a:t>気温</a:t>
              </a:r>
            </a:p>
          </p:txBody>
        </p:sp>
        <p:sp>
          <p:nvSpPr>
            <p:cNvPr id="13326" name="正方形/長方形 12"/>
            <p:cNvSpPr>
              <a:spLocks noChangeArrowheads="1"/>
            </p:cNvSpPr>
            <p:nvPr/>
          </p:nvSpPr>
          <p:spPr bwMode="auto">
            <a:xfrm>
              <a:off x="5395696" y="1219567"/>
              <a:ext cx="1320935" cy="53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000">
                  <a:solidFill>
                    <a:srgbClr val="00B050"/>
                  </a:solidFill>
                  <a:latin typeface="メイリオ" panose="020B0604030504040204" pitchFamily="50" charset="-128"/>
                  <a:ea typeface="メイリオ" panose="020B0604030504040204" pitchFamily="50" charset="-128"/>
                </a:rPr>
                <a:t>降水量</a:t>
              </a:r>
            </a:p>
          </p:txBody>
        </p:sp>
        <p:sp>
          <p:nvSpPr>
            <p:cNvPr id="13327" name="正方形/長方形 13"/>
            <p:cNvSpPr>
              <a:spLocks noChangeArrowheads="1"/>
            </p:cNvSpPr>
            <p:nvPr/>
          </p:nvSpPr>
          <p:spPr bwMode="auto">
            <a:xfrm>
              <a:off x="8989388" y="1263997"/>
              <a:ext cx="1955769" cy="53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000">
                  <a:solidFill>
                    <a:srgbClr val="00B050"/>
                  </a:solidFill>
                  <a:latin typeface="メイリオ" panose="020B0604030504040204" pitchFamily="50" charset="-128"/>
                  <a:ea typeface="メイリオ" panose="020B0604030504040204" pitchFamily="50" charset="-128"/>
                </a:rPr>
                <a:t>植生炭素</a:t>
              </a:r>
            </a:p>
          </p:txBody>
        </p:sp>
      </p:grpSp>
      <p:sp>
        <p:nvSpPr>
          <p:cNvPr id="17" name="左中かっこ 16"/>
          <p:cNvSpPr/>
          <p:nvPr/>
        </p:nvSpPr>
        <p:spPr>
          <a:xfrm>
            <a:off x="2178355" y="5438076"/>
            <a:ext cx="119063" cy="590550"/>
          </a:xfrm>
          <a:prstGeom prst="leftBrace">
            <a:avLst>
              <a:gd name="adj1" fmla="val 4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kumimoji="1" lang="ja-JP" altLang="en-US" sz="1400">
              <a:latin typeface="メイリオ" panose="020B0604030504040204" pitchFamily="50" charset="-128"/>
              <a:ea typeface="メイリオ" panose="020B0604030504040204" pitchFamily="50" charset="-128"/>
            </a:endParaRPr>
          </a:p>
        </p:txBody>
      </p:sp>
      <p:sp>
        <p:nvSpPr>
          <p:cNvPr id="13321" name="正方形/長方形 17"/>
          <p:cNvSpPr>
            <a:spLocks noChangeArrowheads="1"/>
          </p:cNvSpPr>
          <p:nvPr/>
        </p:nvSpPr>
        <p:spPr bwMode="auto">
          <a:xfrm>
            <a:off x="1296610" y="6280168"/>
            <a:ext cx="87513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000" dirty="0">
                <a:latin typeface="メイリオ" panose="020B0604030504040204" pitchFamily="50" charset="-128"/>
                <a:ea typeface="メイリオ" panose="020B0604030504040204" pitchFamily="50" charset="-128"/>
              </a:rPr>
              <a:t>この差の主な理由は、アマゾン盆地において生じる大規模な植生崩壊</a:t>
            </a:r>
          </a:p>
        </p:txBody>
      </p:sp>
    </p:spTree>
    <p:extLst>
      <p:ext uri="{BB962C8B-B14F-4D97-AF65-F5344CB8AC3E}">
        <p14:creationId xmlns:p14="http://schemas.microsoft.com/office/powerpoint/2010/main" val="63593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8434" name="Freeform 2"/>
          <p:cNvSpPr>
            <a:spLocks/>
          </p:cNvSpPr>
          <p:nvPr/>
        </p:nvSpPr>
        <p:spPr bwMode="auto">
          <a:xfrm>
            <a:off x="3534232" y="1928814"/>
            <a:ext cx="201613" cy="498475"/>
          </a:xfrm>
          <a:custGeom>
            <a:avLst/>
            <a:gdLst>
              <a:gd name="T0" fmla="*/ 2147483646 w 250"/>
              <a:gd name="T1" fmla="*/ 0 h 499"/>
              <a:gd name="T2" fmla="*/ 2147483646 w 250"/>
              <a:gd name="T3" fmla="*/ 2147483646 h 499"/>
              <a:gd name="T4" fmla="*/ 2147483646 w 250"/>
              <a:gd name="T5" fmla="*/ 2147483646 h 499"/>
              <a:gd name="T6" fmla="*/ 0 60000 65536"/>
              <a:gd name="T7" fmla="*/ 0 60000 65536"/>
              <a:gd name="T8" fmla="*/ 0 60000 65536"/>
              <a:gd name="T9" fmla="*/ 0 w 250"/>
              <a:gd name="T10" fmla="*/ 0 h 499"/>
              <a:gd name="T11" fmla="*/ 250 w 250"/>
              <a:gd name="T12" fmla="*/ 499 h 499"/>
            </a:gdLst>
            <a:ahLst/>
            <a:cxnLst>
              <a:cxn ang="T6">
                <a:pos x="T0" y="T1"/>
              </a:cxn>
              <a:cxn ang="T7">
                <a:pos x="T2" y="T3"/>
              </a:cxn>
              <a:cxn ang="T8">
                <a:pos x="T4" y="T5"/>
              </a:cxn>
            </a:cxnLst>
            <a:rect l="T9" t="T10" r="T11" b="T12"/>
            <a:pathLst>
              <a:path w="250" h="499">
                <a:moveTo>
                  <a:pt x="250" y="0"/>
                </a:moveTo>
                <a:cubicBezTo>
                  <a:pt x="148" y="72"/>
                  <a:pt x="46" y="144"/>
                  <a:pt x="23" y="227"/>
                </a:cubicBezTo>
                <a:cubicBezTo>
                  <a:pt x="0" y="310"/>
                  <a:pt x="57" y="404"/>
                  <a:pt x="114" y="499"/>
                </a:cubicBezTo>
              </a:path>
            </a:pathLst>
          </a:custGeom>
          <a:noFill/>
          <a:ln w="50800">
            <a:solidFill>
              <a:srgbClr val="FF0000"/>
            </a:solidFill>
            <a:prstDash val="sysDot"/>
            <a:round/>
            <a:headEnd type="stealth" w="lg" len="lg"/>
            <a:tailEnd type="none" w="lg" len="lg"/>
          </a:ln>
          <a:extLst>
            <a:ext uri="{909E8E84-426E-40DD-AFC4-6F175D3DCCD1}">
              <a14:hiddenFill xmlns:a14="http://schemas.microsoft.com/office/drawing/2010/main">
                <a:solidFill>
                  <a:srgbClr val="FFFFFF"/>
                </a:solidFill>
              </a14:hiddenFill>
            </a:ext>
          </a:extLst>
        </p:spPr>
        <p:txBody>
          <a:bodyPr wrap="none"/>
          <a:lstStyle/>
          <a:p>
            <a:endParaRPr lang="ja-JP" altLang="en-US"/>
          </a:p>
        </p:txBody>
      </p:sp>
      <p:sp>
        <p:nvSpPr>
          <p:cNvPr id="18435" name="Rectangle 3"/>
          <p:cNvSpPr>
            <a:spLocks noChangeArrowheads="1"/>
          </p:cNvSpPr>
          <p:nvPr/>
        </p:nvSpPr>
        <p:spPr bwMode="auto">
          <a:xfrm>
            <a:off x="6126619" y="1219199"/>
            <a:ext cx="5050288" cy="3883479"/>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18436" name="Rectangle 5"/>
          <p:cNvSpPr>
            <a:spLocks noChangeArrowheads="1"/>
          </p:cNvSpPr>
          <p:nvPr/>
        </p:nvSpPr>
        <p:spPr bwMode="auto">
          <a:xfrm>
            <a:off x="6236157" y="1330325"/>
            <a:ext cx="309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kumimoji="1" lang="ja-JP" altLang="en-US" sz="2000">
                <a:solidFill>
                  <a:srgbClr val="008000"/>
                </a:solidFill>
                <a:latin typeface="メイリオ" panose="020B0604030504040204" pitchFamily="50" charset="-128"/>
                <a:ea typeface="メイリオ" panose="020B0604030504040204" pitchFamily="50" charset="-128"/>
              </a:rPr>
              <a:t>植物個体群動態の扱い方</a:t>
            </a:r>
          </a:p>
        </p:txBody>
      </p:sp>
      <p:sp>
        <p:nvSpPr>
          <p:cNvPr id="18437" name="Rectangle 81"/>
          <p:cNvSpPr>
            <a:spLocks noChangeArrowheads="1"/>
          </p:cNvSpPr>
          <p:nvPr/>
        </p:nvSpPr>
        <p:spPr bwMode="auto">
          <a:xfrm>
            <a:off x="762457" y="1066800"/>
            <a:ext cx="5076825" cy="3816350"/>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pic>
        <p:nvPicPr>
          <p:cNvPr id="18438" name="Picture 82" descr="DGVMの構成図"/>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845" y="1563689"/>
            <a:ext cx="4719637"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AutoShape 83"/>
          <p:cNvSpPr>
            <a:spLocks noChangeArrowheads="1"/>
          </p:cNvSpPr>
          <p:nvPr/>
        </p:nvSpPr>
        <p:spPr bwMode="auto">
          <a:xfrm>
            <a:off x="4075570" y="3441700"/>
            <a:ext cx="1354137" cy="1270000"/>
          </a:xfrm>
          <a:prstGeom prst="roundRect">
            <a:avLst>
              <a:gd name="adj" fmla="val 35116"/>
            </a:avLst>
          </a:prstGeom>
          <a:noFill/>
          <a:ln w="63500">
            <a:solidFill>
              <a:srgbClr val="FF0000"/>
            </a:solidFill>
            <a:prstDash val="sysDot"/>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18440" name="Rectangle 84"/>
          <p:cNvSpPr>
            <a:spLocks noChangeArrowheads="1"/>
          </p:cNvSpPr>
          <p:nvPr/>
        </p:nvSpPr>
        <p:spPr bwMode="auto">
          <a:xfrm>
            <a:off x="906919" y="1143001"/>
            <a:ext cx="4824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kumimoji="1" lang="ja-JP" altLang="en-US" sz="2000">
                <a:solidFill>
                  <a:srgbClr val="008000"/>
                </a:solidFill>
                <a:latin typeface="メイリオ" panose="020B0604030504040204" pitchFamily="50" charset="-128"/>
                <a:ea typeface="メイリオ" panose="020B0604030504040204" pitchFamily="50" charset="-128"/>
              </a:rPr>
              <a:t>動的全球植生モデルの基本構造と入出力</a:t>
            </a:r>
          </a:p>
        </p:txBody>
      </p:sp>
      <p:sp>
        <p:nvSpPr>
          <p:cNvPr id="18441" name="Freeform 85"/>
          <p:cNvSpPr>
            <a:spLocks/>
          </p:cNvSpPr>
          <p:nvPr/>
        </p:nvSpPr>
        <p:spPr bwMode="auto">
          <a:xfrm>
            <a:off x="5228095" y="1524000"/>
            <a:ext cx="1074737" cy="1919288"/>
          </a:xfrm>
          <a:custGeom>
            <a:avLst/>
            <a:gdLst>
              <a:gd name="T0" fmla="*/ 2147483646 w 544"/>
              <a:gd name="T1" fmla="*/ 0 h 1044"/>
              <a:gd name="T2" fmla="*/ 2147483646 w 544"/>
              <a:gd name="T3" fmla="*/ 2147483646 h 1044"/>
              <a:gd name="T4" fmla="*/ 0 w 544"/>
              <a:gd name="T5" fmla="*/ 2147483646 h 1044"/>
              <a:gd name="T6" fmla="*/ 0 60000 65536"/>
              <a:gd name="T7" fmla="*/ 0 60000 65536"/>
              <a:gd name="T8" fmla="*/ 0 60000 65536"/>
              <a:gd name="T9" fmla="*/ 0 w 544"/>
              <a:gd name="T10" fmla="*/ 0 h 1044"/>
              <a:gd name="T11" fmla="*/ 544 w 544"/>
              <a:gd name="T12" fmla="*/ 1044 h 1044"/>
            </a:gdLst>
            <a:ahLst/>
            <a:cxnLst>
              <a:cxn ang="T6">
                <a:pos x="T0" y="T1"/>
              </a:cxn>
              <a:cxn ang="T7">
                <a:pos x="T2" y="T3"/>
              </a:cxn>
              <a:cxn ang="T8">
                <a:pos x="T4" y="T5"/>
              </a:cxn>
            </a:cxnLst>
            <a:rect l="T9" t="T10" r="T11" b="T12"/>
            <a:pathLst>
              <a:path w="544" h="1044">
                <a:moveTo>
                  <a:pt x="544" y="0"/>
                </a:moveTo>
                <a:cubicBezTo>
                  <a:pt x="431" y="117"/>
                  <a:pt x="318" y="235"/>
                  <a:pt x="227" y="409"/>
                </a:cubicBezTo>
                <a:cubicBezTo>
                  <a:pt x="136" y="583"/>
                  <a:pt x="68" y="813"/>
                  <a:pt x="0" y="1044"/>
                </a:cubicBezTo>
              </a:path>
            </a:pathLst>
          </a:custGeom>
          <a:noFill/>
          <a:ln w="50800">
            <a:solidFill>
              <a:srgbClr val="FF0000"/>
            </a:solidFill>
            <a:prstDash val="sysDot"/>
            <a:round/>
            <a:headEnd/>
            <a:tailEnd type="triangle" w="lg" len="lg"/>
          </a:ln>
          <a:extLst>
            <a:ext uri="{909E8E84-426E-40DD-AFC4-6F175D3DCCD1}">
              <a14:hiddenFill xmlns:a14="http://schemas.microsoft.com/office/drawing/2010/main">
                <a:solidFill>
                  <a:srgbClr val="FFFFFF"/>
                </a:solidFill>
              </a14:hiddenFill>
            </a:ext>
          </a:extLst>
        </p:spPr>
        <p:txBody>
          <a:bodyPr wrap="none"/>
          <a:lstStyle/>
          <a:p>
            <a:endParaRPr lang="ja-JP" altLang="en-US"/>
          </a:p>
        </p:txBody>
      </p:sp>
      <p:sp>
        <p:nvSpPr>
          <p:cNvPr id="18442" name="Rectangle 89"/>
          <p:cNvSpPr>
            <a:spLocks noChangeArrowheads="1"/>
          </p:cNvSpPr>
          <p:nvPr/>
        </p:nvSpPr>
        <p:spPr bwMode="auto">
          <a:xfrm>
            <a:off x="2188031" y="1990725"/>
            <a:ext cx="304800"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18443" name="Rectangle 88"/>
          <p:cNvSpPr>
            <a:spLocks noChangeArrowheads="1"/>
          </p:cNvSpPr>
          <p:nvPr/>
        </p:nvSpPr>
        <p:spPr bwMode="auto">
          <a:xfrm>
            <a:off x="816431" y="5216526"/>
            <a:ext cx="8610600" cy="1108075"/>
          </a:xfrm>
          <a:prstGeom prst="rect">
            <a:avLst/>
          </a:prstGeom>
          <a:solidFill>
            <a:srgbClr val="FFFF99"/>
          </a:solidFill>
          <a:ln>
            <a:noFill/>
          </a:ln>
          <a:extLst>
            <a:ext uri="{91240B29-F687-4F45-9708-019B960494DF}">
              <a14:hiddenLine xmlns:a14="http://schemas.microsoft.com/office/drawing/2010/main" w="3175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10000"/>
              </a:lnSpc>
              <a:spcBef>
                <a:spcPct val="0"/>
              </a:spcBef>
              <a:buFontTx/>
              <a:buNone/>
            </a:pPr>
            <a:r>
              <a:rPr kumimoji="1" lang="en-US" altLang="ja-JP" sz="2000">
                <a:latin typeface="メイリオ" panose="020B0604030504040204" pitchFamily="50" charset="-128"/>
                <a:ea typeface="メイリオ" panose="020B0604030504040204" pitchFamily="50" charset="-128"/>
              </a:rPr>
              <a:t>SEIB</a:t>
            </a:r>
            <a:r>
              <a:rPr kumimoji="1" lang="ja-JP" altLang="en-US" sz="2000">
                <a:latin typeface="メイリオ" panose="020B0604030504040204" pitchFamily="50" charset="-128"/>
                <a:ea typeface="メイリオ" panose="020B0604030504040204" pitchFamily="50" charset="-128"/>
              </a:rPr>
              <a:t>は、木本の個体間における局所的な相互作用を明示的に扱う動的全球植生モデル。気候変化に対する植生応答のタイムラグを支配する過程を、機構ベースで扱う、という発想の元で設計された。</a:t>
            </a:r>
          </a:p>
        </p:txBody>
      </p:sp>
      <p:sp>
        <p:nvSpPr>
          <p:cNvPr id="18444" name="Rectangle 16"/>
          <p:cNvSpPr>
            <a:spLocks noChangeArrowheads="1"/>
          </p:cNvSpPr>
          <p:nvPr/>
        </p:nvSpPr>
        <p:spPr bwMode="auto">
          <a:xfrm>
            <a:off x="4343400" y="300039"/>
            <a:ext cx="594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kumimoji="1" lang="ja-JP" altLang="en-US" sz="2800">
                <a:solidFill>
                  <a:srgbClr val="0000FF"/>
                </a:solidFill>
                <a:latin typeface="メイリオ" panose="020B0604030504040204" pitchFamily="50" charset="-128"/>
                <a:ea typeface="メイリオ" panose="020B0604030504040204" pitchFamily="50" charset="-128"/>
              </a:rPr>
              <a:t>動的全球植生モデル</a:t>
            </a:r>
            <a:r>
              <a:rPr kumimoji="1" lang="en-US" altLang="ja-JP" sz="2800">
                <a:solidFill>
                  <a:srgbClr val="0000FF"/>
                </a:solidFill>
                <a:latin typeface="メイリオ" panose="020B0604030504040204" pitchFamily="50" charset="-128"/>
                <a:ea typeface="メイリオ" panose="020B0604030504040204" pitchFamily="50" charset="-128"/>
              </a:rPr>
              <a:t>SEIB</a:t>
            </a:r>
            <a:r>
              <a:rPr kumimoji="1" lang="ja-JP" altLang="en-US" sz="2800">
                <a:solidFill>
                  <a:srgbClr val="0000FF"/>
                </a:solidFill>
                <a:latin typeface="メイリオ" panose="020B0604030504040204" pitchFamily="50" charset="-128"/>
                <a:ea typeface="メイリオ" panose="020B0604030504040204" pitchFamily="50" charset="-128"/>
              </a:rPr>
              <a:t>について</a:t>
            </a:r>
          </a:p>
        </p:txBody>
      </p:sp>
      <p:pic>
        <p:nvPicPr>
          <p:cNvPr id="18445"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69850"/>
            <a:ext cx="23241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動的全球植生モデル.avi">
            <a:hlinkClick r:id="" action="ppaction://media"/>
          </p:cNvPr>
          <p:cNvPicPr>
            <a:picLocks noRot="1" noChangeAspect="1"/>
          </p:cNvPicPr>
          <p:nvPr>
            <a:videoFile r:link="rId1"/>
          </p:nvPr>
        </p:nvPicPr>
        <p:blipFill>
          <a:blip r:embed="rId6"/>
          <a:stretch>
            <a:fillRect/>
          </a:stretch>
        </p:blipFill>
        <p:spPr>
          <a:xfrm>
            <a:off x="6464601" y="1674628"/>
            <a:ext cx="4401879" cy="3301409"/>
          </a:xfrm>
          <a:prstGeom prst="rect">
            <a:avLst/>
          </a:prstGeom>
        </p:spPr>
      </p:pic>
    </p:spTree>
    <p:extLst>
      <p:ext uri="{BB962C8B-B14F-4D97-AF65-F5344CB8AC3E}">
        <p14:creationId xmlns:p14="http://schemas.microsoft.com/office/powerpoint/2010/main" val="409844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33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6386" name="Rectangle 14"/>
          <p:cNvSpPr>
            <a:spLocks noChangeArrowheads="1"/>
          </p:cNvSpPr>
          <p:nvPr/>
        </p:nvSpPr>
        <p:spPr bwMode="auto">
          <a:xfrm>
            <a:off x="6167439" y="836614"/>
            <a:ext cx="4249737" cy="4751387"/>
          </a:xfrm>
          <a:prstGeom prst="rect">
            <a:avLst/>
          </a:prstGeom>
          <a:solidFill>
            <a:srgbClr val="FFFFFF"/>
          </a:solidFill>
          <a:ln w="19050">
            <a:solidFill>
              <a:schemeClr val="tx1"/>
            </a:solidFill>
            <a:miter lim="800000"/>
            <a:headEnd/>
            <a:tailEnd type="none" w="lg" len="lg"/>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16387" name="Rectangle 13"/>
          <p:cNvSpPr>
            <a:spLocks noChangeArrowheads="1"/>
          </p:cNvSpPr>
          <p:nvPr/>
        </p:nvSpPr>
        <p:spPr bwMode="auto">
          <a:xfrm>
            <a:off x="1774825" y="836614"/>
            <a:ext cx="4249738" cy="4751387"/>
          </a:xfrm>
          <a:prstGeom prst="rect">
            <a:avLst/>
          </a:prstGeom>
          <a:solidFill>
            <a:srgbClr val="FFFFFF"/>
          </a:solidFill>
          <a:ln w="19050">
            <a:solidFill>
              <a:schemeClr val="tx1"/>
            </a:solidFill>
            <a:miter lim="800000"/>
            <a:headEnd/>
            <a:tailEnd type="none" w="lg" len="lg"/>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pic>
        <p:nvPicPr>
          <p:cNvPr id="16388" name="Picture 3" descr="biome_g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9063" y="1787525"/>
            <a:ext cx="34274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Line 4"/>
          <p:cNvSpPr>
            <a:spLocks noChangeShapeType="1"/>
          </p:cNvSpPr>
          <p:nvPr/>
        </p:nvSpPr>
        <p:spPr bwMode="auto">
          <a:xfrm flipV="1">
            <a:off x="8221663" y="3082925"/>
            <a:ext cx="1295400" cy="2133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390" name="Line 5"/>
          <p:cNvSpPr>
            <a:spLocks noChangeShapeType="1"/>
          </p:cNvSpPr>
          <p:nvPr/>
        </p:nvSpPr>
        <p:spPr bwMode="auto">
          <a:xfrm flipV="1">
            <a:off x="7010400" y="3429000"/>
            <a:ext cx="304800" cy="533400"/>
          </a:xfrm>
          <a:prstGeom prst="line">
            <a:avLst/>
          </a:prstGeom>
          <a:noFill/>
          <a:ln w="38100">
            <a:solidFill>
              <a:srgbClr val="3399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391" name="Text Box 6"/>
          <p:cNvSpPr txBox="1">
            <a:spLocks noChangeArrowheads="1"/>
          </p:cNvSpPr>
          <p:nvPr/>
        </p:nvSpPr>
        <p:spPr bwMode="auto">
          <a:xfrm>
            <a:off x="8229601" y="5102226"/>
            <a:ext cx="1966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400">
                <a:solidFill>
                  <a:srgbClr val="FF0510"/>
                </a:solidFill>
                <a:latin typeface="メイリオ" panose="020B0604030504040204" pitchFamily="50" charset="-128"/>
                <a:ea typeface="メイリオ" panose="020B0604030504040204" pitchFamily="50" charset="-128"/>
              </a:rPr>
              <a:t> </a:t>
            </a:r>
            <a:r>
              <a:rPr lang="en-US" altLang="ja-JP" sz="1400">
                <a:solidFill>
                  <a:srgbClr val="FF0510"/>
                </a:solidFill>
                <a:latin typeface="メイリオ" panose="020B0604030504040204" pitchFamily="50" charset="-128"/>
                <a:ea typeface="メイリオ" panose="020B0604030504040204" pitchFamily="50" charset="-128"/>
              </a:rPr>
              <a:t>Potential: </a:t>
            </a:r>
            <a:r>
              <a:rPr lang="ja-JP" altLang="en-US" sz="1400">
                <a:solidFill>
                  <a:srgbClr val="FF0510"/>
                </a:solidFill>
                <a:latin typeface="メイリオ" panose="020B0604030504040204" pitchFamily="50" charset="-128"/>
                <a:ea typeface="メイリオ" panose="020B0604030504040204" pitchFamily="50" charset="-128"/>
              </a:rPr>
              <a:t>気候変化</a:t>
            </a:r>
            <a:endParaRPr lang="en-US" altLang="ja-JP" sz="1400">
              <a:solidFill>
                <a:srgbClr val="FF0510"/>
              </a:solidFill>
              <a:latin typeface="メイリオ" panose="020B0604030504040204" pitchFamily="50" charset="-128"/>
              <a:ea typeface="メイリオ" panose="020B0604030504040204" pitchFamily="50" charset="-128"/>
            </a:endParaRPr>
          </a:p>
        </p:txBody>
      </p:sp>
      <p:sp>
        <p:nvSpPr>
          <p:cNvPr id="16392" name="Text Box 7"/>
          <p:cNvSpPr txBox="1">
            <a:spLocks noChangeArrowheads="1"/>
          </p:cNvSpPr>
          <p:nvPr/>
        </p:nvSpPr>
        <p:spPr bwMode="auto">
          <a:xfrm>
            <a:off x="6172200" y="2290764"/>
            <a:ext cx="16764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50000"/>
              </a:lnSpc>
              <a:spcBef>
                <a:spcPct val="50000"/>
              </a:spcBef>
              <a:buFontTx/>
              <a:buNone/>
            </a:pPr>
            <a:r>
              <a:rPr lang="en-US" altLang="ja-JP" sz="1400">
                <a:solidFill>
                  <a:srgbClr val="008A3E"/>
                </a:solidFill>
                <a:latin typeface="メイリオ" panose="020B0604030504040204" pitchFamily="50" charset="-128"/>
                <a:ea typeface="メイリオ" panose="020B0604030504040204" pitchFamily="50" charset="-128"/>
              </a:rPr>
              <a:t>Actual:</a:t>
            </a:r>
          </a:p>
          <a:p>
            <a:pPr eaLnBrk="1" hangingPunct="1">
              <a:lnSpc>
                <a:spcPct val="50000"/>
              </a:lnSpc>
              <a:spcBef>
                <a:spcPct val="50000"/>
              </a:spcBef>
              <a:buFontTx/>
              <a:buNone/>
            </a:pPr>
            <a:r>
              <a:rPr lang="ja-JP" altLang="en-US" sz="1400">
                <a:solidFill>
                  <a:srgbClr val="008A3E"/>
                </a:solidFill>
                <a:latin typeface="メイリオ" panose="020B0604030504040204" pitchFamily="50" charset="-128"/>
                <a:ea typeface="メイリオ" panose="020B0604030504040204" pitchFamily="50" charset="-128"/>
              </a:rPr>
              <a:t> 種子拡散・</a:t>
            </a:r>
            <a:endParaRPr lang="en-US" altLang="ja-JP" sz="1400">
              <a:solidFill>
                <a:srgbClr val="008A3E"/>
              </a:solidFill>
              <a:latin typeface="メイリオ" panose="020B0604030504040204" pitchFamily="50" charset="-128"/>
              <a:ea typeface="メイリオ" panose="020B0604030504040204" pitchFamily="50" charset="-128"/>
            </a:endParaRPr>
          </a:p>
          <a:p>
            <a:pPr eaLnBrk="1" hangingPunct="1">
              <a:lnSpc>
                <a:spcPct val="50000"/>
              </a:lnSpc>
              <a:spcBef>
                <a:spcPct val="50000"/>
              </a:spcBef>
              <a:buFontTx/>
              <a:buNone/>
            </a:pPr>
            <a:r>
              <a:rPr lang="ja-JP" altLang="en-US" sz="1400">
                <a:solidFill>
                  <a:srgbClr val="008A3E"/>
                </a:solidFill>
                <a:latin typeface="メイリオ" panose="020B0604030504040204" pitchFamily="50" charset="-128"/>
                <a:ea typeface="メイリオ" panose="020B0604030504040204" pitchFamily="50" charset="-128"/>
              </a:rPr>
              <a:t> 競争・</a:t>
            </a:r>
            <a:r>
              <a:rPr lang="en-US" altLang="ja-JP" sz="1400">
                <a:solidFill>
                  <a:srgbClr val="008A3E"/>
                </a:solidFill>
                <a:latin typeface="メイリオ" panose="020B0604030504040204" pitchFamily="50" charset="-128"/>
                <a:ea typeface="メイリオ" panose="020B0604030504040204" pitchFamily="50" charset="-128"/>
              </a:rPr>
              <a:t>(</a:t>
            </a:r>
            <a:r>
              <a:rPr lang="ja-JP" altLang="en-US" sz="1400">
                <a:solidFill>
                  <a:srgbClr val="008A3E"/>
                </a:solidFill>
                <a:latin typeface="メイリオ" panose="020B0604030504040204" pitchFamily="50" charset="-128"/>
                <a:ea typeface="メイリオ" panose="020B0604030504040204" pitchFamily="50" charset="-128"/>
              </a:rPr>
              <a:t>攪乱</a:t>
            </a:r>
            <a:r>
              <a:rPr lang="en-US" altLang="ja-JP" sz="1400">
                <a:solidFill>
                  <a:srgbClr val="008A3E"/>
                </a:solidFill>
                <a:latin typeface="メイリオ" panose="020B0604030504040204" pitchFamily="50" charset="-128"/>
                <a:ea typeface="メイリオ" panose="020B0604030504040204" pitchFamily="50" charset="-128"/>
              </a:rPr>
              <a:t>)</a:t>
            </a:r>
          </a:p>
          <a:p>
            <a:pPr eaLnBrk="1" hangingPunct="1">
              <a:lnSpc>
                <a:spcPct val="50000"/>
              </a:lnSpc>
              <a:spcBef>
                <a:spcPct val="50000"/>
              </a:spcBef>
              <a:buFontTx/>
              <a:buNone/>
            </a:pPr>
            <a:r>
              <a:rPr lang="ja-JP" altLang="en-US" sz="1400">
                <a:solidFill>
                  <a:srgbClr val="008A3E"/>
                </a:solidFill>
                <a:latin typeface="メイリオ" panose="020B0604030504040204" pitchFamily="50" charset="-128"/>
                <a:ea typeface="メイリオ" panose="020B0604030504040204" pitchFamily="50" charset="-128"/>
              </a:rPr>
              <a:t>　↓</a:t>
            </a:r>
            <a:endParaRPr lang="en-US" altLang="ja-JP" sz="1400">
              <a:solidFill>
                <a:srgbClr val="008A3E"/>
              </a:solidFill>
              <a:latin typeface="メイリオ" panose="020B0604030504040204" pitchFamily="50" charset="-128"/>
              <a:ea typeface="メイリオ" panose="020B0604030504040204" pitchFamily="50" charset="-128"/>
            </a:endParaRPr>
          </a:p>
          <a:p>
            <a:pPr eaLnBrk="1" hangingPunct="1">
              <a:lnSpc>
                <a:spcPct val="50000"/>
              </a:lnSpc>
              <a:spcBef>
                <a:spcPct val="50000"/>
              </a:spcBef>
              <a:buFontTx/>
              <a:buNone/>
            </a:pPr>
            <a:r>
              <a:rPr lang="ja-JP" altLang="en-US" sz="1400">
                <a:solidFill>
                  <a:srgbClr val="008A3E"/>
                </a:solidFill>
                <a:latin typeface="メイリオ" panose="020B0604030504040204" pitchFamily="50" charset="-128"/>
                <a:ea typeface="メイリオ" panose="020B0604030504040204" pitchFamily="50" charset="-128"/>
              </a:rPr>
              <a:t> タイムラグ</a:t>
            </a:r>
          </a:p>
        </p:txBody>
      </p:sp>
      <p:sp>
        <p:nvSpPr>
          <p:cNvPr id="16393" name="Text Box 8"/>
          <p:cNvSpPr txBox="1">
            <a:spLocks noChangeArrowheads="1"/>
          </p:cNvSpPr>
          <p:nvPr/>
        </p:nvSpPr>
        <p:spPr bwMode="auto">
          <a:xfrm>
            <a:off x="6240464" y="904876"/>
            <a:ext cx="4105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800" dirty="0">
                <a:latin typeface="メイリオ" panose="020B0604030504040204" pitchFamily="50" charset="-128"/>
                <a:ea typeface="メイリオ" panose="020B0604030504040204" pitchFamily="50" charset="-128"/>
              </a:rPr>
              <a:t>しかし、気候が変化しても、実際に植生の移動が完了するまでには、最大数千年に及ぶタイムラグが生じる</a:t>
            </a:r>
            <a:endParaRPr lang="en-US" altLang="ja-JP" sz="1800" dirty="0">
              <a:latin typeface="メイリオ" panose="020B0604030504040204" pitchFamily="50" charset="-128"/>
              <a:ea typeface="メイリオ" panose="020B0604030504040204" pitchFamily="50" charset="-128"/>
            </a:endParaRPr>
          </a:p>
        </p:txBody>
      </p:sp>
      <p:sp>
        <p:nvSpPr>
          <p:cNvPr id="16394" name="Text Box 12"/>
          <p:cNvSpPr txBox="1">
            <a:spLocks noChangeArrowheads="1"/>
          </p:cNvSpPr>
          <p:nvPr/>
        </p:nvSpPr>
        <p:spPr bwMode="auto">
          <a:xfrm>
            <a:off x="1919288" y="904876"/>
            <a:ext cx="401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800">
                <a:latin typeface="メイリオ" panose="020B0604030504040204" pitchFamily="50" charset="-128"/>
                <a:ea typeface="メイリオ" panose="020B0604030504040204" pitchFamily="50" charset="-128"/>
              </a:rPr>
              <a:t>全球スケールにおいては、植生帯の分布は、主に気候要素で決まる</a:t>
            </a:r>
            <a:endParaRPr lang="en-US" altLang="ja-JP" sz="1800">
              <a:latin typeface="メイリオ" panose="020B0604030504040204" pitchFamily="50" charset="-128"/>
              <a:ea typeface="メイリオ" panose="020B0604030504040204" pitchFamily="50" charset="-128"/>
            </a:endParaRPr>
          </a:p>
        </p:txBody>
      </p:sp>
      <p:sp>
        <p:nvSpPr>
          <p:cNvPr id="16395" name="タイトル 1"/>
          <p:cNvSpPr txBox="1">
            <a:spLocks/>
          </p:cNvSpPr>
          <p:nvPr/>
        </p:nvSpPr>
        <p:spPr bwMode="auto">
          <a:xfrm>
            <a:off x="2057400" y="5764214"/>
            <a:ext cx="7977188" cy="86518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latin typeface="メイリオ" panose="020B0604030504040204" pitchFamily="50" charset="-128"/>
                <a:ea typeface="メイリオ" panose="020B0604030504040204" pitchFamily="50" charset="-128"/>
              </a:rPr>
              <a:t>人間社会にとって重要なのは、数十～数百年間の気候変動予測。</a:t>
            </a:r>
            <a:endParaRPr lang="en-US" altLang="ja-JP" sz="2000">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2000">
                <a:latin typeface="メイリオ" panose="020B0604030504040204" pitchFamily="50" charset="-128"/>
                <a:ea typeface="メイリオ" panose="020B0604030504040204" pitchFamily="50" charset="-128"/>
              </a:rPr>
              <a:t>よって、気候変化と植生変化との間のタイムラグは無視できない。</a:t>
            </a:r>
            <a:endParaRPr lang="en-US" altLang="ja-JP" sz="2000">
              <a:latin typeface="メイリオ" panose="020B0604030504040204" pitchFamily="50" charset="-128"/>
              <a:ea typeface="メイリオ" panose="020B0604030504040204" pitchFamily="50" charset="-128"/>
            </a:endParaRPr>
          </a:p>
        </p:txBody>
      </p:sp>
      <p:pic>
        <p:nvPicPr>
          <p:cNvPr id="16396" name="Picture 8" descr="D:\Hisashi\Dropbox\研究\プレゼン\イメージ\気候区分植生図.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2776" y="1828800"/>
            <a:ext cx="39973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Rectangle 16"/>
          <p:cNvSpPr>
            <a:spLocks noChangeArrowheads="1"/>
          </p:cNvSpPr>
          <p:nvPr/>
        </p:nvSpPr>
        <p:spPr bwMode="auto">
          <a:xfrm>
            <a:off x="1752600" y="223839"/>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kumimoji="1" lang="ja-JP" altLang="en-US" sz="2800">
                <a:solidFill>
                  <a:srgbClr val="0000FF"/>
                </a:solidFill>
                <a:latin typeface="メイリオ" panose="020B0604030504040204" pitchFamily="50" charset="-128"/>
                <a:ea typeface="メイリオ" panose="020B0604030504040204" pitchFamily="50" charset="-128"/>
              </a:rPr>
              <a:t>気候変動と植生変化との間の時間遅れ</a:t>
            </a:r>
          </a:p>
        </p:txBody>
      </p:sp>
    </p:spTree>
    <p:extLst>
      <p:ext uri="{BB962C8B-B14F-4D97-AF65-F5344CB8AC3E}">
        <p14:creationId xmlns:p14="http://schemas.microsoft.com/office/powerpoint/2010/main" val="4050568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 name="正方形/長方形 4"/>
          <p:cNvSpPr/>
          <p:nvPr/>
        </p:nvSpPr>
        <p:spPr>
          <a:xfrm>
            <a:off x="807720" y="1072445"/>
            <a:ext cx="10104120" cy="4989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174044" y="1241287"/>
            <a:ext cx="9371189" cy="4585871"/>
          </a:xfrm>
          <a:prstGeom prst="rect">
            <a:avLst/>
          </a:prstGeom>
          <a:noFill/>
          <a:ln>
            <a:noFill/>
          </a:ln>
        </p:spPr>
        <p:txBody>
          <a:bodyPr wrap="square">
            <a:spAutoFit/>
          </a:bodyPr>
          <a:lstStyle/>
          <a:p>
            <a:pPr marL="514350" indent="-514350">
              <a:spcBef>
                <a:spcPts val="1200"/>
              </a:spcBef>
              <a:spcAft>
                <a:spcPts val="600"/>
              </a:spcAft>
              <a:buFont typeface="+mj-lt"/>
              <a:buAutoNum type="arabicPeriod"/>
            </a:pPr>
            <a:r>
              <a:rPr lang="ja-JP" altLang="en-US" sz="2800" dirty="0">
                <a:latin typeface="メイリオ" panose="020B0604030504040204" pitchFamily="50" charset="-128"/>
                <a:ea typeface="メイリオ" panose="020B0604030504040204" pitchFamily="50" charset="-128"/>
              </a:rPr>
              <a:t>現在の陸上生態系がどのように働いているかについて、理解が深まる</a:t>
            </a:r>
          </a:p>
          <a:p>
            <a:pPr marL="514350" indent="-514350">
              <a:spcBef>
                <a:spcPts val="600"/>
              </a:spcBef>
              <a:spcAft>
                <a:spcPts val="600"/>
              </a:spcAft>
              <a:buFont typeface="+mj-lt"/>
              <a:buAutoNum type="arabicPeriod"/>
            </a:pPr>
            <a:r>
              <a:rPr lang="ja-JP" altLang="en-US" sz="2800" dirty="0">
                <a:latin typeface="メイリオ" panose="020B0604030504040204" pitchFamily="50" charset="-128"/>
                <a:ea typeface="メイリオ" panose="020B0604030504040204" pitchFamily="50" charset="-128"/>
              </a:rPr>
              <a:t>将来起こりうる可能性の予測が、科学的に信頼性のある範囲で可能となる</a:t>
            </a:r>
          </a:p>
          <a:p>
            <a:pPr marL="514350" indent="-514350">
              <a:spcBef>
                <a:spcPts val="600"/>
              </a:spcBef>
              <a:spcAft>
                <a:spcPts val="600"/>
              </a:spcAft>
              <a:buFont typeface="+mj-lt"/>
              <a:buAutoNum type="arabicPeriod"/>
            </a:pPr>
            <a:r>
              <a:rPr lang="ja-JP" altLang="en-US" sz="2800" dirty="0">
                <a:latin typeface="メイリオ" panose="020B0604030504040204" pitchFamily="50" charset="-128"/>
                <a:ea typeface="メイリオ" panose="020B0604030504040204" pitchFamily="50" charset="-128"/>
              </a:rPr>
              <a:t>どの部分に不確実性が大きいか、あるいは信頼性がどのくらいあるかという評価ができる</a:t>
            </a:r>
          </a:p>
          <a:p>
            <a:pPr marL="514350" indent="-514350">
              <a:spcBef>
                <a:spcPts val="600"/>
              </a:spcBef>
              <a:spcAft>
                <a:spcPts val="600"/>
              </a:spcAft>
              <a:buFont typeface="+mj-lt"/>
              <a:buAutoNum type="arabicPeriod"/>
            </a:pPr>
            <a:r>
              <a:rPr lang="ja-JP" altLang="en-US" sz="2800" dirty="0">
                <a:latin typeface="メイリオ" panose="020B0604030504040204" pitchFamily="50" charset="-128"/>
                <a:ea typeface="メイリオ" panose="020B0604030504040204" pitchFamily="50" charset="-128"/>
              </a:rPr>
              <a:t>重点的に研究すべき分野や対象を、ある程度しぼり込むことができる</a:t>
            </a:r>
          </a:p>
          <a:p>
            <a:pPr marL="514350" indent="-514350">
              <a:spcBef>
                <a:spcPts val="600"/>
              </a:spcBef>
              <a:spcAft>
                <a:spcPts val="600"/>
              </a:spcAft>
              <a:buFont typeface="+mj-lt"/>
              <a:buAutoNum type="arabicPeriod"/>
            </a:pPr>
            <a:r>
              <a:rPr lang="ja-JP" altLang="en-US" sz="2800" dirty="0">
                <a:latin typeface="メイリオ" panose="020B0604030504040204" pitchFamily="50" charset="-128"/>
                <a:ea typeface="メイリオ" panose="020B0604030504040204" pitchFamily="50" charset="-128"/>
              </a:rPr>
              <a:t>生態系管理（例えば炭素管理）の効果を評価できる</a:t>
            </a:r>
          </a:p>
        </p:txBody>
      </p:sp>
      <p:sp>
        <p:nvSpPr>
          <p:cNvPr id="3" name="正方形/長方形 2"/>
          <p:cNvSpPr/>
          <p:nvPr/>
        </p:nvSpPr>
        <p:spPr>
          <a:xfrm>
            <a:off x="4555968" y="6321387"/>
            <a:ext cx="7361311" cy="369332"/>
          </a:xfrm>
          <a:prstGeom prst="rect">
            <a:avLst/>
          </a:prstGeom>
        </p:spPr>
        <p:txBody>
          <a:bodyPr wrap="none">
            <a:spAutoFit/>
          </a:bodyPr>
          <a:lstStyle/>
          <a:p>
            <a:pPr>
              <a:spcBef>
                <a:spcPts val="1200"/>
              </a:spcBef>
            </a:pPr>
            <a:r>
              <a:rPr lang="ja-JP" altLang="en-US" dirty="0">
                <a:latin typeface="メイリオ" panose="020B0604030504040204" pitchFamily="50" charset="-128"/>
                <a:ea typeface="メイリオ" panose="020B0604030504040204" pitchFamily="50" charset="-128"/>
              </a:rPr>
              <a:t>出典：伊藤昭彦2007「植物が地球をかえた！」第</a:t>
            </a:r>
            <a:r>
              <a:rPr lang="en-US" altLang="ja-JP" dirty="0">
                <a:latin typeface="メイリオ" panose="020B0604030504040204" pitchFamily="50" charset="-128"/>
                <a:ea typeface="メイリオ" panose="020B0604030504040204" pitchFamily="50" charset="-128"/>
              </a:rPr>
              <a:t>8</a:t>
            </a:r>
            <a:r>
              <a:rPr lang="ja-JP" altLang="en-US" dirty="0">
                <a:latin typeface="メイリオ" panose="020B0604030504040204" pitchFamily="50" charset="-128"/>
                <a:ea typeface="メイリオ" panose="020B0604030504040204" pitchFamily="50" charset="-128"/>
              </a:rPr>
              <a:t>章より、一部改変</a:t>
            </a:r>
          </a:p>
        </p:txBody>
      </p:sp>
      <p:sp>
        <p:nvSpPr>
          <p:cNvPr id="4" name="Rectangle 16"/>
          <p:cNvSpPr>
            <a:spLocks noChangeArrowheads="1"/>
          </p:cNvSpPr>
          <p:nvPr/>
        </p:nvSpPr>
        <p:spPr bwMode="auto">
          <a:xfrm>
            <a:off x="1752600" y="223838"/>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eaLnBrk="1" hangingPunct="1"/>
            <a:r>
              <a:rPr kumimoji="1" lang="ja-JP" altLang="en-US" sz="2800" dirty="0">
                <a:solidFill>
                  <a:srgbClr val="0000FF"/>
                </a:solidFill>
                <a:latin typeface="メイリオ" panose="020B0604030504040204" pitchFamily="50" charset="-128"/>
                <a:ea typeface="メイリオ" panose="020B0604030504040204" pitchFamily="50" charset="-128"/>
              </a:rPr>
              <a:t>植生モデル研究は何の役に立つのか</a:t>
            </a:r>
          </a:p>
        </p:txBody>
      </p:sp>
    </p:spTree>
    <p:extLst>
      <p:ext uri="{BB962C8B-B14F-4D97-AF65-F5344CB8AC3E}">
        <p14:creationId xmlns:p14="http://schemas.microsoft.com/office/powerpoint/2010/main" val="13082397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 xmlns:a16="http://schemas.microsoft.com/office/drawing/2014/main" id="{46F6A5C5-618D-0707-9B21-A9A1EB90000F}"/>
              </a:ext>
            </a:extLst>
          </p:cNvPr>
          <p:cNvSpPr>
            <a:spLocks noChangeArrowheads="1"/>
          </p:cNvSpPr>
          <p:nvPr/>
        </p:nvSpPr>
        <p:spPr bwMode="auto">
          <a:xfrm>
            <a:off x="1752600" y="685800"/>
            <a:ext cx="8458200" cy="4800600"/>
          </a:xfrm>
          <a:prstGeom prst="rect">
            <a:avLst/>
          </a:prstGeom>
          <a:solidFill>
            <a:srgbClr val="FFFFFF"/>
          </a:solidFill>
          <a:ln w="9525">
            <a:solidFill>
              <a:schemeClr val="tx1"/>
            </a:solidFill>
            <a:miter lim="800000"/>
            <a:headEnd/>
            <a:tailEnd/>
          </a:ln>
        </p:spPr>
        <p:txBody>
          <a:bodyPr wrap="none"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eaLnBrk="1" hangingPunct="1"/>
            <a:endParaRPr lang="ja-JP" altLang="en-US">
              <a:latin typeface="メイリオ" panose="020B0604030504040204" pitchFamily="50" charset="-128"/>
              <a:ea typeface="メイリオ" panose="020B0604030504040204" pitchFamily="50" charset="-128"/>
            </a:endParaRPr>
          </a:p>
        </p:txBody>
      </p:sp>
      <p:pic>
        <p:nvPicPr>
          <p:cNvPr id="40963" name="Picture 2" descr="C:\Users\hsato\Desktop\2.PNG">
            <a:extLst>
              <a:ext uri="{FF2B5EF4-FFF2-40B4-BE49-F238E27FC236}">
                <a16:creationId xmlns="" xmlns:a16="http://schemas.microsoft.com/office/drawing/2014/main" id="{39268C0A-15FA-F2A6-C47A-1C34389FC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62064"/>
            <a:ext cx="335280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3" descr="C:\Users\hsato\Desktop\3.PNG">
            <a:extLst>
              <a:ext uri="{FF2B5EF4-FFF2-40B4-BE49-F238E27FC236}">
                <a16:creationId xmlns="" xmlns:a16="http://schemas.microsoft.com/office/drawing/2014/main" id="{0A901B1C-31C3-7280-52F7-85EFE676B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076" y="1871664"/>
            <a:ext cx="3362325"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descr="C:\Users\hsato\Desktop\1.PNG">
            <a:extLst>
              <a:ext uri="{FF2B5EF4-FFF2-40B4-BE49-F238E27FC236}">
                <a16:creationId xmlns="" xmlns:a16="http://schemas.microsoft.com/office/drawing/2014/main" id="{B3E6B13E-7A9D-184B-3370-1550D40954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0988" y="1185864"/>
            <a:ext cx="2157412"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正方形/長方形 2">
            <a:extLst>
              <a:ext uri="{FF2B5EF4-FFF2-40B4-BE49-F238E27FC236}">
                <a16:creationId xmlns="" xmlns:a16="http://schemas.microsoft.com/office/drawing/2014/main" id="{928068E0-CAD0-6175-2684-046CAA011191}"/>
              </a:ext>
            </a:extLst>
          </p:cNvPr>
          <p:cNvSpPr>
            <a:spLocks noChangeArrowheads="1"/>
          </p:cNvSpPr>
          <p:nvPr/>
        </p:nvSpPr>
        <p:spPr bwMode="auto">
          <a:xfrm rot="16200000">
            <a:off x="8434388" y="2795588"/>
            <a:ext cx="3886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eaLnBrk="1" hangingPunct="1"/>
            <a:r>
              <a:rPr lang="ja-JP" altLang="en-US" sz="1200" b="0">
                <a:latin typeface="メイリオ" panose="020B0604030504040204" pitchFamily="50" charset="-128"/>
                <a:ea typeface="メイリオ" panose="020B0604030504040204" pitchFamily="50" charset="-128"/>
              </a:rPr>
              <a:t>写真の出典：ナショナルジオグラフィック日本版</a:t>
            </a:r>
          </a:p>
        </p:txBody>
      </p:sp>
      <p:sp>
        <p:nvSpPr>
          <p:cNvPr id="40967" name="正方形/長方形 5">
            <a:extLst>
              <a:ext uri="{FF2B5EF4-FFF2-40B4-BE49-F238E27FC236}">
                <a16:creationId xmlns="" xmlns:a16="http://schemas.microsoft.com/office/drawing/2014/main" id="{87AD77FE-5C40-7ADA-E72A-5F3DCEC0F67A}"/>
              </a:ext>
            </a:extLst>
          </p:cNvPr>
          <p:cNvSpPr>
            <a:spLocks noChangeArrowheads="1"/>
          </p:cNvSpPr>
          <p:nvPr/>
        </p:nvSpPr>
        <p:spPr bwMode="auto">
          <a:xfrm>
            <a:off x="7751764" y="4114800"/>
            <a:ext cx="2459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eaLnBrk="1" hangingPunct="1"/>
            <a:r>
              <a:rPr lang="ja-JP" altLang="en-US">
                <a:solidFill>
                  <a:srgbClr val="00B050"/>
                </a:solidFill>
                <a:latin typeface="メイリオ" panose="020B0604030504040204" pitchFamily="50" charset="-128"/>
                <a:ea typeface="メイリオ" panose="020B0604030504040204" pitchFamily="50" charset="-128"/>
              </a:rPr>
              <a:t>明治神宮御境内林苑計画</a:t>
            </a:r>
          </a:p>
        </p:txBody>
      </p:sp>
      <p:sp>
        <p:nvSpPr>
          <p:cNvPr id="40968" name="Rectangle 22">
            <a:extLst>
              <a:ext uri="{FF2B5EF4-FFF2-40B4-BE49-F238E27FC236}">
                <a16:creationId xmlns="" xmlns:a16="http://schemas.microsoft.com/office/drawing/2014/main" id="{9A9CA849-85EF-BCA4-4D82-0C0207471AB7}"/>
              </a:ext>
            </a:extLst>
          </p:cNvPr>
          <p:cNvSpPr>
            <a:spLocks noChangeArrowheads="1"/>
          </p:cNvSpPr>
          <p:nvPr/>
        </p:nvSpPr>
        <p:spPr bwMode="auto">
          <a:xfrm>
            <a:off x="2438400" y="1273175"/>
            <a:ext cx="2286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eaLnBrk="1" hangingPunct="1"/>
            <a:r>
              <a:rPr kumimoji="1" lang="en-US" altLang="ja-JP" sz="2800">
                <a:solidFill>
                  <a:srgbClr val="00B050"/>
                </a:solidFill>
                <a:latin typeface="メイリオ" panose="020B0604030504040204" pitchFamily="50" charset="-128"/>
                <a:ea typeface="メイリオ" panose="020B0604030504040204" pitchFamily="50" charset="-128"/>
              </a:rPr>
              <a:t>100</a:t>
            </a:r>
            <a:r>
              <a:rPr kumimoji="1" lang="ja-JP" altLang="en-US" sz="2800">
                <a:solidFill>
                  <a:srgbClr val="00B050"/>
                </a:solidFill>
                <a:latin typeface="メイリオ" panose="020B0604030504040204" pitchFamily="50" charset="-128"/>
                <a:ea typeface="メイリオ" panose="020B0604030504040204" pitchFamily="50" charset="-128"/>
              </a:rPr>
              <a:t>年前</a:t>
            </a:r>
          </a:p>
        </p:txBody>
      </p:sp>
      <p:sp>
        <p:nvSpPr>
          <p:cNvPr id="40969" name="Rectangle 22">
            <a:extLst>
              <a:ext uri="{FF2B5EF4-FFF2-40B4-BE49-F238E27FC236}">
                <a16:creationId xmlns="" xmlns:a16="http://schemas.microsoft.com/office/drawing/2014/main" id="{5967691D-0D71-D872-1FDC-B7414646D140}"/>
              </a:ext>
            </a:extLst>
          </p:cNvPr>
          <p:cNvSpPr>
            <a:spLocks noChangeArrowheads="1"/>
          </p:cNvSpPr>
          <p:nvPr/>
        </p:nvSpPr>
        <p:spPr bwMode="auto">
          <a:xfrm>
            <a:off x="4943475" y="1898650"/>
            <a:ext cx="2286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eaLnBrk="1" hangingPunct="1"/>
            <a:r>
              <a:rPr kumimoji="1" lang="ja-JP" altLang="en-US" sz="2800">
                <a:solidFill>
                  <a:srgbClr val="00B050"/>
                </a:solidFill>
                <a:latin typeface="メイリオ" panose="020B0604030504040204" pitchFamily="50" charset="-128"/>
                <a:ea typeface="メイリオ" panose="020B0604030504040204" pitchFamily="50" charset="-128"/>
              </a:rPr>
              <a:t>現在</a:t>
            </a:r>
          </a:p>
        </p:txBody>
      </p:sp>
      <p:sp>
        <p:nvSpPr>
          <p:cNvPr id="40970" name="Rectangle 16">
            <a:extLst>
              <a:ext uri="{FF2B5EF4-FFF2-40B4-BE49-F238E27FC236}">
                <a16:creationId xmlns="" xmlns:a16="http://schemas.microsoft.com/office/drawing/2014/main" id="{38FBF81F-06F4-551A-FC8C-EB70D4B75D6F}"/>
              </a:ext>
            </a:extLst>
          </p:cNvPr>
          <p:cNvSpPr>
            <a:spLocks noChangeArrowheads="1"/>
          </p:cNvSpPr>
          <p:nvPr/>
        </p:nvSpPr>
        <p:spPr bwMode="auto">
          <a:xfrm>
            <a:off x="17526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eaLnBrk="1" hangingPunct="1"/>
            <a:r>
              <a:rPr kumimoji="1" lang="en-US" altLang="ja-JP" sz="2400" dirty="0">
                <a:solidFill>
                  <a:srgbClr val="0000FF"/>
                </a:solidFill>
                <a:latin typeface="メイリオ" panose="020B0604030504040204" pitchFamily="50" charset="-128"/>
                <a:ea typeface="メイリオ" panose="020B0604030504040204" pitchFamily="50" charset="-128"/>
              </a:rPr>
              <a:t>SEIB</a:t>
            </a:r>
            <a:r>
              <a:rPr kumimoji="1" lang="ja-JP" altLang="en-US" sz="2400" dirty="0">
                <a:solidFill>
                  <a:srgbClr val="0000FF"/>
                </a:solidFill>
                <a:latin typeface="メイリオ" panose="020B0604030504040204" pitchFamily="50" charset="-128"/>
                <a:ea typeface="メイリオ" panose="020B0604030504040204" pitchFamily="50" charset="-128"/>
              </a:rPr>
              <a:t>が目指す応用例</a:t>
            </a:r>
            <a:r>
              <a:rPr kumimoji="1" lang="en-US" altLang="ja-JP" sz="2400" dirty="0">
                <a:solidFill>
                  <a:srgbClr val="0000FF"/>
                </a:solidFill>
                <a:latin typeface="メイリオ" panose="020B0604030504040204" pitchFamily="50" charset="-128"/>
                <a:ea typeface="メイリオ" panose="020B0604030504040204" pitchFamily="50" charset="-128"/>
              </a:rPr>
              <a:t>1</a:t>
            </a:r>
            <a:r>
              <a:rPr kumimoji="1" lang="en-US" altLang="ja-JP" sz="2400" b="0" dirty="0">
                <a:solidFill>
                  <a:srgbClr val="0000FF"/>
                </a:solidFill>
                <a:latin typeface="メイリオ" panose="020B0604030504040204" pitchFamily="50" charset="-128"/>
                <a:ea typeface="メイリオ" panose="020B0604030504040204" pitchFamily="50" charset="-128"/>
              </a:rPr>
              <a:t> </a:t>
            </a:r>
            <a:r>
              <a:rPr kumimoji="1" lang="ja-JP" altLang="en-US" sz="2400" b="0" dirty="0">
                <a:solidFill>
                  <a:srgbClr val="0000FF"/>
                </a:solidFill>
                <a:latin typeface="メイリオ" panose="020B0604030504040204" pitchFamily="50" charset="-128"/>
                <a:ea typeface="メイリオ" panose="020B0604030504040204" pitchFamily="50" charset="-128"/>
              </a:rPr>
              <a:t>植生管理計画ツールの開発</a:t>
            </a:r>
            <a:endParaRPr kumimoji="1" lang="ja-JP" altLang="en-US" sz="2000" b="0" dirty="0">
              <a:solidFill>
                <a:srgbClr val="0000FF"/>
              </a:solidFill>
              <a:latin typeface="メイリオ" panose="020B0604030504040204" pitchFamily="50" charset="-128"/>
              <a:ea typeface="メイリオ" panose="020B0604030504040204" pitchFamily="50" charset="-128"/>
            </a:endParaRPr>
          </a:p>
        </p:txBody>
      </p:sp>
      <p:sp>
        <p:nvSpPr>
          <p:cNvPr id="40971" name="Rectangle 16">
            <a:extLst>
              <a:ext uri="{FF2B5EF4-FFF2-40B4-BE49-F238E27FC236}">
                <a16:creationId xmlns="" xmlns:a16="http://schemas.microsoft.com/office/drawing/2014/main" id="{49D53E6B-B2E7-1073-212E-3D95FD00204F}"/>
              </a:ext>
            </a:extLst>
          </p:cNvPr>
          <p:cNvSpPr>
            <a:spLocks noChangeArrowheads="1"/>
          </p:cNvSpPr>
          <p:nvPr/>
        </p:nvSpPr>
        <p:spPr bwMode="auto">
          <a:xfrm>
            <a:off x="1828800" y="757238"/>
            <a:ext cx="601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eaLnBrk="1" hangingPunct="1"/>
            <a:r>
              <a:rPr kumimoji="1" lang="ja-JP" altLang="en-US" sz="2400">
                <a:latin typeface="メイリオ" panose="020B0604030504040204" pitchFamily="50" charset="-128"/>
                <a:ea typeface="メイリオ" panose="020B0604030504040204" pitchFamily="50" charset="-128"/>
              </a:rPr>
              <a:t>例：明治神宮における「自然林」造営</a:t>
            </a:r>
          </a:p>
        </p:txBody>
      </p:sp>
      <p:sp>
        <p:nvSpPr>
          <p:cNvPr id="40972" name="正方形/長方形 11">
            <a:extLst>
              <a:ext uri="{FF2B5EF4-FFF2-40B4-BE49-F238E27FC236}">
                <a16:creationId xmlns="" xmlns:a16="http://schemas.microsoft.com/office/drawing/2014/main" id="{0B23ACF4-94E6-CA76-2D2C-00D95D5B0819}"/>
              </a:ext>
            </a:extLst>
          </p:cNvPr>
          <p:cNvSpPr>
            <a:spLocks noChangeArrowheads="1"/>
          </p:cNvSpPr>
          <p:nvPr/>
        </p:nvSpPr>
        <p:spPr bwMode="auto">
          <a:xfrm>
            <a:off x="1752600" y="4191001"/>
            <a:ext cx="83058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spcAft>
                <a:spcPts val="600"/>
              </a:spcAft>
            </a:pPr>
            <a:r>
              <a:rPr lang="ja-JP" altLang="en-US">
                <a:latin typeface="メイリオ" panose="020B0604030504040204" pitchFamily="50" charset="-128"/>
                <a:ea typeface="メイリオ" panose="020B0604030504040204" pitchFamily="50" charset="-128"/>
              </a:rPr>
              <a:t>初期条件：</a:t>
            </a:r>
            <a:r>
              <a:rPr lang="ja-JP" altLang="en-US" b="0">
                <a:latin typeface="メイリオ" panose="020B0604030504040204" pitchFamily="50" charset="-128"/>
                <a:ea typeface="メイリオ" panose="020B0604030504040204" pitchFamily="50" charset="-128"/>
              </a:rPr>
              <a:t>保水力と栄養塩に乏しい荒れ地（関東ローム）</a:t>
            </a:r>
          </a:p>
          <a:p>
            <a:pPr eaLnBrk="1" hangingPunct="1"/>
            <a:r>
              <a:rPr lang="ja-JP" altLang="en-US">
                <a:latin typeface="メイリオ" panose="020B0604030504040204" pitchFamily="50" charset="-128"/>
                <a:ea typeface="メイリオ" panose="020B0604030504040204" pitchFamily="50" charset="-128"/>
              </a:rPr>
              <a:t>目標：</a:t>
            </a:r>
            <a:r>
              <a:rPr lang="en-US" altLang="ja-JP" b="0">
                <a:latin typeface="メイリオ" panose="020B0604030504040204" pitchFamily="50" charset="-128"/>
                <a:ea typeface="メイリオ" panose="020B0604030504040204" pitchFamily="50" charset="-128"/>
              </a:rPr>
              <a:t>100</a:t>
            </a:r>
            <a:r>
              <a:rPr lang="ja-JP" altLang="en-US" b="0">
                <a:latin typeface="メイリオ" panose="020B0604030504040204" pitchFamily="50" charset="-128"/>
                <a:ea typeface="メイリオ" panose="020B0604030504040204" pitchFamily="50" charset="-128"/>
              </a:rPr>
              <a:t>年程度の時間をかけて自然更新する森林を造営する</a:t>
            </a:r>
            <a:endParaRPr lang="en-US" altLang="ja-JP" b="0">
              <a:latin typeface="メイリオ" panose="020B0604030504040204" pitchFamily="50" charset="-128"/>
              <a:ea typeface="メイリオ" panose="020B0604030504040204" pitchFamily="50" charset="-128"/>
            </a:endParaRPr>
          </a:p>
          <a:p>
            <a:pPr>
              <a:spcAft>
                <a:spcPts val="600"/>
              </a:spcAft>
            </a:pPr>
            <a:r>
              <a:rPr lang="ja-JP" altLang="en-US" b="0">
                <a:latin typeface="メイリオ" panose="020B0604030504040204" pitchFamily="50" charset="-128"/>
                <a:ea typeface="メイリオ" panose="020B0604030504040204" pitchFamily="50" charset="-128"/>
              </a:rPr>
              <a:t>　　　ただし、その途中であっても森林景観を実現する</a:t>
            </a:r>
          </a:p>
          <a:p>
            <a:pPr eaLnBrk="1" hangingPunct="1"/>
            <a:r>
              <a:rPr lang="ja-JP" altLang="en-US">
                <a:latin typeface="メイリオ" panose="020B0604030504040204" pitchFamily="50" charset="-128"/>
                <a:ea typeface="メイリオ" panose="020B0604030504040204" pitchFamily="50" charset="-128"/>
              </a:rPr>
              <a:t>手法：</a:t>
            </a:r>
            <a:r>
              <a:rPr lang="ja-JP" altLang="en-US" b="0">
                <a:latin typeface="メイリオ" panose="020B0604030504040204" pitchFamily="50" charset="-128"/>
                <a:ea typeface="メイリオ" panose="020B0604030504040204" pitchFamily="50" charset="-128"/>
              </a:rPr>
              <a:t>荒廃地に適応したアカマツを林冠に、多種の常緑広葉樹を林床に植樹、以降放置</a:t>
            </a:r>
          </a:p>
        </p:txBody>
      </p:sp>
      <p:sp>
        <p:nvSpPr>
          <p:cNvPr id="40973" name="Rectangle 78">
            <a:extLst>
              <a:ext uri="{FF2B5EF4-FFF2-40B4-BE49-F238E27FC236}">
                <a16:creationId xmlns="" xmlns:a16="http://schemas.microsoft.com/office/drawing/2014/main" id="{E112A9B9-ACA4-AA42-D222-B46D526190B2}"/>
              </a:ext>
            </a:extLst>
          </p:cNvPr>
          <p:cNvSpPr>
            <a:spLocks noChangeArrowheads="1"/>
          </p:cNvSpPr>
          <p:nvPr/>
        </p:nvSpPr>
        <p:spPr bwMode="auto">
          <a:xfrm>
            <a:off x="1752600" y="5638801"/>
            <a:ext cx="8763000" cy="923925"/>
          </a:xfrm>
          <a:prstGeom prst="rect">
            <a:avLst/>
          </a:prstGeom>
          <a:solidFill>
            <a:srgbClr val="FFFF99"/>
          </a:solidFill>
          <a:ln>
            <a:noFill/>
          </a:ln>
          <a:extLs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eaLnBrk="1" hangingPunct="1"/>
            <a:r>
              <a:rPr kumimoji="1" lang="ja-JP" altLang="en-US" sz="1800" b="0">
                <a:latin typeface="メイリオ" panose="020B0604030504040204" pitchFamily="50" charset="-128"/>
                <a:ea typeface="メイリオ" panose="020B0604030504040204" pitchFamily="50" charset="-128"/>
              </a:rPr>
              <a:t>当時の日本の英知が結集され、経験知を元に計画が策定された。現在同様の事業を実施するにしても、状況に大差なし。そこで、このような植生変化を考慮に入れた長期土地利用計画を、より定量的かつ手軽に策定する手段を開発する。</a:t>
            </a:r>
            <a:endParaRPr kumimoji="1" lang="en-US" altLang="ja-JP" sz="1800" b="0">
              <a:latin typeface="メイリオ" panose="020B0604030504040204" pitchFamily="50" charset="-128"/>
              <a:ea typeface="メイリオ" panose="020B0604030504040204" pitchFamily="50" charset="-12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 xmlns:a16="http://schemas.microsoft.com/office/drawing/2014/main" id="{1D12A576-96A0-9E67-189A-E0F8DAFD0908}"/>
              </a:ext>
            </a:extLst>
          </p:cNvPr>
          <p:cNvSpPr>
            <a:spLocks noChangeArrowheads="1"/>
          </p:cNvSpPr>
          <p:nvPr/>
        </p:nvSpPr>
        <p:spPr bwMode="auto">
          <a:xfrm>
            <a:off x="1752601" y="4429125"/>
            <a:ext cx="4024313" cy="2298700"/>
          </a:xfrm>
          <a:prstGeom prst="rect">
            <a:avLst/>
          </a:prstGeom>
          <a:solidFill>
            <a:srgbClr val="FFFFFF"/>
          </a:solidFill>
          <a:ln w="9525">
            <a:solidFill>
              <a:schemeClr val="tx1"/>
            </a:solidFill>
            <a:miter lim="800000"/>
            <a:headEnd/>
            <a:tailEnd/>
          </a:ln>
        </p:spPr>
        <p:txBody>
          <a:bodyPr wrap="none"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eaLnBrk="1" hangingPunct="1"/>
            <a:endParaRPr lang="ja-JP" altLang="en-US">
              <a:latin typeface="メイリオ" panose="020B0604030504040204" pitchFamily="50" charset="-128"/>
              <a:ea typeface="メイリオ" panose="020B0604030504040204" pitchFamily="50" charset="-128"/>
            </a:endParaRPr>
          </a:p>
        </p:txBody>
      </p:sp>
      <p:sp>
        <p:nvSpPr>
          <p:cNvPr id="41987" name="Rectangle 2">
            <a:extLst>
              <a:ext uri="{FF2B5EF4-FFF2-40B4-BE49-F238E27FC236}">
                <a16:creationId xmlns="" xmlns:a16="http://schemas.microsoft.com/office/drawing/2014/main" id="{F934E1D3-94B9-1302-D899-E0A630F842E5}"/>
              </a:ext>
            </a:extLst>
          </p:cNvPr>
          <p:cNvSpPr>
            <a:spLocks noChangeArrowheads="1"/>
          </p:cNvSpPr>
          <p:nvPr/>
        </p:nvSpPr>
        <p:spPr bwMode="auto">
          <a:xfrm>
            <a:off x="2027238" y="609600"/>
            <a:ext cx="8458200" cy="3657600"/>
          </a:xfrm>
          <a:prstGeom prst="rect">
            <a:avLst/>
          </a:prstGeom>
          <a:solidFill>
            <a:srgbClr val="FFFFFF"/>
          </a:solidFill>
          <a:ln w="9525">
            <a:solidFill>
              <a:schemeClr val="tx1"/>
            </a:solidFill>
            <a:miter lim="800000"/>
            <a:headEnd/>
            <a:tailEnd/>
          </a:ln>
        </p:spPr>
        <p:txBody>
          <a:bodyPr wrap="none"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eaLnBrk="1" hangingPunct="1"/>
            <a:endParaRPr lang="ja-JP" altLang="en-US">
              <a:latin typeface="メイリオ" panose="020B0604030504040204" pitchFamily="50" charset="-128"/>
              <a:ea typeface="メイリオ" panose="020B0604030504040204" pitchFamily="50" charset="-128"/>
            </a:endParaRPr>
          </a:p>
        </p:txBody>
      </p:sp>
      <p:sp>
        <p:nvSpPr>
          <p:cNvPr id="41988" name="角丸四角形 16">
            <a:extLst>
              <a:ext uri="{FF2B5EF4-FFF2-40B4-BE49-F238E27FC236}">
                <a16:creationId xmlns="" xmlns:a16="http://schemas.microsoft.com/office/drawing/2014/main" id="{99639743-A0F1-AEF6-D959-3E23ACD320C5}"/>
              </a:ext>
            </a:extLst>
          </p:cNvPr>
          <p:cNvSpPr>
            <a:spLocks noChangeArrowheads="1"/>
          </p:cNvSpPr>
          <p:nvPr/>
        </p:nvSpPr>
        <p:spPr bwMode="auto">
          <a:xfrm>
            <a:off x="2255838" y="1760539"/>
            <a:ext cx="2819400" cy="2278061"/>
          </a:xfrm>
          <a:prstGeom prst="roundRect">
            <a:avLst>
              <a:gd name="adj" fmla="val 14088"/>
            </a:avLst>
          </a:prstGeom>
          <a:solidFill>
            <a:srgbClr val="CCFFFF"/>
          </a:solidFill>
          <a:ln w="25400" algn="ctr">
            <a:solidFill>
              <a:schemeClr val="tx1"/>
            </a:solidFill>
            <a:prstDash val="sysDash"/>
            <a:round/>
            <a:headEnd/>
            <a:tailEnd/>
          </a:ln>
        </p:spPr>
        <p:txBody>
          <a:bodyPr lIns="0" tIns="0" rIns="0" bIns="0">
            <a:noAutofit/>
          </a:bodyPr>
          <a:lstStyle>
            <a:lvl1pPr defTabSz="828675">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1pPr>
            <a:lvl2pPr marL="742950" indent="-285750" defTabSz="828675">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2pPr>
            <a:lvl3pPr marL="1143000" indent="-228600" defTabSz="828675">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3pPr>
            <a:lvl4pPr marL="1600200" indent="-228600" defTabSz="828675">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4pPr>
            <a:lvl5pPr marL="2057400" indent="-228600" defTabSz="828675">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9pPr>
          </a:lstStyle>
          <a:p>
            <a:pPr algn="ctr" eaLnBrk="1">
              <a:lnSpc>
                <a:spcPct val="116000"/>
              </a:lnSpc>
              <a:buClr>
                <a:srgbClr val="000000"/>
              </a:buClr>
              <a:buSzPct val="45000"/>
              <a:buFont typeface="StarSymbol"/>
              <a:buNone/>
            </a:pPr>
            <a:endParaRPr lang="ja-JP" altLang="en-US">
              <a:ea typeface="HG Mincho Light J"/>
              <a:cs typeface="HG Mincho Light J"/>
            </a:endParaRPr>
          </a:p>
        </p:txBody>
      </p:sp>
      <p:sp>
        <p:nvSpPr>
          <p:cNvPr id="41989" name="角丸四角形 16">
            <a:extLst>
              <a:ext uri="{FF2B5EF4-FFF2-40B4-BE49-F238E27FC236}">
                <a16:creationId xmlns="" xmlns:a16="http://schemas.microsoft.com/office/drawing/2014/main" id="{EAFBA0C3-8953-C2AA-83F5-095902DE02E1}"/>
              </a:ext>
            </a:extLst>
          </p:cNvPr>
          <p:cNvSpPr>
            <a:spLocks noChangeArrowheads="1"/>
          </p:cNvSpPr>
          <p:nvPr/>
        </p:nvSpPr>
        <p:spPr bwMode="auto">
          <a:xfrm>
            <a:off x="5250180" y="1760539"/>
            <a:ext cx="4732020" cy="2278061"/>
          </a:xfrm>
          <a:prstGeom prst="roundRect">
            <a:avLst>
              <a:gd name="adj" fmla="val 14088"/>
            </a:avLst>
          </a:prstGeom>
          <a:solidFill>
            <a:srgbClr val="CCFFFF"/>
          </a:solidFill>
          <a:ln w="25400" algn="ctr">
            <a:solidFill>
              <a:schemeClr val="tx1"/>
            </a:solidFill>
            <a:prstDash val="sysDash"/>
            <a:round/>
            <a:headEnd/>
            <a:tailEnd/>
          </a:ln>
        </p:spPr>
        <p:txBody>
          <a:bodyPr wrap="square" lIns="0" tIns="0" rIns="0" bIns="0">
            <a:noAutofit/>
          </a:bodyPr>
          <a:lstStyle>
            <a:lvl1pPr defTabSz="828675">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1pPr>
            <a:lvl2pPr marL="742950" indent="-285750" defTabSz="828675">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2pPr>
            <a:lvl3pPr marL="1143000" indent="-228600" defTabSz="828675">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3pPr>
            <a:lvl4pPr marL="1600200" indent="-228600" defTabSz="828675">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4pPr>
            <a:lvl5pPr marL="2057400" indent="-228600" defTabSz="828675">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9pPr>
          </a:lstStyle>
          <a:p>
            <a:pPr algn="ctr" eaLnBrk="1">
              <a:lnSpc>
                <a:spcPct val="116000"/>
              </a:lnSpc>
              <a:buClr>
                <a:srgbClr val="000000"/>
              </a:buClr>
              <a:buSzPct val="45000"/>
              <a:buFont typeface="StarSymbol"/>
              <a:buNone/>
            </a:pPr>
            <a:endParaRPr lang="ja-JP" altLang="en-US">
              <a:ea typeface="HG Mincho Light J"/>
              <a:cs typeface="HG Mincho Light J"/>
            </a:endParaRPr>
          </a:p>
        </p:txBody>
      </p:sp>
      <p:sp>
        <p:nvSpPr>
          <p:cNvPr id="41990" name="角丸四角形 22">
            <a:extLst>
              <a:ext uri="{FF2B5EF4-FFF2-40B4-BE49-F238E27FC236}">
                <a16:creationId xmlns="" xmlns:a16="http://schemas.microsoft.com/office/drawing/2014/main" id="{82BB8723-7F83-7BE7-EB60-FEE85A320982}"/>
              </a:ext>
            </a:extLst>
          </p:cNvPr>
          <p:cNvSpPr>
            <a:spLocks noChangeArrowheads="1"/>
          </p:cNvSpPr>
          <p:nvPr/>
        </p:nvSpPr>
        <p:spPr bwMode="auto">
          <a:xfrm>
            <a:off x="3957604" y="2438401"/>
            <a:ext cx="68" cy="285591"/>
          </a:xfrm>
          <a:prstGeom prst="roundRect">
            <a:avLst>
              <a:gd name="adj" fmla="val 8926"/>
            </a:avLst>
          </a:prstGeom>
          <a:solidFill>
            <a:srgbClr val="CCFFFF"/>
          </a:solidFill>
          <a:ln w="25400" algn="ctr">
            <a:solidFill>
              <a:schemeClr val="tx1"/>
            </a:solidFill>
            <a:prstDash val="sysDash"/>
            <a:round/>
            <a:headEnd/>
            <a:tailEnd/>
          </a:ln>
        </p:spPr>
        <p:txBody>
          <a:bodyPr wrap="none" lIns="0" tIns="0" rIns="0" bIns="0">
            <a:spAutoFit/>
          </a:bodyPr>
          <a:lstStyle>
            <a:lvl1pPr defTabSz="828675">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1pPr>
            <a:lvl2pPr marL="742950" indent="-285750" defTabSz="828675">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2pPr>
            <a:lvl3pPr marL="1143000" indent="-228600" defTabSz="828675">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3pPr>
            <a:lvl4pPr marL="1600200" indent="-228600" defTabSz="828675">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4pPr>
            <a:lvl5pPr marL="2057400" indent="-228600" defTabSz="828675">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Lst>
              <a:defRPr sz="1600" b="1">
                <a:solidFill>
                  <a:schemeClr val="tx1"/>
                </a:solidFill>
                <a:latin typeface="Nimbus Roman No9 L" pitchFamily="16" charset="0"/>
              </a:defRPr>
            </a:lvl9pPr>
          </a:lstStyle>
          <a:p>
            <a:pPr algn="ctr" eaLnBrk="1">
              <a:lnSpc>
                <a:spcPct val="116000"/>
              </a:lnSpc>
              <a:buClr>
                <a:srgbClr val="000000"/>
              </a:buClr>
              <a:buSzPct val="45000"/>
              <a:buFont typeface="StarSymbol"/>
              <a:buNone/>
            </a:pPr>
            <a:endParaRPr lang="ja-JP" altLang="en-US">
              <a:latin typeface="メイリオ" panose="020B0604030504040204" pitchFamily="50" charset="-128"/>
              <a:ea typeface="メイリオ" panose="020B0604030504040204" pitchFamily="50" charset="-128"/>
              <a:cs typeface="HG Mincho Light J"/>
            </a:endParaRPr>
          </a:p>
        </p:txBody>
      </p:sp>
      <p:sp>
        <p:nvSpPr>
          <p:cNvPr id="41991" name="Rectangle 16">
            <a:extLst>
              <a:ext uri="{FF2B5EF4-FFF2-40B4-BE49-F238E27FC236}">
                <a16:creationId xmlns="" xmlns:a16="http://schemas.microsoft.com/office/drawing/2014/main" id="{BB580987-5937-6BE1-C6CE-9A93E6C9A48B}"/>
              </a:ext>
            </a:extLst>
          </p:cNvPr>
          <p:cNvSpPr>
            <a:spLocks noChangeArrowheads="1"/>
          </p:cNvSpPr>
          <p:nvPr/>
        </p:nvSpPr>
        <p:spPr bwMode="auto">
          <a:xfrm>
            <a:off x="1752600" y="147638"/>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eaLnBrk="1" hangingPunct="1"/>
            <a:r>
              <a:rPr kumimoji="1" lang="en-US" altLang="ja-JP" sz="2400" dirty="0">
                <a:solidFill>
                  <a:srgbClr val="0000FF"/>
                </a:solidFill>
                <a:latin typeface="メイリオ" panose="020B0604030504040204" pitchFamily="50" charset="-128"/>
                <a:ea typeface="メイリオ" panose="020B0604030504040204" pitchFamily="50" charset="-128"/>
              </a:rPr>
              <a:t>SEIB</a:t>
            </a:r>
            <a:r>
              <a:rPr kumimoji="1" lang="ja-JP" altLang="en-US" sz="2400" dirty="0">
                <a:solidFill>
                  <a:srgbClr val="0000FF"/>
                </a:solidFill>
                <a:latin typeface="メイリオ" panose="020B0604030504040204" pitchFamily="50" charset="-128"/>
                <a:ea typeface="メイリオ" panose="020B0604030504040204" pitchFamily="50" charset="-128"/>
              </a:rPr>
              <a:t>が目指す応用例</a:t>
            </a:r>
            <a:r>
              <a:rPr kumimoji="1" lang="en-US" altLang="ja-JP" sz="2400" dirty="0">
                <a:solidFill>
                  <a:srgbClr val="0000FF"/>
                </a:solidFill>
                <a:latin typeface="メイリオ" panose="020B0604030504040204" pitchFamily="50" charset="-128"/>
                <a:ea typeface="メイリオ" panose="020B0604030504040204" pitchFamily="50" charset="-128"/>
              </a:rPr>
              <a:t>2 </a:t>
            </a:r>
            <a:r>
              <a:rPr kumimoji="1" lang="ja-JP" altLang="en-US" sz="2400" b="0" dirty="0">
                <a:solidFill>
                  <a:srgbClr val="0000FF"/>
                </a:solidFill>
                <a:latin typeface="メイリオ" panose="020B0604030504040204" pitchFamily="50" charset="-128"/>
                <a:ea typeface="メイリオ" panose="020B0604030504040204" pitchFamily="50" charset="-128"/>
              </a:rPr>
              <a:t>放置人工林の管理計画シミュレーター</a:t>
            </a:r>
          </a:p>
        </p:txBody>
      </p:sp>
      <p:sp>
        <p:nvSpPr>
          <p:cNvPr id="41992" name="正方形/長方形 4">
            <a:extLst>
              <a:ext uri="{FF2B5EF4-FFF2-40B4-BE49-F238E27FC236}">
                <a16:creationId xmlns="" xmlns:a16="http://schemas.microsoft.com/office/drawing/2014/main" id="{554D5472-9EF0-FC14-189C-DCB2BE15A992}"/>
              </a:ext>
            </a:extLst>
          </p:cNvPr>
          <p:cNvSpPr>
            <a:spLocks noChangeArrowheads="1"/>
          </p:cNvSpPr>
          <p:nvPr/>
        </p:nvSpPr>
        <p:spPr bwMode="auto">
          <a:xfrm>
            <a:off x="2209800" y="736601"/>
            <a:ext cx="80010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eaLnBrk="1" hangingPunct="1"/>
            <a:r>
              <a:rPr lang="ja-JP" altLang="en-US" sz="1900" b="0" dirty="0">
                <a:latin typeface="メイリオ" panose="020B0604030504040204" pitchFamily="50" charset="-128"/>
                <a:ea typeface="メイリオ" panose="020B0604030504040204" pitchFamily="50" charset="-128"/>
              </a:rPr>
              <a:t>日本の森林は</a:t>
            </a:r>
            <a:r>
              <a:rPr lang="en-US" altLang="ja-JP" sz="1900" b="0" dirty="0">
                <a:latin typeface="メイリオ" panose="020B0604030504040204" pitchFamily="50" charset="-128"/>
                <a:ea typeface="メイリオ" panose="020B0604030504040204" pitchFamily="50" charset="-128"/>
              </a:rPr>
              <a:t>40</a:t>
            </a:r>
            <a:r>
              <a:rPr lang="ja-JP" altLang="en-US" sz="1900" b="0" dirty="0">
                <a:latin typeface="メイリオ" panose="020B0604030504040204" pitchFamily="50" charset="-128"/>
                <a:ea typeface="メイリオ" panose="020B0604030504040204" pitchFamily="50" charset="-128"/>
              </a:rPr>
              <a:t>％以上が人工林であるが、間伐が間伐対象林齢の森林の半数程度しか実施されていない。放棄人工林は、いずれ広葉樹から成る自然林に遷移するが、その過程で様々な公益上の諸問題を起こす</a:t>
            </a:r>
          </a:p>
        </p:txBody>
      </p:sp>
      <p:pic>
        <p:nvPicPr>
          <p:cNvPr id="41993" name="Picture 4" descr="D:\Hisashi\Desktop\放置した人工林.jpg">
            <a:extLst>
              <a:ext uri="{FF2B5EF4-FFF2-40B4-BE49-F238E27FC236}">
                <a16:creationId xmlns="" xmlns:a16="http://schemas.microsoft.com/office/drawing/2014/main" id="{DB81F979-6C50-F77E-EB9E-D0981A237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576" y="2209801"/>
            <a:ext cx="2081213"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5" descr="D:\Hisashi\Desktop\間伐した人工林.jpg">
            <a:extLst>
              <a:ext uri="{FF2B5EF4-FFF2-40B4-BE49-F238E27FC236}">
                <a16:creationId xmlns="" xmlns:a16="http://schemas.microsoft.com/office/drawing/2014/main" id="{242A5747-0F3B-FB91-2C50-135EB05436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5888" y="2209801"/>
            <a:ext cx="20637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Rectangle 22">
            <a:extLst>
              <a:ext uri="{FF2B5EF4-FFF2-40B4-BE49-F238E27FC236}">
                <a16:creationId xmlns="" xmlns:a16="http://schemas.microsoft.com/office/drawing/2014/main" id="{D4D751FC-3AE9-7F12-D5EF-CC03D2FED265}"/>
              </a:ext>
            </a:extLst>
          </p:cNvPr>
          <p:cNvSpPr>
            <a:spLocks noChangeArrowheads="1"/>
          </p:cNvSpPr>
          <p:nvPr/>
        </p:nvSpPr>
        <p:spPr bwMode="auto">
          <a:xfrm>
            <a:off x="5532438" y="1824674"/>
            <a:ext cx="4038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eaLnBrk="1" hangingPunct="1"/>
            <a:r>
              <a:rPr kumimoji="1" lang="ja-JP" altLang="en-US" sz="1800" b="0" dirty="0">
                <a:latin typeface="メイリオ" panose="020B0604030504040204" pitchFamily="50" charset="-128"/>
                <a:ea typeface="メイリオ" panose="020B0604030504040204" pitchFamily="50" charset="-128"/>
              </a:rPr>
              <a:t>保水力低下と土壌流出</a:t>
            </a:r>
          </a:p>
        </p:txBody>
      </p:sp>
      <p:sp>
        <p:nvSpPr>
          <p:cNvPr id="41996" name="Rectangle 22">
            <a:extLst>
              <a:ext uri="{FF2B5EF4-FFF2-40B4-BE49-F238E27FC236}">
                <a16:creationId xmlns="" xmlns:a16="http://schemas.microsoft.com/office/drawing/2014/main" id="{E7A586AA-399B-8334-76B0-E19840C19456}"/>
              </a:ext>
            </a:extLst>
          </p:cNvPr>
          <p:cNvSpPr>
            <a:spLocks noChangeArrowheads="1"/>
          </p:cNvSpPr>
          <p:nvPr/>
        </p:nvSpPr>
        <p:spPr bwMode="auto">
          <a:xfrm>
            <a:off x="2484438" y="181356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eaLnBrk="1" hangingPunct="1"/>
            <a:r>
              <a:rPr kumimoji="1" lang="ja-JP" altLang="en-US" sz="1800" b="0">
                <a:latin typeface="メイリオ" panose="020B0604030504040204" pitchFamily="50" charset="-128"/>
                <a:ea typeface="メイリオ" panose="020B0604030504040204" pitchFamily="50" charset="-128"/>
              </a:rPr>
              <a:t>豪雨に対する脆弱性</a:t>
            </a:r>
          </a:p>
        </p:txBody>
      </p:sp>
      <p:sp>
        <p:nvSpPr>
          <p:cNvPr id="41997" name="Rectangle 22">
            <a:extLst>
              <a:ext uri="{FF2B5EF4-FFF2-40B4-BE49-F238E27FC236}">
                <a16:creationId xmlns="" xmlns:a16="http://schemas.microsoft.com/office/drawing/2014/main" id="{524D57B7-76AF-3DC9-3DB1-A743B3453B01}"/>
              </a:ext>
            </a:extLst>
          </p:cNvPr>
          <p:cNvSpPr>
            <a:spLocks noChangeArrowheads="1"/>
          </p:cNvSpPr>
          <p:nvPr/>
        </p:nvSpPr>
        <p:spPr bwMode="auto">
          <a:xfrm>
            <a:off x="6599238" y="3578226"/>
            <a:ext cx="762000" cy="307975"/>
          </a:xfrm>
          <a:prstGeom prst="rect">
            <a:avLst/>
          </a:prstGeom>
          <a:solidFill>
            <a:schemeClr val="bg1"/>
          </a:solidFill>
          <a:ln w="9525">
            <a:solidFill>
              <a:schemeClr val="tx1"/>
            </a:solidFill>
            <a:miter lim="800000"/>
            <a:headEnd/>
            <a:tailEnd/>
          </a:ln>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eaLnBrk="1" hangingPunct="1"/>
            <a:r>
              <a:rPr kumimoji="1" lang="ja-JP" altLang="en-US" sz="1400" b="0">
                <a:latin typeface="メイリオ" panose="020B0604030504040204" pitchFamily="50" charset="-128"/>
                <a:ea typeface="メイリオ" panose="020B0604030504040204" pitchFamily="50" charset="-128"/>
              </a:rPr>
              <a:t>間伐前</a:t>
            </a:r>
          </a:p>
        </p:txBody>
      </p:sp>
      <p:sp>
        <p:nvSpPr>
          <p:cNvPr id="41998" name="Rectangle 22">
            <a:extLst>
              <a:ext uri="{FF2B5EF4-FFF2-40B4-BE49-F238E27FC236}">
                <a16:creationId xmlns="" xmlns:a16="http://schemas.microsoft.com/office/drawing/2014/main" id="{D13C54D7-56A7-8DA7-697B-3CB838E7EC5C}"/>
              </a:ext>
            </a:extLst>
          </p:cNvPr>
          <p:cNvSpPr>
            <a:spLocks noChangeArrowheads="1"/>
          </p:cNvSpPr>
          <p:nvPr/>
        </p:nvSpPr>
        <p:spPr bwMode="auto">
          <a:xfrm>
            <a:off x="8915400" y="3578226"/>
            <a:ext cx="762000" cy="307975"/>
          </a:xfrm>
          <a:prstGeom prst="rect">
            <a:avLst/>
          </a:prstGeom>
          <a:solidFill>
            <a:schemeClr val="bg1"/>
          </a:solidFill>
          <a:ln w="9525">
            <a:solidFill>
              <a:schemeClr val="tx1"/>
            </a:solidFill>
            <a:miter lim="800000"/>
            <a:headEnd/>
            <a:tailEnd/>
          </a:ln>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eaLnBrk="1" hangingPunct="1"/>
            <a:r>
              <a:rPr kumimoji="1" lang="ja-JP" altLang="en-US" sz="1400" b="0">
                <a:latin typeface="メイリオ" panose="020B0604030504040204" pitchFamily="50" charset="-128"/>
                <a:ea typeface="メイリオ" panose="020B0604030504040204" pitchFamily="50" charset="-128"/>
              </a:rPr>
              <a:t>間伐後</a:t>
            </a:r>
            <a:endParaRPr kumimoji="1" lang="en-US" altLang="ja-JP" sz="1400" b="0">
              <a:latin typeface="メイリオ" panose="020B0604030504040204" pitchFamily="50" charset="-128"/>
              <a:ea typeface="メイリオ" panose="020B0604030504040204" pitchFamily="50" charset="-128"/>
            </a:endParaRPr>
          </a:p>
        </p:txBody>
      </p:sp>
      <p:pic>
        <p:nvPicPr>
          <p:cNvPr id="41999" name="Picture 18" descr="D:\Hisashi\Desktop\DSC022601.jpg">
            <a:extLst>
              <a:ext uri="{FF2B5EF4-FFF2-40B4-BE49-F238E27FC236}">
                <a16:creationId xmlns="" xmlns:a16="http://schemas.microsoft.com/office/drawing/2014/main" id="{47D60D23-DD48-76B2-A66D-5F0490AEEC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0638" y="21717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0" name="Rectangle 22">
            <a:extLst>
              <a:ext uri="{FF2B5EF4-FFF2-40B4-BE49-F238E27FC236}">
                <a16:creationId xmlns="" xmlns:a16="http://schemas.microsoft.com/office/drawing/2014/main" id="{D47E8820-0493-3876-D320-5EFC1DB300F4}"/>
              </a:ext>
            </a:extLst>
          </p:cNvPr>
          <p:cNvSpPr>
            <a:spLocks noChangeArrowheads="1"/>
          </p:cNvSpPr>
          <p:nvPr/>
        </p:nvSpPr>
        <p:spPr bwMode="auto">
          <a:xfrm>
            <a:off x="2484438" y="3633789"/>
            <a:ext cx="2362200" cy="307975"/>
          </a:xfrm>
          <a:prstGeom prst="rect">
            <a:avLst/>
          </a:prstGeom>
          <a:solidFill>
            <a:schemeClr val="bg1"/>
          </a:solidFill>
          <a:ln w="9525">
            <a:solidFill>
              <a:schemeClr val="tx1"/>
            </a:solidFill>
            <a:miter lim="800000"/>
            <a:headEnd/>
            <a:tailEnd/>
          </a:ln>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eaLnBrk="1" hangingPunct="1"/>
            <a:r>
              <a:rPr kumimoji="1" lang="ja-JP" altLang="en-US" sz="1400" b="0">
                <a:latin typeface="メイリオ" panose="020B0604030504040204" pitchFamily="50" charset="-128"/>
                <a:ea typeface="メイリオ" panose="020B0604030504040204" pitchFamily="50" charset="-128"/>
              </a:rPr>
              <a:t>東海豪雨による「沢抜け」</a:t>
            </a:r>
          </a:p>
        </p:txBody>
      </p:sp>
      <p:pic>
        <p:nvPicPr>
          <p:cNvPr id="42001" name="Picture 3" descr="D:\Hisashi\Desktop\下層部乾重.jpg">
            <a:extLst>
              <a:ext uri="{FF2B5EF4-FFF2-40B4-BE49-F238E27FC236}">
                <a16:creationId xmlns="" xmlns:a16="http://schemas.microsoft.com/office/drawing/2014/main" id="{E9AA4C93-534E-8FE0-C30F-635C6ACA18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1" y="4462463"/>
            <a:ext cx="17637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2" name="Rectangle 22">
            <a:extLst>
              <a:ext uri="{FF2B5EF4-FFF2-40B4-BE49-F238E27FC236}">
                <a16:creationId xmlns="" xmlns:a16="http://schemas.microsoft.com/office/drawing/2014/main" id="{686A7AAB-714B-679F-3C0B-75B69BCF3138}"/>
              </a:ext>
            </a:extLst>
          </p:cNvPr>
          <p:cNvSpPr>
            <a:spLocks noChangeArrowheads="1"/>
          </p:cNvSpPr>
          <p:nvPr/>
        </p:nvSpPr>
        <p:spPr bwMode="auto">
          <a:xfrm>
            <a:off x="1828800" y="6105526"/>
            <a:ext cx="1828800" cy="523875"/>
          </a:xfrm>
          <a:prstGeom prst="rect">
            <a:avLst/>
          </a:prstGeom>
          <a:solidFill>
            <a:schemeClr val="bg1"/>
          </a:solidFill>
          <a:ln w="9525">
            <a:solidFill>
              <a:schemeClr val="tx1"/>
            </a:solidFill>
            <a:miter lim="800000"/>
            <a:headEnd/>
            <a:tailEnd/>
          </a:ln>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eaLnBrk="1" hangingPunct="1"/>
            <a:r>
              <a:rPr kumimoji="1" lang="ja-JP" altLang="en-US" sz="1400" b="0">
                <a:latin typeface="メイリオ" panose="020B0604030504040204" pitchFamily="50" charset="-128"/>
                <a:ea typeface="メイリオ" panose="020B0604030504040204" pitchFamily="50" charset="-128"/>
              </a:rPr>
              <a:t>下層植生量と最大浸透速度との正相関</a:t>
            </a:r>
            <a:endParaRPr kumimoji="1" lang="en-US" altLang="ja-JP" sz="1400" b="0">
              <a:latin typeface="メイリオ" panose="020B0604030504040204" pitchFamily="50" charset="-128"/>
              <a:ea typeface="メイリオ" panose="020B0604030504040204" pitchFamily="50" charset="-128"/>
            </a:endParaRPr>
          </a:p>
        </p:txBody>
      </p:sp>
      <p:sp>
        <p:nvSpPr>
          <p:cNvPr id="42003" name="Rectangle 22">
            <a:extLst>
              <a:ext uri="{FF2B5EF4-FFF2-40B4-BE49-F238E27FC236}">
                <a16:creationId xmlns="" xmlns:a16="http://schemas.microsoft.com/office/drawing/2014/main" id="{B1EA8C69-AB26-0980-BD5A-E2A126EA4034}"/>
              </a:ext>
            </a:extLst>
          </p:cNvPr>
          <p:cNvSpPr>
            <a:spLocks noChangeArrowheads="1"/>
          </p:cNvSpPr>
          <p:nvPr/>
        </p:nvSpPr>
        <p:spPr bwMode="auto">
          <a:xfrm>
            <a:off x="3749676" y="6105526"/>
            <a:ext cx="1812925" cy="523875"/>
          </a:xfrm>
          <a:prstGeom prst="rect">
            <a:avLst/>
          </a:prstGeom>
          <a:solidFill>
            <a:schemeClr val="bg1"/>
          </a:solidFill>
          <a:ln w="9525">
            <a:solidFill>
              <a:schemeClr val="tx1"/>
            </a:solidFill>
            <a:miter lim="800000"/>
            <a:headEnd/>
            <a:tailEnd/>
          </a:ln>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eaLnBrk="1" hangingPunct="1"/>
            <a:r>
              <a:rPr kumimoji="1" lang="ja-JP" altLang="en-US" sz="1400" b="0">
                <a:latin typeface="メイリオ" panose="020B0604030504040204" pitchFamily="50" charset="-128"/>
                <a:ea typeface="メイリオ" panose="020B0604030504040204" pitchFamily="50" charset="-128"/>
              </a:rPr>
              <a:t>林床の状態は土壌流出速度を強く規定</a:t>
            </a:r>
            <a:endParaRPr kumimoji="1" lang="en-US" altLang="ja-JP" sz="1400" b="0">
              <a:latin typeface="メイリオ" panose="020B0604030504040204" pitchFamily="50" charset="-128"/>
              <a:ea typeface="メイリオ" panose="020B0604030504040204" pitchFamily="50" charset="-128"/>
            </a:endParaRPr>
          </a:p>
        </p:txBody>
      </p:sp>
      <p:pic>
        <p:nvPicPr>
          <p:cNvPr id="42004" name="図 1">
            <a:extLst>
              <a:ext uri="{FF2B5EF4-FFF2-40B4-BE49-F238E27FC236}">
                <a16:creationId xmlns="" xmlns:a16="http://schemas.microsoft.com/office/drawing/2014/main" id="{753A4EAE-77FD-0DD8-F574-3CE53D10EEC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57601" y="4976814"/>
            <a:ext cx="2068513"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5" name="Rectangle 78">
            <a:extLst>
              <a:ext uri="{FF2B5EF4-FFF2-40B4-BE49-F238E27FC236}">
                <a16:creationId xmlns="" xmlns:a16="http://schemas.microsoft.com/office/drawing/2014/main" id="{3EA1D0FB-15D9-58B8-464B-130216CB0AF7}"/>
              </a:ext>
            </a:extLst>
          </p:cNvPr>
          <p:cNvSpPr>
            <a:spLocks noChangeArrowheads="1"/>
          </p:cNvSpPr>
          <p:nvPr/>
        </p:nvSpPr>
        <p:spPr bwMode="auto">
          <a:xfrm>
            <a:off x="5910264" y="4514850"/>
            <a:ext cx="4638675" cy="1200150"/>
          </a:xfrm>
          <a:prstGeom prst="rect">
            <a:avLst/>
          </a:prstGeom>
          <a:solidFill>
            <a:srgbClr val="FFFF99"/>
          </a:solidFill>
          <a:ln>
            <a:noFill/>
          </a:ln>
          <a:extLs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eaLnBrk="1" hangingPunct="1"/>
            <a:r>
              <a:rPr kumimoji="1" lang="ja-JP" altLang="en-US" sz="1800" b="0">
                <a:latin typeface="メイリオ" panose="020B0604030504040204" pitchFamily="50" charset="-128"/>
                <a:ea typeface="メイリオ" panose="020B0604030504040204" pitchFamily="50" charset="-128"/>
              </a:rPr>
              <a:t>強度間伐により、林床が明るくなり、下層植生が回復する。その結果、林床の最大浸透速度が増大し（保水力の増加）、土壌流出速度が低下する（土壌流出の阻止）</a:t>
            </a:r>
            <a:endParaRPr kumimoji="1" lang="en-US" altLang="ja-JP" sz="1800" b="0">
              <a:latin typeface="メイリオ" panose="020B0604030504040204" pitchFamily="50" charset="-128"/>
              <a:ea typeface="メイリオ" panose="020B0604030504040204" pitchFamily="50" charset="-128"/>
            </a:endParaRPr>
          </a:p>
        </p:txBody>
      </p:sp>
      <p:sp>
        <p:nvSpPr>
          <p:cNvPr id="42006" name="Rectangle 78">
            <a:extLst>
              <a:ext uri="{FF2B5EF4-FFF2-40B4-BE49-F238E27FC236}">
                <a16:creationId xmlns="" xmlns:a16="http://schemas.microsoft.com/office/drawing/2014/main" id="{457E7E91-F70B-19D6-E9DE-93F1A347CCD4}"/>
              </a:ext>
            </a:extLst>
          </p:cNvPr>
          <p:cNvSpPr>
            <a:spLocks noChangeArrowheads="1"/>
          </p:cNvSpPr>
          <p:nvPr/>
        </p:nvSpPr>
        <p:spPr bwMode="auto">
          <a:xfrm>
            <a:off x="5910264" y="5943601"/>
            <a:ext cx="4638675" cy="646113"/>
          </a:xfrm>
          <a:prstGeom prst="rect">
            <a:avLst/>
          </a:prstGeom>
          <a:solidFill>
            <a:srgbClr val="FFFF99"/>
          </a:solidFill>
          <a:ln>
            <a:noFill/>
          </a:ln>
          <a:extLs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eaLnBrk="1" hangingPunct="1"/>
            <a:r>
              <a:rPr kumimoji="1" lang="ja-JP" altLang="en-US" sz="1800" b="0">
                <a:latin typeface="メイリオ" panose="020B0604030504040204" pitchFamily="50" charset="-128"/>
                <a:ea typeface="メイリオ" panose="020B0604030504040204" pitchFamily="50" charset="-128"/>
              </a:rPr>
              <a:t>同時に、攪乱に対する脆弱性も低下し、炭素固定速度も維持されると期待される</a:t>
            </a:r>
            <a:endParaRPr kumimoji="1" lang="en-US" altLang="ja-JP" sz="1800" b="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 xmlns:a16="http://schemas.microsoft.com/office/drawing/2014/main" id="{49220A7A-4BBA-C336-E1DA-9F7AA9429BC2}"/>
              </a:ext>
            </a:extLst>
          </p:cNvPr>
          <p:cNvSpPr txBox="1"/>
          <p:nvPr/>
        </p:nvSpPr>
        <p:spPr>
          <a:xfrm rot="19620000">
            <a:off x="3867150" y="4784725"/>
            <a:ext cx="857250" cy="254000"/>
          </a:xfrm>
          <a:prstGeom prst="rect">
            <a:avLst/>
          </a:prstGeom>
          <a:noFill/>
        </p:spPr>
        <p:txBody>
          <a:bodyPr wrap="none">
            <a:spAutoFit/>
          </a:bodyPr>
          <a:lstStyle/>
          <a:p>
            <a:pPr>
              <a:defRPr/>
            </a:pPr>
            <a:r>
              <a:rPr kumimoji="1" lang="ja-JP" altLang="en-US" sz="1050" dirty="0">
                <a:latin typeface="メイリオ" panose="020B0604030504040204" pitchFamily="50" charset="-128"/>
                <a:ea typeface="メイリオ" panose="020B0604030504040204" pitchFamily="50" charset="-128"/>
              </a:rPr>
              <a:t>リター無区</a:t>
            </a:r>
          </a:p>
        </p:txBody>
      </p:sp>
      <p:sp>
        <p:nvSpPr>
          <p:cNvPr id="31" name="テキスト ボックス 30">
            <a:extLst>
              <a:ext uri="{FF2B5EF4-FFF2-40B4-BE49-F238E27FC236}">
                <a16:creationId xmlns="" xmlns:a16="http://schemas.microsoft.com/office/drawing/2014/main" id="{FD75658E-EBAD-729C-D667-D3593E171145}"/>
              </a:ext>
            </a:extLst>
          </p:cNvPr>
          <p:cNvSpPr txBox="1"/>
          <p:nvPr/>
        </p:nvSpPr>
        <p:spPr>
          <a:xfrm rot="19620000">
            <a:off x="4200525" y="4956175"/>
            <a:ext cx="992188" cy="254000"/>
          </a:xfrm>
          <a:prstGeom prst="rect">
            <a:avLst/>
          </a:prstGeom>
          <a:noFill/>
        </p:spPr>
        <p:txBody>
          <a:bodyPr wrap="none">
            <a:spAutoFit/>
          </a:bodyPr>
          <a:lstStyle/>
          <a:p>
            <a:pPr>
              <a:defRPr/>
            </a:pPr>
            <a:r>
              <a:rPr kumimoji="1" lang="ja-JP" altLang="en-US" sz="1050" dirty="0">
                <a:latin typeface="メイリオ" panose="020B0604030504040204" pitchFamily="50" charset="-128"/>
                <a:ea typeface="メイリオ" panose="020B0604030504040204" pitchFamily="50" charset="-128"/>
              </a:rPr>
              <a:t>リター半分区</a:t>
            </a:r>
          </a:p>
        </p:txBody>
      </p:sp>
      <p:sp>
        <p:nvSpPr>
          <p:cNvPr id="32" name="テキスト ボックス 31">
            <a:extLst>
              <a:ext uri="{FF2B5EF4-FFF2-40B4-BE49-F238E27FC236}">
                <a16:creationId xmlns="" xmlns:a16="http://schemas.microsoft.com/office/drawing/2014/main" id="{5ECAEB75-11AF-B1B3-5625-E76289E22806}"/>
              </a:ext>
            </a:extLst>
          </p:cNvPr>
          <p:cNvSpPr txBox="1"/>
          <p:nvPr/>
        </p:nvSpPr>
        <p:spPr>
          <a:xfrm rot="19620000">
            <a:off x="4529138" y="5006975"/>
            <a:ext cx="1390650" cy="254000"/>
          </a:xfrm>
          <a:prstGeom prst="rect">
            <a:avLst/>
          </a:prstGeom>
          <a:noFill/>
        </p:spPr>
        <p:txBody>
          <a:bodyPr wrap="none">
            <a:spAutoFit/>
          </a:bodyPr>
          <a:lstStyle/>
          <a:p>
            <a:pPr>
              <a:defRPr/>
            </a:pPr>
            <a:r>
              <a:rPr kumimoji="1" lang="en-US" altLang="ja-JP" sz="1050" dirty="0">
                <a:latin typeface="メイリオ" panose="020B0604030504040204" pitchFamily="50" charset="-128"/>
                <a:ea typeface="メイリオ" panose="020B0604030504040204" pitchFamily="50" charset="-128"/>
              </a:rPr>
              <a:t>Control</a:t>
            </a:r>
            <a:r>
              <a:rPr kumimoji="1" lang="en-US" altLang="ja-JP" sz="700" dirty="0">
                <a:latin typeface="メイリオ" panose="020B0604030504040204" pitchFamily="50" charset="-128"/>
                <a:ea typeface="メイリオ" panose="020B0604030504040204" pitchFamily="50" charset="-128"/>
              </a:rPr>
              <a:t>(22</a:t>
            </a:r>
            <a:r>
              <a:rPr kumimoji="1" lang="ja-JP" altLang="en-US" sz="700" dirty="0">
                <a:latin typeface="メイリオ" panose="020B0604030504040204" pitchFamily="50" charset="-128"/>
                <a:ea typeface="メイリオ" panose="020B0604030504040204" pitchFamily="50" charset="-128"/>
              </a:rPr>
              <a:t>年生ヒノキ林</a:t>
            </a:r>
            <a:r>
              <a:rPr kumimoji="1" lang="en-US" altLang="ja-JP" sz="700" dirty="0">
                <a:latin typeface="メイリオ" panose="020B0604030504040204" pitchFamily="50" charset="-128"/>
                <a:ea typeface="メイリオ" panose="020B0604030504040204" pitchFamily="50" charset="-128"/>
              </a:rPr>
              <a:t>)</a:t>
            </a:r>
            <a:endParaRPr kumimoji="1" lang="ja-JP" altLang="en-US" sz="700" dirty="0">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 xmlns:a16="http://schemas.microsoft.com/office/drawing/2014/main" id="{41B76336-B93E-90D1-BCC9-8C13AA29FA44}"/>
              </a:ext>
            </a:extLst>
          </p:cNvPr>
          <p:cNvSpPr txBox="1"/>
          <p:nvPr/>
        </p:nvSpPr>
        <p:spPr>
          <a:xfrm rot="19620000">
            <a:off x="4932364" y="5172076"/>
            <a:ext cx="941387" cy="252413"/>
          </a:xfrm>
          <a:prstGeom prst="rect">
            <a:avLst/>
          </a:prstGeom>
          <a:noFill/>
        </p:spPr>
        <p:txBody>
          <a:bodyPr wrap="none">
            <a:spAutoFit/>
          </a:bodyPr>
          <a:lstStyle/>
          <a:p>
            <a:pPr>
              <a:defRPr/>
            </a:pPr>
            <a:r>
              <a:rPr kumimoji="1" lang="ja-JP" altLang="en-US" sz="1050" dirty="0">
                <a:latin typeface="メイリオ" panose="020B0604030504040204" pitchFamily="50" charset="-128"/>
                <a:ea typeface="メイリオ" panose="020B0604030504040204" pitchFamily="50" charset="-128"/>
              </a:rPr>
              <a:t>リター</a:t>
            </a:r>
            <a:r>
              <a:rPr kumimoji="1" lang="en-US" altLang="ja-JP" sz="1050" dirty="0">
                <a:latin typeface="メイリオ" panose="020B0604030504040204" pitchFamily="50" charset="-128"/>
                <a:ea typeface="メイリオ" panose="020B0604030504040204" pitchFamily="50" charset="-128"/>
              </a:rPr>
              <a:t>2</a:t>
            </a:r>
            <a:r>
              <a:rPr kumimoji="1" lang="ja-JP" altLang="en-US" sz="1050" dirty="0">
                <a:latin typeface="メイリオ" panose="020B0604030504040204" pitchFamily="50" charset="-128"/>
                <a:ea typeface="メイリオ" panose="020B0604030504040204" pitchFamily="50" charset="-128"/>
              </a:rPr>
              <a:t>倍区</a:t>
            </a:r>
          </a:p>
        </p:txBody>
      </p:sp>
      <p:sp>
        <p:nvSpPr>
          <p:cNvPr id="4" name="テキスト ボックス 3">
            <a:extLst>
              <a:ext uri="{FF2B5EF4-FFF2-40B4-BE49-F238E27FC236}">
                <a16:creationId xmlns="" xmlns:a16="http://schemas.microsoft.com/office/drawing/2014/main" id="{CF86DE20-F7CD-68DE-5873-689A9F36BA79}"/>
              </a:ext>
            </a:extLst>
          </p:cNvPr>
          <p:cNvSpPr txBox="1"/>
          <p:nvPr/>
        </p:nvSpPr>
        <p:spPr>
          <a:xfrm>
            <a:off x="3508738" y="4949825"/>
            <a:ext cx="225062" cy="765594"/>
          </a:xfrm>
          <a:prstGeom prst="rect">
            <a:avLst/>
          </a:prstGeom>
          <a:solidFill>
            <a:schemeClr val="bg1"/>
          </a:solidFill>
          <a:ln>
            <a:noFill/>
          </a:ln>
        </p:spPr>
        <p:txBody>
          <a:bodyPr vert="eaVert" wrap="none">
            <a:spAutoFit/>
          </a:bodyPr>
          <a:lstStyle/>
          <a:p>
            <a:pPr>
              <a:lnSpc>
                <a:spcPts val="0"/>
              </a:lnSpc>
              <a:defRPr/>
            </a:pPr>
            <a:r>
              <a:rPr kumimoji="1" lang="ja-JP" altLang="en-US" sz="1050" dirty="0">
                <a:latin typeface="メイリオ" panose="020B0604030504040204" pitchFamily="50" charset="-128"/>
                <a:ea typeface="メイリオ" panose="020B0604030504040204" pitchFamily="50" charset="-128"/>
              </a:rPr>
              <a:t>土壌浸食量</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 xmlns:a16="http://schemas.microsoft.com/office/drawing/2014/main" id="{E709FDF9-80C3-41D8-BD1F-69B31F5101D4}"/>
              </a:ext>
            </a:extLst>
          </p:cNvPr>
          <p:cNvSpPr txBox="1"/>
          <p:nvPr/>
        </p:nvSpPr>
        <p:spPr>
          <a:xfrm>
            <a:off x="4263162" y="2797701"/>
            <a:ext cx="3262432" cy="1015663"/>
          </a:xfrm>
          <a:prstGeom prst="rect">
            <a:avLst/>
          </a:prstGeom>
          <a:noFill/>
        </p:spPr>
        <p:txBody>
          <a:bodyPr wrap="none" rtlCol="0">
            <a:spAutoFit/>
          </a:bodyPr>
          <a:lstStyle/>
          <a:p>
            <a:r>
              <a:rPr kumimoji="1" lang="ja-JP" altLang="en-US" sz="6000" dirty="0"/>
              <a:t>補足資料</a:t>
            </a:r>
          </a:p>
        </p:txBody>
      </p:sp>
    </p:spTree>
    <p:extLst>
      <p:ext uri="{BB962C8B-B14F-4D97-AF65-F5344CB8AC3E}">
        <p14:creationId xmlns:p14="http://schemas.microsoft.com/office/powerpoint/2010/main" val="36171885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2" name="正方形/長方形 11"/>
          <p:cNvSpPr/>
          <p:nvPr/>
        </p:nvSpPr>
        <p:spPr>
          <a:xfrm>
            <a:off x="95956" y="1225702"/>
            <a:ext cx="11921066" cy="47291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1674425" y="1338586"/>
            <a:ext cx="954107" cy="400110"/>
          </a:xfrm>
          <a:prstGeom prst="rect">
            <a:avLst/>
          </a:prstGeom>
          <a:noFill/>
        </p:spPr>
        <p:txBody>
          <a:bodyPr wrap="none" rtlCol="0">
            <a:spAutoFit/>
          </a:bodyPr>
          <a:lstStyle/>
          <a:p>
            <a:pPr algn="ctr"/>
            <a:r>
              <a:rPr kumimoji="1" lang="ja-JP" altLang="en-US" sz="2000" dirty="0">
                <a:solidFill>
                  <a:srgbClr val="0000FF"/>
                </a:solidFill>
              </a:rPr>
              <a:t>老齢林</a:t>
            </a:r>
          </a:p>
        </p:txBody>
      </p:sp>
      <p:sp>
        <p:nvSpPr>
          <p:cNvPr id="5" name="テキスト ボックス 4"/>
          <p:cNvSpPr txBox="1"/>
          <p:nvPr/>
        </p:nvSpPr>
        <p:spPr>
          <a:xfrm>
            <a:off x="4753024" y="1338586"/>
            <a:ext cx="2392071" cy="400110"/>
          </a:xfrm>
          <a:prstGeom prst="rect">
            <a:avLst/>
          </a:prstGeom>
          <a:noFill/>
        </p:spPr>
        <p:txBody>
          <a:bodyPr wrap="square" rtlCol="0">
            <a:spAutoFit/>
          </a:bodyPr>
          <a:lstStyle/>
          <a:p>
            <a:pPr algn="ctr"/>
            <a:r>
              <a:rPr kumimoji="1" lang="ja-JP" altLang="en-US" sz="2000" dirty="0">
                <a:solidFill>
                  <a:srgbClr val="0000FF"/>
                </a:solidFill>
              </a:rPr>
              <a:t>伐採された天然林</a:t>
            </a:r>
          </a:p>
        </p:txBody>
      </p:sp>
      <p:sp>
        <p:nvSpPr>
          <p:cNvPr id="6" name="テキスト ボックス 5"/>
          <p:cNvSpPr txBox="1"/>
          <p:nvPr/>
        </p:nvSpPr>
        <p:spPr>
          <a:xfrm>
            <a:off x="8468841" y="1338586"/>
            <a:ext cx="2768837" cy="400110"/>
          </a:xfrm>
          <a:prstGeom prst="rect">
            <a:avLst/>
          </a:prstGeom>
          <a:noFill/>
        </p:spPr>
        <p:txBody>
          <a:bodyPr wrap="square" rtlCol="0">
            <a:spAutoFit/>
          </a:bodyPr>
          <a:lstStyle/>
          <a:p>
            <a:pPr algn="ctr"/>
            <a:r>
              <a:rPr kumimoji="1" lang="ja-JP" altLang="en-US" sz="2000" dirty="0">
                <a:solidFill>
                  <a:srgbClr val="0000FF"/>
                </a:solidFill>
              </a:rPr>
              <a:t>アブラヤシ人工林</a:t>
            </a:r>
            <a:endParaRPr kumimoji="1" lang="en-US" altLang="ja-JP" sz="2000" dirty="0">
              <a:solidFill>
                <a:srgbClr val="0000FF"/>
              </a:solidFill>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468" y="1812451"/>
            <a:ext cx="3788296" cy="2839835"/>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78" y="1812451"/>
            <a:ext cx="3771656" cy="2823195"/>
          </a:xfrm>
          <a:prstGeom prst="rect">
            <a:avLst/>
          </a:prstGeom>
        </p:spPr>
      </p:pic>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749" y="1812451"/>
            <a:ext cx="3790505" cy="2823195"/>
          </a:xfrm>
          <a:prstGeom prst="rect">
            <a:avLst/>
          </a:prstGeom>
        </p:spPr>
      </p:pic>
      <p:sp>
        <p:nvSpPr>
          <p:cNvPr id="11" name="正方形/長方形 10"/>
          <p:cNvSpPr/>
          <p:nvPr/>
        </p:nvSpPr>
        <p:spPr>
          <a:xfrm>
            <a:off x="8233583" y="6180748"/>
            <a:ext cx="3886256" cy="276999"/>
          </a:xfrm>
          <a:prstGeom prst="rect">
            <a:avLst/>
          </a:prstGeom>
        </p:spPr>
        <p:txBody>
          <a:bodyPr wrap="none">
            <a:spAutoFit/>
          </a:bodyPr>
          <a:lstStyle/>
          <a:p>
            <a:pPr algn="r">
              <a:spcAft>
                <a:spcPts val="600"/>
              </a:spcAft>
            </a:pPr>
            <a:r>
              <a:rPr lang="en-US" altLang="ja-JP" sz="1200" dirty="0">
                <a:latin typeface="メイリオ" panose="020B0604030504040204" pitchFamily="50" charset="-128"/>
                <a:ea typeface="メイリオ" panose="020B0604030504040204" pitchFamily="50" charset="-128"/>
              </a:rPr>
              <a:t>Source: Dr. </a:t>
            </a:r>
            <a:r>
              <a:rPr lang="en-US" altLang="ja-JP" sz="1200" dirty="0" err="1">
                <a:latin typeface="メイリオ" panose="020B0604030504040204" pitchFamily="50" charset="-128"/>
                <a:ea typeface="メイリオ" panose="020B0604030504040204" pitchFamily="50" charset="-128"/>
              </a:rPr>
              <a:t>Terhi</a:t>
            </a:r>
            <a:r>
              <a:rPr lang="en-US" altLang="ja-JP" sz="1200" dirty="0">
                <a:latin typeface="メイリオ" panose="020B0604030504040204" pitchFamily="50" charset="-128"/>
                <a:ea typeface="メイリオ" panose="020B0604030504040204" pitchFamily="50" charset="-128"/>
              </a:rPr>
              <a:t> </a:t>
            </a:r>
            <a:r>
              <a:rPr lang="en-US" altLang="ja-JP" sz="1200" dirty="0" err="1">
                <a:latin typeface="メイリオ" panose="020B0604030504040204" pitchFamily="50" charset="-128"/>
                <a:ea typeface="メイリオ" panose="020B0604030504040204" pitchFamily="50" charset="-128"/>
              </a:rPr>
              <a:t>Riutta</a:t>
            </a:r>
            <a:r>
              <a:rPr lang="en-US" altLang="ja-JP" sz="1200" dirty="0">
                <a:latin typeface="メイリオ" panose="020B0604030504040204" pitchFamily="50" charset="-128"/>
                <a:ea typeface="メイリオ" panose="020B0604030504040204" pitchFamily="50" charset="-128"/>
              </a:rPr>
              <a:t>, personal communication</a:t>
            </a:r>
            <a:endParaRPr lang="ja-JP" altLang="en-US" sz="1200" dirty="0">
              <a:latin typeface="メイリオ" panose="020B0604030504040204" pitchFamily="50" charset="-128"/>
              <a:ea typeface="メイリオ" panose="020B0604030504040204" pitchFamily="50" charset="-128"/>
            </a:endParaRPr>
          </a:p>
        </p:txBody>
      </p:sp>
      <p:sp>
        <p:nvSpPr>
          <p:cNvPr id="9" name="正方形/長方形 8"/>
          <p:cNvSpPr/>
          <p:nvPr/>
        </p:nvSpPr>
        <p:spPr>
          <a:xfrm>
            <a:off x="1248656" y="301387"/>
            <a:ext cx="9468674" cy="830997"/>
          </a:xfrm>
          <a:prstGeom prst="rect">
            <a:avLst/>
          </a:prstGeom>
        </p:spPr>
        <p:txBody>
          <a:bodyPr wrap="square">
            <a:spAutoFit/>
          </a:bodyPr>
          <a:lstStyle/>
          <a:p>
            <a:r>
              <a:rPr lang="ja-JP" altLang="en-US" sz="2400" b="1" dirty="0">
                <a:solidFill>
                  <a:srgbClr val="FF0000"/>
                </a:solidFill>
                <a:latin typeface="メイリオ" panose="020B0604030504040204" pitchFamily="50" charset="-128"/>
                <a:ea typeface="メイリオ" panose="020B0604030504040204" pitchFamily="50" charset="-128"/>
              </a:rPr>
              <a:t>事実</a:t>
            </a:r>
            <a:r>
              <a:rPr lang="ja-JP" altLang="en-US" sz="2400" dirty="0">
                <a:latin typeface="メイリオ" panose="020B0604030504040204" pitchFamily="50" charset="-128"/>
                <a:ea typeface="メイリオ" panose="020B0604030504040204" pitchFamily="50" charset="-128"/>
              </a:rPr>
              <a:t>：植物生産性は、若齢林は極相林よりも高い事が多い</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また、自然林よりもプランテーション林のほうが高い場合も多い。</a:t>
            </a:r>
          </a:p>
        </p:txBody>
      </p:sp>
      <p:sp>
        <p:nvSpPr>
          <p:cNvPr id="3" name="台形 2"/>
          <p:cNvSpPr/>
          <p:nvPr/>
        </p:nvSpPr>
        <p:spPr>
          <a:xfrm rot="5400000">
            <a:off x="5880095" y="1137228"/>
            <a:ext cx="440267" cy="7769580"/>
          </a:xfrm>
          <a:prstGeom prst="trapezoid">
            <a:avLst>
              <a:gd name="adj" fmla="val 3269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台形 12"/>
          <p:cNvSpPr/>
          <p:nvPr/>
        </p:nvSpPr>
        <p:spPr>
          <a:xfrm rot="16200000" flipH="1">
            <a:off x="5880094" y="1650222"/>
            <a:ext cx="440267" cy="7769580"/>
          </a:xfrm>
          <a:prstGeom prst="trapezoid">
            <a:avLst>
              <a:gd name="adj" fmla="val 3269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48229" y="4769612"/>
            <a:ext cx="1107996" cy="461665"/>
          </a:xfrm>
          <a:prstGeom prst="rect">
            <a:avLst/>
          </a:prstGeom>
          <a:noFill/>
        </p:spPr>
        <p:txBody>
          <a:bodyPr wrap="none" rtlCol="0">
            <a:spAutoFit/>
          </a:bodyPr>
          <a:lstStyle/>
          <a:p>
            <a:r>
              <a:rPr kumimoji="1" lang="ja-JP" altLang="en-US" sz="2400" dirty="0"/>
              <a:t>生物量</a:t>
            </a:r>
          </a:p>
        </p:txBody>
      </p:sp>
      <p:sp>
        <p:nvSpPr>
          <p:cNvPr id="15" name="テキスト ボックス 14"/>
          <p:cNvSpPr txBox="1"/>
          <p:nvPr/>
        </p:nvSpPr>
        <p:spPr>
          <a:xfrm>
            <a:off x="735706" y="5277936"/>
            <a:ext cx="1415772" cy="461665"/>
          </a:xfrm>
          <a:prstGeom prst="rect">
            <a:avLst/>
          </a:prstGeom>
          <a:noFill/>
        </p:spPr>
        <p:txBody>
          <a:bodyPr wrap="none" rtlCol="0">
            <a:spAutoFit/>
          </a:bodyPr>
          <a:lstStyle/>
          <a:p>
            <a:r>
              <a:rPr kumimoji="1" lang="ja-JP" altLang="en-US" sz="2400" dirty="0"/>
              <a:t>植物生産</a:t>
            </a:r>
          </a:p>
        </p:txBody>
      </p:sp>
    </p:spTree>
    <p:extLst>
      <p:ext uri="{BB962C8B-B14F-4D97-AF65-F5344CB8AC3E}">
        <p14:creationId xmlns:p14="http://schemas.microsoft.com/office/powerpoint/2010/main" val="16151287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 name="正方形/長方形 9"/>
          <p:cNvSpPr/>
          <p:nvPr/>
        </p:nvSpPr>
        <p:spPr>
          <a:xfrm>
            <a:off x="678465" y="654755"/>
            <a:ext cx="10295472" cy="46707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026" y="1272637"/>
            <a:ext cx="4076964" cy="2964607"/>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4746" y="1272637"/>
            <a:ext cx="4018844" cy="2942458"/>
          </a:xfrm>
          <a:prstGeom prst="rect">
            <a:avLst/>
          </a:prstGeom>
        </p:spPr>
      </p:pic>
      <p:sp>
        <p:nvSpPr>
          <p:cNvPr id="6" name="正方形/長方形 5"/>
          <p:cNvSpPr/>
          <p:nvPr/>
        </p:nvSpPr>
        <p:spPr>
          <a:xfrm rot="16200000">
            <a:off x="9008278" y="2903539"/>
            <a:ext cx="4706994" cy="538609"/>
          </a:xfrm>
          <a:prstGeom prst="rect">
            <a:avLst/>
          </a:prstGeom>
        </p:spPr>
        <p:txBody>
          <a:bodyPr wrap="none">
            <a:spAutoFit/>
          </a:bodyPr>
          <a:lstStyle/>
          <a:p>
            <a:pPr algn="r">
              <a:spcAft>
                <a:spcPts val="600"/>
              </a:spcAft>
            </a:pPr>
            <a:r>
              <a:rPr lang="en-US" altLang="ja-JP" sz="1200" dirty="0">
                <a:latin typeface="メイリオ" panose="020B0604030504040204" pitchFamily="50" charset="-128"/>
                <a:ea typeface="メイリオ" panose="020B0604030504040204" pitchFamily="50" charset="-128"/>
              </a:rPr>
              <a:t>Source: Dr. </a:t>
            </a:r>
            <a:r>
              <a:rPr lang="en-US" altLang="ja-JP" sz="1200" dirty="0" err="1">
                <a:latin typeface="メイリオ" panose="020B0604030504040204" pitchFamily="50" charset="-128"/>
                <a:ea typeface="メイリオ" panose="020B0604030504040204" pitchFamily="50" charset="-128"/>
              </a:rPr>
              <a:t>Terhi</a:t>
            </a:r>
            <a:r>
              <a:rPr lang="en-US" altLang="ja-JP" sz="1200" dirty="0">
                <a:latin typeface="メイリオ" panose="020B0604030504040204" pitchFamily="50" charset="-128"/>
                <a:ea typeface="メイリオ" panose="020B0604030504040204" pitchFamily="50" charset="-128"/>
              </a:rPr>
              <a:t> </a:t>
            </a:r>
            <a:r>
              <a:rPr lang="en-US" altLang="ja-JP" sz="1200" dirty="0" err="1">
                <a:latin typeface="メイリオ" panose="020B0604030504040204" pitchFamily="50" charset="-128"/>
                <a:ea typeface="メイリオ" panose="020B0604030504040204" pitchFamily="50" charset="-128"/>
              </a:rPr>
              <a:t>Riutta</a:t>
            </a:r>
            <a:r>
              <a:rPr lang="en-US" altLang="ja-JP" sz="1200" dirty="0">
                <a:latin typeface="メイリオ" panose="020B0604030504040204" pitchFamily="50" charset="-128"/>
                <a:ea typeface="メイリオ" panose="020B0604030504040204" pitchFamily="50" charset="-128"/>
              </a:rPr>
              <a:t>, personal communication</a:t>
            </a:r>
          </a:p>
          <a:p>
            <a:pPr algn="r">
              <a:spcAft>
                <a:spcPts val="600"/>
              </a:spcAft>
            </a:pPr>
            <a:r>
              <a:rPr lang="en-US" altLang="ja-JP" sz="1200" dirty="0">
                <a:latin typeface="メイリオ" panose="020B0604030504040204" pitchFamily="50" charset="-128"/>
                <a:ea typeface="メイリオ" panose="020B0604030504040204" pitchFamily="50" charset="-128"/>
              </a:rPr>
              <a:t>Later published as </a:t>
            </a:r>
            <a:r>
              <a:rPr lang="en-US" altLang="ja-JP" sz="1200" dirty="0" err="1">
                <a:latin typeface="メイリオ" panose="020B0604030504040204" pitchFamily="50" charset="-128"/>
                <a:ea typeface="メイリオ" panose="020B0604030504040204" pitchFamily="50" charset="-128"/>
              </a:rPr>
              <a:t>Riutta</a:t>
            </a:r>
            <a:r>
              <a:rPr lang="en-US" altLang="ja-JP" sz="1200" dirty="0">
                <a:latin typeface="メイリオ" panose="020B0604030504040204" pitchFamily="50" charset="-128"/>
                <a:ea typeface="メイリオ" panose="020B0604030504040204" pitchFamily="50" charset="-128"/>
              </a:rPr>
              <a:t> </a:t>
            </a:r>
            <a:r>
              <a:rPr lang="en-US" altLang="ja-JP" sz="1200" i="1" dirty="0">
                <a:latin typeface="メイリオ" panose="020B0604030504040204" pitchFamily="50" charset="-128"/>
                <a:ea typeface="メイリオ" panose="020B0604030504040204" pitchFamily="50" charset="-128"/>
              </a:rPr>
              <a:t>et al.</a:t>
            </a:r>
            <a:r>
              <a:rPr lang="en-US" altLang="ja-JP" sz="1200" dirty="0">
                <a:latin typeface="メイリオ" panose="020B0604030504040204" pitchFamily="50" charset="-128"/>
                <a:ea typeface="メイリオ" panose="020B0604030504040204" pitchFamily="50" charset="-128"/>
              </a:rPr>
              <a:t> (2018) Glob. Chang. Biol. 24</a:t>
            </a:r>
          </a:p>
        </p:txBody>
      </p:sp>
      <p:sp>
        <p:nvSpPr>
          <p:cNvPr id="7" name="正方形/長方形 6"/>
          <p:cNvSpPr/>
          <p:nvPr/>
        </p:nvSpPr>
        <p:spPr>
          <a:xfrm>
            <a:off x="583833" y="5940297"/>
            <a:ext cx="10866294" cy="492443"/>
          </a:xfrm>
          <a:prstGeom prst="rect">
            <a:avLst/>
          </a:prstGeom>
          <a:solidFill>
            <a:srgbClr val="FFFF99"/>
          </a:solidFill>
        </p:spPr>
        <p:txBody>
          <a:bodyPr wrap="square">
            <a:spAutoFit/>
          </a:bodyPr>
          <a:lstStyle/>
          <a:p>
            <a:pPr algn="ctr"/>
            <a:r>
              <a:rPr lang="ja-JP" altLang="en-US" sz="2600" dirty="0">
                <a:latin typeface="メイリオ" panose="020B0604030504040204" pitchFamily="50" charset="-128"/>
                <a:ea typeface="メイリオ" panose="020B0604030504040204" pitchFamily="50" charset="-128"/>
              </a:rPr>
              <a:t>進化は、生態系の「全体の何か」を最大化・最適化するわけではない</a:t>
            </a:r>
          </a:p>
        </p:txBody>
      </p:sp>
      <p:sp>
        <p:nvSpPr>
          <p:cNvPr id="8" name="テキスト ボックス 7"/>
          <p:cNvSpPr txBox="1"/>
          <p:nvPr/>
        </p:nvSpPr>
        <p:spPr>
          <a:xfrm>
            <a:off x="2833457" y="1002595"/>
            <a:ext cx="2031325" cy="553998"/>
          </a:xfrm>
          <a:prstGeom prst="rect">
            <a:avLst/>
          </a:prstGeom>
          <a:noFill/>
          <a:ln>
            <a:solidFill>
              <a:schemeClr val="accent1">
                <a:shade val="50000"/>
              </a:schemeClr>
            </a:solidFill>
          </a:ln>
        </p:spPr>
        <p:txBody>
          <a:bodyPr wrap="none" rtlCol="0">
            <a:spAutoFit/>
          </a:bodyPr>
          <a:lstStyle/>
          <a:p>
            <a:pPr algn="ctr"/>
            <a:r>
              <a:rPr kumimoji="1" lang="ja-JP" altLang="en-US" dirty="0">
                <a:latin typeface="メイリオ" panose="020B0604030504040204" pitchFamily="50" charset="-128"/>
                <a:ea typeface="メイリオ" panose="020B0604030504040204" pitchFamily="50" charset="-128"/>
              </a:rPr>
              <a:t>生物量の増加速度</a:t>
            </a:r>
            <a:endParaRPr kumimoji="1" lang="en-US" altLang="ja-JP" dirty="0">
              <a:latin typeface="メイリオ" panose="020B0604030504040204" pitchFamily="50" charset="-128"/>
              <a:ea typeface="メイリオ" panose="020B0604030504040204" pitchFamily="50" charset="-128"/>
            </a:endParaRPr>
          </a:p>
          <a:p>
            <a:pPr algn="ctr"/>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ここで言う植物生産性</a:t>
            </a:r>
            <a:r>
              <a:rPr kumimoji="1" lang="en-US" altLang="ja-JP" sz="1200" dirty="0">
                <a:latin typeface="メイリオ" panose="020B0604030504040204" pitchFamily="50" charset="-128"/>
                <a:ea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7605649" y="1005627"/>
            <a:ext cx="2492990" cy="369332"/>
          </a:xfrm>
          <a:prstGeom prst="rect">
            <a:avLst/>
          </a:prstGeom>
          <a:noFill/>
          <a:ln>
            <a:solidFill>
              <a:schemeClr val="accent1">
                <a:shade val="50000"/>
              </a:schemeClr>
            </a:solidFill>
          </a:ln>
        </p:spPr>
        <p:txBody>
          <a:bodyPr wrap="none" rtlCol="0">
            <a:spAutoFit/>
          </a:bodyPr>
          <a:lstStyle/>
          <a:p>
            <a:pPr algn="ctr"/>
            <a:r>
              <a:rPr kumimoji="1" lang="ja-JP" altLang="en-US" dirty="0">
                <a:latin typeface="メイリオ" panose="020B0604030504040204" pitchFamily="50" charset="-128"/>
                <a:ea typeface="メイリオ" panose="020B0604030504040204" pitchFamily="50" charset="-128"/>
              </a:rPr>
              <a:t>既に抱えている生物量</a:t>
            </a:r>
          </a:p>
        </p:txBody>
      </p:sp>
      <p:sp>
        <p:nvSpPr>
          <p:cNvPr id="12" name="テキスト ボックス 11"/>
          <p:cNvSpPr txBox="1"/>
          <p:nvPr/>
        </p:nvSpPr>
        <p:spPr>
          <a:xfrm>
            <a:off x="1428208" y="4598744"/>
            <a:ext cx="7586134" cy="646331"/>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この差が、維持呼吸の差となり、植物生産性の差を生じさせている</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（加えて、より高所に水を運ぶことによるコスト増も生じる）</a:t>
            </a:r>
          </a:p>
        </p:txBody>
      </p:sp>
      <p:cxnSp>
        <p:nvCxnSpPr>
          <p:cNvPr id="14" name="直線矢印コネクタ 13"/>
          <p:cNvCxnSpPr/>
          <p:nvPr/>
        </p:nvCxnSpPr>
        <p:spPr>
          <a:xfrm flipV="1">
            <a:off x="8475960" y="4598744"/>
            <a:ext cx="646591" cy="17910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39023" y="3981690"/>
            <a:ext cx="877163" cy="369332"/>
          </a:xfrm>
          <a:prstGeom prst="rect">
            <a:avLst/>
          </a:prstGeom>
          <a:solidFill>
            <a:schemeClr val="bg1"/>
          </a:solidFill>
        </p:spPr>
        <p:txBody>
          <a:bodyPr wrap="none" rtlCol="0">
            <a:spAutoFit/>
          </a:bodyPr>
          <a:lstStyle/>
          <a:p>
            <a:r>
              <a:rPr kumimoji="1" lang="ja-JP" altLang="en-US" dirty="0">
                <a:solidFill>
                  <a:srgbClr val="00B050"/>
                </a:solidFill>
              </a:rPr>
              <a:t>老齢林</a:t>
            </a:r>
          </a:p>
        </p:txBody>
      </p:sp>
      <p:sp>
        <p:nvSpPr>
          <p:cNvPr id="15" name="テキスト ボックス 14"/>
          <p:cNvSpPr txBox="1"/>
          <p:nvPr/>
        </p:nvSpPr>
        <p:spPr>
          <a:xfrm>
            <a:off x="3405014" y="3891928"/>
            <a:ext cx="1151508" cy="646331"/>
          </a:xfrm>
          <a:prstGeom prst="rect">
            <a:avLst/>
          </a:prstGeom>
          <a:solidFill>
            <a:schemeClr val="bg1"/>
          </a:solidFill>
        </p:spPr>
        <p:txBody>
          <a:bodyPr wrap="square" rtlCol="0">
            <a:spAutoFit/>
          </a:bodyPr>
          <a:lstStyle/>
          <a:p>
            <a:r>
              <a:rPr kumimoji="1" lang="ja-JP" altLang="en-US" dirty="0">
                <a:solidFill>
                  <a:srgbClr val="00B050"/>
                </a:solidFill>
              </a:rPr>
              <a:t>伐採された天然林</a:t>
            </a:r>
          </a:p>
        </p:txBody>
      </p:sp>
      <p:sp>
        <p:nvSpPr>
          <p:cNvPr id="16" name="テキスト ボックス 15"/>
          <p:cNvSpPr txBox="1"/>
          <p:nvPr/>
        </p:nvSpPr>
        <p:spPr>
          <a:xfrm>
            <a:off x="4400742" y="3878369"/>
            <a:ext cx="1151508" cy="646331"/>
          </a:xfrm>
          <a:prstGeom prst="rect">
            <a:avLst/>
          </a:prstGeom>
          <a:solidFill>
            <a:schemeClr val="bg1"/>
          </a:solidFill>
        </p:spPr>
        <p:txBody>
          <a:bodyPr wrap="square" rtlCol="0">
            <a:spAutoFit/>
          </a:bodyPr>
          <a:lstStyle/>
          <a:p>
            <a:r>
              <a:rPr kumimoji="1" lang="ja-JP" altLang="en-US" dirty="0">
                <a:solidFill>
                  <a:srgbClr val="00B050"/>
                </a:solidFill>
              </a:rPr>
              <a:t>油ヤシ</a:t>
            </a:r>
            <a:endParaRPr kumimoji="1" lang="en-US" altLang="ja-JP" dirty="0">
              <a:solidFill>
                <a:srgbClr val="00B050"/>
              </a:solidFill>
            </a:endParaRPr>
          </a:p>
          <a:p>
            <a:r>
              <a:rPr kumimoji="1" lang="ja-JP" altLang="en-US" dirty="0">
                <a:solidFill>
                  <a:srgbClr val="00B050"/>
                </a:solidFill>
              </a:rPr>
              <a:t>人工林</a:t>
            </a:r>
            <a:endParaRPr kumimoji="1" lang="en-US" altLang="ja-JP" dirty="0">
              <a:solidFill>
                <a:srgbClr val="00B050"/>
              </a:solidFill>
            </a:endParaRPr>
          </a:p>
        </p:txBody>
      </p:sp>
      <p:sp>
        <p:nvSpPr>
          <p:cNvPr id="17" name="テキスト ボックス 16"/>
          <p:cNvSpPr txBox="1"/>
          <p:nvPr/>
        </p:nvSpPr>
        <p:spPr>
          <a:xfrm>
            <a:off x="6928310" y="3911020"/>
            <a:ext cx="877163" cy="369332"/>
          </a:xfrm>
          <a:prstGeom prst="rect">
            <a:avLst/>
          </a:prstGeom>
          <a:solidFill>
            <a:schemeClr val="bg1"/>
          </a:solidFill>
        </p:spPr>
        <p:txBody>
          <a:bodyPr wrap="none" rtlCol="0">
            <a:spAutoFit/>
          </a:bodyPr>
          <a:lstStyle/>
          <a:p>
            <a:r>
              <a:rPr kumimoji="1" lang="ja-JP" altLang="en-US" dirty="0">
                <a:solidFill>
                  <a:srgbClr val="00B050"/>
                </a:solidFill>
              </a:rPr>
              <a:t>老齢林</a:t>
            </a:r>
          </a:p>
        </p:txBody>
      </p:sp>
      <p:sp>
        <p:nvSpPr>
          <p:cNvPr id="18" name="テキスト ボックス 17"/>
          <p:cNvSpPr txBox="1"/>
          <p:nvPr/>
        </p:nvSpPr>
        <p:spPr>
          <a:xfrm>
            <a:off x="7794301" y="3821258"/>
            <a:ext cx="1151508" cy="646331"/>
          </a:xfrm>
          <a:prstGeom prst="rect">
            <a:avLst/>
          </a:prstGeom>
          <a:solidFill>
            <a:schemeClr val="bg1"/>
          </a:solidFill>
        </p:spPr>
        <p:txBody>
          <a:bodyPr wrap="square" rtlCol="0">
            <a:spAutoFit/>
          </a:bodyPr>
          <a:lstStyle/>
          <a:p>
            <a:r>
              <a:rPr kumimoji="1" lang="ja-JP" altLang="en-US" dirty="0">
                <a:solidFill>
                  <a:srgbClr val="00B050"/>
                </a:solidFill>
              </a:rPr>
              <a:t>伐採された天然林</a:t>
            </a:r>
          </a:p>
        </p:txBody>
      </p:sp>
      <p:sp>
        <p:nvSpPr>
          <p:cNvPr id="19" name="テキスト ボックス 18"/>
          <p:cNvSpPr txBox="1"/>
          <p:nvPr/>
        </p:nvSpPr>
        <p:spPr>
          <a:xfrm>
            <a:off x="8790029" y="3807699"/>
            <a:ext cx="1151508" cy="646331"/>
          </a:xfrm>
          <a:prstGeom prst="rect">
            <a:avLst/>
          </a:prstGeom>
          <a:solidFill>
            <a:schemeClr val="bg1"/>
          </a:solidFill>
        </p:spPr>
        <p:txBody>
          <a:bodyPr wrap="square" rtlCol="0">
            <a:spAutoFit/>
          </a:bodyPr>
          <a:lstStyle/>
          <a:p>
            <a:r>
              <a:rPr kumimoji="1" lang="ja-JP" altLang="en-US" dirty="0">
                <a:solidFill>
                  <a:srgbClr val="00B050"/>
                </a:solidFill>
              </a:rPr>
              <a:t>油ヤシ</a:t>
            </a:r>
            <a:endParaRPr kumimoji="1" lang="en-US" altLang="ja-JP" dirty="0">
              <a:solidFill>
                <a:srgbClr val="00B050"/>
              </a:solidFill>
            </a:endParaRPr>
          </a:p>
          <a:p>
            <a:r>
              <a:rPr kumimoji="1" lang="ja-JP" altLang="en-US" dirty="0">
                <a:solidFill>
                  <a:srgbClr val="00B050"/>
                </a:solidFill>
              </a:rPr>
              <a:t>人工林</a:t>
            </a:r>
            <a:endParaRPr kumimoji="1" lang="en-US" altLang="ja-JP" dirty="0">
              <a:solidFill>
                <a:srgbClr val="00B050"/>
              </a:solidFill>
            </a:endParaRPr>
          </a:p>
        </p:txBody>
      </p:sp>
      <p:sp>
        <p:nvSpPr>
          <p:cNvPr id="2" name="左中かっこ 1"/>
          <p:cNvSpPr/>
          <p:nvPr/>
        </p:nvSpPr>
        <p:spPr>
          <a:xfrm rot="16200000">
            <a:off x="8167818" y="3049634"/>
            <a:ext cx="323163" cy="2802174"/>
          </a:xfrm>
          <a:prstGeom prst="leftBrace">
            <a:avLst>
              <a:gd name="adj1" fmla="val 8333"/>
              <a:gd name="adj2" fmla="val 7799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rot="16200000">
            <a:off x="849782" y="2483711"/>
            <a:ext cx="2639890" cy="307777"/>
          </a:xfrm>
          <a:prstGeom prst="rect">
            <a:avLst/>
          </a:prstGeom>
          <a:solidFill>
            <a:schemeClr val="bg1"/>
          </a:solidFill>
        </p:spPr>
        <p:txBody>
          <a:bodyPr wrap="none" rtlCol="0">
            <a:spAutoFit/>
          </a:bodyPr>
          <a:lstStyle/>
          <a:p>
            <a:r>
              <a:rPr kumimoji="1" lang="ja-JP" altLang="en-US" sz="1400" dirty="0">
                <a:solidFill>
                  <a:srgbClr val="00B050"/>
                </a:solidFill>
              </a:rPr>
              <a:t>純一次生産量（</a:t>
            </a:r>
            <a:r>
              <a:rPr kumimoji="1" lang="en-US" altLang="ja-JP" sz="1400" dirty="0" err="1">
                <a:solidFill>
                  <a:srgbClr val="00B050"/>
                </a:solidFill>
              </a:rPr>
              <a:t>MgC</a:t>
            </a:r>
            <a:r>
              <a:rPr kumimoji="1" lang="en-US" altLang="ja-JP" sz="1400" dirty="0">
                <a:solidFill>
                  <a:srgbClr val="00B050"/>
                </a:solidFill>
              </a:rPr>
              <a:t> ha</a:t>
            </a:r>
            <a:r>
              <a:rPr kumimoji="1" lang="en-US" altLang="ja-JP" sz="1400" baseline="30000" dirty="0">
                <a:solidFill>
                  <a:srgbClr val="00B050"/>
                </a:solidFill>
              </a:rPr>
              <a:t> −1 </a:t>
            </a:r>
            <a:r>
              <a:rPr kumimoji="1" lang="en-US" altLang="ja-JP" sz="1400" dirty="0">
                <a:solidFill>
                  <a:srgbClr val="00B050"/>
                </a:solidFill>
              </a:rPr>
              <a:t> year</a:t>
            </a:r>
            <a:r>
              <a:rPr kumimoji="1" lang="en-US" altLang="ja-JP" sz="1400" baseline="30000" dirty="0">
                <a:solidFill>
                  <a:srgbClr val="00B050"/>
                </a:solidFill>
              </a:rPr>
              <a:t>−1</a:t>
            </a:r>
            <a:r>
              <a:rPr kumimoji="1" lang="ja-JP" altLang="en-US" sz="1400" dirty="0">
                <a:solidFill>
                  <a:srgbClr val="00B050"/>
                </a:solidFill>
              </a:rPr>
              <a:t>）</a:t>
            </a:r>
          </a:p>
        </p:txBody>
      </p:sp>
      <p:sp>
        <p:nvSpPr>
          <p:cNvPr id="20" name="テキスト ボックス 19"/>
          <p:cNvSpPr txBox="1"/>
          <p:nvPr/>
        </p:nvSpPr>
        <p:spPr>
          <a:xfrm rot="16200000">
            <a:off x="5724436" y="2483710"/>
            <a:ext cx="2021707" cy="307777"/>
          </a:xfrm>
          <a:prstGeom prst="rect">
            <a:avLst/>
          </a:prstGeom>
          <a:solidFill>
            <a:schemeClr val="bg1"/>
          </a:solidFill>
        </p:spPr>
        <p:txBody>
          <a:bodyPr wrap="none" rtlCol="0">
            <a:spAutoFit/>
          </a:bodyPr>
          <a:lstStyle/>
          <a:p>
            <a:r>
              <a:rPr kumimoji="1" lang="ja-JP" altLang="en-US" sz="1400" dirty="0">
                <a:solidFill>
                  <a:srgbClr val="00B050"/>
                </a:solidFill>
              </a:rPr>
              <a:t>炭素蓄積量（</a:t>
            </a:r>
            <a:r>
              <a:rPr kumimoji="1" lang="en-US" altLang="ja-JP" sz="1400" dirty="0" err="1">
                <a:solidFill>
                  <a:srgbClr val="00B050"/>
                </a:solidFill>
              </a:rPr>
              <a:t>MgC</a:t>
            </a:r>
            <a:r>
              <a:rPr kumimoji="1" lang="en-US" altLang="ja-JP" sz="1400" dirty="0">
                <a:solidFill>
                  <a:srgbClr val="00B050"/>
                </a:solidFill>
              </a:rPr>
              <a:t> ha</a:t>
            </a:r>
            <a:r>
              <a:rPr kumimoji="1" lang="en-US" altLang="ja-JP" sz="1400" baseline="30000" dirty="0">
                <a:solidFill>
                  <a:srgbClr val="00B050"/>
                </a:solidFill>
              </a:rPr>
              <a:t> −1</a:t>
            </a:r>
            <a:r>
              <a:rPr kumimoji="1" lang="ja-JP" altLang="en-US" sz="1400" dirty="0">
                <a:solidFill>
                  <a:srgbClr val="00B050"/>
                </a:solidFill>
              </a:rPr>
              <a:t>）</a:t>
            </a:r>
          </a:p>
        </p:txBody>
      </p:sp>
      <p:sp>
        <p:nvSpPr>
          <p:cNvPr id="21" name="左中かっこ 20">
            <a:extLst>
              <a:ext uri="{FF2B5EF4-FFF2-40B4-BE49-F238E27FC236}">
                <a16:creationId xmlns="" xmlns:a16="http://schemas.microsoft.com/office/drawing/2014/main" id="{45E98AF1-55E5-4124-810A-718ECA0162BF}"/>
              </a:ext>
            </a:extLst>
          </p:cNvPr>
          <p:cNvSpPr/>
          <p:nvPr/>
        </p:nvSpPr>
        <p:spPr>
          <a:xfrm>
            <a:off x="9122551" y="2258563"/>
            <a:ext cx="349858" cy="773802"/>
          </a:xfrm>
          <a:prstGeom prst="leftBrace">
            <a:avLst>
              <a:gd name="adj1" fmla="val 24828"/>
              <a:gd name="adj2" fmla="val 22451"/>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3" name="直線矢印コネクタ 22">
            <a:extLst>
              <a:ext uri="{FF2B5EF4-FFF2-40B4-BE49-F238E27FC236}">
                <a16:creationId xmlns="" xmlns:a16="http://schemas.microsoft.com/office/drawing/2014/main" id="{AFE6C1C2-3D5E-4D07-99EA-AC08535E76E2}"/>
              </a:ext>
            </a:extLst>
          </p:cNvPr>
          <p:cNvCxnSpPr>
            <a:cxnSpLocks/>
          </p:cNvCxnSpPr>
          <p:nvPr/>
        </p:nvCxnSpPr>
        <p:spPr>
          <a:xfrm>
            <a:off x="8799255" y="1366688"/>
            <a:ext cx="322222" cy="1020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4268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5" name="正方形/長方形 14">
            <a:extLst>
              <a:ext uri="{FF2B5EF4-FFF2-40B4-BE49-F238E27FC236}">
                <a16:creationId xmlns="" xmlns:a16="http://schemas.microsoft.com/office/drawing/2014/main" id="{2690BE5B-0BBF-4054-BD06-C5F3FB6861B7}"/>
              </a:ext>
            </a:extLst>
          </p:cNvPr>
          <p:cNvSpPr/>
          <p:nvPr/>
        </p:nvSpPr>
        <p:spPr>
          <a:xfrm>
            <a:off x="328218" y="1127977"/>
            <a:ext cx="4543850" cy="5029221"/>
          </a:xfrm>
          <a:prstGeom prst="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 xmlns:a16="http://schemas.microsoft.com/office/drawing/2014/main" id="{DEF8C532-3B67-4D08-A10F-16E65A8BA15F}"/>
              </a:ext>
            </a:extLst>
          </p:cNvPr>
          <p:cNvSpPr/>
          <p:nvPr/>
        </p:nvSpPr>
        <p:spPr>
          <a:xfrm>
            <a:off x="4986181" y="1127977"/>
            <a:ext cx="2772022" cy="5029222"/>
          </a:xfrm>
          <a:prstGeom prst="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 xmlns:a16="http://schemas.microsoft.com/office/drawing/2014/main" id="{88F2F0B9-365C-48A7-86B9-AB641E8A7805}"/>
              </a:ext>
            </a:extLst>
          </p:cNvPr>
          <p:cNvSpPr/>
          <p:nvPr/>
        </p:nvSpPr>
        <p:spPr>
          <a:xfrm>
            <a:off x="7884434" y="1127977"/>
            <a:ext cx="3913685" cy="5029221"/>
          </a:xfrm>
          <a:prstGeom prst="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 xmlns:a16="http://schemas.microsoft.com/office/drawing/2014/main" id="{DEA08040-5324-4D70-ADF4-4EA45279F5BF}"/>
              </a:ext>
            </a:extLst>
          </p:cNvPr>
          <p:cNvSpPr/>
          <p:nvPr/>
        </p:nvSpPr>
        <p:spPr>
          <a:xfrm>
            <a:off x="983933" y="458489"/>
            <a:ext cx="10430933" cy="523220"/>
          </a:xfrm>
          <a:prstGeom prst="rect">
            <a:avLst/>
          </a:prstGeom>
        </p:spPr>
        <p:txBody>
          <a:bodyPr wrap="square">
            <a:spAutoFit/>
          </a:bodyPr>
          <a:lstStyle/>
          <a:p>
            <a:pPr algn="ctr"/>
            <a:r>
              <a:rPr kumimoji="1" lang="ja-JP" altLang="en-US" sz="2800" dirty="0">
                <a:latin typeface="メイリオ" panose="020B0604030504040204" pitchFamily="50" charset="-128"/>
                <a:ea typeface="メイリオ" panose="020B0604030504040204" pitchFamily="50" charset="-128"/>
              </a:rPr>
              <a:t>ただし、血縁関係のない主体間の協力は、しばしば世知辛い</a:t>
            </a:r>
          </a:p>
        </p:txBody>
      </p:sp>
      <p:pic>
        <p:nvPicPr>
          <p:cNvPr id="6" name="図 5">
            <a:extLst>
              <a:ext uri="{FF2B5EF4-FFF2-40B4-BE49-F238E27FC236}">
                <a16:creationId xmlns="" xmlns:a16="http://schemas.microsoft.com/office/drawing/2014/main" id="{6D165942-9F75-4DE8-ACA1-2A0BE48D75E8}"/>
              </a:ext>
            </a:extLst>
          </p:cNvPr>
          <p:cNvPicPr>
            <a:picLocks noChangeAspect="1"/>
          </p:cNvPicPr>
          <p:nvPr/>
        </p:nvPicPr>
        <p:blipFill>
          <a:blip r:embed="rId3"/>
          <a:stretch>
            <a:fillRect/>
          </a:stretch>
        </p:blipFill>
        <p:spPr>
          <a:xfrm>
            <a:off x="456304" y="2515582"/>
            <a:ext cx="2306062" cy="3129656"/>
          </a:xfrm>
          <a:prstGeom prst="rect">
            <a:avLst/>
          </a:prstGeom>
        </p:spPr>
      </p:pic>
      <p:pic>
        <p:nvPicPr>
          <p:cNvPr id="8" name="図 7">
            <a:extLst>
              <a:ext uri="{FF2B5EF4-FFF2-40B4-BE49-F238E27FC236}">
                <a16:creationId xmlns="" xmlns:a16="http://schemas.microsoft.com/office/drawing/2014/main" id="{C8C56F57-DCF7-4CBC-9531-FA0B881681BF}"/>
              </a:ext>
            </a:extLst>
          </p:cNvPr>
          <p:cNvPicPr>
            <a:picLocks noChangeAspect="1"/>
          </p:cNvPicPr>
          <p:nvPr/>
        </p:nvPicPr>
        <p:blipFill>
          <a:blip r:embed="rId4"/>
          <a:stretch>
            <a:fillRect/>
          </a:stretch>
        </p:blipFill>
        <p:spPr>
          <a:xfrm>
            <a:off x="2461994" y="3938888"/>
            <a:ext cx="1658410" cy="2158205"/>
          </a:xfrm>
          <a:prstGeom prst="rect">
            <a:avLst/>
          </a:prstGeom>
        </p:spPr>
      </p:pic>
      <p:pic>
        <p:nvPicPr>
          <p:cNvPr id="10" name="図 9">
            <a:extLst>
              <a:ext uri="{FF2B5EF4-FFF2-40B4-BE49-F238E27FC236}">
                <a16:creationId xmlns="" xmlns:a16="http://schemas.microsoft.com/office/drawing/2014/main" id="{1C32754D-AF0F-4ACA-95AB-836D96A258AE}"/>
              </a:ext>
            </a:extLst>
          </p:cNvPr>
          <p:cNvPicPr>
            <a:picLocks noChangeAspect="1"/>
          </p:cNvPicPr>
          <p:nvPr/>
        </p:nvPicPr>
        <p:blipFill>
          <a:blip r:embed="rId5"/>
          <a:stretch>
            <a:fillRect/>
          </a:stretch>
        </p:blipFill>
        <p:spPr>
          <a:xfrm>
            <a:off x="8153130" y="3980824"/>
            <a:ext cx="2136203" cy="1991375"/>
          </a:xfrm>
          <a:prstGeom prst="rect">
            <a:avLst/>
          </a:prstGeom>
        </p:spPr>
      </p:pic>
      <p:pic>
        <p:nvPicPr>
          <p:cNvPr id="12" name="図 11">
            <a:extLst>
              <a:ext uri="{FF2B5EF4-FFF2-40B4-BE49-F238E27FC236}">
                <a16:creationId xmlns="" xmlns:a16="http://schemas.microsoft.com/office/drawing/2014/main" id="{BE89EC57-CF8D-471A-935F-090053E77DD5}"/>
              </a:ext>
            </a:extLst>
          </p:cNvPr>
          <p:cNvPicPr>
            <a:picLocks noChangeAspect="1"/>
          </p:cNvPicPr>
          <p:nvPr/>
        </p:nvPicPr>
        <p:blipFill>
          <a:blip r:embed="rId6"/>
          <a:stretch>
            <a:fillRect/>
          </a:stretch>
        </p:blipFill>
        <p:spPr>
          <a:xfrm>
            <a:off x="8204926" y="2027153"/>
            <a:ext cx="2006828" cy="1865103"/>
          </a:xfrm>
          <a:prstGeom prst="rect">
            <a:avLst/>
          </a:prstGeom>
        </p:spPr>
      </p:pic>
      <p:pic>
        <p:nvPicPr>
          <p:cNvPr id="14" name="図 13">
            <a:extLst>
              <a:ext uri="{FF2B5EF4-FFF2-40B4-BE49-F238E27FC236}">
                <a16:creationId xmlns="" xmlns:a16="http://schemas.microsoft.com/office/drawing/2014/main" id="{8F0D0FD0-A8B0-4715-82D6-EF01EDD45509}"/>
              </a:ext>
            </a:extLst>
          </p:cNvPr>
          <p:cNvPicPr>
            <a:picLocks noChangeAspect="1"/>
          </p:cNvPicPr>
          <p:nvPr/>
        </p:nvPicPr>
        <p:blipFill>
          <a:blip r:embed="rId7"/>
          <a:stretch>
            <a:fillRect/>
          </a:stretch>
        </p:blipFill>
        <p:spPr>
          <a:xfrm>
            <a:off x="5144842" y="2882141"/>
            <a:ext cx="2216517" cy="1987477"/>
          </a:xfrm>
          <a:prstGeom prst="rect">
            <a:avLst/>
          </a:prstGeom>
        </p:spPr>
      </p:pic>
      <p:sp>
        <p:nvSpPr>
          <p:cNvPr id="16" name="正方形/長方形 15">
            <a:extLst>
              <a:ext uri="{FF2B5EF4-FFF2-40B4-BE49-F238E27FC236}">
                <a16:creationId xmlns="" xmlns:a16="http://schemas.microsoft.com/office/drawing/2014/main" id="{E9B2B7C6-A5B6-48BF-815D-DEF747C73E04}"/>
              </a:ext>
            </a:extLst>
          </p:cNvPr>
          <p:cNvSpPr/>
          <p:nvPr/>
        </p:nvSpPr>
        <p:spPr>
          <a:xfrm>
            <a:off x="499027" y="1212762"/>
            <a:ext cx="4373041" cy="1015663"/>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腐った肉や発酵した糞尿の臭いを発生させ、ハエを誘引して送受粉に利用する花</a:t>
            </a:r>
          </a:p>
        </p:txBody>
      </p:sp>
      <p:sp>
        <p:nvSpPr>
          <p:cNvPr id="19" name="テキスト ボックス 18">
            <a:extLst>
              <a:ext uri="{FF2B5EF4-FFF2-40B4-BE49-F238E27FC236}">
                <a16:creationId xmlns="" xmlns:a16="http://schemas.microsoft.com/office/drawing/2014/main" id="{F0A0DDEF-6F41-434B-B499-9F4683CAF3BD}"/>
              </a:ext>
            </a:extLst>
          </p:cNvPr>
          <p:cNvSpPr txBox="1"/>
          <p:nvPr/>
        </p:nvSpPr>
        <p:spPr>
          <a:xfrm>
            <a:off x="5531554" y="6410845"/>
            <a:ext cx="6094926" cy="307777"/>
          </a:xfrm>
          <a:prstGeom prst="rect">
            <a:avLst/>
          </a:prstGeom>
          <a:noFill/>
        </p:spPr>
        <p:txBody>
          <a:bodyPr wrap="square">
            <a:spAutoFit/>
          </a:bodyPr>
          <a:lstStyle/>
          <a:p>
            <a:r>
              <a:rPr lang="ja-JP" altLang="en-US" sz="1400" dirty="0"/>
              <a:t>出典:石井博(著)「花と昆虫のしたたかで素敵な関係 受粉にまつわる生態学」</a:t>
            </a:r>
          </a:p>
        </p:txBody>
      </p:sp>
      <p:sp>
        <p:nvSpPr>
          <p:cNvPr id="20" name="正方形/長方形 19">
            <a:extLst>
              <a:ext uri="{FF2B5EF4-FFF2-40B4-BE49-F238E27FC236}">
                <a16:creationId xmlns="" xmlns:a16="http://schemas.microsoft.com/office/drawing/2014/main" id="{3E0B7919-8213-47C8-A6C5-7BAC2C500E62}"/>
              </a:ext>
            </a:extLst>
          </p:cNvPr>
          <p:cNvSpPr/>
          <p:nvPr/>
        </p:nvSpPr>
        <p:spPr>
          <a:xfrm>
            <a:off x="4992477" y="1197847"/>
            <a:ext cx="2776243" cy="1323439"/>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ハナバチのオスを、臭いと形状で交尾相手と勘違いさせ</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性的擬態</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送受粉に利用する花</a:t>
            </a:r>
          </a:p>
        </p:txBody>
      </p:sp>
      <p:pic>
        <p:nvPicPr>
          <p:cNvPr id="3" name="図 2">
            <a:extLst>
              <a:ext uri="{FF2B5EF4-FFF2-40B4-BE49-F238E27FC236}">
                <a16:creationId xmlns="" xmlns:a16="http://schemas.microsoft.com/office/drawing/2014/main" id="{EFCB4644-EF0D-4F9D-84DC-6E0752B89291}"/>
              </a:ext>
            </a:extLst>
          </p:cNvPr>
          <p:cNvPicPr>
            <a:picLocks noChangeAspect="1"/>
          </p:cNvPicPr>
          <p:nvPr/>
        </p:nvPicPr>
        <p:blipFill>
          <a:blip r:embed="rId8"/>
          <a:stretch>
            <a:fillRect/>
          </a:stretch>
        </p:blipFill>
        <p:spPr>
          <a:xfrm>
            <a:off x="2237140" y="1934030"/>
            <a:ext cx="2436444" cy="1961544"/>
          </a:xfrm>
          <a:prstGeom prst="rect">
            <a:avLst/>
          </a:prstGeom>
        </p:spPr>
      </p:pic>
      <p:sp>
        <p:nvSpPr>
          <p:cNvPr id="21" name="正方形/長方形 20">
            <a:extLst>
              <a:ext uri="{FF2B5EF4-FFF2-40B4-BE49-F238E27FC236}">
                <a16:creationId xmlns="" xmlns:a16="http://schemas.microsoft.com/office/drawing/2014/main" id="{7301E1FB-6E02-4C51-92C9-C2158B282507}"/>
              </a:ext>
            </a:extLst>
          </p:cNvPr>
          <p:cNvSpPr/>
          <p:nvPr/>
        </p:nvSpPr>
        <p:spPr>
          <a:xfrm>
            <a:off x="8076060" y="1274946"/>
            <a:ext cx="3530432" cy="707886"/>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偽の花粉や蜜で送粉者を誘引する花</a:t>
            </a:r>
          </a:p>
        </p:txBody>
      </p:sp>
      <p:sp>
        <p:nvSpPr>
          <p:cNvPr id="22" name="正方形/長方形 21">
            <a:extLst>
              <a:ext uri="{FF2B5EF4-FFF2-40B4-BE49-F238E27FC236}">
                <a16:creationId xmlns="" xmlns:a16="http://schemas.microsoft.com/office/drawing/2014/main" id="{3284C7DF-7F48-45AD-B19F-6C6683B7BEAC}"/>
              </a:ext>
            </a:extLst>
          </p:cNvPr>
          <p:cNvSpPr/>
          <p:nvPr/>
        </p:nvSpPr>
        <p:spPr>
          <a:xfrm>
            <a:off x="5120619" y="5451621"/>
            <a:ext cx="2216517" cy="523220"/>
          </a:xfrm>
          <a:prstGeom prst="rect">
            <a:avLst/>
          </a:prstGeom>
        </p:spPr>
        <p:txBody>
          <a:bodyPr wrap="square">
            <a:spAutoFit/>
          </a:bodyPr>
          <a:lstStyle/>
          <a:p>
            <a:r>
              <a:rPr lang="ja-JP" altLang="en-US" sz="1400" dirty="0">
                <a:latin typeface="メイリオ" panose="020B0604030504040204" pitchFamily="50" charset="-128"/>
                <a:ea typeface="メイリオ" panose="020B0604030504040204" pitchFamily="50" charset="-128"/>
              </a:rPr>
              <a:t>↑「娼婦ラン」とも呼ばれるようです</a:t>
            </a:r>
          </a:p>
        </p:txBody>
      </p:sp>
      <p:pic>
        <p:nvPicPr>
          <p:cNvPr id="1026" name="Picture 2">
            <a:extLst>
              <a:ext uri="{FF2B5EF4-FFF2-40B4-BE49-F238E27FC236}">
                <a16:creationId xmlns="" xmlns:a16="http://schemas.microsoft.com/office/drawing/2014/main" id="{8C46E783-9423-44A7-BD11-B4DAE1DB48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7786" y="3956669"/>
            <a:ext cx="2407778" cy="1825898"/>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 xmlns:a16="http://schemas.microsoft.com/office/drawing/2014/main" id="{5210EBA9-D111-4711-A2D2-0BA23F0A7FAD}"/>
              </a:ext>
            </a:extLst>
          </p:cNvPr>
          <p:cNvSpPr txBox="1"/>
          <p:nvPr/>
        </p:nvSpPr>
        <p:spPr>
          <a:xfrm>
            <a:off x="9274536" y="5799227"/>
            <a:ext cx="2140330" cy="307777"/>
          </a:xfrm>
          <a:prstGeom prst="rect">
            <a:avLst/>
          </a:prstGeom>
          <a:noFill/>
        </p:spPr>
        <p:txBody>
          <a:bodyPr wrap="none" rtlCol="0">
            <a:spAutoFit/>
          </a:bodyPr>
          <a:lstStyle/>
          <a:p>
            <a:r>
              <a:rPr kumimoji="1" lang="ja-JP" altLang="en-US" sz="700" dirty="0"/>
              <a:t>ウメバチソウの写真の出典：</a:t>
            </a:r>
            <a:endParaRPr kumimoji="1" lang="en-US" altLang="ja-JP" sz="700" dirty="0"/>
          </a:p>
          <a:p>
            <a:r>
              <a:rPr kumimoji="1" lang="en-US" altLang="ja-JP" sz="700" dirty="0"/>
              <a:t>http://www.juno.dti.ne.jp/~skknari/umebati-sou.htm</a:t>
            </a:r>
            <a:endParaRPr kumimoji="1" lang="ja-JP" altLang="en-US" sz="700" dirty="0"/>
          </a:p>
        </p:txBody>
      </p:sp>
      <p:cxnSp>
        <p:nvCxnSpPr>
          <p:cNvPr id="25" name="直線矢印コネクタ 24">
            <a:extLst>
              <a:ext uri="{FF2B5EF4-FFF2-40B4-BE49-F238E27FC236}">
                <a16:creationId xmlns="" xmlns:a16="http://schemas.microsoft.com/office/drawing/2014/main" id="{CF2B2A96-E1F6-4ECA-98A0-C46C8CFD2A43}"/>
              </a:ext>
            </a:extLst>
          </p:cNvPr>
          <p:cNvCxnSpPr/>
          <p:nvPr/>
        </p:nvCxnSpPr>
        <p:spPr>
          <a:xfrm flipH="1">
            <a:off x="9913476" y="4144870"/>
            <a:ext cx="938623" cy="339116"/>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 xmlns:a16="http://schemas.microsoft.com/office/drawing/2014/main" id="{1E5519D3-4ABC-418A-BCE6-E13A8F0DC005}"/>
              </a:ext>
            </a:extLst>
          </p:cNvPr>
          <p:cNvCxnSpPr>
            <a:cxnSpLocks/>
          </p:cNvCxnSpPr>
          <p:nvPr/>
        </p:nvCxnSpPr>
        <p:spPr>
          <a:xfrm flipH="1">
            <a:off x="10206916" y="4144870"/>
            <a:ext cx="624889" cy="465939"/>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 xmlns:a16="http://schemas.microsoft.com/office/drawing/2014/main" id="{B059D6EC-CFC1-46AC-B97D-CF501481147F}"/>
              </a:ext>
            </a:extLst>
          </p:cNvPr>
          <p:cNvSpPr txBox="1"/>
          <p:nvPr/>
        </p:nvSpPr>
        <p:spPr>
          <a:xfrm>
            <a:off x="10558029" y="3397876"/>
            <a:ext cx="1153235" cy="738664"/>
          </a:xfrm>
          <a:prstGeom prst="rect">
            <a:avLst/>
          </a:prstGeom>
          <a:noFill/>
        </p:spPr>
        <p:txBody>
          <a:bodyPr wrap="square">
            <a:spAutoFit/>
          </a:bodyPr>
          <a:lstStyle/>
          <a:p>
            <a:r>
              <a:rPr lang="ja-JP" altLang="en-US" sz="1400" dirty="0"/>
              <a:t>仮雄しべ（蜜も花粉も分泌しない）</a:t>
            </a:r>
          </a:p>
        </p:txBody>
      </p:sp>
      <p:sp>
        <p:nvSpPr>
          <p:cNvPr id="30" name="テキスト ボックス 29">
            <a:extLst>
              <a:ext uri="{FF2B5EF4-FFF2-40B4-BE49-F238E27FC236}">
                <a16:creationId xmlns="" xmlns:a16="http://schemas.microsoft.com/office/drawing/2014/main" id="{CCF5FE33-2F74-4394-AD12-0D3D45970C7E}"/>
              </a:ext>
            </a:extLst>
          </p:cNvPr>
          <p:cNvSpPr txBox="1"/>
          <p:nvPr/>
        </p:nvSpPr>
        <p:spPr>
          <a:xfrm>
            <a:off x="10391967" y="2262509"/>
            <a:ext cx="1290438" cy="738664"/>
          </a:xfrm>
          <a:prstGeom prst="rect">
            <a:avLst/>
          </a:prstGeom>
          <a:noFill/>
        </p:spPr>
        <p:txBody>
          <a:bodyPr wrap="square">
            <a:spAutoFit/>
          </a:bodyPr>
          <a:lstStyle/>
          <a:p>
            <a:r>
              <a:rPr lang="ja-JP" altLang="en-US" sz="1400" dirty="0"/>
              <a:t>仮雄しべ（わずかな花粉のみ持つ）</a:t>
            </a:r>
          </a:p>
        </p:txBody>
      </p:sp>
      <p:cxnSp>
        <p:nvCxnSpPr>
          <p:cNvPr id="31" name="直線矢印コネクタ 30">
            <a:extLst>
              <a:ext uri="{FF2B5EF4-FFF2-40B4-BE49-F238E27FC236}">
                <a16:creationId xmlns="" xmlns:a16="http://schemas.microsoft.com/office/drawing/2014/main" id="{C33541AD-51EC-4351-9461-9BB66F450D6B}"/>
              </a:ext>
            </a:extLst>
          </p:cNvPr>
          <p:cNvCxnSpPr/>
          <p:nvPr/>
        </p:nvCxnSpPr>
        <p:spPr>
          <a:xfrm flipH="1">
            <a:off x="9447735" y="2551941"/>
            <a:ext cx="938623" cy="339116"/>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 xmlns:a16="http://schemas.microsoft.com/office/drawing/2014/main" id="{EC732883-2FBF-40E5-874A-09FA6FB3F5F7}"/>
              </a:ext>
            </a:extLst>
          </p:cNvPr>
          <p:cNvCxnSpPr>
            <a:cxnSpLocks/>
          </p:cNvCxnSpPr>
          <p:nvPr/>
        </p:nvCxnSpPr>
        <p:spPr>
          <a:xfrm flipH="1">
            <a:off x="9473637" y="2551941"/>
            <a:ext cx="892428" cy="42117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85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8968" y="821797"/>
            <a:ext cx="5558394" cy="4702703"/>
          </a:xfrm>
          <a:prstGeom prst="rect">
            <a:avLst/>
          </a:prstGeom>
        </p:spPr>
      </p:pic>
      <p:sp>
        <p:nvSpPr>
          <p:cNvPr id="7" name="正方形/長方形 6"/>
          <p:cNvSpPr/>
          <p:nvPr/>
        </p:nvSpPr>
        <p:spPr>
          <a:xfrm>
            <a:off x="850688" y="242305"/>
            <a:ext cx="10575242" cy="523220"/>
          </a:xfrm>
          <a:prstGeom prst="rect">
            <a:avLst/>
          </a:prstGeom>
        </p:spPr>
        <p:txBody>
          <a:bodyPr wrap="square">
            <a:spAutoFit/>
          </a:bodyPr>
          <a:lstStyle/>
          <a:p>
            <a:pPr algn="ctr"/>
            <a:r>
              <a:rPr lang="ja-JP" altLang="en-US" sz="2800" dirty="0">
                <a:latin typeface="メイリオ" panose="020B0604030504040204" pitchFamily="50" charset="-128"/>
                <a:ea typeface="メイリオ" panose="020B0604030504040204" pitchFamily="50" charset="-128"/>
              </a:rPr>
              <a:t>自然選択が進化に与える影響を徹底的に調べた例</a:t>
            </a:r>
          </a:p>
        </p:txBody>
      </p:sp>
      <p:sp>
        <p:nvSpPr>
          <p:cNvPr id="2" name="正方形/長方形 1"/>
          <p:cNvSpPr/>
          <p:nvPr/>
        </p:nvSpPr>
        <p:spPr>
          <a:xfrm rot="16200000">
            <a:off x="9369309" y="3191808"/>
            <a:ext cx="4362887" cy="246221"/>
          </a:xfrm>
          <a:prstGeom prst="rect">
            <a:avLst/>
          </a:prstGeom>
        </p:spPr>
        <p:txBody>
          <a:bodyPr wrap="square">
            <a:spAutoFit/>
          </a:bodyPr>
          <a:lstStyle/>
          <a:p>
            <a:r>
              <a:rPr lang="ja-JP" altLang="en-US" sz="1000" dirty="0">
                <a:latin typeface="メイリオ" panose="020B0604030504040204" pitchFamily="50" charset="-128"/>
                <a:ea typeface="メイリオ" panose="020B0604030504040204" pitchFamily="50" charset="-128"/>
              </a:rPr>
              <a:t>イラストの出典：鷲谷</a:t>
            </a:r>
            <a:r>
              <a:rPr lang="en-US" altLang="ja-JP" sz="1000" dirty="0">
                <a:latin typeface="メイリオ" panose="020B0604030504040204" pitchFamily="50" charset="-128"/>
                <a:ea typeface="メイリオ" panose="020B0604030504040204" pitchFamily="50" charset="-128"/>
              </a:rPr>
              <a:t>2017</a:t>
            </a:r>
            <a:r>
              <a:rPr lang="ja-JP" altLang="en-US" sz="1000" dirty="0">
                <a:latin typeface="メイリオ" panose="020B0604030504040204" pitchFamily="50" charset="-128"/>
                <a:ea typeface="メイリオ" panose="020B0604030504040204" pitchFamily="50" charset="-128"/>
              </a:rPr>
              <a:t>「大学</a:t>
            </a:r>
            <a:r>
              <a:rPr lang="en-US" altLang="ja-JP" sz="1000" dirty="0">
                <a:latin typeface="メイリオ" panose="020B0604030504040204" pitchFamily="50" charset="-128"/>
                <a:ea typeface="メイリオ" panose="020B0604030504040204" pitchFamily="50" charset="-128"/>
              </a:rPr>
              <a:t>1</a:t>
            </a:r>
            <a:r>
              <a:rPr lang="ja-JP" altLang="en-US" sz="1000" dirty="0">
                <a:latin typeface="メイリオ" panose="020B0604030504040204" pitchFamily="50" charset="-128"/>
                <a:ea typeface="メイリオ" panose="020B0604030504040204" pitchFamily="50" charset="-128"/>
              </a:rPr>
              <a:t>年生のなっとく！生態学」</a:t>
            </a:r>
          </a:p>
        </p:txBody>
      </p:sp>
      <p:pic>
        <p:nvPicPr>
          <p:cNvPr id="1026" name="Picture 2" descr="https://images-na.ssl-images-amazon.com/images/I/51A0Q506Q2L._SX327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271" y="916783"/>
            <a:ext cx="3144195" cy="4529936"/>
          </a:xfrm>
          <a:prstGeom prst="rect">
            <a:avLst/>
          </a:prstGeom>
          <a:noFill/>
          <a:extLst>
            <a:ext uri="{909E8E84-426E-40DD-AFC4-6F175D3DCCD1}">
              <a14:hiddenFill xmlns:a14="http://schemas.microsoft.com/office/drawing/2010/main">
                <a:solidFill>
                  <a:srgbClr val="FFFFFF"/>
                </a:solidFill>
              </a14:hiddenFill>
            </a:ext>
          </a:extLst>
        </p:spPr>
      </p:pic>
      <p:sp>
        <p:nvSpPr>
          <p:cNvPr id="3" name="角丸四角形吹き出し 2"/>
          <p:cNvSpPr/>
          <p:nvPr/>
        </p:nvSpPr>
        <p:spPr>
          <a:xfrm>
            <a:off x="681877" y="5675758"/>
            <a:ext cx="10909905" cy="964194"/>
          </a:xfrm>
          <a:prstGeom prst="wedgeRoundRectCallout">
            <a:avLst>
              <a:gd name="adj1" fmla="val -18693"/>
              <a:gd name="adj2" fmla="val -91137"/>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メイリオ" panose="020B0604030504040204" pitchFamily="50" charset="-128"/>
                <a:ea typeface="メイリオ" panose="020B0604030504040204" pitchFamily="50" charset="-128"/>
              </a:rPr>
              <a:t>島には400羽ほどのフィンチがおり、グラント夫妻はその一羽一羽を見て区別していた。‥1000羽以上いた年もあったが、それでも夫妻は一羽一羽を区別していた。‥この島で研究を始めてからもう二十年、フィンチも二十世代を交代した。二人の頭には、それぞれの家系図がだいたい入っている。</a:t>
            </a:r>
            <a:endParaRPr kumimoji="1" lang="ja-JP" altLang="en-US" dirty="0">
              <a:solidFill>
                <a:schemeClr val="tx1"/>
              </a:solidFill>
            </a:endParaRPr>
          </a:p>
        </p:txBody>
      </p:sp>
    </p:spTree>
    <p:extLst>
      <p:ext uri="{BB962C8B-B14F-4D97-AF65-F5344CB8AC3E}">
        <p14:creationId xmlns:p14="http://schemas.microsoft.com/office/powerpoint/2010/main" val="1221105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 xmlns:a16="http://schemas.microsoft.com/office/drawing/2014/main" id="{DEA08040-5324-4D70-ADF4-4EA45279F5BF}"/>
              </a:ext>
            </a:extLst>
          </p:cNvPr>
          <p:cNvSpPr/>
          <p:nvPr/>
        </p:nvSpPr>
        <p:spPr>
          <a:xfrm>
            <a:off x="992225" y="355023"/>
            <a:ext cx="10430933" cy="523220"/>
          </a:xfrm>
          <a:prstGeom prst="rect">
            <a:avLst/>
          </a:prstGeom>
        </p:spPr>
        <p:txBody>
          <a:bodyPr wrap="square">
            <a:spAutoFit/>
          </a:bodyPr>
          <a:lstStyle/>
          <a:p>
            <a:pPr algn="ctr"/>
            <a:r>
              <a:rPr kumimoji="1" lang="ja-JP" altLang="en-US" sz="2800" dirty="0">
                <a:latin typeface="メイリオ" panose="020B0604030504040204" pitchFamily="50" charset="-128"/>
                <a:ea typeface="メイリオ" panose="020B0604030504040204" pitchFamily="50" charset="-128"/>
              </a:rPr>
              <a:t>相利共生は、生物多様性を生じさせる原動力となることがある</a:t>
            </a:r>
          </a:p>
        </p:txBody>
      </p:sp>
      <p:pic>
        <p:nvPicPr>
          <p:cNvPr id="3" name="図 2">
            <a:extLst>
              <a:ext uri="{FF2B5EF4-FFF2-40B4-BE49-F238E27FC236}">
                <a16:creationId xmlns="" xmlns:a16="http://schemas.microsoft.com/office/drawing/2014/main" id="{040D2800-E926-4CB8-9B39-E86A13DDB1B4}"/>
              </a:ext>
            </a:extLst>
          </p:cNvPr>
          <p:cNvPicPr>
            <a:picLocks noChangeAspect="1"/>
          </p:cNvPicPr>
          <p:nvPr/>
        </p:nvPicPr>
        <p:blipFill>
          <a:blip r:embed="rId3"/>
          <a:stretch>
            <a:fillRect/>
          </a:stretch>
        </p:blipFill>
        <p:spPr>
          <a:xfrm>
            <a:off x="1074581" y="953035"/>
            <a:ext cx="4713668" cy="5499279"/>
          </a:xfrm>
          <a:prstGeom prst="rect">
            <a:avLst/>
          </a:prstGeom>
        </p:spPr>
      </p:pic>
      <p:pic>
        <p:nvPicPr>
          <p:cNvPr id="6" name="図 5">
            <a:extLst>
              <a:ext uri="{FF2B5EF4-FFF2-40B4-BE49-F238E27FC236}">
                <a16:creationId xmlns="" xmlns:a16="http://schemas.microsoft.com/office/drawing/2014/main" id="{884B03C6-ECD8-44D4-8977-622F2ADD6516}"/>
              </a:ext>
            </a:extLst>
          </p:cNvPr>
          <p:cNvPicPr>
            <a:picLocks noChangeAspect="1"/>
          </p:cNvPicPr>
          <p:nvPr/>
        </p:nvPicPr>
        <p:blipFill>
          <a:blip r:embed="rId4"/>
          <a:stretch>
            <a:fillRect/>
          </a:stretch>
        </p:blipFill>
        <p:spPr>
          <a:xfrm>
            <a:off x="5788249" y="3996387"/>
            <a:ext cx="5469228" cy="2455927"/>
          </a:xfrm>
          <a:prstGeom prst="rect">
            <a:avLst/>
          </a:prstGeom>
        </p:spPr>
      </p:pic>
      <p:sp>
        <p:nvSpPr>
          <p:cNvPr id="8" name="テキスト ボックス 7">
            <a:extLst>
              <a:ext uri="{FF2B5EF4-FFF2-40B4-BE49-F238E27FC236}">
                <a16:creationId xmlns="" xmlns:a16="http://schemas.microsoft.com/office/drawing/2014/main" id="{255B7207-FB2D-4E49-9E99-9C8E3624C45C}"/>
              </a:ext>
            </a:extLst>
          </p:cNvPr>
          <p:cNvSpPr txBox="1"/>
          <p:nvPr/>
        </p:nvSpPr>
        <p:spPr>
          <a:xfrm>
            <a:off x="5548915" y="6476803"/>
            <a:ext cx="6094926" cy="307777"/>
          </a:xfrm>
          <a:prstGeom prst="rect">
            <a:avLst/>
          </a:prstGeom>
          <a:noFill/>
        </p:spPr>
        <p:txBody>
          <a:bodyPr wrap="square">
            <a:spAutoFit/>
          </a:bodyPr>
          <a:lstStyle/>
          <a:p>
            <a:r>
              <a:rPr lang="ja-JP" altLang="en-US" sz="1400" dirty="0"/>
              <a:t>出典:石井博(著)「花と昆虫のしたたかで素敵な関係 受粉にまつわる生態学」</a:t>
            </a:r>
          </a:p>
        </p:txBody>
      </p:sp>
      <p:sp>
        <p:nvSpPr>
          <p:cNvPr id="9" name="正方形/長方形 8">
            <a:extLst>
              <a:ext uri="{FF2B5EF4-FFF2-40B4-BE49-F238E27FC236}">
                <a16:creationId xmlns="" xmlns:a16="http://schemas.microsoft.com/office/drawing/2014/main" id="{18FE447D-F23A-4629-94E1-4BBB62E6406E}"/>
              </a:ext>
            </a:extLst>
          </p:cNvPr>
          <p:cNvSpPr/>
          <p:nvPr/>
        </p:nvSpPr>
        <p:spPr>
          <a:xfrm>
            <a:off x="6317086" y="1590762"/>
            <a:ext cx="5288120" cy="1767898"/>
          </a:xfrm>
          <a:prstGeom prst="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 xmlns:a16="http://schemas.microsoft.com/office/drawing/2014/main" id="{089F0272-969A-474F-A72A-FBD37A07EF5D}"/>
              </a:ext>
            </a:extLst>
          </p:cNvPr>
          <p:cNvSpPr/>
          <p:nvPr/>
        </p:nvSpPr>
        <p:spPr>
          <a:xfrm>
            <a:off x="6443729" y="1727443"/>
            <a:ext cx="5021419" cy="1631216"/>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被子植物の種は、しばしば栄養体（枝葉や根など）の形質では同定が難しいが、花の形質を見れば一目瞭然というケースがある。これは、繁殖における戦略の違いが、種多様性を生じさせていることを強く示唆する。</a:t>
            </a:r>
          </a:p>
        </p:txBody>
      </p:sp>
    </p:spTree>
    <p:extLst>
      <p:ext uri="{BB962C8B-B14F-4D97-AF65-F5344CB8AC3E}">
        <p14:creationId xmlns:p14="http://schemas.microsoft.com/office/powerpoint/2010/main" val="35366718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5696817" y="5104093"/>
            <a:ext cx="6359715" cy="1432257"/>
          </a:xfrm>
          <a:prstGeom prst="roundRect">
            <a:avLst>
              <a:gd name="adj" fmla="val 34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p:cNvSpPr/>
          <p:nvPr/>
        </p:nvSpPr>
        <p:spPr>
          <a:xfrm>
            <a:off x="5696818" y="1312893"/>
            <a:ext cx="6359715" cy="3620351"/>
          </a:xfrm>
          <a:prstGeom prst="roundRect">
            <a:avLst>
              <a:gd name="adj" fmla="val 34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333" y="936977"/>
            <a:ext cx="4862432" cy="5712178"/>
          </a:xfrm>
          <a:prstGeom prst="rect">
            <a:avLst/>
          </a:prstGeom>
        </p:spPr>
      </p:pic>
      <p:sp>
        <p:nvSpPr>
          <p:cNvPr id="4" name="正方形/長方形 3"/>
          <p:cNvSpPr/>
          <p:nvPr/>
        </p:nvSpPr>
        <p:spPr>
          <a:xfrm>
            <a:off x="1820662" y="174399"/>
            <a:ext cx="8429649" cy="954107"/>
          </a:xfrm>
          <a:prstGeom prst="rect">
            <a:avLst/>
          </a:prstGeom>
        </p:spPr>
        <p:txBody>
          <a:bodyPr wrap="square">
            <a:spAutoFit/>
          </a:bodyPr>
          <a:lstStyle/>
          <a:p>
            <a:pPr algn="ctr"/>
            <a:r>
              <a:rPr lang="ja-JP" altLang="en-US" sz="2400" dirty="0">
                <a:latin typeface="メイリオ" panose="020B0604030504040204" pitchFamily="50" charset="-128"/>
                <a:ea typeface="メイリオ" panose="020B0604030504040204" pitchFamily="50" charset="-128"/>
              </a:rPr>
              <a:t>人口学的確率性が生物集団に</a:t>
            </a:r>
            <a:r>
              <a:rPr lang="ja-JP" altLang="en-US" sz="2400">
                <a:latin typeface="メイリオ" panose="020B0604030504040204" pitchFamily="50" charset="-128"/>
                <a:ea typeface="メイリオ" panose="020B0604030504040204" pitchFamily="50" charset="-128"/>
              </a:rPr>
              <a:t>与える</a:t>
            </a:r>
            <a:r>
              <a:rPr lang="ja-JP" altLang="en-US" sz="2400" smtClean="0">
                <a:latin typeface="メイリオ" panose="020B0604030504040204" pitchFamily="50" charset="-128"/>
                <a:ea typeface="メイリオ" panose="020B0604030504040204" pitchFamily="50" charset="-128"/>
              </a:rPr>
              <a:t>影響例</a:t>
            </a:r>
            <a:endParaRPr lang="en-US" altLang="ja-JP" sz="2400" dirty="0">
              <a:latin typeface="メイリオ" panose="020B0604030504040204" pitchFamily="50" charset="-128"/>
              <a:ea typeface="メイリオ" panose="020B0604030504040204" pitchFamily="50" charset="-128"/>
            </a:endParaRPr>
          </a:p>
          <a:p>
            <a:pPr algn="ctr"/>
            <a:r>
              <a:rPr lang="ja-JP" altLang="en-US" sz="3200" dirty="0">
                <a:latin typeface="メイリオ" panose="020B0604030504040204" pitchFamily="50" charset="-128"/>
                <a:ea typeface="メイリオ" panose="020B0604030504040204" pitchFamily="50" charset="-128"/>
              </a:rPr>
              <a:t>生息地の分断化による絶滅（</a:t>
            </a:r>
            <a:r>
              <a:rPr lang="ja-JP" altLang="en-US" sz="3200" b="1" dirty="0">
                <a:solidFill>
                  <a:srgbClr val="FF0000"/>
                </a:solidFill>
                <a:latin typeface="メイリオ" panose="020B0604030504040204" pitchFamily="50" charset="-128"/>
                <a:ea typeface="メイリオ" panose="020B0604030504040204" pitchFamily="50" charset="-128"/>
              </a:rPr>
              <a:t>絶滅の渦</a:t>
            </a:r>
            <a:r>
              <a:rPr lang="ja-JP" altLang="en-US" sz="3200" dirty="0">
                <a:latin typeface="メイリオ" panose="020B0604030504040204" pitchFamily="50" charset="-128"/>
                <a:ea typeface="メイリオ" panose="020B0604030504040204" pitchFamily="50" charset="-128"/>
              </a:rPr>
              <a:t>）</a:t>
            </a:r>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200" y="2180538"/>
            <a:ext cx="4981532" cy="2664066"/>
          </a:xfrm>
          <a:prstGeom prst="rect">
            <a:avLst/>
          </a:prstGeom>
        </p:spPr>
      </p:pic>
      <p:sp>
        <p:nvSpPr>
          <p:cNvPr id="7" name="正方形/長方形 6"/>
          <p:cNvSpPr/>
          <p:nvPr/>
        </p:nvSpPr>
        <p:spPr>
          <a:xfrm>
            <a:off x="5837928" y="5104093"/>
            <a:ext cx="5987181" cy="1477328"/>
          </a:xfrm>
          <a:prstGeom prst="rect">
            <a:avLst/>
          </a:prstGeom>
        </p:spPr>
        <p:txBody>
          <a:bodyPr wrap="square">
            <a:spAutoFit/>
          </a:bodyPr>
          <a:lstStyle/>
          <a:p>
            <a:r>
              <a:rPr lang="ja-JP" altLang="en-US" b="1" dirty="0">
                <a:latin typeface="メイリオ" panose="020B0604030504040204" pitchFamily="50" charset="-128"/>
                <a:ea typeface="メイリオ" panose="020B0604030504040204" pitchFamily="50" charset="-128"/>
              </a:rPr>
              <a:t>実例</a:t>
            </a:r>
            <a:r>
              <a:rPr lang="en-US" altLang="ja-JP" b="1" dirty="0">
                <a:latin typeface="メイリオ" panose="020B0604030504040204" pitchFamily="50" charset="-128"/>
                <a:ea typeface="メイリオ" panose="020B0604030504040204" pitchFamily="50" charset="-128"/>
              </a:rPr>
              <a:t>2</a:t>
            </a:r>
            <a:r>
              <a:rPr lang="ja-JP" altLang="en-US" b="1" dirty="0">
                <a:latin typeface="メイリオ" panose="020B0604030504040204" pitchFamily="50" charset="-128"/>
                <a:ea typeface="メイリオ" panose="020B0604030504040204" pitchFamily="50" charset="-128"/>
              </a:rPr>
              <a:t>：カリフォルニアマダラフクロウの個体群縮小</a:t>
            </a:r>
            <a:endParaRPr lang="ja-JP" altLang="en-US"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巣穴に利用していた大きな樹形の洞が森林伐採によって減少、局所個体群として細分化された。</a:t>
            </a:r>
            <a:r>
              <a:rPr lang="en-US" altLang="ja-JP" dirty="0">
                <a:latin typeface="メイリオ" panose="020B0604030504040204" pitchFamily="50" charset="-128"/>
                <a:ea typeface="メイリオ" panose="020B0604030504040204" pitchFamily="50" charset="-128"/>
              </a:rPr>
              <a:t>1991</a:t>
            </a:r>
            <a:r>
              <a:rPr lang="ja-JP" altLang="en-US" dirty="0">
                <a:latin typeface="メイリオ" panose="020B0604030504040204" pitchFamily="50" charset="-128"/>
                <a:ea typeface="メイリオ" panose="020B0604030504040204" pitchFamily="50" charset="-128"/>
              </a:rPr>
              <a:t>年にマダラフクロウ生息域内の森林伐採は永久に禁止されたが、それ以降も個体数は</a:t>
            </a:r>
            <a:r>
              <a:rPr lang="en-US" altLang="ja-JP" dirty="0">
                <a:latin typeface="メイリオ" panose="020B0604030504040204" pitchFamily="50" charset="-128"/>
                <a:ea typeface="メイリオ" panose="020B0604030504040204" pitchFamily="50" charset="-128"/>
              </a:rPr>
              <a:t>3000</a:t>
            </a:r>
            <a:r>
              <a:rPr lang="ja-JP" altLang="en-US" dirty="0">
                <a:latin typeface="メイリオ" panose="020B0604030504040204" pitchFamily="50" charset="-128"/>
                <a:ea typeface="メイリオ" panose="020B0604030504040204" pitchFamily="50" charset="-128"/>
              </a:rPr>
              <a:t>羽から</a:t>
            </a:r>
            <a:r>
              <a:rPr lang="en-US" altLang="ja-JP" dirty="0">
                <a:latin typeface="メイリオ" panose="020B0604030504040204" pitchFamily="50" charset="-128"/>
                <a:ea typeface="メイリオ" panose="020B0604030504040204" pitchFamily="50" charset="-128"/>
              </a:rPr>
              <a:t>2000</a:t>
            </a:r>
            <a:r>
              <a:rPr lang="ja-JP" altLang="en-US" dirty="0">
                <a:latin typeface="メイリオ" panose="020B0604030504040204" pitchFamily="50" charset="-128"/>
                <a:ea typeface="メイリオ" panose="020B0604030504040204" pitchFamily="50" charset="-128"/>
              </a:rPr>
              <a:t>羽に減少</a:t>
            </a:r>
          </a:p>
        </p:txBody>
      </p:sp>
      <p:sp>
        <p:nvSpPr>
          <p:cNvPr id="8" name="正方形/長方形 7"/>
          <p:cNvSpPr/>
          <p:nvPr/>
        </p:nvSpPr>
        <p:spPr>
          <a:xfrm>
            <a:off x="5696818" y="1312893"/>
            <a:ext cx="6269403" cy="1200329"/>
          </a:xfrm>
          <a:prstGeom prst="rect">
            <a:avLst/>
          </a:prstGeom>
        </p:spPr>
        <p:txBody>
          <a:bodyPr wrap="square">
            <a:spAutoFit/>
          </a:bodyPr>
          <a:lstStyle/>
          <a:p>
            <a:r>
              <a:rPr lang="ja-JP" altLang="en-US" b="1" dirty="0">
                <a:latin typeface="メイリオ" panose="020B0604030504040204" pitchFamily="50" charset="-128"/>
                <a:ea typeface="メイリオ" panose="020B0604030504040204" pitchFamily="50" charset="-128"/>
              </a:rPr>
              <a:t>実例</a:t>
            </a:r>
            <a:r>
              <a:rPr lang="en-US" altLang="ja-JP" b="1" dirty="0">
                <a:latin typeface="メイリオ" panose="020B0604030504040204" pitchFamily="50" charset="-128"/>
                <a:ea typeface="メイリオ" panose="020B0604030504040204" pitchFamily="50" charset="-128"/>
              </a:rPr>
              <a:t>1</a:t>
            </a:r>
            <a:r>
              <a:rPr lang="ja-JP" altLang="en-US" b="1" dirty="0">
                <a:latin typeface="メイリオ" panose="020B0604030504040204" pitchFamily="50" charset="-128"/>
                <a:ea typeface="メイリオ" panose="020B0604030504040204" pitchFamily="50" charset="-128"/>
              </a:rPr>
              <a:t>：トキの個体群縮小</a:t>
            </a:r>
            <a:endParaRPr lang="en-US" altLang="ja-JP" dirty="0">
              <a:latin typeface="メイリオ" panose="020B0604030504040204" pitchFamily="50" charset="-128"/>
              <a:ea typeface="メイリオ" panose="020B0604030504040204" pitchFamily="50" charset="-128"/>
            </a:endParaRPr>
          </a:p>
          <a:p>
            <a:r>
              <a:rPr lang="en-US" altLang="ja-JP" dirty="0">
                <a:latin typeface="メイリオ" panose="020B0604030504040204" pitchFamily="50" charset="-128"/>
                <a:ea typeface="メイリオ" panose="020B0604030504040204" pitchFamily="50" charset="-128"/>
              </a:rPr>
              <a:t>1981</a:t>
            </a:r>
            <a:r>
              <a:rPr lang="ja-JP" altLang="en-US" dirty="0">
                <a:latin typeface="メイリオ" panose="020B0604030504040204" pitchFamily="50" charset="-128"/>
                <a:ea typeface="メイリオ" panose="020B0604030504040204" pitchFamily="50" charset="-128"/>
              </a:rPr>
              <a:t>年に佐渡島に残っていた</a:t>
            </a:r>
            <a:r>
              <a:rPr lang="en-US" altLang="ja-JP" dirty="0">
                <a:latin typeface="メイリオ" panose="020B0604030504040204" pitchFamily="50" charset="-128"/>
                <a:ea typeface="メイリオ" panose="020B0604030504040204" pitchFamily="50" charset="-128"/>
              </a:rPr>
              <a:t>5</a:t>
            </a:r>
            <a:r>
              <a:rPr lang="ja-JP" altLang="en-US" dirty="0">
                <a:latin typeface="メイリオ" panose="020B0604030504040204" pitchFamily="50" charset="-128"/>
                <a:ea typeface="メイリオ" panose="020B0604030504040204" pitchFamily="50" charset="-128"/>
              </a:rPr>
              <a:t>羽の群れをいっせいに捕獲してケージ内の人工飼育に切り替えた。しかし、国内個体群は絶滅</a:t>
            </a:r>
          </a:p>
        </p:txBody>
      </p:sp>
      <p:sp>
        <p:nvSpPr>
          <p:cNvPr id="9" name="正方形/長方形 8"/>
          <p:cNvSpPr/>
          <p:nvPr/>
        </p:nvSpPr>
        <p:spPr>
          <a:xfrm>
            <a:off x="3682442" y="6604084"/>
            <a:ext cx="1883849" cy="253916"/>
          </a:xfrm>
          <a:prstGeom prst="rect">
            <a:avLst/>
          </a:prstGeom>
        </p:spPr>
        <p:txBody>
          <a:bodyPr wrap="none">
            <a:spAutoFit/>
          </a:bodyPr>
          <a:lstStyle/>
          <a:p>
            <a:r>
              <a:rPr lang="ja-JP" altLang="en-US" sz="1050" dirty="0">
                <a:latin typeface="メイリオ" panose="020B0604030504040204" pitchFamily="50" charset="-128"/>
                <a:ea typeface="メイリオ" panose="020B0604030504040204" pitchFamily="50" charset="-128"/>
              </a:rPr>
              <a:t>図の出典：生態学入門第2版</a:t>
            </a:r>
          </a:p>
        </p:txBody>
      </p:sp>
      <p:sp>
        <p:nvSpPr>
          <p:cNvPr id="10" name="正方形/長方形 9"/>
          <p:cNvSpPr/>
          <p:nvPr/>
        </p:nvSpPr>
        <p:spPr>
          <a:xfrm rot="16200000">
            <a:off x="10609601" y="3385613"/>
            <a:ext cx="2563522" cy="253916"/>
          </a:xfrm>
          <a:prstGeom prst="rect">
            <a:avLst/>
          </a:prstGeom>
        </p:spPr>
        <p:txBody>
          <a:bodyPr wrap="none">
            <a:spAutoFit/>
          </a:bodyPr>
          <a:lstStyle/>
          <a:p>
            <a:r>
              <a:rPr lang="ja-JP" altLang="en-US" sz="1050" dirty="0">
                <a:latin typeface="メイリオ" panose="020B0604030504040204" pitchFamily="50" charset="-128"/>
                <a:ea typeface="メイリオ" panose="020B0604030504040204" pitchFamily="50" charset="-128"/>
              </a:rPr>
              <a:t>表の出典：</a:t>
            </a:r>
            <a:r>
              <a:rPr lang="en-US" altLang="ja-JP" sz="1050" dirty="0">
                <a:latin typeface="メイリオ" panose="020B0604030504040204" pitchFamily="50" charset="-128"/>
                <a:ea typeface="メイリオ" panose="020B0604030504040204" pitchFamily="50" charset="-128"/>
              </a:rPr>
              <a:t>Wikipedia</a:t>
            </a:r>
            <a:r>
              <a:rPr lang="ja-JP" altLang="en-US" sz="1050" dirty="0">
                <a:latin typeface="メイリオ" panose="020B0604030504040204" pitchFamily="50" charset="-128"/>
                <a:ea typeface="メイリオ" panose="020B0604030504040204" pitchFamily="50" charset="-128"/>
              </a:rPr>
              <a:t>日本語版「トキ」</a:t>
            </a:r>
          </a:p>
        </p:txBody>
      </p:sp>
      <p:sp>
        <p:nvSpPr>
          <p:cNvPr id="12" name="角丸四角形吹き出し 11"/>
          <p:cNvSpPr/>
          <p:nvPr/>
        </p:nvSpPr>
        <p:spPr>
          <a:xfrm>
            <a:off x="2725615" y="1128506"/>
            <a:ext cx="2586614" cy="452208"/>
          </a:xfrm>
          <a:prstGeom prst="wedgeRoundRectCallout">
            <a:avLst>
              <a:gd name="adj1" fmla="val 2207"/>
              <a:gd name="adj2" fmla="val 96223"/>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出生数や性比の偏りなど</a:t>
            </a:r>
          </a:p>
        </p:txBody>
      </p:sp>
      <p:sp>
        <p:nvSpPr>
          <p:cNvPr id="13" name="角丸四角形吹き出し 12"/>
          <p:cNvSpPr/>
          <p:nvPr/>
        </p:nvSpPr>
        <p:spPr>
          <a:xfrm>
            <a:off x="171170" y="4319958"/>
            <a:ext cx="2069413" cy="1127805"/>
          </a:xfrm>
          <a:prstGeom prst="wedgeRoundRectCallout">
            <a:avLst>
              <a:gd name="adj1" fmla="val 13449"/>
              <a:gd name="adj2" fmla="val -67286"/>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先に示した●○系統間の繁殖率の差など、致死的では無い突然変異の確率的な固定</a:t>
            </a:r>
          </a:p>
        </p:txBody>
      </p:sp>
      <p:sp>
        <p:nvSpPr>
          <p:cNvPr id="5" name="星: 32 pt 4">
            <a:extLst>
              <a:ext uri="{FF2B5EF4-FFF2-40B4-BE49-F238E27FC236}">
                <a16:creationId xmlns="" xmlns:a16="http://schemas.microsoft.com/office/drawing/2014/main" id="{C331CC65-3130-456E-BD68-87138E94FB8C}"/>
              </a:ext>
            </a:extLst>
          </p:cNvPr>
          <p:cNvSpPr/>
          <p:nvPr/>
        </p:nvSpPr>
        <p:spPr>
          <a:xfrm>
            <a:off x="1048771" y="3573928"/>
            <a:ext cx="2169445" cy="537185"/>
          </a:xfrm>
          <a:prstGeom prst="star32">
            <a:avLst>
              <a:gd name="adj" fmla="val 45074"/>
            </a:avLst>
          </a:prstGeom>
          <a:noFill/>
          <a:ln w="1905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星: 32 pt 13">
            <a:extLst>
              <a:ext uri="{FF2B5EF4-FFF2-40B4-BE49-F238E27FC236}">
                <a16:creationId xmlns="" xmlns:a16="http://schemas.microsoft.com/office/drawing/2014/main" id="{02075652-A4E6-489F-BCC5-1DA23603392F}"/>
              </a:ext>
            </a:extLst>
          </p:cNvPr>
          <p:cNvSpPr/>
          <p:nvPr/>
        </p:nvSpPr>
        <p:spPr>
          <a:xfrm>
            <a:off x="2820474" y="1772243"/>
            <a:ext cx="1506828" cy="540307"/>
          </a:xfrm>
          <a:prstGeom prst="star32">
            <a:avLst>
              <a:gd name="adj" fmla="val 45074"/>
            </a:avLst>
          </a:prstGeom>
          <a:noFill/>
          <a:ln w="1905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星: 32 pt 14">
            <a:extLst>
              <a:ext uri="{FF2B5EF4-FFF2-40B4-BE49-F238E27FC236}">
                <a16:creationId xmlns="" xmlns:a16="http://schemas.microsoft.com/office/drawing/2014/main" id="{43B54350-9FB1-439F-8B3F-4713C6CD2C2E}"/>
              </a:ext>
            </a:extLst>
          </p:cNvPr>
          <p:cNvSpPr/>
          <p:nvPr/>
        </p:nvSpPr>
        <p:spPr>
          <a:xfrm>
            <a:off x="4185634" y="3199051"/>
            <a:ext cx="1243383" cy="452209"/>
          </a:xfrm>
          <a:prstGeom prst="star32">
            <a:avLst>
              <a:gd name="adj" fmla="val 45074"/>
            </a:avLst>
          </a:prstGeom>
          <a:noFill/>
          <a:ln w="1905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 xmlns:a16="http://schemas.microsoft.com/office/drawing/2014/main" id="{4848D450-8E5E-4544-BCBD-4EEA24FF505C}"/>
              </a:ext>
            </a:extLst>
          </p:cNvPr>
          <p:cNvSpPr txBox="1"/>
          <p:nvPr/>
        </p:nvSpPr>
        <p:spPr>
          <a:xfrm>
            <a:off x="4316788" y="1861478"/>
            <a:ext cx="763351" cy="369332"/>
          </a:xfrm>
          <a:prstGeom prst="rect">
            <a:avLst/>
          </a:prstGeom>
          <a:noFill/>
        </p:spPr>
        <p:txBody>
          <a:bodyPr wrap="none" rtlCol="0">
            <a:spAutoFit/>
          </a:bodyPr>
          <a:lstStyle/>
          <a:p>
            <a:r>
              <a:rPr kumimoji="1" lang="ja-JP" altLang="en-US" dirty="0">
                <a:solidFill>
                  <a:srgbClr val="0000FF"/>
                </a:solidFill>
              </a:rPr>
              <a:t>要素</a:t>
            </a:r>
            <a:r>
              <a:rPr kumimoji="1" lang="en-US" altLang="ja-JP" dirty="0">
                <a:solidFill>
                  <a:srgbClr val="0000FF"/>
                </a:solidFill>
              </a:rPr>
              <a:t>1</a:t>
            </a:r>
            <a:endParaRPr kumimoji="1" lang="ja-JP" altLang="en-US" dirty="0">
              <a:solidFill>
                <a:srgbClr val="0000FF"/>
              </a:solidFill>
            </a:endParaRPr>
          </a:p>
        </p:txBody>
      </p:sp>
      <p:sp>
        <p:nvSpPr>
          <p:cNvPr id="17" name="テキスト ボックス 16">
            <a:extLst>
              <a:ext uri="{FF2B5EF4-FFF2-40B4-BE49-F238E27FC236}">
                <a16:creationId xmlns="" xmlns:a16="http://schemas.microsoft.com/office/drawing/2014/main" id="{0828EAFC-262C-4B10-B8E6-CB6526BDFE1A}"/>
              </a:ext>
            </a:extLst>
          </p:cNvPr>
          <p:cNvSpPr txBox="1"/>
          <p:nvPr/>
        </p:nvSpPr>
        <p:spPr>
          <a:xfrm>
            <a:off x="4873495" y="2909934"/>
            <a:ext cx="763351" cy="369332"/>
          </a:xfrm>
          <a:prstGeom prst="rect">
            <a:avLst/>
          </a:prstGeom>
          <a:noFill/>
        </p:spPr>
        <p:txBody>
          <a:bodyPr wrap="none" rtlCol="0">
            <a:spAutoFit/>
          </a:bodyPr>
          <a:lstStyle/>
          <a:p>
            <a:r>
              <a:rPr kumimoji="1" lang="ja-JP" altLang="en-US" dirty="0">
                <a:solidFill>
                  <a:srgbClr val="0000FF"/>
                </a:solidFill>
              </a:rPr>
              <a:t>要素</a:t>
            </a:r>
            <a:r>
              <a:rPr kumimoji="1" lang="en-US" altLang="ja-JP" dirty="0">
                <a:solidFill>
                  <a:srgbClr val="0000FF"/>
                </a:solidFill>
              </a:rPr>
              <a:t>2</a:t>
            </a:r>
            <a:endParaRPr kumimoji="1" lang="ja-JP" altLang="en-US" dirty="0">
              <a:solidFill>
                <a:srgbClr val="0000FF"/>
              </a:solidFill>
            </a:endParaRPr>
          </a:p>
        </p:txBody>
      </p:sp>
      <p:sp>
        <p:nvSpPr>
          <p:cNvPr id="18" name="テキスト ボックス 17">
            <a:extLst>
              <a:ext uri="{FF2B5EF4-FFF2-40B4-BE49-F238E27FC236}">
                <a16:creationId xmlns="" xmlns:a16="http://schemas.microsoft.com/office/drawing/2014/main" id="{705E8BA8-A481-426E-9C87-FA4E1E1E1A40}"/>
              </a:ext>
            </a:extLst>
          </p:cNvPr>
          <p:cNvSpPr txBox="1"/>
          <p:nvPr/>
        </p:nvSpPr>
        <p:spPr>
          <a:xfrm>
            <a:off x="607123" y="3281928"/>
            <a:ext cx="763351" cy="369332"/>
          </a:xfrm>
          <a:prstGeom prst="rect">
            <a:avLst/>
          </a:prstGeom>
          <a:noFill/>
        </p:spPr>
        <p:txBody>
          <a:bodyPr wrap="none" rtlCol="0">
            <a:spAutoFit/>
          </a:bodyPr>
          <a:lstStyle/>
          <a:p>
            <a:r>
              <a:rPr kumimoji="1" lang="ja-JP" altLang="en-US" dirty="0">
                <a:solidFill>
                  <a:srgbClr val="0000FF"/>
                </a:solidFill>
              </a:rPr>
              <a:t>要素</a:t>
            </a:r>
            <a:r>
              <a:rPr kumimoji="1" lang="en-US" altLang="ja-JP" dirty="0">
                <a:solidFill>
                  <a:srgbClr val="0000FF"/>
                </a:solidFill>
              </a:rPr>
              <a:t>3</a:t>
            </a:r>
            <a:endParaRPr kumimoji="1" lang="ja-JP" altLang="en-US" dirty="0">
              <a:solidFill>
                <a:srgbClr val="0000FF"/>
              </a:solidFill>
            </a:endParaRPr>
          </a:p>
        </p:txBody>
      </p:sp>
    </p:spTree>
    <p:extLst>
      <p:ext uri="{BB962C8B-B14F-4D97-AF65-F5344CB8AC3E}">
        <p14:creationId xmlns:p14="http://schemas.microsoft.com/office/powerpoint/2010/main" val="24468642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8" name="正方形/長方形 27">
            <a:extLst>
              <a:ext uri="{FF2B5EF4-FFF2-40B4-BE49-F238E27FC236}">
                <a16:creationId xmlns="" xmlns:a16="http://schemas.microsoft.com/office/drawing/2014/main" id="{D3B96EFE-B214-4BD7-BF75-0464D5FB6559}"/>
              </a:ext>
            </a:extLst>
          </p:cNvPr>
          <p:cNvSpPr/>
          <p:nvPr/>
        </p:nvSpPr>
        <p:spPr>
          <a:xfrm>
            <a:off x="5077273" y="4620193"/>
            <a:ext cx="6287298" cy="21347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 xmlns:a16="http://schemas.microsoft.com/office/drawing/2014/main" id="{B3F241C4-2011-4873-8C61-7F38104485B1}"/>
              </a:ext>
            </a:extLst>
          </p:cNvPr>
          <p:cNvSpPr/>
          <p:nvPr/>
        </p:nvSpPr>
        <p:spPr>
          <a:xfrm>
            <a:off x="5116944" y="1625268"/>
            <a:ext cx="6287298" cy="22255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 xmlns:a16="http://schemas.microsoft.com/office/drawing/2014/main" id="{F64D2C35-7D7F-49E1-8292-49A6FA66A098}"/>
              </a:ext>
            </a:extLst>
          </p:cNvPr>
          <p:cNvSpPr/>
          <p:nvPr/>
        </p:nvSpPr>
        <p:spPr>
          <a:xfrm>
            <a:off x="336664" y="1625001"/>
            <a:ext cx="4413984" cy="51299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336664" y="273899"/>
            <a:ext cx="11288890" cy="523220"/>
          </a:xfrm>
          <a:prstGeom prst="rect">
            <a:avLst/>
          </a:prstGeom>
        </p:spPr>
        <p:txBody>
          <a:bodyPr wrap="square">
            <a:spAutoFit/>
          </a:bodyPr>
          <a:lstStyle/>
          <a:p>
            <a:pPr algn="ctr"/>
            <a:r>
              <a:rPr lang="ja-JP" altLang="en-US" sz="2800" dirty="0" smtClean="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手つかずの太古からの自然」という概念は正しくない</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697" y="1667598"/>
            <a:ext cx="4217610" cy="3606161"/>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697" y="5273759"/>
            <a:ext cx="4217610" cy="1030449"/>
          </a:xfrm>
          <a:prstGeom prst="rect">
            <a:avLst/>
          </a:prstGeom>
        </p:spPr>
      </p:pic>
      <p:sp>
        <p:nvSpPr>
          <p:cNvPr id="7" name="正方形/長方形 6"/>
          <p:cNvSpPr/>
          <p:nvPr/>
        </p:nvSpPr>
        <p:spPr>
          <a:xfrm>
            <a:off x="336664" y="959712"/>
            <a:ext cx="4217610" cy="707886"/>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地球上の殆どの地域でヒトがキーストーン種である</a:t>
            </a:r>
          </a:p>
        </p:txBody>
      </p:sp>
      <p:sp>
        <p:nvSpPr>
          <p:cNvPr id="8" name="正方形/長方形 7"/>
          <p:cNvSpPr/>
          <p:nvPr/>
        </p:nvSpPr>
        <p:spPr>
          <a:xfrm>
            <a:off x="5077273" y="992820"/>
            <a:ext cx="6778063" cy="707886"/>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気候は常に変動する。</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これに伴って生態系の分布も変化してきた。</a:t>
            </a:r>
          </a:p>
        </p:txBody>
      </p:sp>
      <p:sp>
        <p:nvSpPr>
          <p:cNvPr id="9" name="正方形/長方形 8">
            <a:extLst>
              <a:ext uri="{FF2B5EF4-FFF2-40B4-BE49-F238E27FC236}">
                <a16:creationId xmlns="" xmlns:a16="http://schemas.microsoft.com/office/drawing/2014/main" id="{57ACFF2B-B5F4-43B6-8E30-6622C5EE9517}"/>
              </a:ext>
            </a:extLst>
          </p:cNvPr>
          <p:cNvSpPr/>
          <p:nvPr/>
        </p:nvSpPr>
        <p:spPr>
          <a:xfrm>
            <a:off x="5116944" y="3965226"/>
            <a:ext cx="5894493" cy="707886"/>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種ごとに分布の拡大速度は大きく異なる。そのため、生態系を構成する種は入れ替わるのが普通</a:t>
            </a:r>
          </a:p>
        </p:txBody>
      </p:sp>
      <p:sp>
        <p:nvSpPr>
          <p:cNvPr id="2" name="テキスト ボックス 1">
            <a:extLst>
              <a:ext uri="{FF2B5EF4-FFF2-40B4-BE49-F238E27FC236}">
                <a16:creationId xmlns="" xmlns:a16="http://schemas.microsoft.com/office/drawing/2014/main" id="{DAF84E35-E38F-4C96-A803-1ADD86281AB2}"/>
              </a:ext>
            </a:extLst>
          </p:cNvPr>
          <p:cNvSpPr txBox="1"/>
          <p:nvPr/>
        </p:nvSpPr>
        <p:spPr>
          <a:xfrm rot="16200000">
            <a:off x="2767893" y="3207647"/>
            <a:ext cx="3565400" cy="400110"/>
          </a:xfrm>
          <a:prstGeom prst="rect">
            <a:avLst/>
          </a:prstGeom>
          <a:noFill/>
        </p:spPr>
        <p:txBody>
          <a:bodyPr wrap="none" rtlCol="0">
            <a:spAutoFit/>
          </a:bodyPr>
          <a:lstStyle/>
          <a:p>
            <a:r>
              <a:rPr kumimoji="1" lang="ja-JP" altLang="en-US" sz="1000" dirty="0"/>
              <a:t>出典「なぜわれわれは外来生物を受け入れる必要があるのか」</a:t>
            </a:r>
            <a:endParaRPr kumimoji="1" lang="en-US" altLang="ja-JP" sz="1000" dirty="0"/>
          </a:p>
          <a:p>
            <a:r>
              <a:rPr kumimoji="1" lang="ja-JP" altLang="en-US" sz="1000" dirty="0"/>
              <a:t>クリス・</a:t>
            </a:r>
            <a:r>
              <a:rPr kumimoji="1" lang="en-US" altLang="ja-JP" sz="1000" dirty="0"/>
              <a:t>D</a:t>
            </a:r>
            <a:r>
              <a:rPr kumimoji="1" lang="ja-JP" altLang="en-US" sz="1000" dirty="0"/>
              <a:t>・トマス </a:t>
            </a:r>
            <a:r>
              <a:rPr kumimoji="1" lang="en-US" altLang="ja-JP" sz="1000" dirty="0"/>
              <a:t>(</a:t>
            </a:r>
            <a:r>
              <a:rPr kumimoji="1" lang="ja-JP" altLang="en-US" sz="1000" dirty="0"/>
              <a:t>著</a:t>
            </a:r>
            <a:r>
              <a:rPr kumimoji="1" lang="en-US" altLang="ja-JP" sz="1000" dirty="0"/>
              <a:t>)</a:t>
            </a:r>
            <a:r>
              <a:rPr kumimoji="1" lang="ja-JP" altLang="en-US" sz="1000" dirty="0"/>
              <a:t>、上原ゆうこ </a:t>
            </a:r>
            <a:r>
              <a:rPr kumimoji="1" lang="en-US" altLang="ja-JP" sz="1000" dirty="0"/>
              <a:t>(</a:t>
            </a:r>
            <a:r>
              <a:rPr kumimoji="1" lang="ja-JP" altLang="en-US" sz="1000" dirty="0"/>
              <a:t>翻訳</a:t>
            </a:r>
            <a:r>
              <a:rPr kumimoji="1" lang="en-US" altLang="ja-JP" sz="1000" dirty="0"/>
              <a:t>)</a:t>
            </a:r>
            <a:endParaRPr kumimoji="1" lang="ja-JP" altLang="en-US" sz="1000" dirty="0"/>
          </a:p>
        </p:txBody>
      </p:sp>
      <p:pic>
        <p:nvPicPr>
          <p:cNvPr id="11" name="図 10">
            <a:extLst>
              <a:ext uri="{FF2B5EF4-FFF2-40B4-BE49-F238E27FC236}">
                <a16:creationId xmlns="" xmlns:a16="http://schemas.microsoft.com/office/drawing/2014/main" id="{E85A16E0-915F-4D79-A590-9DE10A1B6779}"/>
              </a:ext>
            </a:extLst>
          </p:cNvPr>
          <p:cNvPicPr>
            <a:picLocks noChangeAspect="1"/>
          </p:cNvPicPr>
          <p:nvPr/>
        </p:nvPicPr>
        <p:blipFill>
          <a:blip r:embed="rId5"/>
          <a:stretch>
            <a:fillRect/>
          </a:stretch>
        </p:blipFill>
        <p:spPr>
          <a:xfrm>
            <a:off x="5358857" y="1727180"/>
            <a:ext cx="2643648" cy="1847369"/>
          </a:xfrm>
          <a:prstGeom prst="rect">
            <a:avLst/>
          </a:prstGeom>
        </p:spPr>
      </p:pic>
      <p:pic>
        <p:nvPicPr>
          <p:cNvPr id="14" name="図 13">
            <a:extLst>
              <a:ext uri="{FF2B5EF4-FFF2-40B4-BE49-F238E27FC236}">
                <a16:creationId xmlns="" xmlns:a16="http://schemas.microsoft.com/office/drawing/2014/main" id="{C59BE977-D9A5-4E17-A0E5-04D53806EE58}"/>
              </a:ext>
            </a:extLst>
          </p:cNvPr>
          <p:cNvPicPr>
            <a:picLocks noChangeAspect="1"/>
          </p:cNvPicPr>
          <p:nvPr/>
        </p:nvPicPr>
        <p:blipFill>
          <a:blip r:embed="rId6"/>
          <a:stretch>
            <a:fillRect/>
          </a:stretch>
        </p:blipFill>
        <p:spPr>
          <a:xfrm>
            <a:off x="5233547" y="4668533"/>
            <a:ext cx="2487837" cy="1992213"/>
          </a:xfrm>
          <a:prstGeom prst="rect">
            <a:avLst/>
          </a:prstGeom>
        </p:spPr>
      </p:pic>
      <p:sp>
        <p:nvSpPr>
          <p:cNvPr id="16" name="テキスト ボックス 15">
            <a:extLst>
              <a:ext uri="{FF2B5EF4-FFF2-40B4-BE49-F238E27FC236}">
                <a16:creationId xmlns="" xmlns:a16="http://schemas.microsoft.com/office/drawing/2014/main" id="{D503A104-041C-4668-97E5-50872F219E2A}"/>
              </a:ext>
            </a:extLst>
          </p:cNvPr>
          <p:cNvSpPr txBox="1"/>
          <p:nvPr/>
        </p:nvSpPr>
        <p:spPr>
          <a:xfrm>
            <a:off x="7837987" y="5003972"/>
            <a:ext cx="3539188" cy="1200329"/>
          </a:xfrm>
          <a:prstGeom prst="rect">
            <a:avLst/>
          </a:prstGeom>
          <a:noFill/>
        </p:spPr>
        <p:txBody>
          <a:bodyPr wrap="square">
            <a:spAutoFit/>
          </a:bodyPr>
          <a:lstStyle/>
          <a:p>
            <a:r>
              <a:rPr lang="ja-JP" altLang="en-US" dirty="0"/>
              <a:t>北米における過去21500年間の、Spruce(トウヒ)とOak(ブナ科コナラ属)の分布変化。</a:t>
            </a:r>
            <a:endParaRPr lang="en-US" altLang="ja-JP" dirty="0"/>
          </a:p>
          <a:p>
            <a:r>
              <a:rPr lang="ja-JP" altLang="en-US" dirty="0"/>
              <a:t>出典：Davis &amp; Shaw(2001)。</a:t>
            </a:r>
          </a:p>
        </p:txBody>
      </p:sp>
      <p:pic>
        <p:nvPicPr>
          <p:cNvPr id="18" name="図 17">
            <a:extLst>
              <a:ext uri="{FF2B5EF4-FFF2-40B4-BE49-F238E27FC236}">
                <a16:creationId xmlns="" xmlns:a16="http://schemas.microsoft.com/office/drawing/2014/main" id="{6E058A11-14D5-4C71-94E9-0CB54C08B942}"/>
              </a:ext>
            </a:extLst>
          </p:cNvPr>
          <p:cNvPicPr>
            <a:picLocks noChangeAspect="1"/>
          </p:cNvPicPr>
          <p:nvPr/>
        </p:nvPicPr>
        <p:blipFill>
          <a:blip r:embed="rId7"/>
          <a:stretch>
            <a:fillRect/>
          </a:stretch>
        </p:blipFill>
        <p:spPr>
          <a:xfrm flipH="1">
            <a:off x="8427303" y="1721975"/>
            <a:ext cx="2822547" cy="1825761"/>
          </a:xfrm>
          <a:prstGeom prst="rect">
            <a:avLst/>
          </a:prstGeom>
        </p:spPr>
      </p:pic>
      <p:sp>
        <p:nvSpPr>
          <p:cNvPr id="19" name="正方形/長方形 18">
            <a:extLst>
              <a:ext uri="{FF2B5EF4-FFF2-40B4-BE49-F238E27FC236}">
                <a16:creationId xmlns="" xmlns:a16="http://schemas.microsoft.com/office/drawing/2014/main" id="{2C7AC474-85F6-4E5E-8163-0580E3A29776}"/>
              </a:ext>
            </a:extLst>
          </p:cNvPr>
          <p:cNvSpPr/>
          <p:nvPr/>
        </p:nvSpPr>
        <p:spPr>
          <a:xfrm>
            <a:off x="8427303" y="1721975"/>
            <a:ext cx="897001" cy="131743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 xmlns:a16="http://schemas.microsoft.com/office/drawing/2014/main" id="{00071CB9-4946-424E-8EFC-5AE966A20A42}"/>
              </a:ext>
            </a:extLst>
          </p:cNvPr>
          <p:cNvSpPr txBox="1"/>
          <p:nvPr/>
        </p:nvSpPr>
        <p:spPr>
          <a:xfrm>
            <a:off x="5358857" y="3541037"/>
            <a:ext cx="2510624" cy="215444"/>
          </a:xfrm>
          <a:prstGeom prst="rect">
            <a:avLst/>
          </a:prstGeom>
          <a:noFill/>
        </p:spPr>
        <p:txBody>
          <a:bodyPr wrap="none" rtlCol="0">
            <a:spAutoFit/>
          </a:bodyPr>
          <a:lstStyle/>
          <a:p>
            <a:r>
              <a:rPr kumimoji="1" lang="ja-JP" altLang="en-US" sz="800" dirty="0"/>
              <a:t>出典：佐藤永「地球環境変動の生態学」共立出版、</a:t>
            </a:r>
            <a:r>
              <a:rPr kumimoji="1" lang="en-US" altLang="ja-JP" sz="800" dirty="0"/>
              <a:t>7</a:t>
            </a:r>
            <a:r>
              <a:rPr kumimoji="1" lang="ja-JP" altLang="en-US" sz="800" dirty="0"/>
              <a:t>章</a:t>
            </a:r>
          </a:p>
        </p:txBody>
      </p:sp>
      <p:sp>
        <p:nvSpPr>
          <p:cNvPr id="20" name="円弧 19">
            <a:extLst>
              <a:ext uri="{FF2B5EF4-FFF2-40B4-BE49-F238E27FC236}">
                <a16:creationId xmlns="" xmlns:a16="http://schemas.microsoft.com/office/drawing/2014/main" id="{8E0E38CE-E361-44C5-A4B5-B85C8DC68B00}"/>
              </a:ext>
            </a:extLst>
          </p:cNvPr>
          <p:cNvSpPr/>
          <p:nvPr/>
        </p:nvSpPr>
        <p:spPr>
          <a:xfrm>
            <a:off x="6355724" y="2044406"/>
            <a:ext cx="2071579" cy="781004"/>
          </a:xfrm>
          <a:prstGeom prst="arc">
            <a:avLst/>
          </a:prstGeom>
          <a:ln w="22225">
            <a:solidFill>
              <a:srgbClr val="FF0000"/>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 name="テキスト ボックス 20">
            <a:extLst>
              <a:ext uri="{FF2B5EF4-FFF2-40B4-BE49-F238E27FC236}">
                <a16:creationId xmlns="" xmlns:a16="http://schemas.microsoft.com/office/drawing/2014/main" id="{75454529-A0F4-41B8-A47E-9866F80D27BB}"/>
              </a:ext>
            </a:extLst>
          </p:cNvPr>
          <p:cNvSpPr txBox="1"/>
          <p:nvPr/>
        </p:nvSpPr>
        <p:spPr>
          <a:xfrm>
            <a:off x="7568564" y="1840560"/>
            <a:ext cx="492443" cy="276999"/>
          </a:xfrm>
          <a:prstGeom prst="rect">
            <a:avLst/>
          </a:prstGeom>
          <a:noFill/>
        </p:spPr>
        <p:txBody>
          <a:bodyPr wrap="none" rtlCol="0">
            <a:spAutoFit/>
          </a:bodyPr>
          <a:lstStyle/>
          <a:p>
            <a:r>
              <a:rPr kumimoji="1" lang="ja-JP" altLang="en-US" sz="1200" dirty="0">
                <a:solidFill>
                  <a:srgbClr val="FF0000"/>
                </a:solidFill>
              </a:rPr>
              <a:t>拡大</a:t>
            </a:r>
          </a:p>
        </p:txBody>
      </p:sp>
      <p:sp>
        <p:nvSpPr>
          <p:cNvPr id="23" name="左中かっこ 22">
            <a:extLst>
              <a:ext uri="{FF2B5EF4-FFF2-40B4-BE49-F238E27FC236}">
                <a16:creationId xmlns="" xmlns:a16="http://schemas.microsoft.com/office/drawing/2014/main" id="{94B87633-BFDC-4BF0-8887-9EB1BC88DFCC}"/>
              </a:ext>
            </a:extLst>
          </p:cNvPr>
          <p:cNvSpPr/>
          <p:nvPr/>
        </p:nvSpPr>
        <p:spPr>
          <a:xfrm rot="5400000">
            <a:off x="6428430" y="1775675"/>
            <a:ext cx="215445" cy="848404"/>
          </a:xfrm>
          <a:prstGeom prst="lef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左中かっこ 23">
            <a:extLst>
              <a:ext uri="{FF2B5EF4-FFF2-40B4-BE49-F238E27FC236}">
                <a16:creationId xmlns="" xmlns:a16="http://schemas.microsoft.com/office/drawing/2014/main" id="{C42FCDA4-5B7E-4A9C-8112-A4DFAA5ABB51}"/>
              </a:ext>
            </a:extLst>
          </p:cNvPr>
          <p:cNvSpPr/>
          <p:nvPr/>
        </p:nvSpPr>
        <p:spPr>
          <a:xfrm rot="5400000">
            <a:off x="5848235" y="1886943"/>
            <a:ext cx="261607" cy="148819"/>
          </a:xfrm>
          <a:prstGeom prst="leftBrace">
            <a:avLst>
              <a:gd name="adj1" fmla="val 8333"/>
              <a:gd name="adj2" fmla="val 49999"/>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テキスト ボックス 24">
            <a:extLst>
              <a:ext uri="{FF2B5EF4-FFF2-40B4-BE49-F238E27FC236}">
                <a16:creationId xmlns="" xmlns:a16="http://schemas.microsoft.com/office/drawing/2014/main" id="{39C1527A-E06B-46FA-ADE9-5390D89B661D}"/>
              </a:ext>
            </a:extLst>
          </p:cNvPr>
          <p:cNvSpPr txBox="1"/>
          <p:nvPr/>
        </p:nvSpPr>
        <p:spPr>
          <a:xfrm>
            <a:off x="6211432" y="1867047"/>
            <a:ext cx="748923" cy="261610"/>
          </a:xfrm>
          <a:prstGeom prst="rect">
            <a:avLst/>
          </a:prstGeom>
          <a:noFill/>
        </p:spPr>
        <p:txBody>
          <a:bodyPr wrap="none" rtlCol="0">
            <a:spAutoFit/>
          </a:bodyPr>
          <a:lstStyle/>
          <a:p>
            <a:r>
              <a:rPr kumimoji="1" lang="ja-JP" altLang="en-US" sz="1050" dirty="0">
                <a:solidFill>
                  <a:srgbClr val="0000FF"/>
                </a:solidFill>
              </a:rPr>
              <a:t>最終氷期</a:t>
            </a:r>
          </a:p>
        </p:txBody>
      </p:sp>
      <p:sp>
        <p:nvSpPr>
          <p:cNvPr id="26" name="テキスト ボックス 25">
            <a:extLst>
              <a:ext uri="{FF2B5EF4-FFF2-40B4-BE49-F238E27FC236}">
                <a16:creationId xmlns="" xmlns:a16="http://schemas.microsoft.com/office/drawing/2014/main" id="{CBC8081A-58E8-4E3A-8B53-C4061EF0957B}"/>
              </a:ext>
            </a:extLst>
          </p:cNvPr>
          <p:cNvSpPr txBox="1"/>
          <p:nvPr/>
        </p:nvSpPr>
        <p:spPr>
          <a:xfrm>
            <a:off x="5620924" y="1645174"/>
            <a:ext cx="992579" cy="253916"/>
          </a:xfrm>
          <a:prstGeom prst="rect">
            <a:avLst/>
          </a:prstGeom>
          <a:noFill/>
        </p:spPr>
        <p:txBody>
          <a:bodyPr wrap="none" rtlCol="0">
            <a:spAutoFit/>
          </a:bodyPr>
          <a:lstStyle/>
          <a:p>
            <a:r>
              <a:rPr kumimoji="1" lang="ja-JP" altLang="en-US" sz="1050" dirty="0">
                <a:solidFill>
                  <a:srgbClr val="0000FF"/>
                </a:solidFill>
              </a:rPr>
              <a:t>現在の間氷期</a:t>
            </a:r>
          </a:p>
        </p:txBody>
      </p:sp>
      <p:sp>
        <p:nvSpPr>
          <p:cNvPr id="27" name="テキスト ボックス 26">
            <a:extLst>
              <a:ext uri="{FF2B5EF4-FFF2-40B4-BE49-F238E27FC236}">
                <a16:creationId xmlns="" xmlns:a16="http://schemas.microsoft.com/office/drawing/2014/main" id="{D503A104-041C-4668-97E5-50872F219E2A}"/>
              </a:ext>
            </a:extLst>
          </p:cNvPr>
          <p:cNvSpPr txBox="1"/>
          <p:nvPr/>
        </p:nvSpPr>
        <p:spPr>
          <a:xfrm>
            <a:off x="7526432" y="6467223"/>
            <a:ext cx="1688252" cy="261610"/>
          </a:xfrm>
          <a:prstGeom prst="rect">
            <a:avLst/>
          </a:prstGeom>
          <a:noFill/>
        </p:spPr>
        <p:txBody>
          <a:bodyPr wrap="square">
            <a:spAutoFit/>
          </a:bodyPr>
          <a:lstStyle/>
          <a:p>
            <a:r>
              <a:rPr lang="ja-JP" altLang="en-US" sz="1050" dirty="0">
                <a:solidFill>
                  <a:srgbClr val="0000FF"/>
                </a:solidFill>
              </a:rPr>
              <a:t>←氷床で覆われた地域</a:t>
            </a:r>
          </a:p>
        </p:txBody>
      </p:sp>
      <p:sp>
        <p:nvSpPr>
          <p:cNvPr id="29" name="テキスト ボックス 28">
            <a:extLst>
              <a:ext uri="{FF2B5EF4-FFF2-40B4-BE49-F238E27FC236}">
                <a16:creationId xmlns="" xmlns:a16="http://schemas.microsoft.com/office/drawing/2014/main" id="{D503A104-041C-4668-97E5-50872F219E2A}"/>
              </a:ext>
            </a:extLst>
          </p:cNvPr>
          <p:cNvSpPr txBox="1"/>
          <p:nvPr/>
        </p:nvSpPr>
        <p:spPr>
          <a:xfrm>
            <a:off x="7304196" y="6259803"/>
            <a:ext cx="3268553" cy="253916"/>
          </a:xfrm>
          <a:prstGeom prst="rect">
            <a:avLst/>
          </a:prstGeom>
          <a:noFill/>
        </p:spPr>
        <p:txBody>
          <a:bodyPr wrap="square">
            <a:spAutoFit/>
          </a:bodyPr>
          <a:lstStyle/>
          <a:p>
            <a:r>
              <a:rPr lang="ja-JP" altLang="en-US" sz="1050" dirty="0">
                <a:solidFill>
                  <a:srgbClr val="0000FF"/>
                </a:solidFill>
              </a:rPr>
              <a:t>←各樹種の比率（堆積物中の花粉の頻度から推定）</a:t>
            </a:r>
          </a:p>
        </p:txBody>
      </p:sp>
      <p:sp>
        <p:nvSpPr>
          <p:cNvPr id="3" name="右中かっこ 2"/>
          <p:cNvSpPr/>
          <p:nvPr/>
        </p:nvSpPr>
        <p:spPr>
          <a:xfrm>
            <a:off x="7152678" y="6304208"/>
            <a:ext cx="142875" cy="20847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0000FF"/>
              </a:solidFill>
            </a:endParaRPr>
          </a:p>
        </p:txBody>
      </p:sp>
    </p:spTree>
    <p:extLst>
      <p:ext uri="{BB962C8B-B14F-4D97-AF65-F5344CB8AC3E}">
        <p14:creationId xmlns:p14="http://schemas.microsoft.com/office/powerpoint/2010/main" val="23806078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755775" y="9144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sz="1400">
              <a:latin typeface="ＭＳ Ｐゴシック" panose="020B0600070205080204" pitchFamily="50" charset="-128"/>
              <a:ea typeface="ＭＳ Ｐゴシック" panose="020B0600070205080204" pitchFamily="50" charset="-128"/>
            </a:endParaRPr>
          </a:p>
        </p:txBody>
      </p:sp>
      <p:sp>
        <p:nvSpPr>
          <p:cNvPr id="23555" name="タイトル 1"/>
          <p:cNvSpPr>
            <a:spLocks noGrp="1"/>
          </p:cNvSpPr>
          <p:nvPr>
            <p:ph type="title"/>
          </p:nvPr>
        </p:nvSpPr>
        <p:spPr/>
        <p:txBody>
          <a:bodyPr/>
          <a:lstStyle/>
          <a:p>
            <a:pPr eaLnBrk="1" hangingPunct="1"/>
            <a:r>
              <a:rPr lang="ja-JP" altLang="en-US" sz="3200">
                <a:solidFill>
                  <a:srgbClr val="000000"/>
                </a:solidFill>
              </a:rPr>
              <a:t>東南アジア熱帯で見られるアリ</a:t>
            </a:r>
            <a:endParaRPr lang="ja-JP" altLang="en-US"/>
          </a:p>
        </p:txBody>
      </p:sp>
      <p:sp>
        <p:nvSpPr>
          <p:cNvPr id="23556" name="テキスト プレースホルダ 22"/>
          <p:cNvSpPr>
            <a:spLocks noGrp="1"/>
          </p:cNvSpPr>
          <p:nvPr>
            <p:ph type="body" idx="1"/>
          </p:nvPr>
        </p:nvSpPr>
        <p:spPr bwMode="auto">
          <a:xfrm>
            <a:off x="5695951" y="1"/>
            <a:ext cx="4968875"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r>
              <a:rPr lang="en-US" altLang="ja-JP"/>
              <a:t>2) </a:t>
            </a:r>
            <a:r>
              <a:rPr lang="ja-JP" altLang="en-US"/>
              <a:t>ニッチェ（生態的地位）</a:t>
            </a:r>
          </a:p>
        </p:txBody>
      </p:sp>
      <p:pic>
        <p:nvPicPr>
          <p:cNvPr id="2355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73163"/>
            <a:ext cx="360045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43" descr="ギガ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3910014"/>
            <a:ext cx="3527425"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図 22" descr="Herbivorous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1173164"/>
            <a:ext cx="3527425"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図 24" descr="ヒメサスライアリ.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910014"/>
            <a:ext cx="3600450"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テキスト ボックス 23"/>
          <p:cNvSpPr txBox="1">
            <a:spLocks noChangeArrowheads="1"/>
          </p:cNvSpPr>
          <p:nvPr/>
        </p:nvSpPr>
        <p:spPr bwMode="auto">
          <a:xfrm>
            <a:off x="8569325" y="6480175"/>
            <a:ext cx="20891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r>
              <a:rPr lang="ja-JP" altLang="en-US" sz="900">
                <a:ea typeface="ＭＳ Ｐゴシック" panose="020B0600070205080204" pitchFamily="50" charset="-128"/>
              </a:rPr>
              <a:t>写真提供：田中洋・半田千尋・市岡孝朗</a:t>
            </a:r>
          </a:p>
        </p:txBody>
      </p:sp>
    </p:spTree>
    <p:extLst>
      <p:ext uri="{BB962C8B-B14F-4D97-AF65-F5344CB8AC3E}">
        <p14:creationId xmlns:p14="http://schemas.microsoft.com/office/powerpoint/2010/main" val="29888600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755775" y="9144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sz="1400">
              <a:latin typeface="ＭＳ Ｐゴシック" panose="020B0600070205080204" pitchFamily="50" charset="-128"/>
              <a:ea typeface="ＭＳ Ｐゴシック" panose="020B0600070205080204" pitchFamily="50" charset="-128"/>
            </a:endParaRPr>
          </a:p>
        </p:txBody>
      </p:sp>
      <p:grpSp>
        <p:nvGrpSpPr>
          <p:cNvPr id="24579" name="Group 20"/>
          <p:cNvGrpSpPr>
            <a:grpSpLocks/>
          </p:cNvGrpSpPr>
          <p:nvPr/>
        </p:nvGrpSpPr>
        <p:grpSpPr bwMode="auto">
          <a:xfrm>
            <a:off x="1774825" y="1765301"/>
            <a:ext cx="5111750" cy="4335463"/>
            <a:chOff x="567" y="2592"/>
            <a:chExt cx="3220" cy="1392"/>
          </a:xfrm>
        </p:grpSpPr>
        <p:sp>
          <p:nvSpPr>
            <p:cNvPr id="24592" name="Rectangle 6"/>
            <p:cNvSpPr>
              <a:spLocks noChangeArrowheads="1"/>
            </p:cNvSpPr>
            <p:nvPr/>
          </p:nvSpPr>
          <p:spPr bwMode="auto">
            <a:xfrm>
              <a:off x="567" y="3648"/>
              <a:ext cx="3220" cy="336"/>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sp>
          <p:nvSpPr>
            <p:cNvPr id="24593" name="Rectangle 8"/>
            <p:cNvSpPr>
              <a:spLocks noChangeArrowheads="1"/>
            </p:cNvSpPr>
            <p:nvPr/>
          </p:nvSpPr>
          <p:spPr bwMode="auto">
            <a:xfrm>
              <a:off x="1824" y="2928"/>
              <a:ext cx="48" cy="720"/>
            </a:xfrm>
            <a:prstGeom prst="rect">
              <a:avLst/>
            </a:prstGeom>
            <a:solidFill>
              <a:srgbClr val="FF7900"/>
            </a:solidFill>
            <a:ln w="9525">
              <a:solidFill>
                <a:schemeClr val="tx1"/>
              </a:solidFill>
              <a:miter lim="800000"/>
              <a:headEnd/>
              <a:tailEnd/>
            </a:ln>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sp>
          <p:nvSpPr>
            <p:cNvPr id="24594" name="Oval 9"/>
            <p:cNvSpPr>
              <a:spLocks noChangeArrowheads="1"/>
            </p:cNvSpPr>
            <p:nvPr/>
          </p:nvSpPr>
          <p:spPr bwMode="auto">
            <a:xfrm>
              <a:off x="1536" y="2784"/>
              <a:ext cx="624" cy="144"/>
            </a:xfrm>
            <a:prstGeom prst="ellipse">
              <a:avLst/>
            </a:prstGeom>
            <a:solidFill>
              <a:srgbClr val="008000"/>
            </a:solidFill>
            <a:ln w="9525">
              <a:solidFill>
                <a:schemeClr val="tx1"/>
              </a:solidFill>
              <a:round/>
              <a:headEnd/>
              <a:tailEnd/>
            </a:ln>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sp>
          <p:nvSpPr>
            <p:cNvPr id="24595" name="Rectangle 10"/>
            <p:cNvSpPr>
              <a:spLocks noChangeArrowheads="1"/>
            </p:cNvSpPr>
            <p:nvPr/>
          </p:nvSpPr>
          <p:spPr bwMode="auto">
            <a:xfrm>
              <a:off x="3072" y="2928"/>
              <a:ext cx="48" cy="720"/>
            </a:xfrm>
            <a:prstGeom prst="rect">
              <a:avLst/>
            </a:prstGeom>
            <a:solidFill>
              <a:srgbClr val="FF7900"/>
            </a:solidFill>
            <a:ln w="9525">
              <a:solidFill>
                <a:schemeClr val="tx1"/>
              </a:solidFill>
              <a:miter lim="800000"/>
              <a:headEnd/>
              <a:tailEnd/>
            </a:ln>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sp>
          <p:nvSpPr>
            <p:cNvPr id="24596" name="Oval 11"/>
            <p:cNvSpPr>
              <a:spLocks noChangeArrowheads="1"/>
            </p:cNvSpPr>
            <p:nvPr/>
          </p:nvSpPr>
          <p:spPr bwMode="auto">
            <a:xfrm>
              <a:off x="2784" y="2592"/>
              <a:ext cx="624" cy="336"/>
            </a:xfrm>
            <a:prstGeom prst="ellipse">
              <a:avLst/>
            </a:prstGeom>
            <a:solidFill>
              <a:srgbClr val="008000"/>
            </a:solidFill>
            <a:ln w="9525">
              <a:solidFill>
                <a:schemeClr val="tx1"/>
              </a:solidFill>
              <a:round/>
              <a:headEnd/>
              <a:tailEnd/>
            </a:ln>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sp>
          <p:nvSpPr>
            <p:cNvPr id="24597" name="Rectangle 12"/>
            <p:cNvSpPr>
              <a:spLocks noChangeArrowheads="1"/>
            </p:cNvSpPr>
            <p:nvPr/>
          </p:nvSpPr>
          <p:spPr bwMode="auto">
            <a:xfrm>
              <a:off x="576" y="2592"/>
              <a:ext cx="3120"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sp>
          <p:nvSpPr>
            <p:cNvPr id="24598" name="Rectangle 14"/>
            <p:cNvSpPr>
              <a:spLocks noChangeArrowheads="1"/>
            </p:cNvSpPr>
            <p:nvPr/>
          </p:nvSpPr>
          <p:spPr bwMode="auto">
            <a:xfrm flipH="1">
              <a:off x="1296" y="3408"/>
              <a:ext cx="48" cy="240"/>
            </a:xfrm>
            <a:prstGeom prst="rect">
              <a:avLst/>
            </a:prstGeom>
            <a:solidFill>
              <a:srgbClr val="FF7900"/>
            </a:solidFill>
            <a:ln w="9525">
              <a:solidFill>
                <a:schemeClr val="tx1"/>
              </a:solidFill>
              <a:miter lim="800000"/>
              <a:headEnd/>
              <a:tailEnd/>
            </a:ln>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sp>
          <p:nvSpPr>
            <p:cNvPr id="24599" name="Oval 15"/>
            <p:cNvSpPr>
              <a:spLocks noChangeArrowheads="1"/>
            </p:cNvSpPr>
            <p:nvPr/>
          </p:nvSpPr>
          <p:spPr bwMode="auto">
            <a:xfrm>
              <a:off x="1152" y="3360"/>
              <a:ext cx="336" cy="48"/>
            </a:xfrm>
            <a:prstGeom prst="ellipse">
              <a:avLst/>
            </a:prstGeom>
            <a:solidFill>
              <a:srgbClr val="008000"/>
            </a:solidFill>
            <a:ln w="9525">
              <a:solidFill>
                <a:schemeClr val="tx1"/>
              </a:solidFill>
              <a:round/>
              <a:headEnd/>
              <a:tailEnd/>
            </a:ln>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sp>
          <p:nvSpPr>
            <p:cNvPr id="24600" name="Rectangle 18"/>
            <p:cNvSpPr>
              <a:spLocks noChangeArrowheads="1"/>
            </p:cNvSpPr>
            <p:nvPr/>
          </p:nvSpPr>
          <p:spPr bwMode="auto">
            <a:xfrm>
              <a:off x="576" y="3216"/>
              <a:ext cx="3166" cy="384"/>
            </a:xfrm>
            <a:prstGeom prst="rect">
              <a:avLst/>
            </a:prstGeom>
            <a:noFill/>
            <a:ln w="57150">
              <a:solidFill>
                <a:srgbClr val="FFE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grpSp>
      <p:sp>
        <p:nvSpPr>
          <p:cNvPr id="24580" name="タイトル 1"/>
          <p:cNvSpPr>
            <a:spLocks noGrp="1"/>
          </p:cNvSpPr>
          <p:nvPr>
            <p:ph type="title"/>
          </p:nvPr>
        </p:nvSpPr>
        <p:spPr/>
        <p:txBody>
          <a:bodyPr/>
          <a:lstStyle/>
          <a:p>
            <a:pPr eaLnBrk="1" hangingPunct="1"/>
            <a:r>
              <a:rPr lang="ja-JP" altLang="en-US" sz="3200">
                <a:solidFill>
                  <a:srgbClr val="000000"/>
                </a:solidFill>
              </a:rPr>
              <a:t>東南アジア熱帯におけるアリの空間的すみわけ</a:t>
            </a:r>
            <a:endParaRPr lang="ja-JP" altLang="en-US"/>
          </a:p>
        </p:txBody>
      </p:sp>
      <p:sp>
        <p:nvSpPr>
          <p:cNvPr id="24581" name="テキスト プレースホルダ 22"/>
          <p:cNvSpPr>
            <a:spLocks noGrp="1"/>
          </p:cNvSpPr>
          <p:nvPr>
            <p:ph type="body" idx="1"/>
          </p:nvPr>
        </p:nvSpPr>
        <p:spPr bwMode="auto">
          <a:xfrm>
            <a:off x="5695951" y="1"/>
            <a:ext cx="4968875"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r>
              <a:rPr lang="en-US" altLang="ja-JP"/>
              <a:t>2) </a:t>
            </a:r>
            <a:r>
              <a:rPr lang="ja-JP" altLang="en-US"/>
              <a:t>ニッチェ（生態的地位）</a:t>
            </a:r>
          </a:p>
        </p:txBody>
      </p:sp>
      <p:pic>
        <p:nvPicPr>
          <p:cNvPr id="2458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1" y="3470275"/>
            <a:ext cx="86042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3563" y="3759201"/>
            <a:ext cx="10334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41" descr="ラタンアリ２"/>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5938" y="3470276"/>
            <a:ext cx="10477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43" descr="ギガス"/>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6114" y="5178425"/>
            <a:ext cx="11191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44" descr="ハンティングアリ"/>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9125" y="5178426"/>
            <a:ext cx="11001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図 22" descr="CanopyAnts04.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483725" y="1887538"/>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図 22" descr="Herbivorous01.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81814" y="1852614"/>
            <a:ext cx="1214437"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図 24" descr="ヒメサスライアリ.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436100" y="5191126"/>
            <a:ext cx="11303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図 25" descr="Herbivorous03.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67689" y="1874839"/>
            <a:ext cx="1214437"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1" name="テキスト ボックス 23"/>
          <p:cNvSpPr txBox="1">
            <a:spLocks noChangeArrowheads="1"/>
          </p:cNvSpPr>
          <p:nvPr/>
        </p:nvSpPr>
        <p:spPr bwMode="auto">
          <a:xfrm>
            <a:off x="8043864" y="6472239"/>
            <a:ext cx="26241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r>
              <a:rPr lang="ja-JP" altLang="en-US" sz="900">
                <a:latin typeface="ＭＳ Ｐゴシック" panose="020B0600070205080204" pitchFamily="50" charset="-128"/>
                <a:ea typeface="ＭＳ Ｐゴシック" panose="020B0600070205080204" pitchFamily="50" charset="-128"/>
              </a:rPr>
              <a:t>写真提供：田中洋・半田千尋・市岡</a:t>
            </a:r>
            <a:r>
              <a:rPr lang="ja-JP" altLang="en-US" sz="900">
                <a:ea typeface="ＭＳ Ｐゴシック" panose="020B0600070205080204" pitchFamily="50" charset="-128"/>
              </a:rPr>
              <a:t>孝朗</a:t>
            </a:r>
            <a:r>
              <a:rPr lang="ja-JP" altLang="en-US" sz="900">
                <a:latin typeface="ＭＳ Ｐゴシック" panose="020B0600070205080204" pitchFamily="50" charset="-128"/>
                <a:ea typeface="ＭＳ Ｐゴシック" panose="020B0600070205080204" pitchFamily="50" charset="-128"/>
              </a:rPr>
              <a:t>・井上民二</a:t>
            </a:r>
          </a:p>
        </p:txBody>
      </p:sp>
    </p:spTree>
    <p:extLst>
      <p:ext uri="{BB962C8B-B14F-4D97-AF65-F5344CB8AC3E}">
        <p14:creationId xmlns:p14="http://schemas.microsoft.com/office/powerpoint/2010/main" val="20882179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5"/>
          <p:cNvSpPr>
            <a:spLocks noChangeShapeType="1"/>
          </p:cNvSpPr>
          <p:nvPr/>
        </p:nvSpPr>
        <p:spPr bwMode="auto">
          <a:xfrm>
            <a:off x="6096000" y="1481138"/>
            <a:ext cx="14288" cy="4927600"/>
          </a:xfrm>
          <a:prstGeom prst="line">
            <a:avLst/>
          </a:prstGeom>
          <a:noFill/>
          <a:ln w="9525">
            <a:solidFill>
              <a:srgbClr val="336699"/>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03" name="Text Box 6"/>
          <p:cNvSpPr txBox="1">
            <a:spLocks noChangeArrowheads="1"/>
          </p:cNvSpPr>
          <p:nvPr/>
        </p:nvSpPr>
        <p:spPr bwMode="auto">
          <a:xfrm>
            <a:off x="3144838" y="1122364"/>
            <a:ext cx="1403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r>
              <a:rPr lang="ja-JP" altLang="en-US" sz="3200">
                <a:latin typeface="ＭＳ Ｐゴシック" panose="020B0600070205080204" pitchFamily="50" charset="-128"/>
                <a:ea typeface="ＭＳ Ｐゴシック" panose="020B0600070205080204" pitchFamily="50" charset="-128"/>
              </a:rPr>
              <a:t>昼行性</a:t>
            </a:r>
          </a:p>
        </p:txBody>
      </p:sp>
      <p:sp>
        <p:nvSpPr>
          <p:cNvPr id="25604" name="Text Box 7"/>
          <p:cNvSpPr txBox="1">
            <a:spLocks noChangeArrowheads="1"/>
          </p:cNvSpPr>
          <p:nvPr/>
        </p:nvSpPr>
        <p:spPr bwMode="auto">
          <a:xfrm>
            <a:off x="7680325" y="1122364"/>
            <a:ext cx="1403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r>
              <a:rPr lang="ja-JP" altLang="en-US" sz="3200">
                <a:latin typeface="ＭＳ Ｐゴシック" panose="020B0600070205080204" pitchFamily="50" charset="-128"/>
                <a:ea typeface="ＭＳ Ｐゴシック" panose="020B0600070205080204" pitchFamily="50" charset="-128"/>
              </a:rPr>
              <a:t>夜行性</a:t>
            </a:r>
          </a:p>
        </p:txBody>
      </p:sp>
      <p:sp>
        <p:nvSpPr>
          <p:cNvPr id="25605" name="タイトル 1"/>
          <p:cNvSpPr>
            <a:spLocks noGrp="1"/>
          </p:cNvSpPr>
          <p:nvPr>
            <p:ph type="title"/>
          </p:nvPr>
        </p:nvSpPr>
        <p:spPr/>
        <p:txBody>
          <a:bodyPr/>
          <a:lstStyle/>
          <a:p>
            <a:pPr eaLnBrk="1" hangingPunct="1"/>
            <a:r>
              <a:rPr lang="ja-JP" altLang="en-US" sz="3200">
                <a:solidFill>
                  <a:srgbClr val="000000"/>
                </a:solidFill>
              </a:rPr>
              <a:t>時間的すみわけ</a:t>
            </a:r>
            <a:endParaRPr lang="ja-JP" altLang="en-US"/>
          </a:p>
        </p:txBody>
      </p:sp>
      <p:sp>
        <p:nvSpPr>
          <p:cNvPr id="25606" name="テキスト プレースホルダ 13"/>
          <p:cNvSpPr>
            <a:spLocks noGrp="1"/>
          </p:cNvSpPr>
          <p:nvPr>
            <p:ph type="body" idx="1"/>
          </p:nvPr>
        </p:nvSpPr>
        <p:spPr bwMode="auto">
          <a:xfrm>
            <a:off x="5695951" y="1"/>
            <a:ext cx="4968875"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r>
              <a:rPr lang="en-US" altLang="ja-JP"/>
              <a:t>2) </a:t>
            </a:r>
            <a:r>
              <a:rPr lang="ja-JP" altLang="en-US"/>
              <a:t>ニッチェ（生態的地位）</a:t>
            </a:r>
          </a:p>
        </p:txBody>
      </p:sp>
      <p:pic>
        <p:nvPicPr>
          <p:cNvPr id="25607" name="Picture 19" descr="ギガ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813" y="1816100"/>
            <a:ext cx="3071812"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22" descr="着生シダアリ"/>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1985963"/>
            <a:ext cx="200025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23" descr="ハンティングアリ"/>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000" y="2490789"/>
            <a:ext cx="20320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2939" y="4281488"/>
            <a:ext cx="1360487"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28" descr="夜 Camponotus arrogans-m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1814" y="4173539"/>
            <a:ext cx="300037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図 13" descr="Herbivorous0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09751" y="4710113"/>
            <a:ext cx="2309813"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テキスト ボックス 12"/>
          <p:cNvSpPr txBox="1">
            <a:spLocks noChangeArrowheads="1"/>
          </p:cNvSpPr>
          <p:nvPr/>
        </p:nvSpPr>
        <p:spPr bwMode="auto">
          <a:xfrm>
            <a:off x="8583613" y="6473825"/>
            <a:ext cx="20891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r>
              <a:rPr lang="ja-JP" altLang="en-US" sz="900">
                <a:latin typeface="ＭＳ Ｐゴシック" panose="020B0600070205080204" pitchFamily="50" charset="-128"/>
                <a:ea typeface="ＭＳ Ｐゴシック" panose="020B0600070205080204" pitchFamily="50" charset="-128"/>
              </a:rPr>
              <a:t>写真提供：田中洋・半田千尋・市岡</a:t>
            </a:r>
            <a:r>
              <a:rPr lang="ja-JP" altLang="en-US" sz="900">
                <a:ea typeface="ＭＳ Ｐゴシック" panose="020B0600070205080204" pitchFamily="50" charset="-128"/>
              </a:rPr>
              <a:t>孝朗</a:t>
            </a:r>
          </a:p>
        </p:txBody>
      </p:sp>
    </p:spTree>
    <p:extLst>
      <p:ext uri="{BB962C8B-B14F-4D97-AF65-F5344CB8AC3E}">
        <p14:creationId xmlns:p14="http://schemas.microsoft.com/office/powerpoint/2010/main" val="28233058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EF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547813"/>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4" y="3840164"/>
            <a:ext cx="169068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1" descr="IMG_1272_Lept_hun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1" y="1620839"/>
            <a:ext cx="2519363"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5" descr="EPSON0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3639" y="1597025"/>
            <a:ext cx="2903537"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16"/>
          <p:cNvSpPr txBox="1">
            <a:spLocks noChangeArrowheads="1"/>
          </p:cNvSpPr>
          <p:nvPr/>
        </p:nvSpPr>
        <p:spPr bwMode="auto">
          <a:xfrm>
            <a:off x="6215063" y="6170614"/>
            <a:ext cx="800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algn="r" eaLnBrk="1" hangingPunct="1"/>
            <a:r>
              <a:rPr lang="ja-JP" altLang="en-US" sz="1600">
                <a:latin typeface="ＭＳ Ｐゴシック" panose="020B0600070205080204" pitchFamily="50" charset="-128"/>
                <a:ea typeface="ＭＳ Ｐゴシック" panose="020B0600070205080204" pitchFamily="50" charset="-128"/>
              </a:rPr>
              <a:t>（南米）</a:t>
            </a:r>
          </a:p>
        </p:txBody>
      </p:sp>
      <p:pic>
        <p:nvPicPr>
          <p:cNvPr id="26631" name="Picture 18" descr="ハキリアリ"/>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5776" y="4025901"/>
            <a:ext cx="3097213"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タイトル 1"/>
          <p:cNvSpPr>
            <a:spLocks noGrp="1"/>
          </p:cNvSpPr>
          <p:nvPr>
            <p:ph type="title"/>
          </p:nvPr>
        </p:nvSpPr>
        <p:spPr/>
        <p:txBody>
          <a:bodyPr/>
          <a:lstStyle/>
          <a:p>
            <a:pPr eaLnBrk="1" hangingPunct="1"/>
            <a:r>
              <a:rPr lang="ja-JP" altLang="en-US" sz="3200">
                <a:solidFill>
                  <a:srgbClr val="000000"/>
                </a:solidFill>
              </a:rPr>
              <a:t>食いわけ</a:t>
            </a:r>
            <a:endParaRPr lang="ja-JP" altLang="en-US"/>
          </a:p>
        </p:txBody>
      </p:sp>
      <p:sp>
        <p:nvSpPr>
          <p:cNvPr id="26633" name="テキスト プレースホルダ 10"/>
          <p:cNvSpPr>
            <a:spLocks noGrp="1"/>
          </p:cNvSpPr>
          <p:nvPr>
            <p:ph type="body" idx="1"/>
          </p:nvPr>
        </p:nvSpPr>
        <p:spPr bwMode="auto">
          <a:xfrm>
            <a:off x="5695951" y="1"/>
            <a:ext cx="4968875"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r>
              <a:rPr lang="en-US" altLang="ja-JP"/>
              <a:t>2)</a:t>
            </a:r>
            <a:r>
              <a:rPr lang="ja-JP" altLang="en-US"/>
              <a:t> ニッチェ（生態的地位）</a:t>
            </a:r>
          </a:p>
        </p:txBody>
      </p:sp>
      <p:pic>
        <p:nvPicPr>
          <p:cNvPr id="26634" name="図 10" descr="ヒメサスライアリ.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20000" y="4065588"/>
            <a:ext cx="29464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テキスト ボックス 12"/>
          <p:cNvSpPr txBox="1">
            <a:spLocks noChangeArrowheads="1"/>
          </p:cNvSpPr>
          <p:nvPr/>
        </p:nvSpPr>
        <p:spPr bwMode="auto">
          <a:xfrm>
            <a:off x="7637464" y="6473825"/>
            <a:ext cx="30305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r>
              <a:rPr lang="ja-JP" altLang="en-US" sz="900">
                <a:latin typeface="ＭＳ Ｐゴシック" panose="020B0600070205080204" pitchFamily="50" charset="-128"/>
                <a:ea typeface="ＭＳ Ｐゴシック" panose="020B0600070205080204" pitchFamily="50" charset="-128"/>
              </a:rPr>
              <a:t>写真提供：畑田彩・田中洋・井上民二・市岡</a:t>
            </a:r>
            <a:r>
              <a:rPr lang="ja-JP" altLang="en-US" sz="900">
                <a:ea typeface="ＭＳ Ｐゴシック" panose="020B0600070205080204" pitchFamily="50" charset="-128"/>
              </a:rPr>
              <a:t>孝朗</a:t>
            </a:r>
            <a:r>
              <a:rPr lang="ja-JP" altLang="en-US" sz="900">
                <a:latin typeface="ＭＳ Ｐゴシック" panose="020B0600070205080204" pitchFamily="50" charset="-128"/>
                <a:ea typeface="ＭＳ Ｐゴシック" panose="020B0600070205080204" pitchFamily="50" charset="-128"/>
              </a:rPr>
              <a:t>・酒井章子</a:t>
            </a:r>
            <a:endParaRPr lang="en-US" altLang="ja-JP" sz="90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6526103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60"/>
          <p:cNvGrpSpPr>
            <a:grpSpLocks/>
          </p:cNvGrpSpPr>
          <p:nvPr/>
        </p:nvGrpSpPr>
        <p:grpSpPr bwMode="auto">
          <a:xfrm>
            <a:off x="1758950" y="1196976"/>
            <a:ext cx="2743200" cy="4608513"/>
            <a:chOff x="148" y="2325"/>
            <a:chExt cx="1728" cy="1377"/>
          </a:xfrm>
        </p:grpSpPr>
        <p:sp>
          <p:nvSpPr>
            <p:cNvPr id="27666" name="Rectangle 24"/>
            <p:cNvSpPr>
              <a:spLocks noChangeAspect="1" noChangeArrowheads="1"/>
            </p:cNvSpPr>
            <p:nvPr/>
          </p:nvSpPr>
          <p:spPr bwMode="auto">
            <a:xfrm>
              <a:off x="148" y="2325"/>
              <a:ext cx="1728" cy="137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grpSp>
          <p:nvGrpSpPr>
            <p:cNvPr id="27667" name="Group 13"/>
            <p:cNvGrpSpPr>
              <a:grpSpLocks noChangeAspect="1"/>
            </p:cNvGrpSpPr>
            <p:nvPr/>
          </p:nvGrpSpPr>
          <p:grpSpPr bwMode="auto">
            <a:xfrm>
              <a:off x="252" y="2429"/>
              <a:ext cx="1552" cy="1172"/>
              <a:chOff x="567" y="2592"/>
              <a:chExt cx="3220" cy="1392"/>
            </a:xfrm>
          </p:grpSpPr>
          <p:sp>
            <p:nvSpPr>
              <p:cNvPr id="27668" name="Rectangle 14"/>
              <p:cNvSpPr>
                <a:spLocks noChangeAspect="1" noChangeArrowheads="1"/>
              </p:cNvSpPr>
              <p:nvPr/>
            </p:nvSpPr>
            <p:spPr bwMode="auto">
              <a:xfrm>
                <a:off x="567" y="3648"/>
                <a:ext cx="3220" cy="336"/>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sp>
            <p:nvSpPr>
              <p:cNvPr id="27669" name="Rectangle 15"/>
              <p:cNvSpPr>
                <a:spLocks noChangeAspect="1" noChangeArrowheads="1"/>
              </p:cNvSpPr>
              <p:nvPr/>
            </p:nvSpPr>
            <p:spPr bwMode="auto">
              <a:xfrm>
                <a:off x="1824" y="2928"/>
                <a:ext cx="48" cy="720"/>
              </a:xfrm>
              <a:prstGeom prst="rect">
                <a:avLst/>
              </a:prstGeom>
              <a:solidFill>
                <a:srgbClr val="FF7900"/>
              </a:solidFill>
              <a:ln w="9525">
                <a:solidFill>
                  <a:schemeClr val="tx1"/>
                </a:solidFill>
                <a:miter lim="800000"/>
                <a:headEnd/>
                <a:tailEnd/>
              </a:ln>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sp>
            <p:nvSpPr>
              <p:cNvPr id="27670" name="Oval 16"/>
              <p:cNvSpPr>
                <a:spLocks noChangeAspect="1" noChangeArrowheads="1"/>
              </p:cNvSpPr>
              <p:nvPr/>
            </p:nvSpPr>
            <p:spPr bwMode="auto">
              <a:xfrm>
                <a:off x="1536" y="2784"/>
                <a:ext cx="624" cy="144"/>
              </a:xfrm>
              <a:prstGeom prst="ellipse">
                <a:avLst/>
              </a:prstGeom>
              <a:solidFill>
                <a:srgbClr val="008000"/>
              </a:solidFill>
              <a:ln w="9525">
                <a:solidFill>
                  <a:schemeClr val="tx1"/>
                </a:solidFill>
                <a:round/>
                <a:headEnd/>
                <a:tailEnd/>
              </a:ln>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sp>
            <p:nvSpPr>
              <p:cNvPr id="27671" name="Rectangle 17"/>
              <p:cNvSpPr>
                <a:spLocks noChangeAspect="1" noChangeArrowheads="1"/>
              </p:cNvSpPr>
              <p:nvPr/>
            </p:nvSpPr>
            <p:spPr bwMode="auto">
              <a:xfrm>
                <a:off x="3072" y="2928"/>
                <a:ext cx="48" cy="720"/>
              </a:xfrm>
              <a:prstGeom prst="rect">
                <a:avLst/>
              </a:prstGeom>
              <a:solidFill>
                <a:srgbClr val="FF7900"/>
              </a:solidFill>
              <a:ln w="9525">
                <a:solidFill>
                  <a:schemeClr val="tx1"/>
                </a:solidFill>
                <a:miter lim="800000"/>
                <a:headEnd/>
                <a:tailEnd/>
              </a:ln>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sp>
            <p:nvSpPr>
              <p:cNvPr id="27672" name="Oval 18"/>
              <p:cNvSpPr>
                <a:spLocks noChangeAspect="1" noChangeArrowheads="1"/>
              </p:cNvSpPr>
              <p:nvPr/>
            </p:nvSpPr>
            <p:spPr bwMode="auto">
              <a:xfrm>
                <a:off x="2784" y="2592"/>
                <a:ext cx="624" cy="336"/>
              </a:xfrm>
              <a:prstGeom prst="ellipse">
                <a:avLst/>
              </a:prstGeom>
              <a:solidFill>
                <a:srgbClr val="008000"/>
              </a:solidFill>
              <a:ln w="9525">
                <a:solidFill>
                  <a:schemeClr val="tx1"/>
                </a:solidFill>
                <a:round/>
                <a:headEnd/>
                <a:tailEnd/>
              </a:ln>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sp>
            <p:nvSpPr>
              <p:cNvPr id="27673" name="Rectangle 19"/>
              <p:cNvSpPr>
                <a:spLocks noChangeAspect="1" noChangeArrowheads="1"/>
              </p:cNvSpPr>
              <p:nvPr/>
            </p:nvSpPr>
            <p:spPr bwMode="auto">
              <a:xfrm>
                <a:off x="576" y="2592"/>
                <a:ext cx="3120"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sp>
            <p:nvSpPr>
              <p:cNvPr id="27674" name="Rectangle 20"/>
              <p:cNvSpPr>
                <a:spLocks noChangeAspect="1" noChangeArrowheads="1"/>
              </p:cNvSpPr>
              <p:nvPr/>
            </p:nvSpPr>
            <p:spPr bwMode="auto">
              <a:xfrm flipH="1">
                <a:off x="1296" y="3408"/>
                <a:ext cx="48" cy="240"/>
              </a:xfrm>
              <a:prstGeom prst="rect">
                <a:avLst/>
              </a:prstGeom>
              <a:solidFill>
                <a:srgbClr val="FF7900"/>
              </a:solidFill>
              <a:ln w="9525">
                <a:solidFill>
                  <a:schemeClr val="tx1"/>
                </a:solidFill>
                <a:miter lim="800000"/>
                <a:headEnd/>
                <a:tailEnd/>
              </a:ln>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sp>
            <p:nvSpPr>
              <p:cNvPr id="27675" name="Oval 21"/>
              <p:cNvSpPr>
                <a:spLocks noChangeAspect="1" noChangeArrowheads="1"/>
              </p:cNvSpPr>
              <p:nvPr/>
            </p:nvSpPr>
            <p:spPr bwMode="auto">
              <a:xfrm>
                <a:off x="1152" y="3360"/>
                <a:ext cx="336" cy="48"/>
              </a:xfrm>
              <a:prstGeom prst="ellipse">
                <a:avLst/>
              </a:prstGeom>
              <a:solidFill>
                <a:srgbClr val="008000"/>
              </a:solidFill>
              <a:ln w="9525">
                <a:solidFill>
                  <a:schemeClr val="tx1"/>
                </a:solidFill>
                <a:round/>
                <a:headEnd/>
                <a:tailEnd/>
              </a:ln>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sp>
            <p:nvSpPr>
              <p:cNvPr id="27676" name="Rectangle 22"/>
              <p:cNvSpPr>
                <a:spLocks noChangeAspect="1" noChangeArrowheads="1"/>
              </p:cNvSpPr>
              <p:nvPr/>
            </p:nvSpPr>
            <p:spPr bwMode="auto">
              <a:xfrm>
                <a:off x="576" y="3216"/>
                <a:ext cx="3166" cy="384"/>
              </a:xfrm>
              <a:prstGeom prst="rect">
                <a:avLst/>
              </a:prstGeom>
              <a:noFill/>
              <a:ln w="57150">
                <a:solidFill>
                  <a:srgbClr val="FFE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endParaRPr lang="ja-JP" altLang="en-US">
                  <a:ea typeface="ＭＳ Ｐゴシック" panose="020B0600070205080204" pitchFamily="50" charset="-128"/>
                </a:endParaRPr>
              </a:p>
            </p:txBody>
          </p:sp>
        </p:grpSp>
      </p:grpSp>
      <p:sp>
        <p:nvSpPr>
          <p:cNvPr id="27651" name="Text Box 26"/>
          <p:cNvSpPr txBox="1">
            <a:spLocks noChangeArrowheads="1"/>
          </p:cNvSpPr>
          <p:nvPr/>
        </p:nvSpPr>
        <p:spPr bwMode="auto">
          <a:xfrm>
            <a:off x="5664201" y="765176"/>
            <a:ext cx="803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r>
              <a:rPr lang="ja-JP" altLang="en-US" sz="2400" b="1">
                <a:latin typeface="ＭＳ Ｐゴシック" panose="020B0600070205080204" pitchFamily="50" charset="-128"/>
                <a:ea typeface="ＭＳ Ｐゴシック" panose="020B0600070205080204" pitchFamily="50" charset="-128"/>
              </a:rPr>
              <a:t>肉食</a:t>
            </a:r>
          </a:p>
        </p:txBody>
      </p:sp>
      <p:sp>
        <p:nvSpPr>
          <p:cNvPr id="27652" name="Text Box 27"/>
          <p:cNvSpPr txBox="1">
            <a:spLocks noChangeArrowheads="1"/>
          </p:cNvSpPr>
          <p:nvPr/>
        </p:nvSpPr>
        <p:spPr bwMode="auto">
          <a:xfrm>
            <a:off x="8532814" y="765176"/>
            <a:ext cx="803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r>
              <a:rPr lang="ja-JP" altLang="en-US" sz="2400" b="1">
                <a:latin typeface="ＭＳ Ｐゴシック" panose="020B0600070205080204" pitchFamily="50" charset="-128"/>
                <a:ea typeface="ＭＳ Ｐゴシック" panose="020B0600070205080204" pitchFamily="50" charset="-128"/>
              </a:rPr>
              <a:t>植食</a:t>
            </a:r>
          </a:p>
        </p:txBody>
      </p:sp>
      <p:sp>
        <p:nvSpPr>
          <p:cNvPr id="27653" name="Text Box 41"/>
          <p:cNvSpPr txBox="1">
            <a:spLocks noChangeArrowheads="1"/>
          </p:cNvSpPr>
          <p:nvPr/>
        </p:nvSpPr>
        <p:spPr bwMode="auto">
          <a:xfrm>
            <a:off x="3025775" y="5757864"/>
            <a:ext cx="61404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algn="ctr" eaLnBrk="1" hangingPunct="1"/>
            <a:r>
              <a:rPr lang="ja-JP" altLang="en-US">
                <a:ea typeface="ＭＳ Ｐゴシック" panose="020B0600070205080204" pitchFamily="50" charset="-128"/>
              </a:rPr>
              <a:t>同じ場所に生息する多種は</a:t>
            </a:r>
          </a:p>
          <a:p>
            <a:pPr algn="ctr" eaLnBrk="1" hangingPunct="1"/>
            <a:r>
              <a:rPr lang="ja-JP" altLang="en-US">
                <a:ea typeface="ＭＳ Ｐゴシック" panose="020B0600070205080204" pitchFamily="50" charset="-128"/>
              </a:rPr>
              <a:t>ニッチェを分割することで共存している。</a:t>
            </a:r>
          </a:p>
        </p:txBody>
      </p:sp>
      <p:sp>
        <p:nvSpPr>
          <p:cNvPr id="27654" name="タイトル 1"/>
          <p:cNvSpPr>
            <a:spLocks noGrp="1"/>
          </p:cNvSpPr>
          <p:nvPr>
            <p:ph type="title"/>
          </p:nvPr>
        </p:nvSpPr>
        <p:spPr/>
        <p:txBody>
          <a:bodyPr/>
          <a:lstStyle/>
          <a:p>
            <a:pPr eaLnBrk="1" hangingPunct="1"/>
            <a:r>
              <a:rPr lang="ja-JP" altLang="en-US" sz="2800">
                <a:solidFill>
                  <a:srgbClr val="000000"/>
                </a:solidFill>
              </a:rPr>
              <a:t>アリ群集のすみわけ</a:t>
            </a:r>
            <a:endParaRPr lang="ja-JP" altLang="en-US"/>
          </a:p>
        </p:txBody>
      </p:sp>
      <p:sp>
        <p:nvSpPr>
          <p:cNvPr id="27655" name="テキスト プレースホルダ 23"/>
          <p:cNvSpPr>
            <a:spLocks noGrp="1"/>
          </p:cNvSpPr>
          <p:nvPr>
            <p:ph type="body" idx="1"/>
          </p:nvPr>
        </p:nvSpPr>
        <p:spPr bwMode="auto">
          <a:xfrm>
            <a:off x="5695951" y="1"/>
            <a:ext cx="4968875"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r>
              <a:rPr lang="en-US" altLang="ja-JP"/>
              <a:t>2) </a:t>
            </a:r>
            <a:r>
              <a:rPr lang="ja-JP" altLang="en-US"/>
              <a:t>ニッチェ（生態的地位）</a:t>
            </a:r>
          </a:p>
        </p:txBody>
      </p:sp>
      <p:pic>
        <p:nvPicPr>
          <p:cNvPr id="27656" name="Picture 43" descr="ハンティングアリ"/>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813" y="4510089"/>
            <a:ext cx="1439862"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53" descr="EPSON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589" y="4500563"/>
            <a:ext cx="1525587"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54" descr="EF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6375" y="3213101"/>
            <a:ext cx="1392238"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4425" y="3213100"/>
            <a:ext cx="15113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図 23" descr="Herbivorous0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53313" y="1500188"/>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図 25" descr="Herbivorous03.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024939" y="1500189"/>
            <a:ext cx="15716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図 26" descr="Carnivorous02.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95813" y="3143250"/>
            <a:ext cx="142875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図 27" descr="Carnivorous01.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67250" y="1357313"/>
            <a:ext cx="1258888"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図 28" descr="Carnivorous03.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96001" y="2243139"/>
            <a:ext cx="128587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テキスト ボックス 12"/>
          <p:cNvSpPr txBox="1">
            <a:spLocks noChangeArrowheads="1"/>
          </p:cNvSpPr>
          <p:nvPr/>
        </p:nvSpPr>
        <p:spPr bwMode="auto">
          <a:xfrm>
            <a:off x="9499601" y="6196013"/>
            <a:ext cx="11652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ゴシック" panose="020B0609070205080204" pitchFamily="49" charset="-128"/>
              </a:defRPr>
            </a:lvl1pPr>
            <a:lvl2pPr marL="742950" indent="-285750" eaLnBrk="0" hangingPunct="0">
              <a:defRPr kumimoji="1" sz="2800">
                <a:solidFill>
                  <a:schemeClr val="tx1"/>
                </a:solidFill>
                <a:latin typeface="Arial" panose="020B0604020202020204" pitchFamily="34" charset="0"/>
                <a:ea typeface="ＭＳ ゴシック" panose="020B0609070205080204" pitchFamily="49" charset="-128"/>
              </a:defRPr>
            </a:lvl2pPr>
            <a:lvl3pPr marL="1143000" indent="-228600" eaLnBrk="0" hangingPunct="0">
              <a:defRPr kumimoji="1" sz="2800">
                <a:solidFill>
                  <a:schemeClr val="tx1"/>
                </a:solidFill>
                <a:latin typeface="Arial" panose="020B0604020202020204" pitchFamily="34" charset="0"/>
                <a:ea typeface="ＭＳ ゴシック" panose="020B0609070205080204" pitchFamily="49" charset="-128"/>
              </a:defRPr>
            </a:lvl3pPr>
            <a:lvl4pPr marL="1600200" indent="-228600" eaLnBrk="0" hangingPunct="0">
              <a:defRPr kumimoji="1" sz="2800">
                <a:solidFill>
                  <a:schemeClr val="tx1"/>
                </a:solidFill>
                <a:latin typeface="Arial" panose="020B0604020202020204" pitchFamily="34" charset="0"/>
                <a:ea typeface="ＭＳ ゴシック" panose="020B0609070205080204" pitchFamily="49" charset="-128"/>
              </a:defRPr>
            </a:lvl4pPr>
            <a:lvl5pPr marL="2057400" indent="-228600" eaLnBrk="0" hangingPunct="0">
              <a:defRPr kumimoji="1" sz="2800">
                <a:solidFill>
                  <a:schemeClr val="tx1"/>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ea typeface="ＭＳ ゴシック" panose="020B0609070205080204" pitchFamily="49" charset="-128"/>
              </a:defRPr>
            </a:lvl9pPr>
          </a:lstStyle>
          <a:p>
            <a:pPr eaLnBrk="1" hangingPunct="1"/>
            <a:r>
              <a:rPr lang="ja-JP" altLang="en-US" sz="900">
                <a:latin typeface="ＭＳ Ｐゴシック" panose="020B0600070205080204" pitchFamily="50" charset="-128"/>
                <a:ea typeface="ＭＳ Ｐゴシック" panose="020B0600070205080204" pitchFamily="50" charset="-128"/>
              </a:rPr>
              <a:t>写真提供：</a:t>
            </a:r>
            <a:endParaRPr lang="en-US" altLang="ja-JP" sz="900">
              <a:latin typeface="ＭＳ Ｐゴシック" panose="020B0600070205080204" pitchFamily="50" charset="-128"/>
              <a:ea typeface="ＭＳ Ｐゴシック" panose="020B0600070205080204" pitchFamily="50" charset="-128"/>
            </a:endParaRPr>
          </a:p>
          <a:p>
            <a:pPr eaLnBrk="1" hangingPunct="1"/>
            <a:r>
              <a:rPr lang="ja-JP" altLang="en-US" sz="900">
                <a:latin typeface="ＭＳ Ｐゴシック" panose="020B0600070205080204" pitchFamily="50" charset="-128"/>
                <a:ea typeface="ＭＳ Ｐゴシック" panose="020B0600070205080204" pitchFamily="50" charset="-128"/>
              </a:rPr>
              <a:t>畑田彩・田中洋・</a:t>
            </a:r>
            <a:endParaRPr lang="en-US" altLang="ja-JP" sz="900">
              <a:latin typeface="ＭＳ Ｐゴシック" panose="020B0600070205080204" pitchFamily="50" charset="-128"/>
              <a:ea typeface="ＭＳ Ｐゴシック" panose="020B0600070205080204" pitchFamily="50" charset="-128"/>
            </a:endParaRPr>
          </a:p>
          <a:p>
            <a:pPr eaLnBrk="1" hangingPunct="1"/>
            <a:r>
              <a:rPr lang="ja-JP" altLang="en-US" sz="900">
                <a:latin typeface="ＭＳ Ｐゴシック" panose="020B0600070205080204" pitchFamily="50" charset="-128"/>
                <a:ea typeface="ＭＳ Ｐゴシック" panose="020B0600070205080204" pitchFamily="50" charset="-128"/>
              </a:rPr>
              <a:t>井上民二・半田千尋</a:t>
            </a:r>
            <a:endParaRPr lang="en-US" altLang="ja-JP" sz="90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610044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正方形/長方形 3"/>
          <p:cNvSpPr/>
          <p:nvPr/>
        </p:nvSpPr>
        <p:spPr>
          <a:xfrm>
            <a:off x="9852960" y="6373826"/>
            <a:ext cx="2127505" cy="276999"/>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rPr>
              <a:t>図の出典：生態学入門第2版</a:t>
            </a: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79" y="213021"/>
            <a:ext cx="7363260" cy="5689318"/>
          </a:xfrm>
          <a:prstGeom prst="rect">
            <a:avLst/>
          </a:prstGeom>
          <a:ln>
            <a:solidFill>
              <a:schemeClr val="tx1"/>
            </a:solidFill>
          </a:ln>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8244" y="2785138"/>
            <a:ext cx="4795749" cy="3455868"/>
          </a:xfrm>
          <a:prstGeom prst="rect">
            <a:avLst/>
          </a:prstGeom>
          <a:ln>
            <a:solidFill>
              <a:schemeClr val="tx1"/>
            </a:solidFill>
          </a:ln>
        </p:spPr>
      </p:pic>
      <p:sp>
        <p:nvSpPr>
          <p:cNvPr id="11" name="角丸四角形吹き出し 10"/>
          <p:cNvSpPr/>
          <p:nvPr/>
        </p:nvSpPr>
        <p:spPr>
          <a:xfrm>
            <a:off x="515815" y="3681046"/>
            <a:ext cx="3206262" cy="832026"/>
          </a:xfrm>
          <a:prstGeom prst="wedgeRoundRectCallout">
            <a:avLst>
              <a:gd name="adj1" fmla="val 84177"/>
              <a:gd name="adj2" fmla="val 36835"/>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湿潤年の後では、より小さな嘴を持つ個体が自然選択された</a:t>
            </a:r>
          </a:p>
        </p:txBody>
      </p:sp>
      <p:sp>
        <p:nvSpPr>
          <p:cNvPr id="3" name="吹き出し: 角を丸めた四角形 2">
            <a:extLst>
              <a:ext uri="{FF2B5EF4-FFF2-40B4-BE49-F238E27FC236}">
                <a16:creationId xmlns="" xmlns:a16="http://schemas.microsoft.com/office/drawing/2014/main" id="{DBA16FC1-CEAE-42E5-9DF6-C4D7BFD25BDF}"/>
              </a:ext>
            </a:extLst>
          </p:cNvPr>
          <p:cNvSpPr/>
          <p:nvPr/>
        </p:nvSpPr>
        <p:spPr>
          <a:xfrm>
            <a:off x="7442240" y="418272"/>
            <a:ext cx="1991534" cy="1198027"/>
          </a:xfrm>
          <a:prstGeom prst="wedgeRoundRectCallout">
            <a:avLst>
              <a:gd name="adj1" fmla="val -58231"/>
              <a:gd name="adj2" fmla="val -2887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メイリオ" panose="020B0604030504040204" pitchFamily="50" charset="-128"/>
                <a:ea typeface="メイリオ" panose="020B0604030504040204" pitchFamily="50" charset="-128"/>
              </a:rPr>
              <a:t>形質への選択圧</a:t>
            </a:r>
          </a:p>
        </p:txBody>
      </p:sp>
      <p:sp>
        <p:nvSpPr>
          <p:cNvPr id="9" name="吹き出し: 角を丸めた四角形 8">
            <a:extLst>
              <a:ext uri="{FF2B5EF4-FFF2-40B4-BE49-F238E27FC236}">
                <a16:creationId xmlns="" xmlns:a16="http://schemas.microsoft.com/office/drawing/2014/main" id="{1FD0ABC7-F3EE-43E5-B444-3A256E993EBE}"/>
              </a:ext>
            </a:extLst>
          </p:cNvPr>
          <p:cNvSpPr/>
          <p:nvPr/>
        </p:nvSpPr>
        <p:spPr>
          <a:xfrm>
            <a:off x="9756857" y="1643363"/>
            <a:ext cx="2216364" cy="1198027"/>
          </a:xfrm>
          <a:prstGeom prst="wedgeRoundRectCallout">
            <a:avLst>
              <a:gd name="adj1" fmla="val -58812"/>
              <a:gd name="adj2" fmla="val 5120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メイリオ" panose="020B0604030504040204" pitchFamily="50" charset="-128"/>
                <a:ea typeface="メイリオ" panose="020B0604030504040204" pitchFamily="50" charset="-128"/>
              </a:rPr>
              <a:t>形質の変異と遺伝率</a:t>
            </a:r>
          </a:p>
        </p:txBody>
      </p:sp>
      <p:sp>
        <p:nvSpPr>
          <p:cNvPr id="2" name="下矢印 1"/>
          <p:cNvSpPr/>
          <p:nvPr/>
        </p:nvSpPr>
        <p:spPr>
          <a:xfrm flipV="1">
            <a:off x="1521623" y="2591433"/>
            <a:ext cx="165768" cy="16042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011894" y="2731124"/>
            <a:ext cx="1192955" cy="261610"/>
          </a:xfrm>
          <a:prstGeom prst="rect">
            <a:avLst/>
          </a:prstGeom>
          <a:noFill/>
        </p:spPr>
        <p:txBody>
          <a:bodyPr wrap="none" rtlCol="0">
            <a:spAutoFit/>
          </a:bodyPr>
          <a:lstStyle/>
          <a:p>
            <a:r>
              <a:rPr kumimoji="1" lang="ja-JP" altLang="en-US" sz="1050" dirty="0">
                <a:solidFill>
                  <a:srgbClr val="FF0000"/>
                </a:solidFill>
              </a:rPr>
              <a:t>とても乾燥した年</a:t>
            </a:r>
          </a:p>
        </p:txBody>
      </p:sp>
      <p:sp>
        <p:nvSpPr>
          <p:cNvPr id="10" name="テキスト ボックス 9"/>
          <p:cNvSpPr txBox="1"/>
          <p:nvPr/>
        </p:nvSpPr>
        <p:spPr>
          <a:xfrm>
            <a:off x="2518786" y="2714432"/>
            <a:ext cx="1277914" cy="253916"/>
          </a:xfrm>
          <a:prstGeom prst="rect">
            <a:avLst/>
          </a:prstGeom>
          <a:noFill/>
        </p:spPr>
        <p:txBody>
          <a:bodyPr wrap="none" rtlCol="0">
            <a:spAutoFit/>
          </a:bodyPr>
          <a:lstStyle/>
          <a:p>
            <a:r>
              <a:rPr kumimoji="1" lang="ja-JP" altLang="en-US" sz="1050" dirty="0">
                <a:solidFill>
                  <a:srgbClr val="FF0000"/>
                </a:solidFill>
              </a:rPr>
              <a:t>とても湿潤だった年</a:t>
            </a:r>
          </a:p>
        </p:txBody>
      </p:sp>
      <p:sp>
        <p:nvSpPr>
          <p:cNvPr id="12" name="下矢印 11"/>
          <p:cNvSpPr/>
          <p:nvPr/>
        </p:nvSpPr>
        <p:spPr>
          <a:xfrm flipV="1">
            <a:off x="3079489" y="2557567"/>
            <a:ext cx="165768" cy="16042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933598" y="1809764"/>
            <a:ext cx="1218603" cy="253916"/>
          </a:xfrm>
          <a:prstGeom prst="rect">
            <a:avLst/>
          </a:prstGeom>
          <a:noFill/>
        </p:spPr>
        <p:txBody>
          <a:bodyPr wrap="none" rtlCol="0">
            <a:spAutoFit/>
          </a:bodyPr>
          <a:lstStyle/>
          <a:p>
            <a:r>
              <a:rPr kumimoji="1" lang="ja-JP" altLang="en-US" sz="1050" dirty="0">
                <a:solidFill>
                  <a:srgbClr val="FF0000"/>
                </a:solidFill>
              </a:rPr>
              <a:t>やや乾燥した期間</a:t>
            </a:r>
          </a:p>
        </p:txBody>
      </p:sp>
      <p:sp>
        <p:nvSpPr>
          <p:cNvPr id="8" name="右中かっこ 7"/>
          <p:cNvSpPr/>
          <p:nvPr/>
        </p:nvSpPr>
        <p:spPr>
          <a:xfrm rot="16200000">
            <a:off x="2562066" y="1963890"/>
            <a:ext cx="180757" cy="723375"/>
          </a:xfrm>
          <a:prstGeom prst="rightBrac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下矢印 13"/>
          <p:cNvSpPr/>
          <p:nvPr/>
        </p:nvSpPr>
        <p:spPr>
          <a:xfrm>
            <a:off x="2569560" y="2035009"/>
            <a:ext cx="165768" cy="16042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 xmlns:a16="http://schemas.microsoft.com/office/drawing/2014/main" id="{7DC64B50-3B9A-18E2-8167-69CD09490FE9}"/>
              </a:ext>
            </a:extLst>
          </p:cNvPr>
          <p:cNvSpPr/>
          <p:nvPr/>
        </p:nvSpPr>
        <p:spPr>
          <a:xfrm>
            <a:off x="5827650" y="3496380"/>
            <a:ext cx="1008535" cy="369332"/>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0000FF"/>
                </a:solidFill>
              </a:rPr>
              <a:t>湿潤な年</a:t>
            </a:r>
          </a:p>
        </p:txBody>
      </p:sp>
      <p:sp>
        <p:nvSpPr>
          <p:cNvPr id="19" name="四角形: 角を丸くする 18">
            <a:extLst>
              <a:ext uri="{FF2B5EF4-FFF2-40B4-BE49-F238E27FC236}">
                <a16:creationId xmlns="" xmlns:a16="http://schemas.microsoft.com/office/drawing/2014/main" id="{4FD43366-3782-1568-26B2-FB87094F1C72}"/>
              </a:ext>
            </a:extLst>
          </p:cNvPr>
          <p:cNvSpPr/>
          <p:nvPr/>
        </p:nvSpPr>
        <p:spPr>
          <a:xfrm>
            <a:off x="4113511" y="2115219"/>
            <a:ext cx="1287339" cy="369332"/>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0000FF"/>
                </a:solidFill>
              </a:rPr>
              <a:t>やや乾燥した年</a:t>
            </a:r>
          </a:p>
        </p:txBody>
      </p:sp>
      <p:sp>
        <p:nvSpPr>
          <p:cNvPr id="20" name="四角形: 角を丸くする 19">
            <a:extLst>
              <a:ext uri="{FF2B5EF4-FFF2-40B4-BE49-F238E27FC236}">
                <a16:creationId xmlns="" xmlns:a16="http://schemas.microsoft.com/office/drawing/2014/main" id="{B61752B9-B09F-0A9A-4586-2445C0A52403}"/>
              </a:ext>
            </a:extLst>
          </p:cNvPr>
          <p:cNvSpPr/>
          <p:nvPr/>
        </p:nvSpPr>
        <p:spPr>
          <a:xfrm>
            <a:off x="5670959" y="233606"/>
            <a:ext cx="1321919" cy="369332"/>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0000FF"/>
                </a:solidFill>
              </a:rPr>
              <a:t>とても乾燥した年</a:t>
            </a:r>
          </a:p>
        </p:txBody>
      </p:sp>
      <p:cxnSp>
        <p:nvCxnSpPr>
          <p:cNvPr id="24" name="直線コネクタ 23">
            <a:extLst>
              <a:ext uri="{FF2B5EF4-FFF2-40B4-BE49-F238E27FC236}">
                <a16:creationId xmlns="" xmlns:a16="http://schemas.microsoft.com/office/drawing/2014/main" id="{DB868623-D7EF-2CF1-27C1-7B1AE5AD4DB0}"/>
              </a:ext>
            </a:extLst>
          </p:cNvPr>
          <p:cNvCxnSpPr/>
          <p:nvPr/>
        </p:nvCxnSpPr>
        <p:spPr>
          <a:xfrm>
            <a:off x="6292302" y="5248745"/>
            <a:ext cx="5210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947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6" name="正方形/長方形 15"/>
          <p:cNvSpPr/>
          <p:nvPr/>
        </p:nvSpPr>
        <p:spPr>
          <a:xfrm>
            <a:off x="452144" y="3001411"/>
            <a:ext cx="5920825" cy="954108"/>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7015723" y="928468"/>
            <a:ext cx="4894924" cy="5795889"/>
          </a:xfrm>
          <a:prstGeom prst="roundRect">
            <a:avLst>
              <a:gd name="adj" fmla="val 84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677" y="1072714"/>
            <a:ext cx="4542906" cy="5504933"/>
          </a:xfrm>
          <a:prstGeom prst="rect">
            <a:avLst/>
          </a:prstGeom>
        </p:spPr>
      </p:pic>
      <p:sp>
        <p:nvSpPr>
          <p:cNvPr id="7" name="正方形/長方形 6"/>
          <p:cNvSpPr/>
          <p:nvPr/>
        </p:nvSpPr>
        <p:spPr>
          <a:xfrm>
            <a:off x="413646" y="4110308"/>
            <a:ext cx="6096000" cy="2554545"/>
          </a:xfrm>
          <a:prstGeom prst="rect">
            <a:avLst/>
          </a:prstGeom>
          <a:solidFill>
            <a:srgbClr val="FFFF99"/>
          </a:solidFill>
        </p:spPr>
        <p:txBody>
          <a:bodyPr>
            <a:spAutoFit/>
          </a:bodyPr>
          <a:lstStyle/>
          <a:p>
            <a:pPr>
              <a:lnSpc>
                <a:spcPts val="3000"/>
              </a:lnSpc>
              <a:spcAft>
                <a:spcPts val="1200"/>
              </a:spcAft>
            </a:pPr>
            <a:r>
              <a:rPr lang="ja-JP" altLang="en-US" sz="2400" dirty="0">
                <a:latin typeface="メイリオ" panose="020B0604030504040204" pitchFamily="50" charset="-128"/>
                <a:ea typeface="メイリオ" panose="020B0604030504040204" pitchFamily="50" charset="-128"/>
              </a:rPr>
              <a:t>若い時に高いパフォーマンスを与える特徴は、中年以降のパフォーマンスを高める場合も多いだろう。しかし、</a:t>
            </a:r>
            <a:r>
              <a:rPr lang="ja-JP" altLang="en-US" sz="2400" u="sng" dirty="0">
                <a:latin typeface="メイリオ" panose="020B0604030504040204" pitchFamily="50" charset="-128"/>
                <a:ea typeface="メイリオ" panose="020B0604030504040204" pitchFamily="50" charset="-128"/>
              </a:rPr>
              <a:t>若いときに有利に、中年以降に不利に働くような形質も、自然選択により集団に広まることが可能。</a:t>
            </a:r>
            <a:endParaRPr lang="en-US" altLang="ja-JP" sz="2400" u="sng" dirty="0">
              <a:latin typeface="メイリオ" panose="020B0604030504040204" pitchFamily="50" charset="-128"/>
              <a:ea typeface="メイリオ" panose="020B0604030504040204" pitchFamily="50" charset="-128"/>
            </a:endParaRPr>
          </a:p>
          <a:p>
            <a:pPr>
              <a:lnSpc>
                <a:spcPts val="3000"/>
              </a:lnSpc>
            </a:pPr>
            <a:r>
              <a:rPr lang="ja-JP" altLang="en-US" sz="2400" dirty="0">
                <a:latin typeface="メイリオ" panose="020B0604030504040204" pitchFamily="50" charset="-128"/>
                <a:ea typeface="メイリオ" panose="020B0604030504040204" pitchFamily="50" charset="-128"/>
              </a:rPr>
              <a:t>→　</a:t>
            </a:r>
            <a:r>
              <a:rPr lang="ja-JP" altLang="en-US" sz="2400" dirty="0">
                <a:solidFill>
                  <a:srgbClr val="FF0000"/>
                </a:solidFill>
                <a:latin typeface="メイリオ" panose="020B0604030504040204" pitchFamily="50" charset="-128"/>
                <a:ea typeface="メイリオ" panose="020B0604030504040204" pitchFamily="50" charset="-128"/>
              </a:rPr>
              <a:t>永遠の若さは容易に失われる</a:t>
            </a:r>
          </a:p>
        </p:txBody>
      </p:sp>
      <p:sp>
        <p:nvSpPr>
          <p:cNvPr id="5" name="正方形/長方形 4"/>
          <p:cNvSpPr/>
          <p:nvPr/>
        </p:nvSpPr>
        <p:spPr>
          <a:xfrm>
            <a:off x="850688" y="242305"/>
            <a:ext cx="10575242" cy="523220"/>
          </a:xfrm>
          <a:prstGeom prst="rect">
            <a:avLst/>
          </a:prstGeom>
        </p:spPr>
        <p:txBody>
          <a:bodyPr wrap="square">
            <a:spAutoFit/>
          </a:bodyPr>
          <a:lstStyle/>
          <a:p>
            <a:pPr algn="ctr"/>
            <a:r>
              <a:rPr lang="ja-JP" altLang="en-US" sz="2800" dirty="0">
                <a:latin typeface="メイリオ" panose="020B0604030504040204" pitchFamily="50" charset="-128"/>
                <a:ea typeface="メイリオ" panose="020B0604030504040204" pitchFamily="50" charset="-128"/>
              </a:rPr>
              <a:t>では、なぜ自然選択が老化を淘汰しないのか考えてみよう</a:t>
            </a:r>
          </a:p>
        </p:txBody>
      </p:sp>
      <p:sp>
        <p:nvSpPr>
          <p:cNvPr id="2" name="テキスト ボックス 1"/>
          <p:cNvSpPr txBox="1"/>
          <p:nvPr/>
        </p:nvSpPr>
        <p:spPr>
          <a:xfrm>
            <a:off x="9385654" y="1300723"/>
            <a:ext cx="1569660" cy="369332"/>
          </a:xfrm>
          <a:prstGeom prst="rect">
            <a:avLst/>
          </a:prstGeom>
          <a:noFill/>
        </p:spPr>
        <p:txBody>
          <a:bodyPr wrap="none" rtlCol="0">
            <a:spAutoFit/>
          </a:bodyPr>
          <a:lstStyle/>
          <a:p>
            <a:r>
              <a:rPr kumimoji="1" lang="ja-JP" altLang="en-US" b="1" dirty="0">
                <a:solidFill>
                  <a:srgbClr val="00B050"/>
                </a:solidFill>
              </a:rPr>
              <a:t>繁殖価（右軸）</a:t>
            </a:r>
          </a:p>
        </p:txBody>
      </p:sp>
      <p:sp>
        <p:nvSpPr>
          <p:cNvPr id="8" name="テキスト ボックス 7"/>
          <p:cNvSpPr txBox="1"/>
          <p:nvPr/>
        </p:nvSpPr>
        <p:spPr>
          <a:xfrm rot="1773453">
            <a:off x="8595212" y="2633401"/>
            <a:ext cx="1580882" cy="369332"/>
          </a:xfrm>
          <a:prstGeom prst="rect">
            <a:avLst/>
          </a:prstGeom>
          <a:noFill/>
        </p:spPr>
        <p:txBody>
          <a:bodyPr wrap="none" rtlCol="0">
            <a:spAutoFit/>
          </a:bodyPr>
          <a:lstStyle/>
          <a:p>
            <a:r>
              <a:rPr kumimoji="1" lang="ja-JP" altLang="en-US" b="1" dirty="0">
                <a:solidFill>
                  <a:srgbClr val="00B050"/>
                </a:solidFill>
              </a:rPr>
              <a:t>生存率（左軸）</a:t>
            </a:r>
          </a:p>
        </p:txBody>
      </p:sp>
      <p:sp>
        <p:nvSpPr>
          <p:cNvPr id="3" name="正方形/長方形 2"/>
          <p:cNvSpPr/>
          <p:nvPr/>
        </p:nvSpPr>
        <p:spPr>
          <a:xfrm>
            <a:off x="8009118" y="4157807"/>
            <a:ext cx="3746465" cy="923330"/>
          </a:xfrm>
          <a:prstGeom prst="rect">
            <a:avLst/>
          </a:prstGeom>
          <a:solidFill>
            <a:schemeClr val="bg1"/>
          </a:solidFill>
          <a:ln w="25400">
            <a:solidFill>
              <a:schemeClr val="accent1">
                <a:shade val="50000"/>
              </a:schemeClr>
            </a:solidFill>
          </a:ln>
        </p:spPr>
        <p:txBody>
          <a:bodyPr wrap="square">
            <a:spAutoFit/>
          </a:bodyPr>
          <a:lstStyle/>
          <a:p>
            <a:r>
              <a:rPr lang="ja-JP" altLang="en-US" b="1" dirty="0">
                <a:solidFill>
                  <a:srgbClr val="00B050"/>
                </a:solidFill>
                <a:latin typeface="メイリオ" panose="020B0604030504040204" pitchFamily="50" charset="-128"/>
                <a:ea typeface="メイリオ" panose="020B0604030504040204" pitchFamily="50" charset="-128"/>
              </a:rPr>
              <a:t>生存率</a:t>
            </a:r>
            <a:r>
              <a:rPr lang="en-US" altLang="ja-JP" b="1" dirty="0">
                <a:solidFill>
                  <a:srgbClr val="00B050"/>
                </a:solidFill>
                <a:latin typeface="メイリオ" panose="020B0604030504040204" pitchFamily="50" charset="-128"/>
                <a:ea typeface="メイリオ" panose="020B0604030504040204" pitchFamily="50" charset="-128"/>
              </a:rPr>
              <a:t>×</a:t>
            </a:r>
            <a:r>
              <a:rPr lang="ja-JP" altLang="en-US" b="1" dirty="0">
                <a:solidFill>
                  <a:srgbClr val="00B050"/>
                </a:solidFill>
                <a:latin typeface="メイリオ" panose="020B0604030504040204" pitchFamily="50" charset="-128"/>
                <a:ea typeface="メイリオ" panose="020B0604030504040204" pitchFamily="50" charset="-128"/>
              </a:rPr>
              <a:t>繁殖価</a:t>
            </a:r>
            <a:r>
              <a:rPr lang="en-US" altLang="ja-JP" dirty="0">
                <a:latin typeface="メイリオ" panose="020B0604030504040204" pitchFamily="50" charset="-128"/>
                <a:ea typeface="メイリオ" panose="020B0604030504040204" pitchFamily="50" charset="-128"/>
              </a:rPr>
              <a:t>(0</a:t>
            </a:r>
            <a:r>
              <a:rPr lang="ja-JP" altLang="en-US" dirty="0">
                <a:latin typeface="メイリオ" panose="020B0604030504040204" pitchFamily="50" charset="-128"/>
                <a:ea typeface="メイリオ" panose="020B0604030504040204" pitchFamily="50" charset="-128"/>
              </a:rPr>
              <a:t>歳時点を</a:t>
            </a:r>
            <a:r>
              <a:rPr lang="en-US" altLang="ja-JP" dirty="0">
                <a:latin typeface="メイリオ" panose="020B0604030504040204" pitchFamily="50" charset="-128"/>
                <a:ea typeface="メイリオ" panose="020B0604030504040204" pitchFamily="50" charset="-128"/>
              </a:rPr>
              <a:t>1.0</a:t>
            </a:r>
            <a:r>
              <a:rPr lang="ja-JP" altLang="en-US" dirty="0">
                <a:latin typeface="メイリオ" panose="020B0604030504040204" pitchFamily="50" charset="-128"/>
                <a:ea typeface="メイリオ" panose="020B0604030504040204" pitchFamily="50" charset="-128"/>
              </a:rPr>
              <a:t>とした時の相対値</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＝各年齢に発現する形質への自然選択の働きやすさ</a:t>
            </a:r>
          </a:p>
        </p:txBody>
      </p:sp>
      <p:sp>
        <p:nvSpPr>
          <p:cNvPr id="10" name="テキスト ボックス 9"/>
          <p:cNvSpPr txBox="1"/>
          <p:nvPr/>
        </p:nvSpPr>
        <p:spPr>
          <a:xfrm>
            <a:off x="9090232" y="6168793"/>
            <a:ext cx="1008609" cy="369332"/>
          </a:xfrm>
          <a:prstGeom prst="rect">
            <a:avLst/>
          </a:prstGeom>
          <a:noFill/>
        </p:spPr>
        <p:txBody>
          <a:bodyPr wrap="none" rtlCol="0">
            <a:spAutoFit/>
          </a:bodyPr>
          <a:lstStyle/>
          <a:p>
            <a:r>
              <a:rPr kumimoji="1" lang="ja-JP" altLang="en-US" b="1" dirty="0">
                <a:solidFill>
                  <a:srgbClr val="00B050"/>
                </a:solidFill>
              </a:rPr>
              <a:t>年齢　→</a:t>
            </a:r>
          </a:p>
        </p:txBody>
      </p:sp>
      <p:sp>
        <p:nvSpPr>
          <p:cNvPr id="13" name="右矢印吹き出し 12"/>
          <p:cNvSpPr/>
          <p:nvPr/>
        </p:nvSpPr>
        <p:spPr>
          <a:xfrm>
            <a:off x="452144" y="1072714"/>
            <a:ext cx="6507306" cy="1745353"/>
          </a:xfrm>
          <a:prstGeom prst="rightArrowCallout">
            <a:avLst>
              <a:gd name="adj1" fmla="val 23388"/>
              <a:gd name="adj2" fmla="val 25000"/>
              <a:gd name="adj3" fmla="val 18552"/>
              <a:gd name="adj4" fmla="val 91347"/>
            </a:avLst>
          </a:prstGeom>
          <a:solidFill>
            <a:srgbClr val="CCFF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メイリオ" panose="020B0604030504040204" pitchFamily="50" charset="-128"/>
                <a:ea typeface="メイリオ" panose="020B0604030504040204" pitchFamily="50" charset="-128"/>
              </a:rPr>
              <a:t>次の不老のヒト集団を仮定する</a:t>
            </a:r>
          </a:p>
          <a:p>
            <a:pPr marL="342900" indent="-342900">
              <a:buFont typeface="Arial" panose="020B0604020202020204" pitchFamily="34" charset="0"/>
              <a:buChar char="•"/>
            </a:pPr>
            <a:r>
              <a:rPr lang="ja-JP" altLang="en-US" sz="2000" dirty="0">
                <a:solidFill>
                  <a:schemeClr val="tx1"/>
                </a:solidFill>
                <a:latin typeface="メイリオ" panose="020B0604030504040204" pitchFamily="50" charset="-128"/>
                <a:ea typeface="メイリオ" panose="020B0604030504040204" pitchFamily="50" charset="-128"/>
              </a:rPr>
              <a:t>何歳になっても生存確率は年間</a:t>
            </a:r>
            <a:r>
              <a:rPr lang="en-US" altLang="ja-JP" sz="2000" dirty="0">
                <a:solidFill>
                  <a:schemeClr val="tx1"/>
                </a:solidFill>
                <a:latin typeface="メイリオ" panose="020B0604030504040204" pitchFamily="50" charset="-128"/>
                <a:ea typeface="メイリオ" panose="020B0604030504040204" pitchFamily="50" charset="-128"/>
              </a:rPr>
              <a:t>96%</a:t>
            </a:r>
          </a:p>
          <a:p>
            <a:pPr marL="342900" indent="-342900">
              <a:buFont typeface="Arial" panose="020B0604020202020204" pitchFamily="34" charset="0"/>
              <a:buChar char="•"/>
            </a:pPr>
            <a:r>
              <a:rPr lang="en-US" altLang="ja-JP" sz="2000" dirty="0">
                <a:solidFill>
                  <a:schemeClr val="tx1"/>
                </a:solidFill>
                <a:latin typeface="メイリオ" panose="020B0604030504040204" pitchFamily="50" charset="-128"/>
                <a:ea typeface="メイリオ" panose="020B0604030504040204" pitchFamily="50" charset="-128"/>
              </a:rPr>
              <a:t>17</a:t>
            </a:r>
            <a:r>
              <a:rPr lang="ja-JP" altLang="en-US" sz="2000" dirty="0">
                <a:solidFill>
                  <a:schemeClr val="tx1"/>
                </a:solidFill>
                <a:latin typeface="メイリオ" panose="020B0604030504040204" pitchFamily="50" charset="-128"/>
                <a:ea typeface="メイリオ" panose="020B0604030504040204" pitchFamily="50" charset="-128"/>
              </a:rPr>
              <a:t>歳から繁殖を開始、その後は一定の</a:t>
            </a:r>
            <a:r>
              <a:rPr lang="ja-JP" altLang="en-US" sz="2000" dirty="0">
                <a:solidFill>
                  <a:srgbClr val="FF0000"/>
                </a:solidFill>
                <a:latin typeface="メイリオ" panose="020B0604030504040204" pitchFamily="50" charset="-128"/>
                <a:ea typeface="メイリオ" panose="020B0604030504040204" pitchFamily="50" charset="-128"/>
              </a:rPr>
              <a:t>繁殖価</a:t>
            </a:r>
            <a:r>
              <a:rPr lang="ja-JP" altLang="en-US" sz="2000" dirty="0">
                <a:solidFill>
                  <a:schemeClr val="tx1"/>
                </a:solidFill>
                <a:latin typeface="メイリオ" panose="020B0604030504040204" pitchFamily="50" charset="-128"/>
                <a:ea typeface="メイリオ" panose="020B0604030504040204" pitchFamily="50" charset="-128"/>
              </a:rPr>
              <a:t>（ある特定の年齢の集団が、残りの生涯に持つ平均的な子の数）を維持する</a:t>
            </a:r>
          </a:p>
        </p:txBody>
      </p:sp>
      <p:sp>
        <p:nvSpPr>
          <p:cNvPr id="14" name="正方形/長方形 13"/>
          <p:cNvSpPr/>
          <p:nvPr/>
        </p:nvSpPr>
        <p:spPr>
          <a:xfrm>
            <a:off x="803844" y="3030998"/>
            <a:ext cx="5315604" cy="954107"/>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高い年齢に発現する形質ほど</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自然選択は働きにくくなる</a:t>
            </a:r>
          </a:p>
        </p:txBody>
      </p:sp>
      <p:sp>
        <p:nvSpPr>
          <p:cNvPr id="15" name="左矢印 14"/>
          <p:cNvSpPr/>
          <p:nvPr/>
        </p:nvSpPr>
        <p:spPr>
          <a:xfrm rot="1032044">
            <a:off x="6302095" y="3270676"/>
            <a:ext cx="1311377" cy="728353"/>
          </a:xfrm>
          <a:prstGeom prst="leftArrow">
            <a:avLst>
              <a:gd name="adj1" fmla="val 50000"/>
              <a:gd name="adj2" fmla="val 64198"/>
            </a:avLst>
          </a:prstGeom>
          <a:solidFill>
            <a:srgbClr val="CCFF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rot="16200000">
            <a:off x="9807665" y="4193311"/>
            <a:ext cx="4491672"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図の出典：ウィリアムズ</a:t>
            </a:r>
            <a:r>
              <a:rPr lang="en-US" altLang="ja-JP" sz="1200" dirty="0">
                <a:latin typeface="メイリオ" panose="020B0604030504040204" pitchFamily="50" charset="-128"/>
                <a:ea typeface="メイリオ" panose="020B0604030504040204" pitchFamily="50" charset="-128"/>
              </a:rPr>
              <a:t>1988</a:t>
            </a:r>
            <a:r>
              <a:rPr lang="ja-JP" altLang="en-US" sz="1200" dirty="0">
                <a:latin typeface="メイリオ" panose="020B0604030504040204" pitchFamily="50" charset="-128"/>
                <a:ea typeface="メイリオ" panose="020B0604030504040204" pitchFamily="50" charset="-128"/>
              </a:rPr>
              <a:t>「生物はなぜ進化するのか」</a:t>
            </a:r>
          </a:p>
        </p:txBody>
      </p:sp>
      <p:sp>
        <p:nvSpPr>
          <p:cNvPr id="4" name="テキスト ボックス 3"/>
          <p:cNvSpPr txBox="1"/>
          <p:nvPr/>
        </p:nvSpPr>
        <p:spPr>
          <a:xfrm rot="333054">
            <a:off x="4427102" y="2471952"/>
            <a:ext cx="1800493" cy="261610"/>
          </a:xfrm>
          <a:prstGeom prst="rect">
            <a:avLst/>
          </a:prstGeom>
          <a:noFill/>
        </p:spPr>
        <p:txBody>
          <a:bodyPr wrap="none" rtlCol="0">
            <a:spAutoFit/>
          </a:bodyPr>
          <a:lstStyle/>
          <a:p>
            <a:r>
              <a:rPr kumimoji="1" lang="ja-JP" altLang="en-US" sz="1100" b="1" dirty="0">
                <a:solidFill>
                  <a:srgbClr val="FF0000"/>
                </a:solidFill>
              </a:rPr>
              <a:t>←生きてる間は</a:t>
            </a:r>
            <a:r>
              <a:rPr kumimoji="1" lang="ja-JP" altLang="en-US" sz="1100" dirty="0">
                <a:solidFill>
                  <a:srgbClr val="FF0000"/>
                </a:solidFill>
              </a:rPr>
              <a:t>常に現役！</a:t>
            </a:r>
          </a:p>
        </p:txBody>
      </p:sp>
    </p:spTree>
    <p:extLst>
      <p:ext uri="{BB962C8B-B14F-4D97-AF65-F5344CB8AC3E}">
        <p14:creationId xmlns:p14="http://schemas.microsoft.com/office/powerpoint/2010/main" val="26701327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850" y="165099"/>
            <a:ext cx="3898900" cy="6498167"/>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050" y="165098"/>
            <a:ext cx="3898900" cy="6498167"/>
          </a:xfrm>
          <a:prstGeom prst="rect">
            <a:avLst/>
          </a:prstGeom>
        </p:spPr>
      </p:pic>
      <p:sp>
        <p:nvSpPr>
          <p:cNvPr id="7" name="吹き出し: 角を丸めた四角形 6">
            <a:extLst>
              <a:ext uri="{FF2B5EF4-FFF2-40B4-BE49-F238E27FC236}">
                <a16:creationId xmlns="" xmlns:a16="http://schemas.microsoft.com/office/drawing/2014/main" id="{FEAB368C-95CF-4E0D-A890-9F99461744EF}"/>
              </a:ext>
            </a:extLst>
          </p:cNvPr>
          <p:cNvSpPr/>
          <p:nvPr/>
        </p:nvSpPr>
        <p:spPr>
          <a:xfrm>
            <a:off x="4596105" y="1403045"/>
            <a:ext cx="2094222" cy="901413"/>
          </a:xfrm>
          <a:prstGeom prst="wedgeRoundRectCallout">
            <a:avLst>
              <a:gd name="adj1" fmla="val -30588"/>
              <a:gd name="adj2" fmla="val 9104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メイリオ" panose="020B0604030504040204" pitchFamily="50" charset="-128"/>
                <a:ea typeface="メイリオ" panose="020B0604030504040204" pitchFamily="50" charset="-128"/>
              </a:rPr>
              <a:t>健康なオスほど長い尾を持つ</a:t>
            </a:r>
          </a:p>
        </p:txBody>
      </p:sp>
      <p:sp>
        <p:nvSpPr>
          <p:cNvPr id="8" name="吹き出し: 角を丸めた四角形 7">
            <a:extLst>
              <a:ext uri="{FF2B5EF4-FFF2-40B4-BE49-F238E27FC236}">
                <a16:creationId xmlns="" xmlns:a16="http://schemas.microsoft.com/office/drawing/2014/main" id="{E27431D7-2288-47FC-8FDB-C3C25C3082B5}"/>
              </a:ext>
            </a:extLst>
          </p:cNvPr>
          <p:cNvSpPr/>
          <p:nvPr/>
        </p:nvSpPr>
        <p:spPr>
          <a:xfrm>
            <a:off x="7881628" y="1072487"/>
            <a:ext cx="2351907" cy="901413"/>
          </a:xfrm>
          <a:prstGeom prst="wedgeRoundRectCallout">
            <a:avLst>
              <a:gd name="adj1" fmla="val -42548"/>
              <a:gd name="adj2" fmla="val 8104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メイリオ" panose="020B0604030504040204" pitchFamily="50" charset="-128"/>
                <a:ea typeface="メイリオ" panose="020B0604030504040204" pitchFamily="50" charset="-128"/>
              </a:rPr>
              <a:t>長い尾を持つオスほど繁殖に有利</a:t>
            </a:r>
          </a:p>
        </p:txBody>
      </p:sp>
      <p:sp>
        <p:nvSpPr>
          <p:cNvPr id="9" name="吹き出し: 角を丸めた四角形 8">
            <a:extLst>
              <a:ext uri="{FF2B5EF4-FFF2-40B4-BE49-F238E27FC236}">
                <a16:creationId xmlns="" xmlns:a16="http://schemas.microsoft.com/office/drawing/2014/main" id="{45006787-9A9D-4D0C-85DE-4F130D4CD0AD}"/>
              </a:ext>
            </a:extLst>
          </p:cNvPr>
          <p:cNvSpPr/>
          <p:nvPr/>
        </p:nvSpPr>
        <p:spPr>
          <a:xfrm>
            <a:off x="9057581" y="2949263"/>
            <a:ext cx="2351907" cy="1196230"/>
          </a:xfrm>
          <a:prstGeom prst="wedgeRoundRectCallout">
            <a:avLst>
              <a:gd name="adj1" fmla="val -48845"/>
              <a:gd name="adj2" fmla="val 7818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メイリオ" panose="020B0604030504040204" pitchFamily="50" charset="-128"/>
                <a:ea typeface="メイリオ" panose="020B0604030504040204" pitchFamily="50" charset="-128"/>
              </a:rPr>
              <a:t>その反対に、長い尾を持つオスほど生存に不利</a:t>
            </a:r>
          </a:p>
        </p:txBody>
      </p:sp>
      <p:sp>
        <p:nvSpPr>
          <p:cNvPr id="2" name="正方形/長方形 1">
            <a:extLst>
              <a:ext uri="{FF2B5EF4-FFF2-40B4-BE49-F238E27FC236}">
                <a16:creationId xmlns="" xmlns:a16="http://schemas.microsoft.com/office/drawing/2014/main" id="{B7009624-E4D9-4E05-90FF-E5F5B184DA0D}"/>
              </a:ext>
            </a:extLst>
          </p:cNvPr>
          <p:cNvSpPr/>
          <p:nvPr/>
        </p:nvSpPr>
        <p:spPr>
          <a:xfrm>
            <a:off x="2562896" y="6317087"/>
            <a:ext cx="476518"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 xmlns:a16="http://schemas.microsoft.com/office/drawing/2014/main" id="{F0832587-B5B1-4493-A5D8-0BC47087E45E}"/>
              </a:ext>
            </a:extLst>
          </p:cNvPr>
          <p:cNvSpPr/>
          <p:nvPr/>
        </p:nvSpPr>
        <p:spPr>
          <a:xfrm>
            <a:off x="9152586" y="6317086"/>
            <a:ext cx="476518"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 xmlns:a16="http://schemas.microsoft.com/office/drawing/2014/main" id="{A6E9A089-A5CD-4064-8921-C1EFCD5467F5}"/>
              </a:ext>
            </a:extLst>
          </p:cNvPr>
          <p:cNvSpPr/>
          <p:nvPr/>
        </p:nvSpPr>
        <p:spPr>
          <a:xfrm>
            <a:off x="1049628" y="95917"/>
            <a:ext cx="10779617" cy="754089"/>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 xmlns:a16="http://schemas.microsoft.com/office/drawing/2014/main" id="{46BFE91F-6D6E-46C9-B7E4-C916A26D9202}"/>
              </a:ext>
            </a:extLst>
          </p:cNvPr>
          <p:cNvSpPr/>
          <p:nvPr/>
        </p:nvSpPr>
        <p:spPr>
          <a:xfrm>
            <a:off x="1423375" y="252242"/>
            <a:ext cx="9383350" cy="523220"/>
          </a:xfrm>
          <a:prstGeom prst="rect">
            <a:avLst/>
          </a:prstGeom>
        </p:spPr>
        <p:txBody>
          <a:bodyPr wrap="square">
            <a:spAutoFit/>
          </a:bodyPr>
          <a:lstStyle/>
          <a:p>
            <a:pPr algn="ctr"/>
            <a:r>
              <a:rPr lang="ja-JP" altLang="en-US" sz="2800" dirty="0">
                <a:latin typeface="メイリオ" panose="020B0604030504040204" pitchFamily="50" charset="-128"/>
                <a:ea typeface="メイリオ" panose="020B0604030504040204" pitchFamily="50" charset="-128"/>
              </a:rPr>
              <a:t>実際、生存に不利な形質の進化は珍しくない</a:t>
            </a:r>
          </a:p>
        </p:txBody>
      </p:sp>
      <p:sp>
        <p:nvSpPr>
          <p:cNvPr id="12" name="正方形/長方形 11">
            <a:extLst>
              <a:ext uri="{FF2B5EF4-FFF2-40B4-BE49-F238E27FC236}">
                <a16:creationId xmlns="" xmlns:a16="http://schemas.microsoft.com/office/drawing/2014/main" id="{D364C17E-C74F-476D-9043-81DFF761DB6D}"/>
              </a:ext>
            </a:extLst>
          </p:cNvPr>
          <p:cNvSpPr/>
          <p:nvPr/>
        </p:nvSpPr>
        <p:spPr>
          <a:xfrm>
            <a:off x="437882" y="6103912"/>
            <a:ext cx="10779617" cy="588990"/>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450536" y="6246256"/>
            <a:ext cx="2589170" cy="276999"/>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rPr>
              <a:t>出典：進化の教科書第</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巻、講談社</a:t>
            </a:r>
          </a:p>
        </p:txBody>
      </p:sp>
    </p:spTree>
    <p:extLst>
      <p:ext uri="{BB962C8B-B14F-4D97-AF65-F5344CB8AC3E}">
        <p14:creationId xmlns:p14="http://schemas.microsoft.com/office/powerpoint/2010/main" val="4287600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6" name="正方形/長方形 15"/>
          <p:cNvSpPr/>
          <p:nvPr/>
        </p:nvSpPr>
        <p:spPr>
          <a:xfrm>
            <a:off x="869245" y="1140085"/>
            <a:ext cx="10374488" cy="51706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7" name="正方形/長方形 6"/>
          <p:cNvSpPr/>
          <p:nvPr/>
        </p:nvSpPr>
        <p:spPr>
          <a:xfrm>
            <a:off x="7038630" y="5582178"/>
            <a:ext cx="4195897" cy="707886"/>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樹上での着生やツルという抜け駆け戦略が侵入可能になる</a:t>
            </a:r>
            <a:endParaRPr lang="en-US" altLang="ja-JP" sz="2000" dirty="0">
              <a:latin typeface="メイリオ" panose="020B0604030504040204" pitchFamily="50" charset="-128"/>
              <a:ea typeface="メイリオ" panose="020B0604030504040204" pitchFamily="50" charset="-128"/>
            </a:endParaRPr>
          </a:p>
        </p:txBody>
      </p:sp>
      <p:sp>
        <p:nvSpPr>
          <p:cNvPr id="9" name="正方形/長方形 8"/>
          <p:cNvSpPr/>
          <p:nvPr/>
        </p:nvSpPr>
        <p:spPr>
          <a:xfrm>
            <a:off x="1583269" y="2741087"/>
            <a:ext cx="3183468" cy="400110"/>
          </a:xfrm>
          <a:prstGeom prst="rect">
            <a:avLst/>
          </a:prstGeom>
        </p:spPr>
        <p:txBody>
          <a:bodyPr wrap="square">
            <a:spAutoFit/>
          </a:bodyPr>
          <a:lstStyle/>
          <a:p>
            <a:pPr algn="ctr"/>
            <a:r>
              <a:rPr lang="ja-JP" altLang="en-US" sz="2000" dirty="0">
                <a:latin typeface="メイリオ" panose="020B0604030504040204" pitchFamily="50" charset="-128"/>
                <a:ea typeface="メイリオ" panose="020B0604030504040204" pitchFamily="50" charset="-128"/>
              </a:rPr>
              <a:t>草本だけの場合</a:t>
            </a:r>
            <a:endParaRPr lang="en-US" altLang="ja-JP" sz="2000" dirty="0">
              <a:latin typeface="メイリオ" panose="020B0604030504040204" pitchFamily="50" charset="-128"/>
              <a:ea typeface="メイリオ" panose="020B0604030504040204" pitchFamily="50" charset="-128"/>
            </a:endParaRPr>
          </a:p>
        </p:txBody>
      </p:sp>
      <p:sp>
        <p:nvSpPr>
          <p:cNvPr id="10" name="正方形/長方形 9"/>
          <p:cNvSpPr/>
          <p:nvPr/>
        </p:nvSpPr>
        <p:spPr>
          <a:xfrm>
            <a:off x="7270040" y="2741087"/>
            <a:ext cx="3183468" cy="707886"/>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ここに侵入した木本は</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光獲得競争で有利となる</a:t>
            </a:r>
            <a:endParaRPr lang="en-US" altLang="ja-JP" sz="2000" dirty="0">
              <a:latin typeface="メイリオ" panose="020B0604030504040204" pitchFamily="50" charset="-128"/>
              <a:ea typeface="メイリオ" panose="020B0604030504040204" pitchFamily="50" charset="-128"/>
            </a:endParaRPr>
          </a:p>
        </p:txBody>
      </p:sp>
      <p:sp>
        <p:nvSpPr>
          <p:cNvPr id="12" name="右矢印 11"/>
          <p:cNvSpPr/>
          <p:nvPr/>
        </p:nvSpPr>
        <p:spPr>
          <a:xfrm>
            <a:off x="5264205" y="2063051"/>
            <a:ext cx="1238194" cy="2914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15" name="右矢印 14"/>
          <p:cNvSpPr/>
          <p:nvPr/>
        </p:nvSpPr>
        <p:spPr>
          <a:xfrm rot="9046804">
            <a:off x="5374951" y="2894175"/>
            <a:ext cx="1303715" cy="2667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442" y="2073052"/>
            <a:ext cx="571652" cy="571652"/>
          </a:xfrm>
          <a:prstGeom prst="rect">
            <a:avLst/>
          </a:prstGeom>
        </p:spPr>
      </p:pic>
      <p:sp>
        <p:nvSpPr>
          <p:cNvPr id="20" name="テキスト ボックス 19"/>
          <p:cNvSpPr txBox="1"/>
          <p:nvPr/>
        </p:nvSpPr>
        <p:spPr>
          <a:xfrm rot="16200000">
            <a:off x="10214890" y="5073109"/>
            <a:ext cx="2346348" cy="276999"/>
          </a:xfrm>
          <a:prstGeom prst="rect">
            <a:avLst/>
          </a:prstGeom>
          <a:noFill/>
        </p:spPr>
        <p:txBody>
          <a:bodyPr wrap="none" rtlCol="0">
            <a:spAutoFit/>
          </a:bodyPr>
          <a:lstStyle/>
          <a:p>
            <a:r>
              <a:rPr kumimoji="1" lang="en-US" altLang="ja-JP" sz="1200" dirty="0">
                <a:latin typeface="メイリオ" panose="020B0604030504040204" pitchFamily="50" charset="-128"/>
                <a:ea typeface="メイリオ" panose="020B0604030504040204" pitchFamily="50" charset="-128"/>
              </a:rPr>
              <a:t>Photo: malaysia-borneo.com</a:t>
            </a:r>
            <a:endParaRPr kumimoji="1" lang="ja-JP" altLang="en-US" sz="1200" dirty="0">
              <a:latin typeface="メイリオ" panose="020B0604030504040204" pitchFamily="50" charset="-128"/>
              <a:ea typeface="メイリオ" panose="020B0604030504040204" pitchFamily="50" charset="-128"/>
            </a:endParaRPr>
          </a:p>
        </p:txBody>
      </p:sp>
      <p:pic>
        <p:nvPicPr>
          <p:cNvPr id="21" name="図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3889" y="4076484"/>
            <a:ext cx="1897573" cy="1423180"/>
          </a:xfrm>
          <a:prstGeom prst="rect">
            <a:avLst/>
          </a:prstGeom>
        </p:spPr>
      </p:pic>
      <p:pic>
        <p:nvPicPr>
          <p:cNvPr id="22" name="図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711" y="3585226"/>
            <a:ext cx="1418550" cy="1891401"/>
          </a:xfrm>
          <a:prstGeom prst="rect">
            <a:avLst/>
          </a:prstGeom>
        </p:spPr>
      </p:pic>
      <p:pic>
        <p:nvPicPr>
          <p:cNvPr id="24" name="図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269" y="2080960"/>
            <a:ext cx="571652" cy="571652"/>
          </a:xfrm>
          <a:prstGeom prst="rect">
            <a:avLst/>
          </a:prstGeom>
        </p:spPr>
      </p:pic>
      <p:pic>
        <p:nvPicPr>
          <p:cNvPr id="25" name="図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096" y="2100845"/>
            <a:ext cx="571652" cy="571652"/>
          </a:xfrm>
          <a:prstGeom prst="rect">
            <a:avLst/>
          </a:prstGeom>
        </p:spPr>
      </p:pic>
      <p:pic>
        <p:nvPicPr>
          <p:cNvPr id="26" name="図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923" y="2068697"/>
            <a:ext cx="571652" cy="571652"/>
          </a:xfrm>
          <a:prstGeom prst="rect">
            <a:avLst/>
          </a:prstGeom>
        </p:spPr>
      </p:pic>
      <p:pic>
        <p:nvPicPr>
          <p:cNvPr id="27" name="図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505" y="2080960"/>
            <a:ext cx="571652" cy="571652"/>
          </a:xfrm>
          <a:prstGeom prst="rect">
            <a:avLst/>
          </a:prstGeom>
        </p:spPr>
      </p:pic>
      <p:pic>
        <p:nvPicPr>
          <p:cNvPr id="28" name="図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127" y="2090903"/>
            <a:ext cx="571652" cy="571652"/>
          </a:xfrm>
          <a:prstGeom prst="rect">
            <a:avLst/>
          </a:prstGeom>
        </p:spPr>
      </p:pic>
      <p:pic>
        <p:nvPicPr>
          <p:cNvPr id="29" name="図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14" y="2078861"/>
            <a:ext cx="571652" cy="571652"/>
          </a:xfrm>
          <a:prstGeom prst="rect">
            <a:avLst/>
          </a:prstGeom>
        </p:spPr>
      </p:pic>
      <p:pic>
        <p:nvPicPr>
          <p:cNvPr id="30" name="図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637" y="2090903"/>
            <a:ext cx="571652" cy="571652"/>
          </a:xfrm>
          <a:prstGeom prst="rect">
            <a:avLst/>
          </a:prstGeom>
        </p:spPr>
      </p:pic>
      <p:pic>
        <p:nvPicPr>
          <p:cNvPr id="31" name="図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26" y="2079205"/>
            <a:ext cx="571652" cy="571652"/>
          </a:xfrm>
          <a:prstGeom prst="rect">
            <a:avLst/>
          </a:prstGeom>
        </p:spPr>
      </p:pic>
      <p:pic>
        <p:nvPicPr>
          <p:cNvPr id="32" name="図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832" y="2090903"/>
            <a:ext cx="571652" cy="571652"/>
          </a:xfrm>
          <a:prstGeom prst="rect">
            <a:avLst/>
          </a:prstGeom>
        </p:spPr>
      </p:pic>
      <p:pic>
        <p:nvPicPr>
          <p:cNvPr id="33" name="図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281" y="2090903"/>
            <a:ext cx="571652" cy="571652"/>
          </a:xfrm>
          <a:prstGeom prst="rect">
            <a:avLst/>
          </a:prstGeom>
        </p:spPr>
      </p:pic>
      <p:pic>
        <p:nvPicPr>
          <p:cNvPr id="34" name="図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4175" y="2100845"/>
            <a:ext cx="571652" cy="571652"/>
          </a:xfrm>
          <a:prstGeom prst="rect">
            <a:avLst/>
          </a:prstGeom>
        </p:spPr>
      </p:pic>
      <p:pic>
        <p:nvPicPr>
          <p:cNvPr id="35" name="図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064" y="2100845"/>
            <a:ext cx="571652" cy="571652"/>
          </a:xfrm>
          <a:prstGeom prst="rect">
            <a:avLst/>
          </a:prstGeom>
        </p:spPr>
      </p:pic>
      <p:pic>
        <p:nvPicPr>
          <p:cNvPr id="36" name="図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2440" y="2100845"/>
            <a:ext cx="571652" cy="571652"/>
          </a:xfrm>
          <a:prstGeom prst="rect">
            <a:avLst/>
          </a:prstGeom>
        </p:spPr>
      </p:pic>
      <p:pic>
        <p:nvPicPr>
          <p:cNvPr id="37" name="図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9996" y="2125198"/>
            <a:ext cx="571652" cy="571652"/>
          </a:xfrm>
          <a:prstGeom prst="rect">
            <a:avLst/>
          </a:prstGeom>
        </p:spPr>
      </p:pic>
      <p:pic>
        <p:nvPicPr>
          <p:cNvPr id="38" name="図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414" y="2090903"/>
            <a:ext cx="571652" cy="571652"/>
          </a:xfrm>
          <a:prstGeom prst="rect">
            <a:avLst/>
          </a:prstGeom>
        </p:spPr>
      </p:pic>
      <p:pic>
        <p:nvPicPr>
          <p:cNvPr id="39" name="図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094" y="2100845"/>
            <a:ext cx="571652" cy="571652"/>
          </a:xfrm>
          <a:prstGeom prst="rect">
            <a:avLst/>
          </a:prstGeom>
        </p:spPr>
      </p:pic>
      <p:pic>
        <p:nvPicPr>
          <p:cNvPr id="40" name="図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071" y="2078861"/>
            <a:ext cx="571652" cy="571652"/>
          </a:xfrm>
          <a:prstGeom prst="rect">
            <a:avLst/>
          </a:prstGeom>
        </p:spPr>
      </p:pic>
      <p:pic>
        <p:nvPicPr>
          <p:cNvPr id="41" name="図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779" y="2090903"/>
            <a:ext cx="571652" cy="571652"/>
          </a:xfrm>
          <a:prstGeom prst="rect">
            <a:avLst/>
          </a:prstGeom>
        </p:spPr>
      </p:pic>
      <p:pic>
        <p:nvPicPr>
          <p:cNvPr id="42" name="図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549" y="2068697"/>
            <a:ext cx="571652" cy="571652"/>
          </a:xfrm>
          <a:prstGeom prst="rect">
            <a:avLst/>
          </a:prstGeom>
        </p:spPr>
      </p:pic>
      <p:pic>
        <p:nvPicPr>
          <p:cNvPr id="43" name="図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7521" y="2059697"/>
            <a:ext cx="571652" cy="571652"/>
          </a:xfrm>
          <a:prstGeom prst="rect">
            <a:avLst/>
          </a:prstGeom>
        </p:spPr>
      </p:pic>
      <p:sp>
        <p:nvSpPr>
          <p:cNvPr id="23" name="正方形/長方形 22"/>
          <p:cNvSpPr/>
          <p:nvPr/>
        </p:nvSpPr>
        <p:spPr>
          <a:xfrm>
            <a:off x="1456269" y="2615025"/>
            <a:ext cx="3437468" cy="135247"/>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44" name="図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804" y="2067406"/>
            <a:ext cx="571652" cy="571652"/>
          </a:xfrm>
          <a:prstGeom prst="rect">
            <a:avLst/>
          </a:prstGeom>
        </p:spPr>
      </p:pic>
      <p:pic>
        <p:nvPicPr>
          <p:cNvPr id="45" name="図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631" y="2075314"/>
            <a:ext cx="571652" cy="571652"/>
          </a:xfrm>
          <a:prstGeom prst="rect">
            <a:avLst/>
          </a:prstGeom>
        </p:spPr>
      </p:pic>
      <p:pic>
        <p:nvPicPr>
          <p:cNvPr id="46" name="図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7458" y="2095199"/>
            <a:ext cx="571652" cy="571652"/>
          </a:xfrm>
          <a:prstGeom prst="rect">
            <a:avLst/>
          </a:prstGeom>
        </p:spPr>
      </p:pic>
      <p:pic>
        <p:nvPicPr>
          <p:cNvPr id="47" name="図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285" y="2063051"/>
            <a:ext cx="571652" cy="571652"/>
          </a:xfrm>
          <a:prstGeom prst="rect">
            <a:avLst/>
          </a:prstGeom>
        </p:spPr>
      </p:pic>
      <p:pic>
        <p:nvPicPr>
          <p:cNvPr id="48" name="図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867" y="2075314"/>
            <a:ext cx="571652" cy="571652"/>
          </a:xfrm>
          <a:prstGeom prst="rect">
            <a:avLst/>
          </a:prstGeom>
        </p:spPr>
      </p:pic>
      <p:pic>
        <p:nvPicPr>
          <p:cNvPr id="49" name="図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1489" y="2085257"/>
            <a:ext cx="571652" cy="571652"/>
          </a:xfrm>
          <a:prstGeom prst="rect">
            <a:avLst/>
          </a:prstGeom>
        </p:spPr>
      </p:pic>
      <p:pic>
        <p:nvPicPr>
          <p:cNvPr id="50" name="図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276" y="2073215"/>
            <a:ext cx="571652" cy="571652"/>
          </a:xfrm>
          <a:prstGeom prst="rect">
            <a:avLst/>
          </a:prstGeom>
        </p:spPr>
      </p:pic>
      <p:pic>
        <p:nvPicPr>
          <p:cNvPr id="51" name="図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7999" y="2085257"/>
            <a:ext cx="571652" cy="571652"/>
          </a:xfrm>
          <a:prstGeom prst="rect">
            <a:avLst/>
          </a:prstGeom>
        </p:spPr>
      </p:pic>
      <p:pic>
        <p:nvPicPr>
          <p:cNvPr id="57" name="図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4802" y="2095199"/>
            <a:ext cx="571652" cy="571652"/>
          </a:xfrm>
          <a:prstGeom prst="rect">
            <a:avLst/>
          </a:prstGeom>
        </p:spPr>
      </p:pic>
      <p:pic>
        <p:nvPicPr>
          <p:cNvPr id="58" name="図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2358" y="2119552"/>
            <a:ext cx="571652" cy="571652"/>
          </a:xfrm>
          <a:prstGeom prst="rect">
            <a:avLst/>
          </a:prstGeom>
        </p:spPr>
      </p:pic>
      <p:pic>
        <p:nvPicPr>
          <p:cNvPr id="59" name="図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4776" y="2085257"/>
            <a:ext cx="571652" cy="571652"/>
          </a:xfrm>
          <a:prstGeom prst="rect">
            <a:avLst/>
          </a:prstGeom>
        </p:spPr>
      </p:pic>
      <p:pic>
        <p:nvPicPr>
          <p:cNvPr id="60" name="図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4456" y="2095199"/>
            <a:ext cx="571652" cy="571652"/>
          </a:xfrm>
          <a:prstGeom prst="rect">
            <a:avLst/>
          </a:prstGeom>
        </p:spPr>
      </p:pic>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433" y="2073215"/>
            <a:ext cx="571652" cy="571652"/>
          </a:xfrm>
          <a:prstGeom prst="rect">
            <a:avLst/>
          </a:prstGeom>
        </p:spPr>
      </p:pic>
      <p:pic>
        <p:nvPicPr>
          <p:cNvPr id="62" name="図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141" y="2085257"/>
            <a:ext cx="571652" cy="571652"/>
          </a:xfrm>
          <a:prstGeom prst="rect">
            <a:avLst/>
          </a:prstGeom>
        </p:spPr>
      </p:pic>
      <p:pic>
        <p:nvPicPr>
          <p:cNvPr id="63" name="図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911" y="2063051"/>
            <a:ext cx="571652" cy="571652"/>
          </a:xfrm>
          <a:prstGeom prst="rect">
            <a:avLst/>
          </a:prstGeom>
        </p:spPr>
      </p:pic>
      <p:pic>
        <p:nvPicPr>
          <p:cNvPr id="64" name="図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9883" y="2054051"/>
            <a:ext cx="571652" cy="571652"/>
          </a:xfrm>
          <a:prstGeom prst="rect">
            <a:avLst/>
          </a:prstGeom>
        </p:spPr>
      </p:pic>
      <p:sp>
        <p:nvSpPr>
          <p:cNvPr id="66" name="正方形/長方形 65"/>
          <p:cNvSpPr/>
          <p:nvPr/>
        </p:nvSpPr>
        <p:spPr>
          <a:xfrm>
            <a:off x="8309945" y="2203672"/>
            <a:ext cx="805586" cy="408436"/>
          </a:xfrm>
          <a:prstGeom prst="rect">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19" name="図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1569" y="941355"/>
            <a:ext cx="2056018" cy="2056018"/>
          </a:xfrm>
          <a:prstGeom prst="rect">
            <a:avLst/>
          </a:prstGeom>
        </p:spPr>
      </p:pic>
      <p:sp>
        <p:nvSpPr>
          <p:cNvPr id="65" name="正方形/長方形 64"/>
          <p:cNvSpPr/>
          <p:nvPr/>
        </p:nvSpPr>
        <p:spPr>
          <a:xfrm>
            <a:off x="7038631" y="2609379"/>
            <a:ext cx="3437468" cy="135247"/>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 name="正方形/長方形 10"/>
          <p:cNvSpPr/>
          <p:nvPr/>
        </p:nvSpPr>
        <p:spPr>
          <a:xfrm>
            <a:off x="1859280" y="5166868"/>
            <a:ext cx="4462646" cy="938719"/>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自然選択は木本を集団中に固定する</a:t>
            </a:r>
            <a:endParaRPr lang="en-US" altLang="ja-JP" sz="2000" dirty="0">
              <a:latin typeface="メイリオ" panose="020B0604030504040204" pitchFamily="50" charset="-128"/>
              <a:ea typeface="メイリオ" panose="020B0604030504040204" pitchFamily="50" charset="-128"/>
            </a:endParaRPr>
          </a:p>
          <a:p>
            <a:endParaRPr lang="en-US" altLang="ja-JP" sz="7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ただし草本という生活型は、攪乱やストレス環境において、より適応的であり、完全に淘汰されない。</a:t>
            </a:r>
            <a:endParaRPr lang="en-US" altLang="ja-JP" sz="1400" dirty="0">
              <a:latin typeface="メイリオ" panose="020B0604030504040204" pitchFamily="50" charset="-128"/>
              <a:ea typeface="メイリオ" panose="020B0604030504040204" pitchFamily="50" charset="-128"/>
            </a:endParaRPr>
          </a:p>
        </p:txBody>
      </p:sp>
      <p:sp>
        <p:nvSpPr>
          <p:cNvPr id="67" name="正方形/長方形 66"/>
          <p:cNvSpPr/>
          <p:nvPr/>
        </p:nvSpPr>
        <p:spPr>
          <a:xfrm>
            <a:off x="2451442" y="4496524"/>
            <a:ext cx="3447001" cy="408436"/>
          </a:xfrm>
          <a:prstGeom prst="rect">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86" name="図 8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2939" y="3252585"/>
            <a:ext cx="2056018" cy="2056018"/>
          </a:xfrm>
          <a:prstGeom prst="rect">
            <a:avLst/>
          </a:prstGeom>
        </p:spPr>
      </p:pic>
      <p:pic>
        <p:nvPicPr>
          <p:cNvPr id="89" name="図 8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9253" y="3252585"/>
            <a:ext cx="2056018" cy="2056018"/>
          </a:xfrm>
          <a:prstGeom prst="rect">
            <a:avLst/>
          </a:prstGeom>
        </p:spPr>
      </p:pic>
      <p:pic>
        <p:nvPicPr>
          <p:cNvPr id="90" name="図 8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7927" y="3280854"/>
            <a:ext cx="2056018" cy="2056018"/>
          </a:xfrm>
          <a:prstGeom prst="rect">
            <a:avLst/>
          </a:prstGeom>
        </p:spPr>
      </p:pic>
      <p:pic>
        <p:nvPicPr>
          <p:cNvPr id="91" name="図 9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3565" y="3238043"/>
            <a:ext cx="2056018" cy="2056018"/>
          </a:xfrm>
          <a:prstGeom prst="rect">
            <a:avLst/>
          </a:prstGeom>
        </p:spPr>
      </p:pic>
      <p:pic>
        <p:nvPicPr>
          <p:cNvPr id="88" name="図 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1292" y="3252585"/>
            <a:ext cx="2056018" cy="2056018"/>
          </a:xfrm>
          <a:prstGeom prst="rect">
            <a:avLst/>
          </a:prstGeom>
        </p:spPr>
      </p:pic>
      <p:sp>
        <p:nvSpPr>
          <p:cNvPr id="87" name="正方形/長方形 86"/>
          <p:cNvSpPr/>
          <p:nvPr/>
        </p:nvSpPr>
        <p:spPr>
          <a:xfrm>
            <a:off x="2449689" y="4908583"/>
            <a:ext cx="3437468" cy="135247"/>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8" name="正方形/長方形 67"/>
          <p:cNvSpPr/>
          <p:nvPr/>
        </p:nvSpPr>
        <p:spPr>
          <a:xfrm>
            <a:off x="263287" y="343536"/>
            <a:ext cx="11640065" cy="584775"/>
          </a:xfrm>
          <a:prstGeom prst="rect">
            <a:avLst/>
          </a:prstGeom>
        </p:spPr>
        <p:txBody>
          <a:bodyPr wrap="square">
            <a:spAutoFit/>
          </a:bodyPr>
          <a:lstStyle/>
          <a:p>
            <a:pPr algn="ctr"/>
            <a:r>
              <a:rPr lang="ja-JP" altLang="en-US" sz="3200" dirty="0">
                <a:latin typeface="メイリオ" panose="020B0604030504040204" pitchFamily="50" charset="-128"/>
                <a:ea typeface="メイリオ" panose="020B0604030504040204" pitchFamily="50" charset="-128"/>
              </a:rPr>
              <a:t>より高い適応度を追求する過程で起きる軍拡的な進化</a:t>
            </a:r>
            <a:endParaRPr lang="en-US" altLang="ja-JP" sz="3200" dirty="0">
              <a:latin typeface="メイリオ" panose="020B0604030504040204" pitchFamily="50" charset="-128"/>
              <a:ea typeface="メイリオ" panose="020B0604030504040204" pitchFamily="50" charset="-128"/>
            </a:endParaRPr>
          </a:p>
        </p:txBody>
      </p:sp>
      <p:sp>
        <p:nvSpPr>
          <p:cNvPr id="5" name="環状矢印 4"/>
          <p:cNvSpPr/>
          <p:nvPr/>
        </p:nvSpPr>
        <p:spPr>
          <a:xfrm rot="5400000" flipH="1" flipV="1">
            <a:off x="1799830" y="3751505"/>
            <a:ext cx="903221" cy="1394912"/>
          </a:xfrm>
          <a:prstGeom prst="circularArrow">
            <a:avLst>
              <a:gd name="adj1" fmla="val 12500"/>
              <a:gd name="adj2" fmla="val 1142319"/>
              <a:gd name="adj3" fmla="val 20457681"/>
              <a:gd name="adj4" fmla="val 10089125"/>
              <a:gd name="adj5" fmla="val 16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0" name="正方形/長方形 69"/>
          <p:cNvSpPr/>
          <p:nvPr/>
        </p:nvSpPr>
        <p:spPr>
          <a:xfrm>
            <a:off x="733153" y="3371451"/>
            <a:ext cx="1414058" cy="707886"/>
          </a:xfrm>
          <a:prstGeom prst="rect">
            <a:avLst/>
          </a:prstGeom>
        </p:spPr>
        <p:txBody>
          <a:bodyPr wrap="square">
            <a:spAutoFit/>
          </a:bodyPr>
          <a:lstStyle/>
          <a:p>
            <a:pPr algn="ctr"/>
            <a:r>
              <a:rPr lang="ja-JP" altLang="en-US" sz="2000" dirty="0">
                <a:latin typeface="メイリオ" panose="020B0604030504040204" pitchFamily="50" charset="-128"/>
                <a:ea typeface="メイリオ" panose="020B0604030504040204" pitchFamily="50" charset="-128"/>
              </a:rPr>
              <a:t>より高い木が進化</a:t>
            </a:r>
            <a:endParaRPr lang="en-US" altLang="ja-JP" sz="2000" dirty="0">
              <a:latin typeface="メイリオ" panose="020B0604030504040204" pitchFamily="50" charset="-128"/>
              <a:ea typeface="メイリオ" panose="020B0604030504040204" pitchFamily="50" charset="-128"/>
            </a:endParaRPr>
          </a:p>
        </p:txBody>
      </p:sp>
      <p:sp>
        <p:nvSpPr>
          <p:cNvPr id="2" name="爆発 2 1"/>
          <p:cNvSpPr/>
          <p:nvPr/>
        </p:nvSpPr>
        <p:spPr>
          <a:xfrm>
            <a:off x="2059749" y="3304370"/>
            <a:ext cx="2711403" cy="804980"/>
          </a:xfrm>
          <a:prstGeom prst="irregularSeal2">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メイリオ" panose="020B0604030504040204" pitchFamily="50" charset="-128"/>
                <a:ea typeface="メイリオ" panose="020B0604030504040204" pitchFamily="50" charset="-128"/>
              </a:rPr>
              <a:t>軍拡競争</a:t>
            </a:r>
          </a:p>
        </p:txBody>
      </p:sp>
      <p:sp>
        <p:nvSpPr>
          <p:cNvPr id="71" name="右矢印 70"/>
          <p:cNvSpPr/>
          <p:nvPr/>
        </p:nvSpPr>
        <p:spPr>
          <a:xfrm rot="13386153" flipV="1">
            <a:off x="5923026" y="4922903"/>
            <a:ext cx="1303715" cy="2667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6711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8871</TotalTime>
  <Words>17143</Words>
  <Application>Microsoft Office PowerPoint</Application>
  <PresentationFormat>ワイド画面</PresentationFormat>
  <Paragraphs>948</Paragraphs>
  <Slides>57</Slides>
  <Notes>56</Notes>
  <HiddenSlides>0</HiddenSlides>
  <MMClips>1</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57</vt:i4>
      </vt:variant>
    </vt:vector>
  </HeadingPairs>
  <TitlesOfParts>
    <vt:vector size="72" baseType="lpstr">
      <vt:lpstr>Arial Unicode MS</vt:lpstr>
      <vt:lpstr>HG Mincho Light J</vt:lpstr>
      <vt:lpstr>HGP教科書体</vt:lpstr>
      <vt:lpstr>HGS教科書体</vt:lpstr>
      <vt:lpstr>ＭＳ Ｐゴシック</vt:lpstr>
      <vt:lpstr>ＭＳ Ｐ明朝</vt:lpstr>
      <vt:lpstr>ＭＳ ゴシック</vt:lpstr>
      <vt:lpstr>Nimbus Roman No9 L</vt:lpstr>
      <vt:lpstr>StarSymbol</vt:lpstr>
      <vt:lpstr>メイリオ</vt:lpstr>
      <vt:lpstr>Arial</vt:lpstr>
      <vt:lpstr>Calibri</vt:lpstr>
      <vt:lpstr>Cambria Math</vt:lpstr>
      <vt:lpstr>Wingdings</vt:lpstr>
      <vt:lpstr>Office テーマ</vt:lpstr>
      <vt:lpstr>分子遺伝学　特別講義</vt:lpstr>
      <vt:lpstr>本日のメニュー</vt:lpstr>
      <vt:lpstr>1．生物の進化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2．生物多様性と、生態系の構造</vt:lpstr>
      <vt:lpstr>進化が生物多様性を生じさせる理由、その１ ニッチ（生態的地位）の分割</vt:lpstr>
      <vt:lpstr>PowerPoint プレゼンテーション</vt:lpstr>
      <vt:lpstr>PowerPoint プレゼンテーション</vt:lpstr>
      <vt:lpstr>PowerPoint プレゼンテーション</vt:lpstr>
      <vt:lpstr>進化が生物多様性を生じさせる理由、その２ 隔離</vt:lpstr>
      <vt:lpstr>PowerPoint プレゼンテーション</vt:lpstr>
      <vt:lpstr>生態系の構造</vt:lpstr>
      <vt:lpstr>PowerPoint プレゼンテーション</vt:lpstr>
      <vt:lpstr>PowerPoint プレゼンテーション</vt:lpstr>
      <vt:lpstr>PowerPoint プレゼンテーション</vt:lpstr>
      <vt:lpstr>3．植生のシミュレーション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東南アジア熱帯で見られるアリ</vt:lpstr>
      <vt:lpstr>東南アジア熱帯におけるアリの空間的すみわけ</vt:lpstr>
      <vt:lpstr>時間的すみわけ</vt:lpstr>
      <vt:lpstr>食いわけ</vt:lpstr>
      <vt:lpstr>アリ群集のすみわけ</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タイトルと自己紹介</dc:title>
  <dc:creator>Hisashi</dc:creator>
  <cp:lastModifiedBy>Sato Hisashi</cp:lastModifiedBy>
  <cp:revision>1196</cp:revision>
  <cp:lastPrinted>2023-01-18T15:08:29Z</cp:lastPrinted>
  <dcterms:created xsi:type="dcterms:W3CDTF">2017-11-30T00:23:20Z</dcterms:created>
  <dcterms:modified xsi:type="dcterms:W3CDTF">2023-01-18T15:18:00Z</dcterms:modified>
</cp:coreProperties>
</file>