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5"/>
  </p:notesMasterIdLst>
  <p:handoutMasterIdLst>
    <p:handoutMasterId r:id="rId56"/>
  </p:handoutMasterIdLst>
  <p:sldIdLst>
    <p:sldId id="547" r:id="rId2"/>
    <p:sldId id="260" r:id="rId3"/>
    <p:sldId id="742" r:id="rId4"/>
    <p:sldId id="711" r:id="rId5"/>
    <p:sldId id="697" r:id="rId6"/>
    <p:sldId id="715" r:id="rId7"/>
    <p:sldId id="369" r:id="rId8"/>
    <p:sldId id="730" r:id="rId9"/>
    <p:sldId id="700" r:id="rId10"/>
    <p:sldId id="728" r:id="rId11"/>
    <p:sldId id="760" r:id="rId12"/>
    <p:sldId id="303" r:id="rId13"/>
    <p:sldId id="302" r:id="rId14"/>
    <p:sldId id="313" r:id="rId15"/>
    <p:sldId id="312" r:id="rId16"/>
    <p:sldId id="304" r:id="rId17"/>
    <p:sldId id="331" r:id="rId18"/>
    <p:sldId id="761" r:id="rId19"/>
    <p:sldId id="306" r:id="rId20"/>
    <p:sldId id="307" r:id="rId21"/>
    <p:sldId id="308" r:id="rId22"/>
    <p:sldId id="309" r:id="rId23"/>
    <p:sldId id="732" r:id="rId24"/>
    <p:sldId id="321" r:id="rId25"/>
    <p:sldId id="735" r:id="rId26"/>
    <p:sldId id="762" r:id="rId27"/>
    <p:sldId id="665" r:id="rId28"/>
    <p:sldId id="266" r:id="rId29"/>
    <p:sldId id="354" r:id="rId30"/>
    <p:sldId id="386" r:id="rId31"/>
    <p:sldId id="763" r:id="rId32"/>
    <p:sldId id="688" r:id="rId33"/>
    <p:sldId id="736" r:id="rId34"/>
    <p:sldId id="631" r:id="rId35"/>
    <p:sldId id="740" r:id="rId36"/>
    <p:sldId id="741" r:id="rId37"/>
    <p:sldId id="694" r:id="rId38"/>
    <p:sldId id="585" r:id="rId39"/>
    <p:sldId id="633" r:id="rId40"/>
    <p:sldId id="634" r:id="rId41"/>
    <p:sldId id="635" r:id="rId42"/>
    <p:sldId id="636" r:id="rId43"/>
    <p:sldId id="632" r:id="rId44"/>
    <p:sldId id="764" r:id="rId45"/>
    <p:sldId id="733" r:id="rId46"/>
    <p:sldId id="720" r:id="rId47"/>
    <p:sldId id="658" r:id="rId48"/>
    <p:sldId id="734" r:id="rId49"/>
    <p:sldId id="721" r:id="rId50"/>
    <p:sldId id="722" r:id="rId51"/>
    <p:sldId id="723" r:id="rId52"/>
    <p:sldId id="724" r:id="rId53"/>
    <p:sldId id="737" r:id="rId54"/>
  </p:sldIdLst>
  <p:sldSz cx="9144000" cy="6858000" type="screen4x3"/>
  <p:notesSz cx="6858000" cy="9144000"/>
  <p:defaultTextStyle>
    <a:defPPr>
      <a:defRPr lang="en-US"/>
    </a:defPPr>
    <a:lvl1pPr algn="l" rtl="0" eaLnBrk="0" fontAlgn="base" hangingPunct="0">
      <a:spcBef>
        <a:spcPct val="0"/>
      </a:spcBef>
      <a:spcAft>
        <a:spcPct val="0"/>
      </a:spcAft>
      <a:defRPr sz="1600" b="1" kern="1200">
        <a:solidFill>
          <a:schemeClr val="tx1"/>
        </a:solidFill>
        <a:latin typeface="Nimbus Roman No9 L" pitchFamily="16" charset="0"/>
        <a:ea typeface="+mn-ea"/>
        <a:cs typeface="+mn-cs"/>
      </a:defRPr>
    </a:lvl1pPr>
    <a:lvl2pPr marL="457200" algn="l" rtl="0" eaLnBrk="0" fontAlgn="base" hangingPunct="0">
      <a:spcBef>
        <a:spcPct val="0"/>
      </a:spcBef>
      <a:spcAft>
        <a:spcPct val="0"/>
      </a:spcAft>
      <a:defRPr sz="1600" b="1" kern="1200">
        <a:solidFill>
          <a:schemeClr val="tx1"/>
        </a:solidFill>
        <a:latin typeface="Nimbus Roman No9 L" pitchFamily="16" charset="0"/>
        <a:ea typeface="+mn-ea"/>
        <a:cs typeface="+mn-cs"/>
      </a:defRPr>
    </a:lvl2pPr>
    <a:lvl3pPr marL="914400" algn="l" rtl="0" eaLnBrk="0" fontAlgn="base" hangingPunct="0">
      <a:spcBef>
        <a:spcPct val="0"/>
      </a:spcBef>
      <a:spcAft>
        <a:spcPct val="0"/>
      </a:spcAft>
      <a:defRPr sz="1600" b="1" kern="1200">
        <a:solidFill>
          <a:schemeClr val="tx1"/>
        </a:solidFill>
        <a:latin typeface="Nimbus Roman No9 L" pitchFamily="16" charset="0"/>
        <a:ea typeface="+mn-ea"/>
        <a:cs typeface="+mn-cs"/>
      </a:defRPr>
    </a:lvl3pPr>
    <a:lvl4pPr marL="1371600" algn="l" rtl="0" eaLnBrk="0" fontAlgn="base" hangingPunct="0">
      <a:spcBef>
        <a:spcPct val="0"/>
      </a:spcBef>
      <a:spcAft>
        <a:spcPct val="0"/>
      </a:spcAft>
      <a:defRPr sz="1600" b="1" kern="1200">
        <a:solidFill>
          <a:schemeClr val="tx1"/>
        </a:solidFill>
        <a:latin typeface="Nimbus Roman No9 L" pitchFamily="16" charset="0"/>
        <a:ea typeface="+mn-ea"/>
        <a:cs typeface="+mn-cs"/>
      </a:defRPr>
    </a:lvl4pPr>
    <a:lvl5pPr marL="1828800" algn="l" rtl="0" eaLnBrk="0" fontAlgn="base" hangingPunct="0">
      <a:spcBef>
        <a:spcPct val="0"/>
      </a:spcBef>
      <a:spcAft>
        <a:spcPct val="0"/>
      </a:spcAft>
      <a:defRPr sz="1600" b="1" kern="1200">
        <a:solidFill>
          <a:schemeClr val="tx1"/>
        </a:solidFill>
        <a:latin typeface="Nimbus Roman No9 L" pitchFamily="16" charset="0"/>
        <a:ea typeface="+mn-ea"/>
        <a:cs typeface="+mn-cs"/>
      </a:defRPr>
    </a:lvl5pPr>
    <a:lvl6pPr marL="2286000" algn="l" defTabSz="914400" rtl="0" eaLnBrk="1" latinLnBrk="0" hangingPunct="1">
      <a:defRPr sz="1600" b="1" kern="1200">
        <a:solidFill>
          <a:schemeClr val="tx1"/>
        </a:solidFill>
        <a:latin typeface="Nimbus Roman No9 L" pitchFamily="16" charset="0"/>
        <a:ea typeface="+mn-ea"/>
        <a:cs typeface="+mn-cs"/>
      </a:defRPr>
    </a:lvl6pPr>
    <a:lvl7pPr marL="2743200" algn="l" defTabSz="914400" rtl="0" eaLnBrk="1" latinLnBrk="0" hangingPunct="1">
      <a:defRPr sz="1600" b="1" kern="1200">
        <a:solidFill>
          <a:schemeClr val="tx1"/>
        </a:solidFill>
        <a:latin typeface="Nimbus Roman No9 L" pitchFamily="16" charset="0"/>
        <a:ea typeface="+mn-ea"/>
        <a:cs typeface="+mn-cs"/>
      </a:defRPr>
    </a:lvl7pPr>
    <a:lvl8pPr marL="3200400" algn="l" defTabSz="914400" rtl="0" eaLnBrk="1" latinLnBrk="0" hangingPunct="1">
      <a:defRPr sz="1600" b="1" kern="1200">
        <a:solidFill>
          <a:schemeClr val="tx1"/>
        </a:solidFill>
        <a:latin typeface="Nimbus Roman No9 L" pitchFamily="16" charset="0"/>
        <a:ea typeface="+mn-ea"/>
        <a:cs typeface="+mn-cs"/>
      </a:defRPr>
    </a:lvl8pPr>
    <a:lvl9pPr marL="3657600" algn="l" defTabSz="914400" rtl="0" eaLnBrk="1" latinLnBrk="0" hangingPunct="1">
      <a:defRPr sz="1600" b="1" kern="1200">
        <a:solidFill>
          <a:schemeClr val="tx1"/>
        </a:solidFill>
        <a:latin typeface="Nimbus Roman No9 L" pitchFamily="16"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FF"/>
    <a:srgbClr val="BBCEC4"/>
    <a:srgbClr val="008000"/>
    <a:srgbClr val="FFFFCC"/>
    <a:srgbClr val="CCFFFF"/>
    <a:srgbClr val="FFFF99"/>
    <a:srgbClr val="33CC33"/>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3" autoAdjust="0"/>
    <p:restoredTop sz="74346" autoAdjust="0"/>
  </p:normalViewPr>
  <p:slideViewPr>
    <p:cSldViewPr>
      <p:cViewPr varScale="1">
        <p:scale>
          <a:sx n="114" d="100"/>
          <a:sy n="114" d="100"/>
        </p:scale>
        <p:origin x="1384" y="60"/>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00" d="100"/>
        <a:sy n="100" d="100"/>
      </p:scale>
      <p:origin x="0" y="-58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isashi Sato" userId="de8f991fc1b2c22f" providerId="LiveId" clId="{D9D0BEBA-585B-42AA-9F17-1396FBE7DE03}"/>
    <pc:docChg chg="delSld">
      <pc:chgData name="Hisashi Sato" userId="de8f991fc1b2c22f" providerId="LiveId" clId="{D9D0BEBA-585B-42AA-9F17-1396FBE7DE03}" dt="2023-11-11T07:05:38.965" v="1" actId="47"/>
      <pc:docMkLst>
        <pc:docMk/>
      </pc:docMkLst>
      <pc:sldChg chg="del">
        <pc:chgData name="Hisashi Sato" userId="de8f991fc1b2c22f" providerId="LiveId" clId="{D9D0BEBA-585B-42AA-9F17-1396FBE7DE03}" dt="2023-11-11T07:05:36.059" v="0" actId="47"/>
        <pc:sldMkLst>
          <pc:docMk/>
          <pc:sldMk cId="0" sldId="659"/>
        </pc:sldMkLst>
      </pc:sldChg>
      <pc:sldChg chg="del">
        <pc:chgData name="Hisashi Sato" userId="de8f991fc1b2c22f" providerId="LiveId" clId="{D9D0BEBA-585B-42AA-9F17-1396FBE7DE03}" dt="2023-11-11T07:05:38.965" v="1" actId="47"/>
        <pc:sldMkLst>
          <pc:docMk/>
          <pc:sldMk cId="0" sldId="710"/>
        </pc:sldMkLst>
      </pc:sldChg>
      <pc:sldChg chg="del">
        <pc:chgData name="Hisashi Sato" userId="de8f991fc1b2c22f" providerId="LiveId" clId="{D9D0BEBA-585B-42AA-9F17-1396FBE7DE03}" dt="2023-11-11T07:05:36.059" v="0" actId="47"/>
        <pc:sldMkLst>
          <pc:docMk/>
          <pc:sldMk cId="0" sldId="75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EFD872C9-0005-1CB8-9122-D72C5CFEBA74}"/>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ltLang="ja-JP"/>
          </a:p>
        </p:txBody>
      </p:sp>
      <p:sp>
        <p:nvSpPr>
          <p:cNvPr id="192515" name="Rectangle 3">
            <a:extLst>
              <a:ext uri="{FF2B5EF4-FFF2-40B4-BE49-F238E27FC236}">
                <a16:creationId xmlns:a16="http://schemas.microsoft.com/office/drawing/2014/main" id="{A386F25F-ECB0-0C9C-5B80-FFF97CB35EA1}"/>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AD00E277-2D8A-4E55-9EF2-FEC6D618DE32}" type="datetime1">
              <a:rPr lang="ja-JP" altLang="en-US"/>
              <a:pPr>
                <a:defRPr/>
              </a:pPr>
              <a:t>2023/11/11</a:t>
            </a:fld>
            <a:endParaRPr lang="en-US" altLang="ja-JP"/>
          </a:p>
        </p:txBody>
      </p:sp>
      <p:sp>
        <p:nvSpPr>
          <p:cNvPr id="192516" name="Rectangle 4">
            <a:extLst>
              <a:ext uri="{FF2B5EF4-FFF2-40B4-BE49-F238E27FC236}">
                <a16:creationId xmlns:a16="http://schemas.microsoft.com/office/drawing/2014/main" id="{05115CF2-8675-AFCE-DB90-D69D1CF540FC}"/>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ltLang="ja-JP"/>
          </a:p>
        </p:txBody>
      </p:sp>
      <p:sp>
        <p:nvSpPr>
          <p:cNvPr id="192517" name="Rectangle 5">
            <a:extLst>
              <a:ext uri="{FF2B5EF4-FFF2-40B4-BE49-F238E27FC236}">
                <a16:creationId xmlns:a16="http://schemas.microsoft.com/office/drawing/2014/main" id="{BF18E618-0074-0875-5BB9-702E8283207B}"/>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AF12206-3388-4A76-8151-096DDEBB5405}" type="slidenum">
              <a:rPr lang="ja-JP" altLang="en-US"/>
              <a:pPr>
                <a:defRPr/>
              </a:pPr>
              <a:t>‹#›</a:t>
            </a:fld>
            <a:endParaRPr lang="en-US" altLang="ja-JP"/>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8FEB2AD6-B76C-5868-67D5-EAAAC4325FE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latin typeface="Arial" charset="0"/>
              </a:defRPr>
            </a:lvl1pPr>
          </a:lstStyle>
          <a:p>
            <a:pPr>
              <a:defRPr/>
            </a:pPr>
            <a:endParaRPr lang="ja-JP" altLang="en-US"/>
          </a:p>
        </p:txBody>
      </p:sp>
      <p:sp>
        <p:nvSpPr>
          <p:cNvPr id="6147" name="Rectangle 3">
            <a:extLst>
              <a:ext uri="{FF2B5EF4-FFF2-40B4-BE49-F238E27FC236}">
                <a16:creationId xmlns:a16="http://schemas.microsoft.com/office/drawing/2014/main" id="{9D53D5B5-C868-1742-22F5-4E71DE399D0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latin typeface="Arial" charset="0"/>
              </a:defRPr>
            </a:lvl1pPr>
          </a:lstStyle>
          <a:p>
            <a:pPr>
              <a:defRPr/>
            </a:pPr>
            <a:endParaRPr lang="ja-JP" altLang="en-US"/>
          </a:p>
        </p:txBody>
      </p:sp>
      <p:sp>
        <p:nvSpPr>
          <p:cNvPr id="2052" name="Rectangle 4">
            <a:extLst>
              <a:ext uri="{FF2B5EF4-FFF2-40B4-BE49-F238E27FC236}">
                <a16:creationId xmlns:a16="http://schemas.microsoft.com/office/drawing/2014/main" id="{EBC083ED-DE50-E248-E5F4-2E9AB02B97D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22BF7D17-45FA-5DEC-88C5-BFB8D5358E1E}"/>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ja-JP" noProof="0"/>
              <a:t>Click to edit Master text styles</a:t>
            </a:r>
          </a:p>
          <a:p>
            <a:pPr lvl="1"/>
            <a:r>
              <a:rPr lang="en-US" altLang="ja-JP" noProof="0"/>
              <a:t>Second level</a:t>
            </a:r>
          </a:p>
          <a:p>
            <a:pPr lvl="2"/>
            <a:r>
              <a:rPr lang="en-US" altLang="ja-JP" noProof="0"/>
              <a:t>Third level</a:t>
            </a:r>
          </a:p>
          <a:p>
            <a:pPr lvl="3"/>
            <a:r>
              <a:rPr lang="en-US" altLang="ja-JP" noProof="0"/>
              <a:t>Fourth level</a:t>
            </a:r>
          </a:p>
          <a:p>
            <a:pPr lvl="4"/>
            <a:r>
              <a:rPr lang="en-US" altLang="ja-JP" noProof="0"/>
              <a:t>Fifth level</a:t>
            </a:r>
          </a:p>
        </p:txBody>
      </p:sp>
      <p:sp>
        <p:nvSpPr>
          <p:cNvPr id="6150" name="Rectangle 6">
            <a:extLst>
              <a:ext uri="{FF2B5EF4-FFF2-40B4-BE49-F238E27FC236}">
                <a16:creationId xmlns:a16="http://schemas.microsoft.com/office/drawing/2014/main" id="{B6E9DAE0-B8DE-7B0A-5675-C77657F365C9}"/>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latin typeface="Arial" charset="0"/>
              </a:defRPr>
            </a:lvl1pPr>
          </a:lstStyle>
          <a:p>
            <a:pPr>
              <a:defRPr/>
            </a:pPr>
            <a:endParaRPr lang="ja-JP" altLang="en-US"/>
          </a:p>
        </p:txBody>
      </p:sp>
      <p:sp>
        <p:nvSpPr>
          <p:cNvPr id="6151" name="Rectangle 7">
            <a:extLst>
              <a:ext uri="{FF2B5EF4-FFF2-40B4-BE49-F238E27FC236}">
                <a16:creationId xmlns:a16="http://schemas.microsoft.com/office/drawing/2014/main" id="{8E4C34E7-251B-6544-80F4-03507A10E337}"/>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Arial" panose="020B0604020202020204" pitchFamily="34" charset="0"/>
              </a:defRPr>
            </a:lvl1pPr>
          </a:lstStyle>
          <a:p>
            <a:pPr>
              <a:defRPr/>
            </a:pPr>
            <a:fld id="{6E87A7A6-EB89-43C2-950D-7EAA23E583B3}" type="slidenum">
              <a:rPr lang="ja-JP" altLang="en-US"/>
              <a:pPr>
                <a:defRPr/>
              </a:pPr>
              <a: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890C4C13-B518-7BF2-F15A-E2FCE4A6E3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a:defRPr sz="1600" b="1">
                <a:solidFill>
                  <a:schemeClr val="tx1"/>
                </a:solidFill>
                <a:latin typeface="Nimbus Roman No9 L" pitchFamily="16" charset="0"/>
              </a:defRPr>
            </a:lvl1pPr>
            <a:lvl2pPr marL="742950" indent="-285750" defTabSz="981075">
              <a:defRPr sz="1600" b="1">
                <a:solidFill>
                  <a:schemeClr val="tx1"/>
                </a:solidFill>
                <a:latin typeface="Nimbus Roman No9 L" pitchFamily="16" charset="0"/>
              </a:defRPr>
            </a:lvl2pPr>
            <a:lvl3pPr marL="1143000" indent="-228600" defTabSz="981075">
              <a:defRPr sz="1600" b="1">
                <a:solidFill>
                  <a:schemeClr val="tx1"/>
                </a:solidFill>
                <a:latin typeface="Nimbus Roman No9 L" pitchFamily="16" charset="0"/>
              </a:defRPr>
            </a:lvl3pPr>
            <a:lvl4pPr marL="1600200" indent="-228600" defTabSz="981075">
              <a:defRPr sz="1600" b="1">
                <a:solidFill>
                  <a:schemeClr val="tx1"/>
                </a:solidFill>
                <a:latin typeface="Nimbus Roman No9 L" pitchFamily="16" charset="0"/>
              </a:defRPr>
            </a:lvl4pPr>
            <a:lvl5pPr marL="2057400" indent="-228600" defTabSz="981075">
              <a:defRPr sz="1600" b="1">
                <a:solidFill>
                  <a:schemeClr val="tx1"/>
                </a:solidFill>
                <a:latin typeface="Nimbus Roman No9 L" pitchFamily="16" charset="0"/>
              </a:defRPr>
            </a:lvl5pPr>
            <a:lvl6pPr marL="2514600" indent="-228600" defTabSz="981075" eaLnBrk="0" fontAlgn="base" hangingPunct="0">
              <a:spcBef>
                <a:spcPct val="0"/>
              </a:spcBef>
              <a:spcAft>
                <a:spcPct val="0"/>
              </a:spcAft>
              <a:defRPr sz="1600" b="1">
                <a:solidFill>
                  <a:schemeClr val="tx1"/>
                </a:solidFill>
                <a:latin typeface="Nimbus Roman No9 L" pitchFamily="16" charset="0"/>
              </a:defRPr>
            </a:lvl6pPr>
            <a:lvl7pPr marL="2971800" indent="-228600" defTabSz="981075" eaLnBrk="0" fontAlgn="base" hangingPunct="0">
              <a:spcBef>
                <a:spcPct val="0"/>
              </a:spcBef>
              <a:spcAft>
                <a:spcPct val="0"/>
              </a:spcAft>
              <a:defRPr sz="1600" b="1">
                <a:solidFill>
                  <a:schemeClr val="tx1"/>
                </a:solidFill>
                <a:latin typeface="Nimbus Roman No9 L" pitchFamily="16" charset="0"/>
              </a:defRPr>
            </a:lvl7pPr>
            <a:lvl8pPr marL="3429000" indent="-228600" defTabSz="981075" eaLnBrk="0" fontAlgn="base" hangingPunct="0">
              <a:spcBef>
                <a:spcPct val="0"/>
              </a:spcBef>
              <a:spcAft>
                <a:spcPct val="0"/>
              </a:spcAft>
              <a:defRPr sz="1600" b="1">
                <a:solidFill>
                  <a:schemeClr val="tx1"/>
                </a:solidFill>
                <a:latin typeface="Nimbus Roman No9 L" pitchFamily="16" charset="0"/>
              </a:defRPr>
            </a:lvl8pPr>
            <a:lvl9pPr marL="3886200" indent="-228600" defTabSz="981075" eaLnBrk="0" fontAlgn="base" hangingPunct="0">
              <a:spcBef>
                <a:spcPct val="0"/>
              </a:spcBef>
              <a:spcAft>
                <a:spcPct val="0"/>
              </a:spcAft>
              <a:defRPr sz="1600" b="1">
                <a:solidFill>
                  <a:schemeClr val="tx1"/>
                </a:solidFill>
                <a:latin typeface="Nimbus Roman No9 L" pitchFamily="16" charset="0"/>
              </a:defRPr>
            </a:lvl9pPr>
          </a:lstStyle>
          <a:p>
            <a:fld id="{EAA85592-3D99-49E0-8F88-F38DD4D26474}" type="slidenum">
              <a:rPr kumimoji="1" lang="en-US" altLang="ja-JP" sz="1200" b="0" smtClean="0">
                <a:latin typeface="Arial" panose="020B0604020202020204" pitchFamily="34" charset="0"/>
              </a:rPr>
              <a:pPr/>
              <a:t>1</a:t>
            </a:fld>
            <a:endParaRPr kumimoji="1" lang="en-US" altLang="ja-JP" sz="1200" b="0">
              <a:latin typeface="Arial" panose="020B0604020202020204" pitchFamily="34" charset="0"/>
            </a:endParaRPr>
          </a:p>
        </p:txBody>
      </p:sp>
      <p:sp>
        <p:nvSpPr>
          <p:cNvPr id="5123" name="Rectangle 2">
            <a:extLst>
              <a:ext uri="{FF2B5EF4-FFF2-40B4-BE49-F238E27FC236}">
                <a16:creationId xmlns:a16="http://schemas.microsoft.com/office/drawing/2014/main" id="{A5AB31EB-A9C8-69E4-D270-9E9D3172A981}"/>
              </a:ext>
            </a:extLst>
          </p:cNvPr>
          <p:cNvSpPr>
            <a:spLocks noGrp="1" noRot="1" noChangeAspect="1" noChangeArrowheads="1" noTextEdit="1"/>
          </p:cNvSpPr>
          <p:nvPr>
            <p:ph type="sldImg"/>
          </p:nvPr>
        </p:nvSpPr>
        <p:spPr>
          <a:xfrm>
            <a:off x="3322638" y="534988"/>
            <a:ext cx="3722687" cy="2578100"/>
          </a:xfrm>
          <a:ln/>
        </p:spPr>
      </p:sp>
      <p:sp>
        <p:nvSpPr>
          <p:cNvPr id="5124" name="Rectangle 3">
            <a:extLst>
              <a:ext uri="{FF2B5EF4-FFF2-40B4-BE49-F238E27FC236}">
                <a16:creationId xmlns:a16="http://schemas.microsoft.com/office/drawing/2014/main" id="{115E9EF9-A364-529E-FBC9-66C10E6CA2DC}"/>
              </a:ext>
            </a:extLst>
          </p:cNvPr>
          <p:cNvSpPr>
            <a:spLocks noGrp="1" noChangeArrowheads="1"/>
          </p:cNvSpPr>
          <p:nvPr>
            <p:ph type="body" idx="1"/>
          </p:nvPr>
        </p:nvSpPr>
        <p:spPr>
          <a:xfrm>
            <a:off x="1395413" y="3330575"/>
            <a:ext cx="7573962" cy="3114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ja-JP">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a:extLst>
              <a:ext uri="{FF2B5EF4-FFF2-40B4-BE49-F238E27FC236}">
                <a16:creationId xmlns:a16="http://schemas.microsoft.com/office/drawing/2014/main" id="{CE87521F-7812-73F4-0804-2D1378C82B3E}"/>
              </a:ext>
            </a:extLst>
          </p:cNvPr>
          <p:cNvSpPr>
            <a:spLocks noGrp="1" noRot="1" noChangeAspect="1" noChangeArrowheads="1" noTextEdit="1"/>
          </p:cNvSpPr>
          <p:nvPr>
            <p:ph type="sldImg"/>
          </p:nvPr>
        </p:nvSpPr>
        <p:spPr>
          <a:ln/>
        </p:spPr>
      </p:sp>
      <p:sp>
        <p:nvSpPr>
          <p:cNvPr id="25603" name="ノート プレースホルダー 2">
            <a:extLst>
              <a:ext uri="{FF2B5EF4-FFF2-40B4-BE49-F238E27FC236}">
                <a16:creationId xmlns:a16="http://schemas.microsoft.com/office/drawing/2014/main" id="{0B767FDF-49E5-7AE6-F776-4BB78A05BA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a:latin typeface="Arial" panose="020B0604020202020204" pitchFamily="34" charset="0"/>
                <a:ea typeface="ＭＳ Ｐゴシック" panose="020B0600070205080204" pitchFamily="50" charset="-128"/>
              </a:rPr>
              <a:t>D:\Dropbox\R\biome_ISLSCP2</a:t>
            </a:r>
            <a:endParaRPr lang="ja-JP" altLang="en-US">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a:extLst>
              <a:ext uri="{FF2B5EF4-FFF2-40B4-BE49-F238E27FC236}">
                <a16:creationId xmlns:a16="http://schemas.microsoft.com/office/drawing/2014/main" id="{C5C41DB9-835F-161F-BF7A-707B9E41DBB5}"/>
              </a:ext>
            </a:extLst>
          </p:cNvPr>
          <p:cNvSpPr>
            <a:spLocks noGrp="1" noRot="1" noChangeAspect="1" noChangeArrowheads="1" noTextEdit="1"/>
          </p:cNvSpPr>
          <p:nvPr>
            <p:ph type="sldImg"/>
          </p:nvPr>
        </p:nvSpPr>
        <p:spPr>
          <a:ln/>
        </p:spPr>
      </p:sp>
      <p:sp>
        <p:nvSpPr>
          <p:cNvPr id="27651" name="ノート プレースホルダー 2">
            <a:extLst>
              <a:ext uri="{FF2B5EF4-FFF2-40B4-BE49-F238E27FC236}">
                <a16:creationId xmlns:a16="http://schemas.microsoft.com/office/drawing/2014/main" id="{82B004E7-4A0F-0C08-8BFC-59C67570398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ea typeface="ＭＳ Ｐゴシック" panose="020B0600070205080204" pitchFamily="50" charset="-128"/>
              </a:rPr>
              <a:t>種群の環境適応の違いが、</a:t>
            </a:r>
            <a:r>
              <a:rPr lang="en-US" altLang="ja-JP">
                <a:latin typeface="Arial" panose="020B0604020202020204" pitchFamily="34" charset="0"/>
                <a:ea typeface="ＭＳ Ｐゴシック" panose="020B0600070205080204" pitchFamily="50" charset="-128"/>
              </a:rPr>
              <a:t>BIOME</a:t>
            </a:r>
            <a:r>
              <a:rPr lang="ja-JP" altLang="en-US">
                <a:latin typeface="Arial" panose="020B0604020202020204" pitchFamily="34" charset="0"/>
                <a:ea typeface="ＭＳ Ｐゴシック" panose="020B0600070205080204" pitchFamily="50" charset="-128"/>
              </a:rPr>
              <a:t>を形成する。このため、例えば「熱帯多雨林」という</a:t>
            </a:r>
            <a:r>
              <a:rPr lang="en-US" altLang="ja-JP">
                <a:latin typeface="Arial" panose="020B0604020202020204" pitchFamily="34" charset="0"/>
                <a:ea typeface="ＭＳ Ｐゴシック" panose="020B0600070205080204" pitchFamily="50" charset="-128"/>
              </a:rPr>
              <a:t>Biome</a:t>
            </a:r>
            <a:r>
              <a:rPr lang="ja-JP" altLang="en-US">
                <a:latin typeface="Arial" panose="020B0604020202020204" pitchFamily="34" charset="0"/>
                <a:ea typeface="ＭＳ Ｐゴシック" panose="020B0600070205080204" pitchFamily="50" charset="-128"/>
              </a:rPr>
              <a:t>は、大陸や地域ごとに種構成が異なるが、似た環境条件に対する適応様式が似ているため、以下に挙げるような共通する特徴を持つ。</a:t>
            </a:r>
          </a:p>
          <a:p>
            <a:r>
              <a:rPr lang="ja-JP" altLang="en-US">
                <a:latin typeface="Arial" panose="020B0604020202020204" pitchFamily="34" charset="0"/>
                <a:ea typeface="ＭＳ Ｐゴシック" panose="020B0600070205080204" pitchFamily="50" charset="-128"/>
              </a:rPr>
              <a:t>・密で鉛直構造の発達した森林：一年を通じて高温多湿なため、植物生産力が高く、それに伴って樹木間の競争が激しく、多くの高木を含む植生となる。</a:t>
            </a:r>
          </a:p>
          <a:p>
            <a:r>
              <a:rPr lang="ja-JP" altLang="en-US">
                <a:latin typeface="Arial" panose="020B0604020202020204" pitchFamily="34" charset="0"/>
                <a:ea typeface="ＭＳ Ｐゴシック" panose="020B0600070205080204" pitchFamily="50" charset="-128"/>
              </a:rPr>
              <a:t>・</a:t>
            </a:r>
            <a:r>
              <a:rPr lang="en-US" altLang="ja-JP">
                <a:latin typeface="Arial" panose="020B0604020202020204" pitchFamily="34" charset="0"/>
                <a:ea typeface="ＭＳ Ｐゴシック" panose="020B0600070205080204" pitchFamily="50" charset="-128"/>
              </a:rPr>
              <a:t>Drip Tip</a:t>
            </a:r>
            <a:r>
              <a:rPr lang="ja-JP" altLang="en-US">
                <a:latin typeface="Arial" panose="020B0604020202020204" pitchFamily="34" charset="0"/>
                <a:ea typeface="ＭＳ Ｐゴシック" panose="020B0600070205080204" pitchFamily="50" charset="-128"/>
              </a:rPr>
              <a:t>：葉の水の切れを良くすることで、葉面に菌類が繁茂する事を防ぐ適応と考えられている。</a:t>
            </a:r>
          </a:p>
          <a:p>
            <a:r>
              <a:rPr lang="ja-JP" altLang="en-US">
                <a:latin typeface="Arial" panose="020B0604020202020204" pitchFamily="34" charset="0"/>
                <a:ea typeface="ＭＳ Ｐゴシック" panose="020B0600070205080204" pitchFamily="50" charset="-128"/>
              </a:rPr>
              <a:t>・着生植物：湿潤な環境下では、樹冠上でも水分の供給が可能なため、熱帯林では着生植物が多い</a:t>
            </a:r>
          </a:p>
          <a:p>
            <a:r>
              <a:rPr lang="ja-JP" altLang="en-US">
                <a:latin typeface="Arial" panose="020B0604020202020204" pitchFamily="34" charset="0"/>
                <a:ea typeface="ＭＳ Ｐゴシック" panose="020B0600070205080204" pitchFamily="50" charset="-128"/>
              </a:rPr>
              <a:t>・板根：土壌が雨に濡れ緩まる事が多く、また林冠層が発達し林床植生が貧弱で土壌保持力が低下しがちな環境に対する適応と考えられている（または、貧栄養な土壌から養分を効率よく吸収するとか、呼吸を助ける、などの役割があると説明されることもある）。</a:t>
            </a:r>
          </a:p>
          <a:p>
            <a:endParaRPr lang="ja-JP" altLang="en-US">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E00C0E0E-8D01-01A3-5A04-1153649AD757}"/>
              </a:ext>
            </a:extLst>
          </p:cNvPr>
          <p:cNvSpPr>
            <a:spLocks noGrp="1" noRot="1" noChangeAspect="1" noChangeArrowheads="1" noTextEdit="1"/>
          </p:cNvSpPr>
          <p:nvPr>
            <p:ph type="sldImg"/>
          </p:nvPr>
        </p:nvSpPr>
        <p:spPr>
          <a:ln/>
        </p:spPr>
      </p:sp>
      <p:sp>
        <p:nvSpPr>
          <p:cNvPr id="29699" name="ノート プレースホルダー 2">
            <a:extLst>
              <a:ext uri="{FF2B5EF4-FFF2-40B4-BE49-F238E27FC236}">
                <a16:creationId xmlns:a16="http://schemas.microsoft.com/office/drawing/2014/main" id="{F7BCD9A7-30F5-7CAB-BFE3-9CFB82A6E4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ea typeface="ＭＳ Ｐゴシック" panose="020B0600070205080204" pitchFamily="50" charset="-128"/>
              </a:rPr>
              <a:t>マキ科の植物の葉は、割と平べったく、なかには殆ど広葉と言って良い形態を持つ種も存在する。ただし、いずれも球果を持つ。</a:t>
            </a:r>
            <a:endParaRPr lang="en-US" altLang="ja-JP">
              <a:latin typeface="Arial" panose="020B0604020202020204" pitchFamily="34" charset="0"/>
              <a:ea typeface="ＭＳ Ｐゴシック" panose="020B0600070205080204" pitchFamily="50" charset="-128"/>
            </a:endParaRPr>
          </a:p>
          <a:p>
            <a:endParaRPr lang="en-US" altLang="ja-JP">
              <a:latin typeface="Arial" panose="020B0604020202020204" pitchFamily="34" charset="0"/>
              <a:ea typeface="ＭＳ Ｐゴシック" panose="020B0600070205080204" pitchFamily="50" charset="-128"/>
            </a:endParaRPr>
          </a:p>
          <a:p>
            <a:r>
              <a:rPr lang="ja-JP" altLang="en-US">
                <a:latin typeface="Arial" panose="020B0604020202020204" pitchFamily="34" charset="0"/>
                <a:ea typeface="ＭＳ Ｐゴシック" panose="020B0600070205080204" pitchFamily="50" charset="-128"/>
              </a:rPr>
              <a:t>東シベリアにおけるカラマツ林の分布は、地表面近くの永久凍土の分布とほぼ重なっており、永久凍土上という環境に対する適応が、カラマツを優占種にしていると考えられている。</a:t>
            </a:r>
            <a:endParaRPr lang="en-US" altLang="ja-JP">
              <a:latin typeface="Arial" panose="020B0604020202020204" pitchFamily="34" charset="0"/>
              <a:ea typeface="ＭＳ Ｐゴシック" panose="020B0600070205080204" pitchFamily="50" charset="-128"/>
            </a:endParaRPr>
          </a:p>
          <a:p>
            <a:r>
              <a:rPr lang="ja-JP" altLang="en-US">
                <a:latin typeface="Arial" panose="020B0604020202020204" pitchFamily="34" charset="0"/>
                <a:ea typeface="ＭＳ Ｐゴシック" panose="020B0600070205080204" pitchFamily="50" charset="-128"/>
              </a:rPr>
              <a:t>そのような適応には、広く浅い根系、落葉時の高い窒素回収率</a:t>
            </a:r>
            <a:r>
              <a:rPr lang="en-US" altLang="ja-JP">
                <a:latin typeface="Arial" panose="020B0604020202020204" pitchFamily="34" charset="0"/>
                <a:ea typeface="ＭＳ Ｐゴシック" panose="020B0600070205080204" pitchFamily="50" charset="-128"/>
              </a:rPr>
              <a:t>(</a:t>
            </a:r>
            <a:r>
              <a:rPr lang="ja-JP" altLang="en-US">
                <a:latin typeface="Arial" panose="020B0604020202020204" pitchFamily="34" charset="0"/>
                <a:ea typeface="ＭＳ Ｐゴシック" panose="020B0600070205080204" pitchFamily="50" charset="-128"/>
              </a:rPr>
              <a:t>約</a:t>
            </a:r>
            <a:r>
              <a:rPr lang="en-US" altLang="ja-JP">
                <a:latin typeface="Arial" panose="020B0604020202020204" pitchFamily="34" charset="0"/>
                <a:ea typeface="ＭＳ Ｐゴシック" panose="020B0600070205080204" pitchFamily="50" charset="-128"/>
              </a:rPr>
              <a:t>77%*) </a:t>
            </a:r>
            <a:r>
              <a:rPr lang="ja-JP" altLang="en-US">
                <a:latin typeface="Arial" panose="020B0604020202020204" pitchFamily="34" charset="0"/>
                <a:ea typeface="ＭＳ Ｐゴシック" panose="020B0600070205080204" pitchFamily="50" charset="-128"/>
              </a:rPr>
              <a:t>などが含まれる。</a:t>
            </a:r>
            <a:endParaRPr lang="en-US" altLang="ja-JP">
              <a:latin typeface="Arial" panose="020B0604020202020204" pitchFamily="34" charset="0"/>
              <a:ea typeface="ＭＳ Ｐゴシック" panose="020B0600070205080204" pitchFamily="50" charset="-128"/>
            </a:endParaRPr>
          </a:p>
          <a:p>
            <a:r>
              <a:rPr lang="en-US" altLang="ja-JP">
                <a:latin typeface="Arial" panose="020B0604020202020204" pitchFamily="34" charset="0"/>
                <a:ea typeface="ＭＳ Ｐゴシック" panose="020B0600070205080204" pitchFamily="50" charset="-128"/>
              </a:rPr>
              <a:t>*</a:t>
            </a:r>
            <a:r>
              <a:rPr lang="ja-JP" altLang="en-US">
                <a:latin typeface="Arial" panose="020B0604020202020204" pitchFamily="34" charset="0"/>
                <a:ea typeface="ＭＳ Ｐゴシック" panose="020B0600070205080204" pitchFamily="50" charset="-128"/>
              </a:rPr>
              <a:t>落葉時の窒素回収率は</a:t>
            </a:r>
            <a:r>
              <a:rPr lang="en-US" altLang="ja-JP">
                <a:latin typeface="Arial" panose="020B0604020202020204" pitchFamily="34" charset="0"/>
                <a:ea typeface="ＭＳ Ｐゴシック" panose="020B0600070205080204" pitchFamily="50" charset="-128"/>
              </a:rPr>
              <a:t>5</a:t>
            </a:r>
            <a:r>
              <a:rPr lang="ja-JP" altLang="en-US">
                <a:latin typeface="Arial" panose="020B0604020202020204" pitchFamily="34" charset="0"/>
                <a:ea typeface="ＭＳ Ｐゴシック" panose="020B0600070205080204" pitchFamily="50" charset="-128"/>
              </a:rPr>
              <a:t>割程度が一般的だが、大きな種間差があるり、窒素固定細菌を根に共生させているハンノキでは低く、 グルチノーザハンノキでは</a:t>
            </a:r>
            <a:r>
              <a:rPr lang="en-US" altLang="ja-JP">
                <a:latin typeface="Arial" panose="020B0604020202020204" pitchFamily="34" charset="0"/>
                <a:ea typeface="ＭＳ Ｐゴシック" panose="020B0600070205080204" pitchFamily="50" charset="-128"/>
              </a:rPr>
              <a:t>16%</a:t>
            </a:r>
            <a:r>
              <a:rPr lang="ja-JP" altLang="en-US">
                <a:latin typeface="Arial" panose="020B0604020202020204" pitchFamily="34" charset="0"/>
                <a:ea typeface="ＭＳ Ｐゴシック" panose="020B0600070205080204" pitchFamily="50" charset="-128"/>
              </a:rPr>
              <a:t>と見積もられている。</a:t>
            </a:r>
          </a:p>
        </p:txBody>
      </p:sp>
      <p:sp>
        <p:nvSpPr>
          <p:cNvPr id="29700" name="スライド番号プレースホルダー 3">
            <a:extLst>
              <a:ext uri="{FF2B5EF4-FFF2-40B4-BE49-F238E27FC236}">
                <a16:creationId xmlns:a16="http://schemas.microsoft.com/office/drawing/2014/main" id="{8EBF8FA1-1F2E-6DEC-4EFE-4DF0F0CDA9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a:defRPr sz="1600" b="1">
                <a:solidFill>
                  <a:schemeClr val="tx1"/>
                </a:solidFill>
                <a:latin typeface="Nimbus Roman No9 L" pitchFamily="16" charset="0"/>
              </a:defRPr>
            </a:lvl1pPr>
            <a:lvl2pPr marL="742950" indent="-285750" defTabSz="981075">
              <a:defRPr sz="1600" b="1">
                <a:solidFill>
                  <a:schemeClr val="tx1"/>
                </a:solidFill>
                <a:latin typeface="Nimbus Roman No9 L" pitchFamily="16" charset="0"/>
              </a:defRPr>
            </a:lvl2pPr>
            <a:lvl3pPr marL="1143000" indent="-228600" defTabSz="981075">
              <a:defRPr sz="1600" b="1">
                <a:solidFill>
                  <a:schemeClr val="tx1"/>
                </a:solidFill>
                <a:latin typeface="Nimbus Roman No9 L" pitchFamily="16" charset="0"/>
              </a:defRPr>
            </a:lvl3pPr>
            <a:lvl4pPr marL="1600200" indent="-228600" defTabSz="981075">
              <a:defRPr sz="1600" b="1">
                <a:solidFill>
                  <a:schemeClr val="tx1"/>
                </a:solidFill>
                <a:latin typeface="Nimbus Roman No9 L" pitchFamily="16" charset="0"/>
              </a:defRPr>
            </a:lvl4pPr>
            <a:lvl5pPr marL="2057400" indent="-228600" defTabSz="981075">
              <a:defRPr sz="1600" b="1">
                <a:solidFill>
                  <a:schemeClr val="tx1"/>
                </a:solidFill>
                <a:latin typeface="Nimbus Roman No9 L" pitchFamily="16" charset="0"/>
              </a:defRPr>
            </a:lvl5pPr>
            <a:lvl6pPr marL="2514600" indent="-228600" defTabSz="981075" eaLnBrk="0" fontAlgn="base" hangingPunct="0">
              <a:spcBef>
                <a:spcPct val="0"/>
              </a:spcBef>
              <a:spcAft>
                <a:spcPct val="0"/>
              </a:spcAft>
              <a:defRPr sz="1600" b="1">
                <a:solidFill>
                  <a:schemeClr val="tx1"/>
                </a:solidFill>
                <a:latin typeface="Nimbus Roman No9 L" pitchFamily="16" charset="0"/>
              </a:defRPr>
            </a:lvl6pPr>
            <a:lvl7pPr marL="2971800" indent="-228600" defTabSz="981075" eaLnBrk="0" fontAlgn="base" hangingPunct="0">
              <a:spcBef>
                <a:spcPct val="0"/>
              </a:spcBef>
              <a:spcAft>
                <a:spcPct val="0"/>
              </a:spcAft>
              <a:defRPr sz="1600" b="1">
                <a:solidFill>
                  <a:schemeClr val="tx1"/>
                </a:solidFill>
                <a:latin typeface="Nimbus Roman No9 L" pitchFamily="16" charset="0"/>
              </a:defRPr>
            </a:lvl7pPr>
            <a:lvl8pPr marL="3429000" indent="-228600" defTabSz="981075" eaLnBrk="0" fontAlgn="base" hangingPunct="0">
              <a:spcBef>
                <a:spcPct val="0"/>
              </a:spcBef>
              <a:spcAft>
                <a:spcPct val="0"/>
              </a:spcAft>
              <a:defRPr sz="1600" b="1">
                <a:solidFill>
                  <a:schemeClr val="tx1"/>
                </a:solidFill>
                <a:latin typeface="Nimbus Roman No9 L" pitchFamily="16" charset="0"/>
              </a:defRPr>
            </a:lvl8pPr>
            <a:lvl9pPr marL="3886200" indent="-228600" defTabSz="981075" eaLnBrk="0" fontAlgn="base" hangingPunct="0">
              <a:spcBef>
                <a:spcPct val="0"/>
              </a:spcBef>
              <a:spcAft>
                <a:spcPct val="0"/>
              </a:spcAft>
              <a:defRPr sz="1600" b="1">
                <a:solidFill>
                  <a:schemeClr val="tx1"/>
                </a:solidFill>
                <a:latin typeface="Nimbus Roman No9 L" pitchFamily="16" charset="0"/>
              </a:defRPr>
            </a:lvl9pPr>
          </a:lstStyle>
          <a:p>
            <a:fld id="{6BC238C3-046C-487B-8DB4-57E860DD08CA}" type="slidenum">
              <a:rPr kumimoji="1" lang="ja-JP" altLang="en-US" sz="1200" b="0" smtClean="0">
                <a:latin typeface="Arial" panose="020B0604020202020204" pitchFamily="34" charset="0"/>
              </a:rPr>
              <a:pPr/>
              <a:t>14</a:t>
            </a:fld>
            <a:endParaRPr kumimoji="1" lang="ja-JP" altLang="en-US" sz="1200" b="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a:extLst>
              <a:ext uri="{FF2B5EF4-FFF2-40B4-BE49-F238E27FC236}">
                <a16:creationId xmlns:a16="http://schemas.microsoft.com/office/drawing/2014/main" id="{3F6B32E4-E3FF-584D-8EDC-D5220E59B7A0}"/>
              </a:ext>
            </a:extLst>
          </p:cNvPr>
          <p:cNvSpPr>
            <a:spLocks noGrp="1" noRot="1" noChangeAspect="1" noChangeArrowheads="1" noTextEdit="1"/>
          </p:cNvSpPr>
          <p:nvPr>
            <p:ph type="sldImg"/>
          </p:nvPr>
        </p:nvSpPr>
        <p:spPr>
          <a:ln/>
        </p:spPr>
      </p:sp>
      <p:sp>
        <p:nvSpPr>
          <p:cNvPr id="31747" name="ノート プレースホルダー 2">
            <a:extLst>
              <a:ext uri="{FF2B5EF4-FFF2-40B4-BE49-F238E27FC236}">
                <a16:creationId xmlns:a16="http://schemas.microsoft.com/office/drawing/2014/main" id="{3AB7E292-977A-494D-2D41-121BC48702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a:latin typeface="Arial" panose="020B0604020202020204" pitchFamily="34" charset="0"/>
                <a:ea typeface="ＭＳ Ｐゴシック" panose="020B0600070205080204" pitchFamily="50" charset="-128"/>
              </a:rPr>
              <a:t>※</a:t>
            </a:r>
            <a:r>
              <a:rPr lang="ja-JP" altLang="en-US">
                <a:latin typeface="Arial" panose="020B0604020202020204" pitchFamily="34" charset="0"/>
                <a:ea typeface="ＭＳ Ｐゴシック" panose="020B0600070205080204" pitchFamily="50" charset="-128"/>
              </a:rPr>
              <a:t>地中海料理に用いられるタイム、マンネンロウ、セージその他のハーブ類、チューリップなどの球根植物などはいずれも、長い人類の歴史の中で森林が退行し、草原となった地中海地方の生態系にある程度適応してきた植物と言われています。</a:t>
            </a:r>
          </a:p>
        </p:txBody>
      </p:sp>
      <p:sp>
        <p:nvSpPr>
          <p:cNvPr id="31748" name="スライド番号プレースホルダー 3">
            <a:extLst>
              <a:ext uri="{FF2B5EF4-FFF2-40B4-BE49-F238E27FC236}">
                <a16:creationId xmlns:a16="http://schemas.microsoft.com/office/drawing/2014/main" id="{59EE323D-6CA0-C6AD-8C0A-C2FA3E42CF1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a:defRPr sz="1600" b="1">
                <a:solidFill>
                  <a:schemeClr val="tx1"/>
                </a:solidFill>
                <a:latin typeface="Nimbus Roman No9 L" pitchFamily="16" charset="0"/>
              </a:defRPr>
            </a:lvl1pPr>
            <a:lvl2pPr marL="742950" indent="-285750" defTabSz="981075">
              <a:defRPr sz="1600" b="1">
                <a:solidFill>
                  <a:schemeClr val="tx1"/>
                </a:solidFill>
                <a:latin typeface="Nimbus Roman No9 L" pitchFamily="16" charset="0"/>
              </a:defRPr>
            </a:lvl2pPr>
            <a:lvl3pPr marL="1143000" indent="-228600" defTabSz="981075">
              <a:defRPr sz="1600" b="1">
                <a:solidFill>
                  <a:schemeClr val="tx1"/>
                </a:solidFill>
                <a:latin typeface="Nimbus Roman No9 L" pitchFamily="16" charset="0"/>
              </a:defRPr>
            </a:lvl3pPr>
            <a:lvl4pPr marL="1600200" indent="-228600" defTabSz="981075">
              <a:defRPr sz="1600" b="1">
                <a:solidFill>
                  <a:schemeClr val="tx1"/>
                </a:solidFill>
                <a:latin typeface="Nimbus Roman No9 L" pitchFamily="16" charset="0"/>
              </a:defRPr>
            </a:lvl4pPr>
            <a:lvl5pPr marL="2057400" indent="-228600" defTabSz="981075">
              <a:defRPr sz="1600" b="1">
                <a:solidFill>
                  <a:schemeClr val="tx1"/>
                </a:solidFill>
                <a:latin typeface="Nimbus Roman No9 L" pitchFamily="16" charset="0"/>
              </a:defRPr>
            </a:lvl5pPr>
            <a:lvl6pPr marL="2514600" indent="-228600" defTabSz="981075" eaLnBrk="0" fontAlgn="base" hangingPunct="0">
              <a:spcBef>
                <a:spcPct val="0"/>
              </a:spcBef>
              <a:spcAft>
                <a:spcPct val="0"/>
              </a:spcAft>
              <a:defRPr sz="1600" b="1">
                <a:solidFill>
                  <a:schemeClr val="tx1"/>
                </a:solidFill>
                <a:latin typeface="Nimbus Roman No9 L" pitchFamily="16" charset="0"/>
              </a:defRPr>
            </a:lvl6pPr>
            <a:lvl7pPr marL="2971800" indent="-228600" defTabSz="981075" eaLnBrk="0" fontAlgn="base" hangingPunct="0">
              <a:spcBef>
                <a:spcPct val="0"/>
              </a:spcBef>
              <a:spcAft>
                <a:spcPct val="0"/>
              </a:spcAft>
              <a:defRPr sz="1600" b="1">
                <a:solidFill>
                  <a:schemeClr val="tx1"/>
                </a:solidFill>
                <a:latin typeface="Nimbus Roman No9 L" pitchFamily="16" charset="0"/>
              </a:defRPr>
            </a:lvl7pPr>
            <a:lvl8pPr marL="3429000" indent="-228600" defTabSz="981075" eaLnBrk="0" fontAlgn="base" hangingPunct="0">
              <a:spcBef>
                <a:spcPct val="0"/>
              </a:spcBef>
              <a:spcAft>
                <a:spcPct val="0"/>
              </a:spcAft>
              <a:defRPr sz="1600" b="1">
                <a:solidFill>
                  <a:schemeClr val="tx1"/>
                </a:solidFill>
                <a:latin typeface="Nimbus Roman No9 L" pitchFamily="16" charset="0"/>
              </a:defRPr>
            </a:lvl8pPr>
            <a:lvl9pPr marL="3886200" indent="-228600" defTabSz="981075" eaLnBrk="0" fontAlgn="base" hangingPunct="0">
              <a:spcBef>
                <a:spcPct val="0"/>
              </a:spcBef>
              <a:spcAft>
                <a:spcPct val="0"/>
              </a:spcAft>
              <a:defRPr sz="1600" b="1">
                <a:solidFill>
                  <a:schemeClr val="tx1"/>
                </a:solidFill>
                <a:latin typeface="Nimbus Roman No9 L" pitchFamily="16" charset="0"/>
              </a:defRPr>
            </a:lvl9pPr>
          </a:lstStyle>
          <a:p>
            <a:fld id="{18716476-C39C-4D1D-9B5A-4091B209F011}" type="slidenum">
              <a:rPr kumimoji="1" lang="ja-JP" altLang="en-US" sz="1200" b="0" smtClean="0">
                <a:latin typeface="Arial" panose="020B0604020202020204" pitchFamily="34" charset="0"/>
              </a:rPr>
              <a:pPr/>
              <a:t>15</a:t>
            </a:fld>
            <a:endParaRPr kumimoji="1" lang="ja-JP" altLang="en-US" sz="1200" b="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a:extLst>
              <a:ext uri="{FF2B5EF4-FFF2-40B4-BE49-F238E27FC236}">
                <a16:creationId xmlns:a16="http://schemas.microsoft.com/office/drawing/2014/main" id="{731F82CF-3DC7-8D1C-0A26-CAAB5E9CD4D8}"/>
              </a:ext>
            </a:extLst>
          </p:cNvPr>
          <p:cNvSpPr>
            <a:spLocks noGrp="1" noRot="1" noChangeAspect="1" noChangeArrowheads="1" noTextEdit="1"/>
          </p:cNvSpPr>
          <p:nvPr>
            <p:ph type="sldImg"/>
          </p:nvPr>
        </p:nvSpPr>
        <p:spPr>
          <a:ln/>
        </p:spPr>
      </p:sp>
      <p:sp>
        <p:nvSpPr>
          <p:cNvPr id="33795" name="ノート プレースホルダー 2">
            <a:extLst>
              <a:ext uri="{FF2B5EF4-FFF2-40B4-BE49-F238E27FC236}">
                <a16:creationId xmlns:a16="http://schemas.microsoft.com/office/drawing/2014/main" id="{0C1770C0-275A-9E63-B5BE-D947E7E50A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sz="1400">
                <a:latin typeface="Arial" panose="020B0604020202020204" pitchFamily="34" charset="0"/>
                <a:ea typeface="ＭＳ Ｐゴシック" panose="020B0600070205080204" pitchFamily="50" charset="-128"/>
              </a:rPr>
              <a:t>落葉は、温良不足や水不足の時に、予め葉から窒素などの養分を回収した上で、葉を脱落させる戦略。</a:t>
            </a:r>
          </a:p>
          <a:p>
            <a:r>
              <a:rPr lang="en-US" altLang="ja-JP" sz="1400">
                <a:latin typeface="Arial" panose="020B0604020202020204" pitchFamily="34" charset="0"/>
                <a:ea typeface="ＭＳ Ｐゴシック" panose="020B0600070205080204" pitchFamily="50" charset="-128"/>
              </a:rPr>
              <a:t> </a:t>
            </a:r>
            <a:endParaRPr lang="ja-JP" altLang="ja-JP" sz="1400">
              <a:latin typeface="Arial" panose="020B0604020202020204" pitchFamily="34" charset="0"/>
              <a:ea typeface="ＭＳ Ｐゴシック" panose="020B0600070205080204" pitchFamily="50" charset="-128"/>
            </a:endParaRPr>
          </a:p>
          <a:p>
            <a:r>
              <a:rPr lang="ja-JP" altLang="ja-JP" sz="1400">
                <a:latin typeface="Arial" panose="020B0604020202020204" pitchFamily="34" charset="0"/>
                <a:ea typeface="ＭＳ Ｐゴシック" panose="020B0600070205080204" pitchFamily="50" charset="-128"/>
              </a:rPr>
              <a:t>葉を落とす</a:t>
            </a:r>
            <a:r>
              <a:rPr lang="en-US" altLang="ja-JP" sz="1400">
                <a:latin typeface="Arial" panose="020B0604020202020204" pitchFamily="34" charset="0"/>
                <a:ea typeface="ＭＳ Ｐゴシック" panose="020B0600070205080204" pitchFamily="50" charset="-128"/>
              </a:rPr>
              <a:t>Cue</a:t>
            </a:r>
            <a:r>
              <a:rPr lang="ja-JP" altLang="ja-JP" sz="1400">
                <a:latin typeface="Arial" panose="020B0604020202020204" pitchFamily="34" charset="0"/>
                <a:ea typeface="ＭＳ Ｐゴシック" panose="020B0600070205080204" pitchFamily="50" charset="-128"/>
              </a:rPr>
              <a:t>は、一般に、気温、日長、そして乾燥シグナルである。この</a:t>
            </a:r>
            <a:r>
              <a:rPr lang="en-US" altLang="ja-JP" sz="1400">
                <a:latin typeface="Arial" panose="020B0604020202020204" pitchFamily="34" charset="0"/>
                <a:ea typeface="ＭＳ Ｐゴシック" panose="020B0600070205080204" pitchFamily="50" charset="-128"/>
              </a:rPr>
              <a:t>Cue</a:t>
            </a:r>
            <a:r>
              <a:rPr lang="ja-JP" altLang="ja-JP" sz="1400">
                <a:latin typeface="Arial" panose="020B0604020202020204" pitchFamily="34" charset="0"/>
                <a:ea typeface="ＭＳ Ｐゴシック" panose="020B0600070205080204" pitchFamily="50" charset="-128"/>
              </a:rPr>
              <a:t>が適切に設定されていることは、植物の栄養収支において重要。早すぎると年間光合成量を低下させてしまうし、遅すぎると葉が霜でダメージを受け、そしてダメージを受けた葉からの栄養分の回収は困難になる。展葉させるタイミングも、同様に大切である。</a:t>
            </a:r>
            <a:endParaRPr lang="en-US" altLang="ja-JP" sz="1400">
              <a:latin typeface="Arial" panose="020B0604020202020204" pitchFamily="34" charset="0"/>
              <a:ea typeface="ＭＳ Ｐゴシック" panose="020B0600070205080204" pitchFamily="50" charset="-128"/>
            </a:endParaRPr>
          </a:p>
          <a:p>
            <a:endParaRPr lang="en-US" altLang="ja-JP" sz="1400">
              <a:latin typeface="Arial" panose="020B0604020202020204" pitchFamily="34" charset="0"/>
              <a:ea typeface="ＭＳ Ｐゴシック" panose="020B0600070205080204" pitchFamily="50" charset="-128"/>
            </a:endParaRPr>
          </a:p>
          <a:p>
            <a:r>
              <a:rPr lang="ja-JP" altLang="ja-JP" sz="1400">
                <a:latin typeface="Arial" panose="020B0604020202020204" pitchFamily="34" charset="0"/>
                <a:ea typeface="ＭＳ Ｐゴシック" panose="020B0600070205080204" pitchFamily="50" charset="-128"/>
              </a:rPr>
              <a:t>なお、寒い気候帯には常緑針葉樹林が分布する。寒い気候帯は、一年の成長期間が短く毎年新しい葉を生産することが効率的でないため、脱水や霜害への耐性の高い針葉（細く堅くワックスで覆われている）を有する樹種が有利になるからだと考えられている。東シベリアの様に冬期の寒さが極めて厳しく、しかし夏期には十分暖かくなる環境では、落葉性針葉樹であるカラマツが分布する。</a:t>
            </a:r>
            <a:endParaRPr lang="en-US" altLang="ja-JP" sz="1400">
              <a:latin typeface="Arial" panose="020B0604020202020204" pitchFamily="34" charset="0"/>
              <a:ea typeface="ＭＳ Ｐゴシック" panose="020B0600070205080204" pitchFamily="50" charset="-128"/>
            </a:endParaRPr>
          </a:p>
          <a:p>
            <a:r>
              <a:rPr lang="en-US" altLang="ja-JP" sz="1400">
                <a:latin typeface="Arial" panose="020B0604020202020204" pitchFamily="34" charset="0"/>
                <a:ea typeface="ＭＳ Ｐゴシック" panose="020B0600070205080204" pitchFamily="50" charset="-128"/>
              </a:rPr>
              <a:t> </a:t>
            </a:r>
            <a:endParaRPr lang="ja-JP" altLang="ja-JP" sz="1400">
              <a:latin typeface="Arial" panose="020B0604020202020204" pitchFamily="34" charset="0"/>
              <a:ea typeface="ＭＳ Ｐゴシック" panose="020B0600070205080204" pitchFamily="50" charset="-128"/>
            </a:endParaRPr>
          </a:p>
          <a:p>
            <a:r>
              <a:rPr lang="ja-JP" altLang="ja-JP" sz="1400">
                <a:latin typeface="Arial" panose="020B0604020202020204" pitchFamily="34" charset="0"/>
                <a:ea typeface="ＭＳ Ｐゴシック" panose="020B0600070205080204" pitchFamily="50" charset="-128"/>
              </a:rPr>
              <a:t>なお、亜寒帯で常緑性の針葉樹林が分布している理由としては、気候だけでなく、栄養塩の不足も関与している可能性も高い。落葉時に全ての栄養塩が葉から回収できるわけではないため。</a:t>
            </a:r>
          </a:p>
          <a:p>
            <a:endParaRPr lang="en-US" altLang="ja-JP" sz="1400">
              <a:latin typeface="Arial" panose="020B0604020202020204" pitchFamily="34" charset="0"/>
              <a:ea typeface="ＭＳ Ｐゴシック" panose="020B0600070205080204" pitchFamily="50" charset="-128"/>
            </a:endParaRPr>
          </a:p>
          <a:p>
            <a:endParaRPr lang="en-US" altLang="ja-JP" sz="1400">
              <a:latin typeface="Arial" panose="020B0604020202020204" pitchFamily="34" charset="0"/>
              <a:ea typeface="ＭＳ Ｐゴシック" panose="020B0600070205080204" pitchFamily="50" charset="-128"/>
            </a:endParaRPr>
          </a:p>
          <a:p>
            <a:r>
              <a:rPr lang="ja-JP" altLang="en-US" sz="1400">
                <a:latin typeface="Arial" panose="020B0604020202020204" pitchFamily="34" charset="0"/>
                <a:ea typeface="ＭＳ Ｐゴシック" panose="020B0600070205080204" pitchFamily="50" charset="-128"/>
              </a:rPr>
              <a:t>図は</a:t>
            </a:r>
            <a:r>
              <a:rPr lang="en-US" altLang="ja-JP" sz="1400">
                <a:latin typeface="Arial" panose="020B0604020202020204" pitchFamily="34" charset="0"/>
                <a:ea typeface="ＭＳ Ｐゴシック" panose="020B0600070205080204" pitchFamily="50" charset="-128"/>
              </a:rPr>
              <a:t>Adams (2010)</a:t>
            </a:r>
            <a:r>
              <a:rPr lang="ja-JP" altLang="en-US" sz="1400">
                <a:latin typeface="Arial" panose="020B0604020202020204" pitchFamily="34" charset="0"/>
                <a:ea typeface="ＭＳ Ｐゴシック" panose="020B0600070205080204" pitchFamily="50" charset="-128"/>
              </a:rPr>
              <a:t>より</a:t>
            </a:r>
            <a:endParaRPr lang="ja-JP" altLang="en-US">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60ECCAFA-AE1E-79A4-84FD-DDCF8BE13C1D}"/>
              </a:ext>
            </a:extLst>
          </p:cNvPr>
          <p:cNvSpPr>
            <a:spLocks noGrp="1" noRot="1" noChangeAspect="1" noChangeArrowheads="1" noTextEdit="1"/>
          </p:cNvSpPr>
          <p:nvPr>
            <p:ph type="sldImg"/>
          </p:nvPr>
        </p:nvSpPr>
        <p:spPr>
          <a:ln/>
        </p:spPr>
      </p:sp>
      <p:sp>
        <p:nvSpPr>
          <p:cNvPr id="35843" name="ノート プレースホルダー 2">
            <a:extLst>
              <a:ext uri="{FF2B5EF4-FFF2-40B4-BE49-F238E27FC236}">
                <a16:creationId xmlns:a16="http://schemas.microsoft.com/office/drawing/2014/main" id="{8BEA4ED8-01E7-1D60-F072-58665B52AB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89013"/>
            <a:r>
              <a:rPr lang="ja-JP" altLang="ja-JP" sz="1300">
                <a:latin typeface="Arial" panose="020B0604020202020204" pitchFamily="34" charset="0"/>
                <a:ea typeface="ＭＳ Ｐゴシック" panose="020B0600070205080204" pitchFamily="50" charset="-128"/>
              </a:rPr>
              <a:t>バイオームの境界は、多くの場合段階的に生じるが、地形のヘテロ性（南斜面か北斜面かなど）に応じて、パッチ状に移行する場合もあるし、山岳地の森林限界のように急に生じる場合もある。</a:t>
            </a:r>
          </a:p>
          <a:p>
            <a:pPr defTabSz="989013"/>
            <a:endParaRPr kumimoji="1" lang="ja-JP" altLang="en-US">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a:extLst>
              <a:ext uri="{FF2B5EF4-FFF2-40B4-BE49-F238E27FC236}">
                <a16:creationId xmlns:a16="http://schemas.microsoft.com/office/drawing/2014/main" id="{7C4F04AB-2E17-7FFD-59FC-350824ED9EA1}"/>
              </a:ext>
            </a:extLst>
          </p:cNvPr>
          <p:cNvSpPr>
            <a:spLocks noGrp="1" noRot="1" noChangeAspect="1" noChangeArrowheads="1" noTextEdit="1"/>
          </p:cNvSpPr>
          <p:nvPr>
            <p:ph type="sldImg"/>
          </p:nvPr>
        </p:nvSpPr>
        <p:spPr>
          <a:ln/>
        </p:spPr>
      </p:sp>
      <p:sp>
        <p:nvSpPr>
          <p:cNvPr id="38915" name="ノート プレースホルダー 2">
            <a:extLst>
              <a:ext uri="{FF2B5EF4-FFF2-40B4-BE49-F238E27FC236}">
                <a16:creationId xmlns:a16="http://schemas.microsoft.com/office/drawing/2014/main" id="{59D58B25-1326-552B-34BA-D863B621A6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1071563"/>
            <a:r>
              <a:rPr lang="en-US" altLang="ja-JP" sz="1400">
                <a:latin typeface="Arial" panose="020B0604020202020204" pitchFamily="34" charset="0"/>
                <a:ea typeface="ＭＳ Ｐゴシック" panose="020B0600070205080204" pitchFamily="50" charset="-128"/>
              </a:rPr>
              <a:t>Whittaker</a:t>
            </a:r>
            <a:r>
              <a:rPr lang="ja-JP" altLang="ja-JP" sz="1400">
                <a:latin typeface="Arial" panose="020B0604020202020204" pitchFamily="34" charset="0"/>
                <a:ea typeface="ＭＳ Ｐゴシック" panose="020B0600070205080204" pitchFamily="50" charset="-128"/>
              </a:rPr>
              <a:t>の植生型。年平均気温と年降水量のみを考慮に入れたシンプルな区分法。</a:t>
            </a:r>
            <a:r>
              <a:rPr lang="ja-JP" altLang="en-US" sz="1400">
                <a:latin typeface="Arial" panose="020B0604020202020204" pitchFamily="34" charset="0"/>
                <a:ea typeface="ＭＳ Ｐゴシック" panose="020B0600070205080204" pitchFamily="50" charset="-128"/>
              </a:rPr>
              <a:t>シンプル故に合わない場所も多い。</a:t>
            </a:r>
            <a:endParaRPr lang="ja-JP" altLang="ja-JP" sz="1400">
              <a:latin typeface="Arial" panose="020B0604020202020204" pitchFamily="34" charset="0"/>
              <a:ea typeface="ＭＳ Ｐゴシック" panose="020B0600070205080204" pitchFamily="50" charset="-128"/>
            </a:endParaRPr>
          </a:p>
          <a:p>
            <a:pPr defTabSz="1071563"/>
            <a:endParaRPr lang="en-US" altLang="ja-JP" sz="1400">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a:extLst>
              <a:ext uri="{FF2B5EF4-FFF2-40B4-BE49-F238E27FC236}">
                <a16:creationId xmlns:a16="http://schemas.microsoft.com/office/drawing/2014/main" id="{BCEC1B2F-094B-8EB2-0B8B-36C0C5211C37}"/>
              </a:ext>
            </a:extLst>
          </p:cNvPr>
          <p:cNvSpPr>
            <a:spLocks noGrp="1" noRot="1" noChangeAspect="1" noChangeArrowheads="1" noTextEdit="1"/>
          </p:cNvSpPr>
          <p:nvPr>
            <p:ph type="sldImg"/>
          </p:nvPr>
        </p:nvSpPr>
        <p:spPr>
          <a:ln/>
        </p:spPr>
      </p:sp>
      <p:sp>
        <p:nvSpPr>
          <p:cNvPr id="40963" name="ノート プレースホルダー 2">
            <a:extLst>
              <a:ext uri="{FF2B5EF4-FFF2-40B4-BE49-F238E27FC236}">
                <a16:creationId xmlns:a16="http://schemas.microsoft.com/office/drawing/2014/main" id="{2B3963C4-5B78-4C71-45B4-4E411B5B50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400">
                <a:latin typeface="Arial" panose="020B0604020202020204" pitchFamily="34" charset="0"/>
                <a:ea typeface="ＭＳ Ｐゴシック" panose="020B0600070205080204" pitchFamily="50" charset="-128"/>
              </a:rPr>
              <a:t> </a:t>
            </a:r>
            <a:endParaRPr lang="ja-JP" altLang="ja-JP" sz="1400">
              <a:latin typeface="Arial" panose="020B0604020202020204" pitchFamily="34" charset="0"/>
              <a:ea typeface="ＭＳ Ｐゴシック" panose="020B0600070205080204" pitchFamily="50" charset="-128"/>
            </a:endParaRPr>
          </a:p>
          <a:p>
            <a:r>
              <a:rPr lang="en-US" altLang="ja-JP" sz="1400">
                <a:latin typeface="Arial" panose="020B0604020202020204" pitchFamily="34" charset="0"/>
                <a:ea typeface="ＭＳ Ｐゴシック" panose="020B0600070205080204" pitchFamily="50" charset="-128"/>
              </a:rPr>
              <a:t> </a:t>
            </a:r>
            <a:r>
              <a:rPr lang="ja-JP" altLang="ja-JP" sz="1400">
                <a:latin typeface="Arial" panose="020B0604020202020204" pitchFamily="34" charset="0"/>
                <a:ea typeface="ＭＳ Ｐゴシック" panose="020B0600070205080204" pitchFamily="50" charset="-128"/>
              </a:rPr>
              <a:t>現在でも、これら古典的な生物地理学的な成果は、動的全球植生モデル（</a:t>
            </a:r>
            <a:r>
              <a:rPr lang="en-US" altLang="ja-JP" sz="1400">
                <a:latin typeface="Arial" panose="020B0604020202020204" pitchFamily="34" charset="0"/>
                <a:ea typeface="ＭＳ Ｐゴシック" panose="020B0600070205080204" pitchFamily="50" charset="-128"/>
              </a:rPr>
              <a:t>DGVM</a:t>
            </a:r>
            <a:r>
              <a:rPr lang="ja-JP" altLang="ja-JP" sz="1400">
                <a:latin typeface="Arial" panose="020B0604020202020204" pitchFamily="34" charset="0"/>
                <a:ea typeface="ＭＳ Ｐゴシック" panose="020B0600070205080204" pitchFamily="50" charset="-128"/>
              </a:rPr>
              <a:t>）の構築に利用されている。</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a:extLst>
              <a:ext uri="{FF2B5EF4-FFF2-40B4-BE49-F238E27FC236}">
                <a16:creationId xmlns:a16="http://schemas.microsoft.com/office/drawing/2014/main" id="{CF8B497A-5F05-C77E-F2B9-58C4E81D2D59}"/>
              </a:ext>
            </a:extLst>
          </p:cNvPr>
          <p:cNvSpPr>
            <a:spLocks noGrp="1" noRot="1" noChangeAspect="1" noChangeArrowheads="1" noTextEdit="1"/>
          </p:cNvSpPr>
          <p:nvPr>
            <p:ph type="sldImg"/>
          </p:nvPr>
        </p:nvSpPr>
        <p:spPr>
          <a:ln/>
        </p:spPr>
      </p:sp>
      <p:sp>
        <p:nvSpPr>
          <p:cNvPr id="43011" name="ノート プレースホルダー 2">
            <a:extLst>
              <a:ext uri="{FF2B5EF4-FFF2-40B4-BE49-F238E27FC236}">
                <a16:creationId xmlns:a16="http://schemas.microsoft.com/office/drawing/2014/main" id="{39865462-AF78-E584-3C6A-4A9CD8BDDB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1071563"/>
            <a:r>
              <a:rPr lang="en-US" altLang="ja-JP">
                <a:latin typeface="Arial" panose="020B0604020202020204" pitchFamily="34" charset="0"/>
                <a:ea typeface="ＭＳ Ｐゴシック" panose="020B0600070205080204" pitchFamily="50" charset="-128"/>
              </a:rPr>
              <a:t>PFT</a:t>
            </a:r>
            <a:r>
              <a:rPr lang="ja-JP" altLang="en-US">
                <a:latin typeface="Arial" panose="020B0604020202020204" pitchFamily="34" charset="0"/>
                <a:ea typeface="ＭＳ Ｐゴシック" panose="020B0600070205080204" pitchFamily="50" charset="-128"/>
              </a:rPr>
              <a:t>の分類方法は様々で、まだ共通のコンセプトは得られていない。定義も、きちんと確定してないと思う。</a:t>
            </a:r>
            <a:endParaRPr lang="en-US" altLang="ja-JP">
              <a:latin typeface="Arial" panose="020B0604020202020204" pitchFamily="34" charset="0"/>
              <a:ea typeface="ＭＳ Ｐゴシック" panose="020B0600070205080204" pitchFamily="50" charset="-128"/>
            </a:endParaRPr>
          </a:p>
          <a:p>
            <a:pPr defTabSz="1071563"/>
            <a:endParaRPr lang="en-US" altLang="ja-JP">
              <a:latin typeface="Arial" panose="020B0604020202020204" pitchFamily="34" charset="0"/>
              <a:ea typeface="ＭＳ Ｐゴシック" panose="020B0600070205080204" pitchFamily="50" charset="-128"/>
            </a:endParaRPr>
          </a:p>
          <a:p>
            <a:pPr defTabSz="1071563"/>
            <a:r>
              <a:rPr lang="ja-JP" altLang="en-US">
                <a:solidFill>
                  <a:srgbClr val="008000"/>
                </a:solidFill>
                <a:latin typeface="メイリオ" panose="020B0604030504040204" pitchFamily="50" charset="-128"/>
                <a:ea typeface="メイリオ" panose="020B0604030504040204" pitchFamily="50" charset="-128"/>
              </a:rPr>
              <a:t>霜害の生じる気温については、もう少し細かい</a:t>
            </a:r>
            <a:r>
              <a:rPr lang="en-US" altLang="ja-JP">
                <a:solidFill>
                  <a:srgbClr val="008000"/>
                </a:solidFill>
                <a:latin typeface="メイリオ" panose="020B0604030504040204" pitchFamily="50" charset="-128"/>
                <a:ea typeface="メイリオ" panose="020B0604030504040204" pitchFamily="50" charset="-128"/>
              </a:rPr>
              <a:t>PFT</a:t>
            </a:r>
            <a:r>
              <a:rPr lang="ja-JP" altLang="en-US">
                <a:solidFill>
                  <a:srgbClr val="008000"/>
                </a:solidFill>
                <a:latin typeface="メイリオ" panose="020B0604030504040204" pitchFamily="50" charset="-128"/>
                <a:ea typeface="メイリオ" panose="020B0604030504040204" pitchFamily="50" charset="-128"/>
              </a:rPr>
              <a:t>ごとの表が</a:t>
            </a:r>
            <a:r>
              <a:rPr lang="en-US" altLang="ja-JP">
                <a:solidFill>
                  <a:srgbClr val="008000"/>
                </a:solidFill>
                <a:latin typeface="メイリオ" panose="020B0604030504040204" pitchFamily="50" charset="-128"/>
                <a:ea typeface="メイリオ" panose="020B0604030504040204" pitchFamily="50" charset="-128"/>
              </a:rPr>
              <a:t>Woodward (1987)</a:t>
            </a:r>
            <a:r>
              <a:rPr lang="ja-JP" altLang="en-US">
                <a:solidFill>
                  <a:srgbClr val="008000"/>
                </a:solidFill>
                <a:latin typeface="メイリオ" panose="020B0604030504040204" pitchFamily="50" charset="-128"/>
                <a:ea typeface="メイリオ" panose="020B0604030504040204" pitchFamily="50" charset="-128"/>
              </a:rPr>
              <a:t>にある。</a:t>
            </a:r>
            <a:endParaRPr lang="en-US" altLang="ja-JP">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a:extLst>
              <a:ext uri="{FF2B5EF4-FFF2-40B4-BE49-F238E27FC236}">
                <a16:creationId xmlns:a16="http://schemas.microsoft.com/office/drawing/2014/main" id="{4879A406-DDCD-D3B7-DFBA-9D7C425BFC10}"/>
              </a:ext>
            </a:extLst>
          </p:cNvPr>
          <p:cNvSpPr>
            <a:spLocks noGrp="1" noRot="1" noChangeAspect="1" noChangeArrowheads="1" noTextEdit="1"/>
          </p:cNvSpPr>
          <p:nvPr>
            <p:ph type="sldImg"/>
          </p:nvPr>
        </p:nvSpPr>
        <p:spPr>
          <a:ln/>
        </p:spPr>
      </p:sp>
      <p:sp>
        <p:nvSpPr>
          <p:cNvPr id="45059" name="ノート プレースホルダー 2">
            <a:extLst>
              <a:ext uri="{FF2B5EF4-FFF2-40B4-BE49-F238E27FC236}">
                <a16:creationId xmlns:a16="http://schemas.microsoft.com/office/drawing/2014/main" id="{73A79E8F-D2AE-1056-5186-DE0AAE1456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1071563"/>
            <a:r>
              <a:rPr lang="en-US" altLang="ja-JP">
                <a:latin typeface="Arial" panose="020B0604020202020204" pitchFamily="34" charset="0"/>
                <a:ea typeface="ＭＳ Ｐゴシック" panose="020B0600070205080204" pitchFamily="50" charset="-128"/>
              </a:rPr>
              <a:t>SEIB</a:t>
            </a:r>
            <a:r>
              <a:rPr lang="ja-JP" altLang="en-US">
                <a:latin typeface="Arial" panose="020B0604020202020204" pitchFamily="34" charset="0"/>
                <a:ea typeface="ＭＳ Ｐゴシック" panose="020B0600070205080204" pitchFamily="50" charset="-128"/>
              </a:rPr>
              <a:t>では、</a:t>
            </a:r>
            <a:r>
              <a:rPr lang="en-US" altLang="ja-JP">
                <a:latin typeface="Arial" panose="020B0604020202020204" pitchFamily="34" charset="0"/>
                <a:ea typeface="ＭＳ Ｐゴシック" panose="020B0600070205080204" pitchFamily="50" charset="-128"/>
              </a:rPr>
              <a:t>LPJ</a:t>
            </a:r>
            <a:r>
              <a:rPr lang="ja-JP" altLang="en-US">
                <a:latin typeface="Arial" panose="020B0604020202020204" pitchFamily="34" charset="0"/>
                <a:ea typeface="ＭＳ Ｐゴシック" panose="020B0600070205080204" pitchFamily="50" charset="-128"/>
              </a:rPr>
              <a:t>の</a:t>
            </a:r>
            <a:r>
              <a:rPr lang="en-US" altLang="ja-JP">
                <a:latin typeface="Arial" panose="020B0604020202020204" pitchFamily="34" charset="0"/>
                <a:ea typeface="ＭＳ Ｐゴシック" panose="020B0600070205080204" pitchFamily="50" charset="-128"/>
              </a:rPr>
              <a:t>Bioclimatic limits</a:t>
            </a:r>
            <a:r>
              <a:rPr lang="ja-JP" altLang="en-US">
                <a:latin typeface="Arial" panose="020B0604020202020204" pitchFamily="34" charset="0"/>
                <a:ea typeface="ＭＳ Ｐゴシック" panose="020B0600070205080204" pitchFamily="50" charset="-128"/>
              </a:rPr>
              <a:t>と　</a:t>
            </a:r>
            <a:r>
              <a:rPr lang="en-US" altLang="ja-JP">
                <a:latin typeface="Arial" panose="020B0604020202020204" pitchFamily="34" charset="0"/>
                <a:ea typeface="ＭＳ Ｐゴシック" panose="020B0600070205080204" pitchFamily="50" charset="-128"/>
              </a:rPr>
              <a:t>Koppen‘s criteria for tree existence (1936)</a:t>
            </a:r>
            <a:r>
              <a:rPr lang="ja-JP" altLang="en-US">
                <a:latin typeface="Arial" panose="020B0604020202020204" pitchFamily="34" charset="0"/>
                <a:ea typeface="ＭＳ Ｐゴシック" panose="020B0600070205080204" pitchFamily="50" charset="-128"/>
              </a:rPr>
              <a:t>を採用している。さらに</a:t>
            </a:r>
            <a:r>
              <a:rPr lang="en-US" altLang="ja-JP">
                <a:latin typeface="Arial" panose="020B0604020202020204" pitchFamily="34" charset="0"/>
                <a:ea typeface="ＭＳ Ｐゴシック" panose="020B0600070205080204" pitchFamily="50" charset="-128"/>
              </a:rPr>
              <a:t>C3</a:t>
            </a:r>
            <a:r>
              <a:rPr lang="ja-JP" altLang="en-US">
                <a:latin typeface="Arial" panose="020B0604020202020204" pitchFamily="34" charset="0"/>
                <a:ea typeface="ＭＳ Ｐゴシック" panose="020B0600070205080204" pitchFamily="50" charset="-128"/>
              </a:rPr>
              <a:t>草本と</a:t>
            </a:r>
            <a:r>
              <a:rPr lang="en-US" altLang="ja-JP">
                <a:latin typeface="Arial" panose="020B0604020202020204" pitchFamily="34" charset="0"/>
                <a:ea typeface="ＭＳ Ｐゴシック" panose="020B0600070205080204" pitchFamily="50" charset="-128"/>
              </a:rPr>
              <a:t>C4</a:t>
            </a:r>
            <a:r>
              <a:rPr lang="ja-JP" altLang="en-US">
                <a:latin typeface="Arial" panose="020B0604020202020204" pitchFamily="34" charset="0"/>
                <a:ea typeface="ＭＳ Ｐゴシック" panose="020B0600070205080204" pitchFamily="50" charset="-128"/>
              </a:rPr>
              <a:t>草本については、</a:t>
            </a:r>
            <a:r>
              <a:rPr lang="en-US" altLang="ja-JP" sz="1400">
                <a:latin typeface="Arial" panose="020B0604020202020204" pitchFamily="34" charset="0"/>
                <a:ea typeface="ＭＳ Ｐゴシック" panose="020B0600070205080204" pitchFamily="50" charset="-128"/>
              </a:rPr>
              <a:t> CO2</a:t>
            </a:r>
            <a:r>
              <a:rPr lang="ja-JP" altLang="en-US" sz="1400">
                <a:latin typeface="Arial" panose="020B0604020202020204" pitchFamily="34" charset="0"/>
                <a:ea typeface="ＭＳ Ｐゴシック" panose="020B0600070205080204" pitchFamily="50" charset="-128"/>
              </a:rPr>
              <a:t>濃度も含めて</a:t>
            </a:r>
            <a:r>
              <a:rPr lang="en-US" altLang="ja-JP" sz="1400">
                <a:latin typeface="Arial" panose="020B0604020202020204" pitchFamily="34" charset="0"/>
                <a:ea typeface="ＭＳ Ｐゴシック" panose="020B0600070205080204" pitchFamily="50" charset="-128"/>
              </a:rPr>
              <a:t>Collatz et al. (1998)</a:t>
            </a:r>
            <a:r>
              <a:rPr lang="ja-JP" altLang="en-US" sz="1400">
                <a:latin typeface="Arial" panose="020B0604020202020204" pitchFamily="34" charset="0"/>
                <a:ea typeface="ＭＳ Ｐゴシック" panose="020B0600070205080204" pitchFamily="50" charset="-128"/>
              </a:rPr>
              <a:t>でどちらが優占するのかを決めている</a:t>
            </a:r>
            <a:r>
              <a:rPr lang="en-US" altLang="ja-JP" sz="1400">
                <a:latin typeface="Arial" panose="020B0604020202020204" pitchFamily="34" charset="0"/>
                <a:ea typeface="ＭＳ Ｐゴシック" panose="020B0600070205080204" pitchFamily="50" charset="-128"/>
              </a:rPr>
              <a:t>.</a:t>
            </a:r>
            <a:endParaRPr lang="en-US" altLang="ja-JP">
              <a:latin typeface="Arial" panose="020B0604020202020204" pitchFamily="34" charset="0"/>
              <a:ea typeface="ＭＳ Ｐゴシック" panose="020B0600070205080204" pitchFamily="50" charset="-128"/>
            </a:endParaRPr>
          </a:p>
          <a:p>
            <a:pPr defTabSz="1071563"/>
            <a:endParaRPr lang="en-US" altLang="ja-JP">
              <a:latin typeface="Arial" panose="020B0604020202020204" pitchFamily="34" charset="0"/>
              <a:ea typeface="ＭＳ Ｐゴシック" panose="020B0600070205080204" pitchFamily="50" charset="-128"/>
            </a:endParaRPr>
          </a:p>
          <a:p>
            <a:pPr defTabSz="1071563"/>
            <a:r>
              <a:rPr lang="ja-JP" altLang="en-US">
                <a:latin typeface="Arial" panose="020B0604020202020204" pitchFamily="34" charset="0"/>
                <a:ea typeface="ＭＳ Ｐゴシック" panose="020B0600070205080204" pitchFamily="50" charset="-128"/>
              </a:rPr>
              <a:t>小島覚</a:t>
            </a:r>
            <a:r>
              <a:rPr lang="en-US" altLang="ja-JP">
                <a:latin typeface="Arial" panose="020B0604020202020204" pitchFamily="34" charset="0"/>
                <a:ea typeface="ＭＳ Ｐゴシック" panose="020B0600070205080204" pitchFamily="50" charset="-128"/>
              </a:rPr>
              <a:t>(1991)</a:t>
            </a:r>
            <a:r>
              <a:rPr lang="ja-JP" altLang="en-US">
                <a:latin typeface="Arial" panose="020B0604020202020204" pitchFamily="34" charset="0"/>
                <a:ea typeface="ＭＳ Ｐゴシック" panose="020B0600070205080204" pitchFamily="50" charset="-128"/>
              </a:rPr>
              <a:t>の木本存続条件</a:t>
            </a:r>
            <a:r>
              <a:rPr lang="en-US" altLang="ja-JP">
                <a:latin typeface="Arial" panose="020B0604020202020204" pitchFamily="34" charset="0"/>
                <a:ea typeface="ＭＳ Ｐゴシック" panose="020B0600070205080204" pitchFamily="50" charset="-128"/>
              </a:rPr>
              <a:t>@</a:t>
            </a:r>
            <a:r>
              <a:rPr lang="ja-JP" altLang="en-US">
                <a:latin typeface="Arial" panose="020B0604020202020204" pitchFamily="34" charset="0"/>
                <a:ea typeface="ＭＳ Ｐゴシック" panose="020B0600070205080204" pitchFamily="50" charset="-128"/>
              </a:rPr>
              <a:t>岩坪五郎編「森林生態学」第</a:t>
            </a:r>
            <a:r>
              <a:rPr lang="en-US" altLang="ja-JP">
                <a:latin typeface="Arial" panose="020B0604020202020204" pitchFamily="34" charset="0"/>
                <a:ea typeface="ＭＳ Ｐゴシック" panose="020B0600070205080204" pitchFamily="50" charset="-128"/>
              </a:rPr>
              <a:t>2</a:t>
            </a:r>
            <a:r>
              <a:rPr lang="ja-JP" altLang="en-US">
                <a:latin typeface="Arial" panose="020B0604020202020204" pitchFamily="34" charset="0"/>
                <a:ea typeface="ＭＳ Ｐゴシック" panose="020B0600070205080204" pitchFamily="50" charset="-128"/>
              </a:rPr>
              <a:t>章：</a:t>
            </a:r>
            <a:endParaRPr lang="en-US" altLang="ja-JP">
              <a:latin typeface="Arial" panose="020B0604020202020204" pitchFamily="34" charset="0"/>
              <a:ea typeface="ＭＳ Ｐゴシック" panose="020B0600070205080204" pitchFamily="50" charset="-128"/>
            </a:endParaRPr>
          </a:p>
          <a:p>
            <a:pPr defTabSz="1071563"/>
            <a:r>
              <a:rPr lang="ja-JP" altLang="en-US">
                <a:latin typeface="Arial" panose="020B0604020202020204" pitchFamily="34" charset="0"/>
                <a:ea typeface="ＭＳ Ｐゴシック" panose="020B0600070205080204" pitchFamily="50" charset="-128"/>
              </a:rPr>
              <a:t>ただし、たとえ冬の寒さが緩く上の条件を満たす地域でも、夏期（成長期）の平均気温が７～８℃以下の地域には通常木本は生存できない。夏期の平均気温が高ければ、東シベリアのように冬期の気温が極度に低い地域でも森林が成立する。このような温度条件は、</a:t>
            </a:r>
            <a:r>
              <a:rPr lang="en-US" altLang="ja-JP">
                <a:latin typeface="Arial" panose="020B0604020202020204" pitchFamily="34" charset="0"/>
                <a:ea typeface="ＭＳ Ｐゴシック" panose="020B0600070205080204" pitchFamily="50" charset="-128"/>
              </a:rPr>
              <a:t>Shrub(</a:t>
            </a:r>
            <a:r>
              <a:rPr lang="ja-JP" altLang="en-US">
                <a:latin typeface="Arial" panose="020B0604020202020204" pitchFamily="34" charset="0"/>
                <a:ea typeface="ＭＳ Ｐゴシック" panose="020B0600070205080204" pitchFamily="50" charset="-128"/>
              </a:rPr>
              <a:t>低木林・灌木林</a:t>
            </a:r>
            <a:r>
              <a:rPr lang="en-US" altLang="ja-JP">
                <a:latin typeface="Arial" panose="020B0604020202020204" pitchFamily="34" charset="0"/>
                <a:ea typeface="ＭＳ Ｐゴシック" panose="020B0600070205080204" pitchFamily="50" charset="-128"/>
              </a:rPr>
              <a:t>)</a:t>
            </a:r>
            <a:r>
              <a:rPr lang="ja-JP" altLang="en-US">
                <a:latin typeface="Arial" panose="020B0604020202020204" pitchFamily="34" charset="0"/>
                <a:ea typeface="ＭＳ Ｐゴシック" panose="020B0600070205080204" pitchFamily="50" charset="-128"/>
              </a:rPr>
              <a:t>などでは少し緩和される。これら条件が生じる主な理由として挙げられるのは、森林は幹の維持に多くのエネルギーを消費するため、一年を通じた生産量の閾値が高いからというもの。また、高い生産量の達成には、より多くの葉を必要とし、実際に森林は多くの葉を有している。そのため、蒸散量が多くなり、より多量の水が必要となることが降水量の条件として生じる。 山火事の頻発する地域では森林が発達しないこともある</a:t>
            </a:r>
            <a:endParaRPr lang="en-US" altLang="ja-JP">
              <a:latin typeface="Arial" panose="020B0604020202020204" pitchFamily="34" charset="0"/>
              <a:ea typeface="ＭＳ Ｐゴシック" panose="020B0600070205080204" pitchFamily="50" charset="-128"/>
            </a:endParaRPr>
          </a:p>
          <a:p>
            <a:pPr defTabSz="1071563"/>
            <a:endParaRPr lang="ja-JP" altLang="en-US">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ー 1">
            <a:extLst>
              <a:ext uri="{FF2B5EF4-FFF2-40B4-BE49-F238E27FC236}">
                <a16:creationId xmlns:a16="http://schemas.microsoft.com/office/drawing/2014/main" id="{ECFDC75C-4C98-0912-858C-9454E697A496}"/>
              </a:ext>
            </a:extLst>
          </p:cNvPr>
          <p:cNvSpPr>
            <a:spLocks noGrp="1" noRot="1" noChangeAspect="1" noChangeArrowheads="1" noTextEdit="1"/>
          </p:cNvSpPr>
          <p:nvPr>
            <p:ph type="sldImg"/>
          </p:nvPr>
        </p:nvSpPr>
        <p:spPr>
          <a:ln/>
        </p:spPr>
      </p:sp>
      <p:sp>
        <p:nvSpPr>
          <p:cNvPr id="7171" name="ノート プレースホルダー 2">
            <a:extLst>
              <a:ext uri="{FF2B5EF4-FFF2-40B4-BE49-F238E27FC236}">
                <a16:creationId xmlns:a16="http://schemas.microsoft.com/office/drawing/2014/main" id="{ACAAF154-7ACD-C456-5F21-B4C6C1FB3E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latin typeface="Arial" panose="020B0604020202020204" pitchFamily="34" charset="0"/>
                <a:ea typeface="ＭＳ Ｐゴシック" panose="020B0600070205080204" pitchFamily="50" charset="-128"/>
              </a:rPr>
              <a:t>講義の内容が多岐にわたっているので、最初にザッと講師略歴を説明しておくと腑に落ちる講義になるかなぁ、と考えたのが、こんなのを説明する理由</a:t>
            </a:r>
          </a:p>
        </p:txBody>
      </p:sp>
      <p:sp>
        <p:nvSpPr>
          <p:cNvPr id="7172" name="スライド番号プレースホルダー 3">
            <a:extLst>
              <a:ext uri="{FF2B5EF4-FFF2-40B4-BE49-F238E27FC236}">
                <a16:creationId xmlns:a16="http://schemas.microsoft.com/office/drawing/2014/main" id="{096A431A-5A14-DC25-E659-F770690CE9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DB9F3309-2209-44F3-B1DB-638E67FE8EA2}" type="slidenum">
              <a:rPr kumimoji="1" lang="ja-JP" altLang="en-US" sz="1200" b="0" smtClean="0">
                <a:latin typeface="Arial" panose="020B0604020202020204" pitchFamily="34" charset="0"/>
              </a:rPr>
              <a:pPr/>
              <a:t>2</a:t>
            </a:fld>
            <a:endParaRPr kumimoji="1" lang="ja-JP" altLang="en-US" sz="1200" b="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a:extLst>
              <a:ext uri="{FF2B5EF4-FFF2-40B4-BE49-F238E27FC236}">
                <a16:creationId xmlns:a16="http://schemas.microsoft.com/office/drawing/2014/main" id="{63490F09-476A-02B4-3527-F357DFB6E6E0}"/>
              </a:ext>
            </a:extLst>
          </p:cNvPr>
          <p:cNvSpPr>
            <a:spLocks noGrp="1" noRot="1" noChangeAspect="1" noChangeArrowheads="1" noTextEdit="1"/>
          </p:cNvSpPr>
          <p:nvPr>
            <p:ph type="sldImg"/>
          </p:nvPr>
        </p:nvSpPr>
        <p:spPr>
          <a:ln/>
        </p:spPr>
      </p:sp>
      <p:sp>
        <p:nvSpPr>
          <p:cNvPr id="47107" name="ノート プレースホルダー 2">
            <a:extLst>
              <a:ext uri="{FF2B5EF4-FFF2-40B4-BE49-F238E27FC236}">
                <a16:creationId xmlns:a16="http://schemas.microsoft.com/office/drawing/2014/main" id="{DA12620D-C9F8-56E2-1C04-1E48D11EC7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500">
                <a:latin typeface="Arial" panose="020B0604020202020204" pitchFamily="34" charset="0"/>
                <a:ea typeface="ＭＳ Ｐゴシック" panose="020B0600070205080204" pitchFamily="50" charset="-128"/>
              </a:rPr>
              <a:t>もうちょい最近には、</a:t>
            </a:r>
            <a:r>
              <a:rPr lang="en-US" altLang="ja-JP" sz="1500">
                <a:latin typeface="Arial" panose="020B0604020202020204" pitchFamily="34" charset="0"/>
                <a:ea typeface="ＭＳ Ｐゴシック" panose="020B0600070205080204" pitchFamily="50" charset="-128"/>
              </a:rPr>
              <a:t>physiologically limit</a:t>
            </a:r>
            <a:r>
              <a:rPr lang="ja-JP" altLang="en-US" sz="1500">
                <a:latin typeface="Arial" panose="020B0604020202020204" pitchFamily="34" charset="0"/>
                <a:ea typeface="ＭＳ Ｐゴシック" panose="020B0600070205080204" pitchFamily="50" charset="-128"/>
              </a:rPr>
              <a:t>を陽に考慮する方法も提案された。ある程度季節変化も考慮する方法。</a:t>
            </a:r>
            <a:endParaRPr lang="en-US" altLang="ja-JP" sz="1500">
              <a:latin typeface="Arial" panose="020B0604020202020204" pitchFamily="34" charset="0"/>
              <a:ea typeface="ＭＳ Ｐゴシック" panose="020B0600070205080204" pitchFamily="50" charset="-128"/>
            </a:endParaRPr>
          </a:p>
          <a:p>
            <a:endParaRPr lang="en-US" altLang="ja-JP" sz="1500">
              <a:latin typeface="Arial" panose="020B0604020202020204" pitchFamily="34" charset="0"/>
              <a:ea typeface="ＭＳ Ｐゴシック" panose="020B0600070205080204" pitchFamily="50" charset="-128"/>
            </a:endParaRPr>
          </a:p>
          <a:p>
            <a:r>
              <a:rPr lang="ja-JP" altLang="en-US" sz="1500">
                <a:latin typeface="Arial" panose="020B0604020202020204" pitchFamily="34" charset="0"/>
                <a:ea typeface="ＭＳ Ｐゴシック" panose="020B0600070205080204" pitchFamily="50" charset="-128"/>
              </a:rPr>
              <a:t>ただし、</a:t>
            </a:r>
            <a:r>
              <a:rPr lang="en-US" altLang="ja-JP" sz="1500">
                <a:latin typeface="Arial" panose="020B0604020202020204" pitchFamily="34" charset="0"/>
                <a:ea typeface="ＭＳ Ｐゴシック" panose="020B0600070205080204" pitchFamily="50" charset="-128"/>
              </a:rPr>
              <a:t>PFT</a:t>
            </a:r>
            <a:r>
              <a:rPr lang="ja-JP" altLang="en-US" sz="1500">
                <a:latin typeface="Arial" panose="020B0604020202020204" pitchFamily="34" charset="0"/>
                <a:ea typeface="ＭＳ Ｐゴシック" panose="020B0600070205080204" pitchFamily="50" charset="-128"/>
              </a:rPr>
              <a:t>の分け方も意見がまちまちであるし、そのそれらの生理的限界に関する知見も、十分に整理されていない。</a:t>
            </a:r>
            <a:endParaRPr lang="en-US" altLang="ja-JP" sz="1500">
              <a:latin typeface="Arial" panose="020B0604020202020204" pitchFamily="34" charset="0"/>
              <a:ea typeface="ＭＳ Ｐゴシック" panose="020B0600070205080204" pitchFamily="50" charset="-128"/>
            </a:endParaRPr>
          </a:p>
          <a:p>
            <a:r>
              <a:rPr lang="ja-JP" altLang="en-US" sz="1500">
                <a:latin typeface="Arial" panose="020B0604020202020204" pitchFamily="34" charset="0"/>
                <a:ea typeface="ＭＳ Ｐゴシック" panose="020B0600070205080204" pitchFamily="50" charset="-128"/>
              </a:rPr>
              <a:t>そのような生理的限界は、現在の植生の地理分布からは知ることが出来ない。</a:t>
            </a:r>
            <a:endParaRPr lang="en-US" altLang="ja-JP" sz="1500">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 1">
            <a:extLst>
              <a:ext uri="{FF2B5EF4-FFF2-40B4-BE49-F238E27FC236}">
                <a16:creationId xmlns:a16="http://schemas.microsoft.com/office/drawing/2014/main" id="{3E336A11-BE95-0EA1-1CBF-3BBDF6BB2B3F}"/>
              </a:ext>
            </a:extLst>
          </p:cNvPr>
          <p:cNvSpPr>
            <a:spLocks noGrp="1" noRot="1" noChangeAspect="1" noChangeArrowheads="1" noTextEdit="1"/>
          </p:cNvSpPr>
          <p:nvPr>
            <p:ph type="sldImg"/>
          </p:nvPr>
        </p:nvSpPr>
        <p:spPr>
          <a:ln/>
        </p:spPr>
      </p:sp>
      <p:sp>
        <p:nvSpPr>
          <p:cNvPr id="49155" name="ノート プレースホルダ 2">
            <a:extLst>
              <a:ext uri="{FF2B5EF4-FFF2-40B4-BE49-F238E27FC236}">
                <a16:creationId xmlns:a16="http://schemas.microsoft.com/office/drawing/2014/main" id="{047AD528-DA7C-124C-9F60-38189E4A6C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ea typeface="ＭＳ Ｐゴシック" panose="020B0600070205080204" pitchFamily="50" charset="-128"/>
              </a:rPr>
              <a:t>右側の決定木では</a:t>
            </a:r>
            <a:r>
              <a:rPr lang="en-US" altLang="ja-JP">
                <a:latin typeface="Arial" panose="020B0604020202020204" pitchFamily="34" charset="0"/>
                <a:ea typeface="ＭＳ Ｐゴシック" panose="020B0600070205080204" pitchFamily="50" charset="-128"/>
              </a:rPr>
              <a:t>RCP8.5</a:t>
            </a:r>
            <a:r>
              <a:rPr lang="ja-JP" altLang="en-US">
                <a:latin typeface="Arial" panose="020B0604020202020204" pitchFamily="34" charset="0"/>
                <a:ea typeface="ＭＳ Ｐゴシック" panose="020B0600070205080204" pitchFamily="50" charset="-128"/>
              </a:rPr>
              <a:t>で分布が大きく変動する変数は含まれていなかった。ので、たぶんこちらを使っても大丈夫</a:t>
            </a:r>
            <a:endParaRPr lang="en-US" altLang="ja-JP">
              <a:latin typeface="Arial" panose="020B0604020202020204" pitchFamily="34" charset="0"/>
              <a:ea typeface="ＭＳ Ｐゴシック" panose="020B0600070205080204" pitchFamily="50" charset="-128"/>
            </a:endParaRPr>
          </a:p>
          <a:p>
            <a:r>
              <a:rPr lang="ja-JP" altLang="en-US">
                <a:latin typeface="Arial" panose="020B0604020202020204" pitchFamily="34" charset="0"/>
                <a:ea typeface="ＭＳ Ｐゴシック" panose="020B0600070205080204" pitchFamily="50" charset="-128"/>
              </a:rPr>
              <a:t>いずれにせよ、モデルを可視化させる代償として、</a:t>
            </a:r>
            <a:r>
              <a:rPr lang="en-US" altLang="ja-JP">
                <a:latin typeface="Arial" panose="020B0604020202020204" pitchFamily="34" charset="0"/>
                <a:ea typeface="ＭＳ Ｐゴシック" panose="020B0600070205080204" pitchFamily="50" charset="-128"/>
              </a:rPr>
              <a:t>accuracy</a:t>
            </a:r>
            <a:r>
              <a:rPr lang="ja-JP" altLang="en-US">
                <a:latin typeface="Arial" panose="020B0604020202020204" pitchFamily="34" charset="0"/>
                <a:ea typeface="ＭＳ Ｐゴシック" panose="020B0600070205080204" pitchFamily="50" charset="-128"/>
              </a:rPr>
              <a:t>が大幅に落ちる。</a:t>
            </a:r>
          </a:p>
        </p:txBody>
      </p:sp>
      <p:sp>
        <p:nvSpPr>
          <p:cNvPr id="49156" name="スライド番号プレースホルダ 3">
            <a:extLst>
              <a:ext uri="{FF2B5EF4-FFF2-40B4-BE49-F238E27FC236}">
                <a16:creationId xmlns:a16="http://schemas.microsoft.com/office/drawing/2014/main" id="{92B66DCB-0A13-044D-1A32-78FDEDEF8E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1075">
              <a:defRPr sz="1600" b="1">
                <a:solidFill>
                  <a:schemeClr val="tx1"/>
                </a:solidFill>
                <a:latin typeface="Nimbus Roman No9 L" pitchFamily="16" charset="0"/>
              </a:defRPr>
            </a:lvl1pPr>
            <a:lvl2pPr marL="742950" indent="-285750" defTabSz="981075">
              <a:defRPr sz="1600" b="1">
                <a:solidFill>
                  <a:schemeClr val="tx1"/>
                </a:solidFill>
                <a:latin typeface="Nimbus Roman No9 L" pitchFamily="16" charset="0"/>
              </a:defRPr>
            </a:lvl2pPr>
            <a:lvl3pPr marL="1143000" indent="-228600" defTabSz="981075">
              <a:defRPr sz="1600" b="1">
                <a:solidFill>
                  <a:schemeClr val="tx1"/>
                </a:solidFill>
                <a:latin typeface="Nimbus Roman No9 L" pitchFamily="16" charset="0"/>
              </a:defRPr>
            </a:lvl3pPr>
            <a:lvl4pPr marL="1600200" indent="-228600" defTabSz="981075">
              <a:defRPr sz="1600" b="1">
                <a:solidFill>
                  <a:schemeClr val="tx1"/>
                </a:solidFill>
                <a:latin typeface="Nimbus Roman No9 L" pitchFamily="16" charset="0"/>
              </a:defRPr>
            </a:lvl4pPr>
            <a:lvl5pPr marL="2057400" indent="-228600" defTabSz="981075">
              <a:defRPr sz="1600" b="1">
                <a:solidFill>
                  <a:schemeClr val="tx1"/>
                </a:solidFill>
                <a:latin typeface="Nimbus Roman No9 L" pitchFamily="16" charset="0"/>
              </a:defRPr>
            </a:lvl5pPr>
            <a:lvl6pPr marL="2514600" indent="-228600" defTabSz="981075" eaLnBrk="0" fontAlgn="base" hangingPunct="0">
              <a:spcBef>
                <a:spcPct val="0"/>
              </a:spcBef>
              <a:spcAft>
                <a:spcPct val="0"/>
              </a:spcAft>
              <a:defRPr sz="1600" b="1">
                <a:solidFill>
                  <a:schemeClr val="tx1"/>
                </a:solidFill>
                <a:latin typeface="Nimbus Roman No9 L" pitchFamily="16" charset="0"/>
              </a:defRPr>
            </a:lvl6pPr>
            <a:lvl7pPr marL="2971800" indent="-228600" defTabSz="981075" eaLnBrk="0" fontAlgn="base" hangingPunct="0">
              <a:spcBef>
                <a:spcPct val="0"/>
              </a:spcBef>
              <a:spcAft>
                <a:spcPct val="0"/>
              </a:spcAft>
              <a:defRPr sz="1600" b="1">
                <a:solidFill>
                  <a:schemeClr val="tx1"/>
                </a:solidFill>
                <a:latin typeface="Nimbus Roman No9 L" pitchFamily="16" charset="0"/>
              </a:defRPr>
            </a:lvl7pPr>
            <a:lvl8pPr marL="3429000" indent="-228600" defTabSz="981075" eaLnBrk="0" fontAlgn="base" hangingPunct="0">
              <a:spcBef>
                <a:spcPct val="0"/>
              </a:spcBef>
              <a:spcAft>
                <a:spcPct val="0"/>
              </a:spcAft>
              <a:defRPr sz="1600" b="1">
                <a:solidFill>
                  <a:schemeClr val="tx1"/>
                </a:solidFill>
                <a:latin typeface="Nimbus Roman No9 L" pitchFamily="16" charset="0"/>
              </a:defRPr>
            </a:lvl8pPr>
            <a:lvl9pPr marL="3886200" indent="-228600" defTabSz="981075" eaLnBrk="0" fontAlgn="base" hangingPunct="0">
              <a:spcBef>
                <a:spcPct val="0"/>
              </a:spcBef>
              <a:spcAft>
                <a:spcPct val="0"/>
              </a:spcAft>
              <a:defRPr sz="1600" b="1">
                <a:solidFill>
                  <a:schemeClr val="tx1"/>
                </a:solidFill>
                <a:latin typeface="Nimbus Roman No9 L" pitchFamily="16" charset="0"/>
              </a:defRPr>
            </a:lvl9pPr>
          </a:lstStyle>
          <a:p>
            <a:fld id="{AD35BD74-57B6-4B33-AB73-B61BABD7785D}" type="slidenum">
              <a:rPr kumimoji="1" lang="ja-JP" altLang="en-US" sz="1200" b="0" smtClean="0">
                <a:latin typeface="Arial" panose="020B0604020202020204" pitchFamily="34" charset="0"/>
              </a:rPr>
              <a:pPr/>
              <a:t>24</a:t>
            </a:fld>
            <a:endParaRPr kumimoji="1" lang="ja-JP" altLang="en-US" sz="1200" b="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ー 1">
            <a:extLst>
              <a:ext uri="{FF2B5EF4-FFF2-40B4-BE49-F238E27FC236}">
                <a16:creationId xmlns:a16="http://schemas.microsoft.com/office/drawing/2014/main" id="{CF4F45DA-7814-2FE8-9398-0CA2262F9CB9}"/>
              </a:ext>
            </a:extLst>
          </p:cNvPr>
          <p:cNvSpPr>
            <a:spLocks noGrp="1" noRot="1" noChangeAspect="1" noChangeArrowheads="1" noTextEdit="1"/>
          </p:cNvSpPr>
          <p:nvPr>
            <p:ph type="sldImg"/>
          </p:nvPr>
        </p:nvSpPr>
        <p:spPr>
          <a:ln/>
        </p:spPr>
      </p:sp>
      <p:sp>
        <p:nvSpPr>
          <p:cNvPr id="51203" name="ノート プレースホルダー 2">
            <a:extLst>
              <a:ext uri="{FF2B5EF4-FFF2-40B4-BE49-F238E27FC236}">
                <a16:creationId xmlns:a16="http://schemas.microsoft.com/office/drawing/2014/main" id="{346749AF-14B9-D723-9365-253A890DB7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a:latin typeface="Arial" panose="020B0604020202020204" pitchFamily="34" charset="0"/>
                <a:ea typeface="ＭＳ Ｐゴシック" panose="020B0600070205080204" pitchFamily="50" charset="-128"/>
              </a:rPr>
              <a:t>Sato and Ise (2022) GMD 15</a:t>
            </a:r>
          </a:p>
          <a:p>
            <a:r>
              <a:rPr kumimoji="1" lang="en-US" altLang="ja-JP">
                <a:latin typeface="Arial" panose="020B0604020202020204" pitchFamily="34" charset="0"/>
                <a:ea typeface="ＭＳ Ｐゴシック" panose="020B0600070205080204" pitchFamily="50" charset="-128"/>
              </a:rPr>
              <a:t>Predicting Global Terrestrial Biomes with Convolutional Neural Network</a:t>
            </a:r>
          </a:p>
          <a:p>
            <a:r>
              <a:rPr kumimoji="1" lang="en-US" altLang="ja-JP">
                <a:latin typeface="Arial" panose="020B0604020202020204" pitchFamily="34" charset="0"/>
                <a:ea typeface="ＭＳ Ｐゴシック" panose="020B0600070205080204" pitchFamily="50" charset="-128"/>
              </a:rPr>
              <a:t>https://doi.org/10.5194/gmd-15-3121-2022</a:t>
            </a:r>
          </a:p>
          <a:p>
            <a:endParaRPr kumimoji="1" lang="en-US" altLang="ja-JP">
              <a:latin typeface="Arial" panose="020B0604020202020204" pitchFamily="34" charset="0"/>
              <a:ea typeface="ＭＳ Ｐゴシック" panose="020B0600070205080204" pitchFamily="50" charset="-128"/>
            </a:endParaRPr>
          </a:p>
          <a:p>
            <a:endParaRPr kumimoji="1" lang="ja-JP" altLang="en-US">
              <a:latin typeface="Arial" panose="020B0604020202020204" pitchFamily="34" charset="0"/>
              <a:ea typeface="ＭＳ Ｐゴシック" panose="020B0600070205080204" pitchFamily="50" charset="-128"/>
            </a:endParaRPr>
          </a:p>
        </p:txBody>
      </p:sp>
      <p:sp>
        <p:nvSpPr>
          <p:cNvPr id="51204" name="スライド番号プレースホルダー 3">
            <a:extLst>
              <a:ext uri="{FF2B5EF4-FFF2-40B4-BE49-F238E27FC236}">
                <a16:creationId xmlns:a16="http://schemas.microsoft.com/office/drawing/2014/main" id="{0A8068E8-46E8-10A6-DAA3-19A5085BB8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07A2A803-E802-4662-8322-68AC9EFB3F21}" type="slidenum">
              <a:rPr lang="ja-JP" altLang="en-US" sz="1200" b="0" smtClean="0">
                <a:latin typeface="Arial" panose="020B0604020202020204" pitchFamily="34" charset="0"/>
              </a:rPr>
              <a:pPr/>
              <a:t>25</a:t>
            </a:fld>
            <a:endParaRPr lang="en-US" altLang="ja-JP" sz="1200" b="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 1">
            <a:extLst>
              <a:ext uri="{FF2B5EF4-FFF2-40B4-BE49-F238E27FC236}">
                <a16:creationId xmlns:a16="http://schemas.microsoft.com/office/drawing/2014/main" id="{C87E4EDB-5BE7-9796-6F89-1815F0929B11}"/>
              </a:ext>
            </a:extLst>
          </p:cNvPr>
          <p:cNvSpPr>
            <a:spLocks noGrp="1" noRot="1" noChangeAspect="1" noChangeArrowheads="1" noTextEdit="1"/>
          </p:cNvSpPr>
          <p:nvPr>
            <p:ph type="sldImg"/>
          </p:nvPr>
        </p:nvSpPr>
        <p:spPr>
          <a:ln/>
        </p:spPr>
      </p:sp>
      <p:sp>
        <p:nvSpPr>
          <p:cNvPr id="54275" name="ノート プレースホルダ 2">
            <a:extLst>
              <a:ext uri="{FF2B5EF4-FFF2-40B4-BE49-F238E27FC236}">
                <a16:creationId xmlns:a16="http://schemas.microsoft.com/office/drawing/2014/main" id="{643F3AF2-B195-B0D0-F93B-361A28925BA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a:latin typeface="Arial" panose="020B0604020202020204" pitchFamily="34" charset="0"/>
              <a:ea typeface="ＭＳ Ｐゴシック" panose="020B0600070205080204" pitchFamily="50" charset="-128"/>
            </a:endParaRPr>
          </a:p>
        </p:txBody>
      </p:sp>
      <p:sp>
        <p:nvSpPr>
          <p:cNvPr id="54276" name="スライド番号プレースホルダ 3">
            <a:extLst>
              <a:ext uri="{FF2B5EF4-FFF2-40B4-BE49-F238E27FC236}">
                <a16:creationId xmlns:a16="http://schemas.microsoft.com/office/drawing/2014/main" id="{13046461-6B73-6DE6-A8F5-47668511FCB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DBF50100-7020-439F-8D9B-A8B78AD6D29B}" type="slidenum">
              <a:rPr kumimoji="1" lang="ja-JP" altLang="en-US" sz="1200" b="0" smtClean="0">
                <a:latin typeface="Arial" panose="020B0604020202020204" pitchFamily="34" charset="0"/>
              </a:rPr>
              <a:pPr/>
              <a:t>27</a:t>
            </a:fld>
            <a:endParaRPr kumimoji="1" lang="ja-JP" altLang="en-US" sz="1200" b="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a:extLst>
              <a:ext uri="{FF2B5EF4-FFF2-40B4-BE49-F238E27FC236}">
                <a16:creationId xmlns:a16="http://schemas.microsoft.com/office/drawing/2014/main" id="{A297668E-AA87-3CD6-EC27-B8839DA27B9B}"/>
              </a:ext>
            </a:extLst>
          </p:cNvPr>
          <p:cNvSpPr>
            <a:spLocks noGrp="1" noRot="1" noChangeAspect="1" noChangeArrowheads="1" noTextEdit="1"/>
          </p:cNvSpPr>
          <p:nvPr>
            <p:ph type="sldImg"/>
          </p:nvPr>
        </p:nvSpPr>
        <p:spPr>
          <a:ln/>
        </p:spPr>
      </p:sp>
      <p:sp>
        <p:nvSpPr>
          <p:cNvPr id="56323" name="ノート プレースホルダ 2">
            <a:extLst>
              <a:ext uri="{FF2B5EF4-FFF2-40B4-BE49-F238E27FC236}">
                <a16:creationId xmlns:a16="http://schemas.microsoft.com/office/drawing/2014/main" id="{35C53FD0-32FD-C185-51C2-9A8521EE26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300">
                <a:latin typeface="Arial" panose="020B0604020202020204" pitchFamily="34" charset="0"/>
                <a:ea typeface="ＭＳ Ｐゴシック" panose="020B0600070205080204" pitchFamily="50" charset="-128"/>
              </a:rPr>
              <a:t>左図：異なった地点で再現された完新世の温度変化とその平均。最も右が現在</a:t>
            </a:r>
          </a:p>
          <a:p>
            <a:r>
              <a:rPr lang="en-US" altLang="ja-JP" sz="1300">
                <a:latin typeface="Arial" panose="020B0604020202020204" pitchFamily="34" charset="0"/>
                <a:ea typeface="ＭＳ Ｐゴシック" panose="020B0600070205080204" pitchFamily="50" charset="-128"/>
              </a:rPr>
              <a:t>https://commons.wikimedia.org/wiki/File:Holocene_Temperature_Variations.png</a:t>
            </a:r>
          </a:p>
          <a:p>
            <a:endParaRPr lang="en-US" altLang="ja-JP" sz="1300">
              <a:latin typeface="Arial" panose="020B0604020202020204" pitchFamily="34" charset="0"/>
              <a:ea typeface="ＭＳ Ｐゴシック" panose="020B0600070205080204" pitchFamily="50" charset="-128"/>
            </a:endParaRPr>
          </a:p>
          <a:p>
            <a:r>
              <a:rPr lang="ja-JP" altLang="en-US" sz="1300">
                <a:latin typeface="Arial" panose="020B0604020202020204" pitchFamily="34" charset="0"/>
                <a:ea typeface="ＭＳ Ｐゴシック" panose="020B0600070205080204" pitchFamily="50" charset="-128"/>
              </a:rPr>
              <a:t>ヤンガードリアス期</a:t>
            </a:r>
            <a:endParaRPr lang="en-US" altLang="ja-JP" sz="1300">
              <a:latin typeface="Arial" panose="020B0604020202020204" pitchFamily="34" charset="0"/>
              <a:ea typeface="ＭＳ Ｐゴシック" panose="020B0600070205080204" pitchFamily="50" charset="-128"/>
            </a:endParaRPr>
          </a:p>
          <a:p>
            <a:r>
              <a:rPr lang="ja-JP" altLang="en-US" sz="1300">
                <a:latin typeface="Arial" panose="020B0604020202020204" pitchFamily="34" charset="0"/>
                <a:ea typeface="ＭＳ Ｐゴシック" panose="020B0600070205080204" pitchFamily="50" charset="-128"/>
              </a:rPr>
              <a:t>開始：　</a:t>
            </a:r>
            <a:r>
              <a:rPr lang="en-US" altLang="ja-JP" sz="1300">
                <a:latin typeface="Arial" panose="020B0604020202020204" pitchFamily="34" charset="0"/>
                <a:ea typeface="ＭＳ Ｐゴシック" panose="020B0600070205080204" pitchFamily="50" charset="-128"/>
              </a:rPr>
              <a:t>1</a:t>
            </a:r>
            <a:r>
              <a:rPr lang="ja-JP" altLang="en-US" sz="1300">
                <a:latin typeface="Arial" panose="020B0604020202020204" pitchFamily="34" charset="0"/>
                <a:ea typeface="ＭＳ Ｐゴシック" panose="020B0600070205080204" pitchFamily="50" charset="-128"/>
              </a:rPr>
              <a:t>万</a:t>
            </a:r>
            <a:r>
              <a:rPr lang="en-US" altLang="ja-JP" sz="1300">
                <a:latin typeface="Arial" panose="020B0604020202020204" pitchFamily="34" charset="0"/>
                <a:ea typeface="ＭＳ Ｐゴシック" panose="020B0600070205080204" pitchFamily="50" charset="-128"/>
              </a:rPr>
              <a:t>2900</a:t>
            </a:r>
            <a:r>
              <a:rPr lang="ja-JP" altLang="en-US" sz="1300">
                <a:latin typeface="Arial" panose="020B0604020202020204" pitchFamily="34" charset="0"/>
                <a:ea typeface="ＭＳ Ｐゴシック" panose="020B0600070205080204" pitchFamily="50" charset="-128"/>
              </a:rPr>
              <a:t>年前、数十年の間に年平均気温が約５℃低下</a:t>
            </a:r>
            <a:endParaRPr lang="en-US" altLang="ja-JP" sz="1300">
              <a:latin typeface="Arial" panose="020B0604020202020204" pitchFamily="34" charset="0"/>
              <a:ea typeface="ＭＳ Ｐゴシック" panose="020B0600070205080204" pitchFamily="50" charset="-128"/>
            </a:endParaRPr>
          </a:p>
          <a:p>
            <a:r>
              <a:rPr lang="ja-JP" altLang="en-US" sz="1300">
                <a:latin typeface="Arial" panose="020B0604020202020204" pitchFamily="34" charset="0"/>
                <a:ea typeface="ＭＳ Ｐゴシック" panose="020B0600070205080204" pitchFamily="50" charset="-128"/>
              </a:rPr>
              <a:t>終了：　約</a:t>
            </a:r>
            <a:r>
              <a:rPr lang="en-US" altLang="ja-JP" sz="1300">
                <a:latin typeface="Arial" panose="020B0604020202020204" pitchFamily="34" charset="0"/>
                <a:ea typeface="ＭＳ Ｐゴシック" panose="020B0600070205080204" pitchFamily="50" charset="-128"/>
              </a:rPr>
              <a:t>11500</a:t>
            </a:r>
            <a:r>
              <a:rPr lang="ja-JP" altLang="en-US" sz="1300">
                <a:latin typeface="Arial" panose="020B0604020202020204" pitchFamily="34" charset="0"/>
                <a:ea typeface="ＭＳ Ｐゴシック" panose="020B0600070205080204" pitchFamily="50" charset="-128"/>
              </a:rPr>
              <a:t>年前、数年で</a:t>
            </a:r>
            <a:r>
              <a:rPr lang="en-US" altLang="ja-JP" sz="1300">
                <a:latin typeface="Arial" panose="020B0604020202020204" pitchFamily="34" charset="0"/>
                <a:ea typeface="ＭＳ Ｐゴシック" panose="020B0600070205080204" pitchFamily="50" charset="-128"/>
              </a:rPr>
              <a:t>7℃</a:t>
            </a:r>
            <a:r>
              <a:rPr lang="ja-JP" altLang="en-US" sz="1300">
                <a:latin typeface="Arial" panose="020B0604020202020204" pitchFamily="34" charset="0"/>
                <a:ea typeface="ＭＳ Ｐゴシック" panose="020B0600070205080204" pitchFamily="50" charset="-128"/>
              </a:rPr>
              <a:t>の気温上昇、</a:t>
            </a:r>
            <a:r>
              <a:rPr lang="en-US" altLang="ja-JP" sz="1300">
                <a:latin typeface="Arial" panose="020B0604020202020204" pitchFamily="34" charset="0"/>
                <a:ea typeface="ＭＳ Ｐゴシック" panose="020B0600070205080204" pitchFamily="50" charset="-128"/>
              </a:rPr>
              <a:t>40</a:t>
            </a:r>
            <a:r>
              <a:rPr lang="ja-JP" altLang="en-US" sz="1300">
                <a:latin typeface="Arial" panose="020B0604020202020204" pitchFamily="34" charset="0"/>
                <a:ea typeface="ＭＳ Ｐゴシック" panose="020B0600070205080204" pitchFamily="50" charset="-128"/>
              </a:rPr>
              <a:t>～</a:t>
            </a:r>
            <a:r>
              <a:rPr lang="en-US" altLang="ja-JP" sz="1300">
                <a:latin typeface="Arial" panose="020B0604020202020204" pitchFamily="34" charset="0"/>
                <a:ea typeface="ＭＳ Ｐゴシック" panose="020B0600070205080204" pitchFamily="50" charset="-128"/>
              </a:rPr>
              <a:t>50</a:t>
            </a:r>
            <a:r>
              <a:rPr lang="ja-JP" altLang="en-US" sz="1300">
                <a:latin typeface="Arial" panose="020B0604020202020204" pitchFamily="34" charset="0"/>
                <a:ea typeface="ＭＳ Ｐゴシック" panose="020B0600070205080204" pitchFamily="50" charset="-128"/>
              </a:rPr>
              <a:t>年の間に完了</a:t>
            </a:r>
            <a:endParaRPr lang="en-US" altLang="ja-JP" sz="1300">
              <a:latin typeface="Arial" panose="020B0604020202020204" pitchFamily="34" charset="0"/>
              <a:ea typeface="ＭＳ Ｐゴシック" panose="020B0600070205080204" pitchFamily="50" charset="-128"/>
            </a:endParaRPr>
          </a:p>
        </p:txBody>
      </p:sp>
      <p:sp>
        <p:nvSpPr>
          <p:cNvPr id="56324" name="スライド番号プレースホルダ 3">
            <a:extLst>
              <a:ext uri="{FF2B5EF4-FFF2-40B4-BE49-F238E27FC236}">
                <a16:creationId xmlns:a16="http://schemas.microsoft.com/office/drawing/2014/main" id="{5D24CCA0-0CE5-9CBC-355A-401A45AEEE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BDFDCACF-3CE4-43CC-82A6-201CD9D691BE}" type="slidenum">
              <a:rPr kumimoji="1" lang="ja-JP" altLang="en-US" sz="1200" b="0" smtClean="0">
                <a:latin typeface="Arial" panose="020B0604020202020204" pitchFamily="34" charset="0"/>
              </a:rPr>
              <a:pPr/>
              <a:t>28</a:t>
            </a:fld>
            <a:endParaRPr kumimoji="1" lang="ja-JP" altLang="en-US" sz="1200" b="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a:extLst>
              <a:ext uri="{FF2B5EF4-FFF2-40B4-BE49-F238E27FC236}">
                <a16:creationId xmlns:a16="http://schemas.microsoft.com/office/drawing/2014/main" id="{B4375354-B7BC-3767-B969-D4EF0EBB26F4}"/>
              </a:ext>
            </a:extLst>
          </p:cNvPr>
          <p:cNvSpPr>
            <a:spLocks noGrp="1" noRot="1" noChangeAspect="1" noChangeArrowheads="1" noTextEdit="1"/>
          </p:cNvSpPr>
          <p:nvPr>
            <p:ph type="sldImg"/>
          </p:nvPr>
        </p:nvSpPr>
        <p:spPr>
          <a:ln/>
        </p:spPr>
      </p:sp>
      <p:sp>
        <p:nvSpPr>
          <p:cNvPr id="58371" name="ノート プレースホルダー 2">
            <a:extLst>
              <a:ext uri="{FF2B5EF4-FFF2-40B4-BE49-F238E27FC236}">
                <a16:creationId xmlns:a16="http://schemas.microsoft.com/office/drawing/2014/main" id="{4EC26977-D91F-7C29-B51F-5ABCD34AD1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latin typeface="Arial" panose="020B0604020202020204" pitchFamily="34" charset="0"/>
                <a:ea typeface="ＭＳ Ｐゴシック" panose="020B0600070205080204" pitchFamily="50" charset="-128"/>
              </a:rPr>
              <a:t>最終氷期の間は、両者は一時的に分布域が重なっていたが、現在では完全に分かれてしまっている。</a:t>
            </a:r>
            <a:endParaRPr kumimoji="1" lang="en-US" altLang="ja-JP">
              <a:latin typeface="Arial" panose="020B0604020202020204" pitchFamily="34" charset="0"/>
              <a:ea typeface="ＭＳ Ｐゴシック" panose="020B0600070205080204" pitchFamily="50" charset="-128"/>
            </a:endParaRPr>
          </a:p>
          <a:p>
            <a:r>
              <a:rPr kumimoji="1" lang="ja-JP" altLang="en-US">
                <a:latin typeface="Arial" panose="020B0604020202020204" pitchFamily="34" charset="0"/>
                <a:ea typeface="ＭＳ Ｐゴシック" panose="020B0600070205080204" pitchFamily="50" charset="-128"/>
              </a:rPr>
              <a:t>このように、気候変動に伴った植生分布変化においては、個々の種が異なる反応を示す場合がある。</a:t>
            </a:r>
            <a:endParaRPr kumimoji="1" lang="en-US" altLang="ja-JP">
              <a:latin typeface="Arial" panose="020B0604020202020204" pitchFamily="34" charset="0"/>
              <a:ea typeface="ＭＳ Ｐゴシック" panose="020B0600070205080204" pitchFamily="50" charset="-128"/>
            </a:endParaRPr>
          </a:p>
          <a:p>
            <a:endParaRPr kumimoji="1" lang="en-US" altLang="ja-JP">
              <a:latin typeface="Arial" panose="020B0604020202020204" pitchFamily="34" charset="0"/>
              <a:ea typeface="ＭＳ Ｐゴシック" panose="020B0600070205080204" pitchFamily="50" charset="-128"/>
            </a:endParaRPr>
          </a:p>
          <a:p>
            <a:r>
              <a:rPr kumimoji="1" lang="ja-JP" altLang="en-US">
                <a:latin typeface="Arial" panose="020B0604020202020204" pitchFamily="34" charset="0"/>
                <a:ea typeface="ＭＳ Ｐゴシック" panose="020B0600070205080204" pitchFamily="50" charset="-128"/>
              </a:rPr>
              <a:t>ローレンタイド氷床（</a:t>
            </a:r>
            <a:r>
              <a:rPr kumimoji="1" lang="en-US" altLang="ja-JP">
                <a:latin typeface="Arial" panose="020B0604020202020204" pitchFamily="34" charset="0"/>
                <a:ea typeface="ＭＳ Ｐゴシック" panose="020B0600070205080204" pitchFamily="50" charset="-128"/>
              </a:rPr>
              <a:t>Laurentide ice sheet</a:t>
            </a:r>
            <a:r>
              <a:rPr kumimoji="1" lang="ja-JP" altLang="en-US">
                <a:latin typeface="Arial" panose="020B0604020202020204" pitchFamily="34" charset="0"/>
                <a:ea typeface="ＭＳ Ｐゴシック" panose="020B0600070205080204" pitchFamily="50" charset="-128"/>
              </a:rPr>
              <a:t>） は、現在のカナダとアメリカ合衆国の北半分を覆う巨大な氷床で、氷河の跡は五大湖や氷河湖として見られる</a:t>
            </a:r>
            <a:endParaRPr kumimoji="1" lang="en-US" altLang="ja-JP">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AEABFEBD-F692-5304-6577-A214A86F1C3D}"/>
              </a:ext>
            </a:extLst>
          </p:cNvPr>
          <p:cNvSpPr>
            <a:spLocks noGrp="1" noRot="1" noChangeAspect="1" noChangeArrowheads="1" noTextEdit="1"/>
          </p:cNvSpPr>
          <p:nvPr>
            <p:ph type="sldImg"/>
          </p:nvPr>
        </p:nvSpPr>
        <p:spPr>
          <a:ln/>
        </p:spPr>
      </p:sp>
      <p:sp>
        <p:nvSpPr>
          <p:cNvPr id="60419" name="ノート プレースホルダー 2">
            <a:extLst>
              <a:ext uri="{FF2B5EF4-FFF2-40B4-BE49-F238E27FC236}">
                <a16:creationId xmlns:a16="http://schemas.microsoft.com/office/drawing/2014/main" id="{C05C99CE-EDD6-FC53-F4A5-6815713F44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sz="1100">
                <a:latin typeface="Arial" panose="020B0604020202020204" pitchFamily="34" charset="0"/>
                <a:ea typeface="ＭＳ Ｐゴシック" panose="020B0600070205080204" pitchFamily="50" charset="-128"/>
              </a:rPr>
              <a:t>成長の早い陽樹が森林を形成（陽樹林）→陰樹が少しずつ成長し、陰樹に追いつく（混交林）→陽樹の成長が阻害され、または樹齢により枯れ、極相に達する（陽樹林）</a:t>
            </a:r>
            <a:endParaRPr lang="en-US" altLang="ja-JP" sz="1100">
              <a:latin typeface="Arial" panose="020B0604020202020204" pitchFamily="34" charset="0"/>
              <a:ea typeface="ＭＳ Ｐゴシック" panose="020B0600070205080204" pitchFamily="50" charset="-128"/>
            </a:endParaRPr>
          </a:p>
          <a:p>
            <a:endParaRPr lang="en-US" altLang="ja-JP" sz="1100">
              <a:latin typeface="Arial" panose="020B0604020202020204" pitchFamily="34" charset="0"/>
              <a:ea typeface="ＭＳ Ｐゴシック" panose="020B0600070205080204" pitchFamily="50" charset="-128"/>
            </a:endParaRPr>
          </a:p>
          <a:p>
            <a:r>
              <a:rPr lang="ja-JP" altLang="en-US" sz="1100">
                <a:latin typeface="Arial" panose="020B0604020202020204" pitchFamily="34" charset="0"/>
                <a:ea typeface="ＭＳ Ｐゴシック" panose="020B0600070205080204" pitchFamily="50" charset="-128"/>
              </a:rPr>
              <a:t>熱帯多雨林ではギャップダイナミクス（密な森林において、大木が周囲の木本を道連れにして倒れに、それによって生じた明るい場所）が重要</a:t>
            </a:r>
            <a:endParaRPr lang="en-US" altLang="ja-JP" sz="1100">
              <a:latin typeface="Arial" panose="020B0604020202020204" pitchFamily="34" charset="0"/>
              <a:ea typeface="ＭＳ Ｐゴシック" panose="020B0600070205080204" pitchFamily="50" charset="-128"/>
            </a:endParaRPr>
          </a:p>
          <a:p>
            <a:endParaRPr lang="en-US" altLang="ja-JP" sz="1100">
              <a:latin typeface="Arial" panose="020B0604020202020204" pitchFamily="34" charset="0"/>
              <a:ea typeface="ＭＳ Ｐゴシック" panose="020B0600070205080204" pitchFamily="50" charset="-128"/>
            </a:endParaRPr>
          </a:p>
          <a:p>
            <a:r>
              <a:rPr lang="ja-JP" altLang="en-US" sz="1100">
                <a:latin typeface="Arial" panose="020B0604020202020204" pitchFamily="34" charset="0"/>
                <a:ea typeface="ＭＳ Ｐゴシック" panose="020B0600070205080204" pitchFamily="50" charset="-128"/>
              </a:rPr>
              <a:t>一次遷移では、環境条件や種子の供給源からの距離などにより、遷移系列のいくつかの過程を欠くことがしばしば起こる。また、共生菌の働きにより、窒素固定能力を持つ植物では、木本植物でも、遷移の初期段階に侵入しやすい。例）三宅島の溶岩上に初期に定着したオオバヤシヤブシ（ハンノキ属）。ハンノキ属の木本は、現在の間氷期（約</a:t>
            </a:r>
            <a:r>
              <a:rPr lang="en-US" altLang="ja-JP" sz="1100">
                <a:latin typeface="Arial" panose="020B0604020202020204" pitchFamily="34" charset="0"/>
                <a:ea typeface="ＭＳ Ｐゴシック" panose="020B0600070205080204" pitchFamily="50" charset="-128"/>
              </a:rPr>
              <a:t>12500</a:t>
            </a:r>
            <a:r>
              <a:rPr lang="ja-JP" altLang="en-US" sz="1100">
                <a:latin typeface="Arial" panose="020B0604020202020204" pitchFamily="34" charset="0"/>
                <a:ea typeface="ＭＳ Ｐゴシック" panose="020B0600070205080204" pitchFamily="50" charset="-128"/>
              </a:rPr>
              <a:t>年前～）に入ってから欧州の氷河退行跡地にも初期に定着した。</a:t>
            </a:r>
          </a:p>
        </p:txBody>
      </p:sp>
      <p:sp>
        <p:nvSpPr>
          <p:cNvPr id="60420" name="スライド番号プレースホルダー 3">
            <a:extLst>
              <a:ext uri="{FF2B5EF4-FFF2-40B4-BE49-F238E27FC236}">
                <a16:creationId xmlns:a16="http://schemas.microsoft.com/office/drawing/2014/main" id="{C9941D90-DBFB-E19C-6B72-AF99BA4DB9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22153E9C-7F4A-45E5-B2DC-107D4DA76757}" type="slidenum">
              <a:rPr kumimoji="1" lang="ja-JP" altLang="en-US" sz="1200" b="0" smtClean="0">
                <a:latin typeface="Arial" panose="020B0604020202020204" pitchFamily="34" charset="0"/>
              </a:rPr>
              <a:pPr/>
              <a:t>30</a:t>
            </a:fld>
            <a:endParaRPr kumimoji="1" lang="ja-JP" altLang="en-US" sz="1200" b="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507A9500-6C9B-CC7E-B4C2-C5522F0AB4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69319652-842A-40B2-869D-1CBA4EF482B4}" type="slidenum">
              <a:rPr lang="ja-JP" altLang="en-US" sz="1200" b="0" smtClean="0">
                <a:latin typeface="Arial" panose="020B0604020202020204" pitchFamily="34" charset="0"/>
              </a:rPr>
              <a:pPr/>
              <a:t>32</a:t>
            </a:fld>
            <a:endParaRPr lang="en-US" altLang="ja-JP" sz="1200" b="0">
              <a:latin typeface="Arial" panose="020B0604020202020204" pitchFamily="34" charset="0"/>
            </a:endParaRPr>
          </a:p>
        </p:txBody>
      </p:sp>
      <p:sp>
        <p:nvSpPr>
          <p:cNvPr id="63491" name="Rectangle 2">
            <a:extLst>
              <a:ext uri="{FF2B5EF4-FFF2-40B4-BE49-F238E27FC236}">
                <a16:creationId xmlns:a16="http://schemas.microsoft.com/office/drawing/2014/main" id="{15294E40-9A48-4A1C-64A9-E36560E55510}"/>
              </a:ext>
            </a:extLst>
          </p:cNvPr>
          <p:cNvSpPr>
            <a:spLocks noGrp="1" noRot="1" noChangeAspect="1" noChangeArrowheads="1" noTextEdit="1"/>
          </p:cNvSpPr>
          <p:nvPr>
            <p:ph type="sldImg"/>
          </p:nvPr>
        </p:nvSpPr>
        <p:spPr>
          <a:xfrm>
            <a:off x="0" y="330200"/>
            <a:ext cx="1588" cy="1588"/>
          </a:xfrm>
          <a:solidFill>
            <a:srgbClr val="FFFFFF"/>
          </a:solidFill>
          <a:ln/>
        </p:spPr>
      </p:sp>
      <p:sp>
        <p:nvSpPr>
          <p:cNvPr id="63492" name="Text Box 3">
            <a:extLst>
              <a:ext uri="{FF2B5EF4-FFF2-40B4-BE49-F238E27FC236}">
                <a16:creationId xmlns:a16="http://schemas.microsoft.com/office/drawing/2014/main" id="{903778BE-C4D3-6490-906A-B57805F48488}"/>
              </a:ext>
            </a:extLst>
          </p:cNvPr>
          <p:cNvSpPr>
            <a:spLocks noGrp="1" noChangeArrowheads="1"/>
          </p:cNvSpPr>
          <p:nvPr>
            <p:ph type="body" idx="1"/>
          </p:nvPr>
        </p:nvSpPr>
        <p:spPr>
          <a:xfrm>
            <a:off x="501650" y="4691063"/>
            <a:ext cx="5808663"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spcBef>
                <a:spcPct val="0"/>
              </a:spcBef>
            </a:pPr>
            <a:endParaRPr lang="ja-JP" altLang="en-US">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0E116D7D-503A-BEF6-A6F1-6234923D2B24}"/>
              </a:ext>
            </a:extLst>
          </p:cNvPr>
          <p:cNvSpPr>
            <a:spLocks noGrp="1" noRot="1" noChangeAspect="1" noChangeArrowheads="1" noTextEdit="1"/>
          </p:cNvSpPr>
          <p:nvPr>
            <p:ph type="sldImg"/>
          </p:nvPr>
        </p:nvSpPr>
        <p:spPr>
          <a:ln/>
        </p:spPr>
      </p:sp>
      <p:sp>
        <p:nvSpPr>
          <p:cNvPr id="65539" name="ノート プレースホルダー 2">
            <a:extLst>
              <a:ext uri="{FF2B5EF4-FFF2-40B4-BE49-F238E27FC236}">
                <a16:creationId xmlns:a16="http://schemas.microsoft.com/office/drawing/2014/main" id="{B20C4E09-1E0C-83FB-4086-821A23974EE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a:latin typeface="Arial" panose="020B0604020202020204" pitchFamily="34" charset="0"/>
              <a:ea typeface="ＭＳ Ｐゴシック" panose="020B0600070205080204" pitchFamily="50" charset="-128"/>
            </a:endParaRPr>
          </a:p>
        </p:txBody>
      </p:sp>
      <p:sp>
        <p:nvSpPr>
          <p:cNvPr id="65540" name="スライド番号プレースホルダー 3">
            <a:extLst>
              <a:ext uri="{FF2B5EF4-FFF2-40B4-BE49-F238E27FC236}">
                <a16:creationId xmlns:a16="http://schemas.microsoft.com/office/drawing/2014/main" id="{1273A271-C3F3-7E1F-D89B-2CB468AB77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3DB66423-CC82-4400-A9DD-3A2943FAD33C}" type="slidenum">
              <a:rPr lang="ja-JP" altLang="en-US" sz="1200" b="0" smtClean="0">
                <a:latin typeface="Arial" panose="020B0604020202020204" pitchFamily="34" charset="0"/>
              </a:rPr>
              <a:pPr/>
              <a:t>33</a:t>
            </a:fld>
            <a:endParaRPr lang="en-US" altLang="ja-JP" sz="1200" b="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085748AF-1970-3051-6C44-9029CC7A2EAF}"/>
              </a:ext>
            </a:extLst>
          </p:cNvPr>
          <p:cNvSpPr>
            <a:spLocks noGrp="1" noRot="1" noChangeAspect="1" noChangeArrowheads="1" noTextEdit="1"/>
          </p:cNvSpPr>
          <p:nvPr>
            <p:ph type="sldImg"/>
          </p:nvPr>
        </p:nvSpPr>
        <p:spPr>
          <a:xfrm>
            <a:off x="1187450" y="703263"/>
            <a:ext cx="4518025" cy="3387725"/>
          </a:xfrm>
          <a:ln/>
        </p:spPr>
      </p:sp>
      <p:sp>
        <p:nvSpPr>
          <p:cNvPr id="67587" name="Rectangle 3">
            <a:extLst>
              <a:ext uri="{FF2B5EF4-FFF2-40B4-BE49-F238E27FC236}">
                <a16:creationId xmlns:a16="http://schemas.microsoft.com/office/drawing/2014/main" id="{BAF0D3D9-39B9-6D54-12B3-6D17CB1504C3}"/>
              </a:ext>
            </a:extLst>
          </p:cNvPr>
          <p:cNvSpPr>
            <a:spLocks noGrp="1" noChangeArrowheads="1"/>
          </p:cNvSpPr>
          <p:nvPr>
            <p:ph type="body" idx="1"/>
          </p:nvPr>
        </p:nvSpPr>
        <p:spPr>
          <a:xfrm>
            <a:off x="928688" y="4371975"/>
            <a:ext cx="5038725" cy="4090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4183849E-B636-664B-502B-1F369B6544D0}"/>
              </a:ext>
            </a:extLst>
          </p:cNvPr>
          <p:cNvSpPr>
            <a:spLocks noGrp="1" noRot="1" noChangeAspect="1" noChangeArrowheads="1" noTextEdit="1"/>
          </p:cNvSpPr>
          <p:nvPr>
            <p:ph type="sldImg"/>
          </p:nvPr>
        </p:nvSpPr>
        <p:spPr>
          <a:ln/>
        </p:spPr>
      </p:sp>
      <p:sp>
        <p:nvSpPr>
          <p:cNvPr id="10243" name="ノート プレースホルダー 2">
            <a:extLst>
              <a:ext uri="{FF2B5EF4-FFF2-40B4-BE49-F238E27FC236}">
                <a16:creationId xmlns:a16="http://schemas.microsoft.com/office/drawing/2014/main" id="{F816A570-2B85-C5B8-B256-42F7B85019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latin typeface="Arial" panose="020B0604020202020204" pitchFamily="34" charset="0"/>
                <a:ea typeface="ＭＳ Ｐゴシック" panose="020B0600070205080204" pitchFamily="50" charset="-128"/>
              </a:rPr>
              <a:t>現在の専門分野に携わる切っ掛けとなったのは、地球システム統合モデルの開発プロジェクトに雇用されたこと</a:t>
            </a:r>
          </a:p>
        </p:txBody>
      </p:sp>
      <p:sp>
        <p:nvSpPr>
          <p:cNvPr id="10244" name="スライド番号プレースホルダー 3">
            <a:extLst>
              <a:ext uri="{FF2B5EF4-FFF2-40B4-BE49-F238E27FC236}">
                <a16:creationId xmlns:a16="http://schemas.microsoft.com/office/drawing/2014/main" id="{BBCB2B0F-F82C-708D-8C70-F70BFA006A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63AF0E76-A63B-4370-895D-F383BDF1B63D}" type="slidenum">
              <a:rPr lang="ja-JP" altLang="en-US" sz="1200" b="0" smtClean="0">
                <a:latin typeface="Arial" panose="020B0604020202020204" pitchFamily="34" charset="0"/>
              </a:rPr>
              <a:pPr/>
              <a:t>4</a:t>
            </a:fld>
            <a:endParaRPr lang="en-US" altLang="ja-JP" sz="1200" b="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B875B46B-53F2-B190-D21F-F12E4477DA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9CB55697-6299-4930-9FFF-98F402DD478D}" type="slidenum">
              <a:rPr lang="ja-JP" altLang="en-US" sz="1200" b="0" smtClean="0">
                <a:latin typeface="Arial" panose="020B0604020202020204" pitchFamily="34" charset="0"/>
              </a:rPr>
              <a:pPr/>
              <a:t>35</a:t>
            </a:fld>
            <a:endParaRPr lang="en-US" altLang="ja-JP" sz="1200" b="0">
              <a:latin typeface="Arial" panose="020B0604020202020204" pitchFamily="34" charset="0"/>
            </a:endParaRPr>
          </a:p>
        </p:txBody>
      </p:sp>
      <p:sp>
        <p:nvSpPr>
          <p:cNvPr id="69635" name="Rectangle 2">
            <a:extLst>
              <a:ext uri="{FF2B5EF4-FFF2-40B4-BE49-F238E27FC236}">
                <a16:creationId xmlns:a16="http://schemas.microsoft.com/office/drawing/2014/main" id="{67A1EF39-889D-2043-B66D-3C7FA0DB5BE2}"/>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9FB35870-BC64-CB9C-CCF4-47F94012DF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ea typeface="ＭＳ Ｐゴシック" panose="020B0600070205080204" pitchFamily="50" charset="-128"/>
              </a:rPr>
              <a:t>あと、妙なパラメタライズを行っていないので、様々な拡張が行いやすいという点も挙げられる。</a:t>
            </a:r>
            <a:endParaRPr lang="en-US" altLang="ja-JP">
              <a:latin typeface="Arial" panose="020B0604020202020204" pitchFamily="34" charset="0"/>
              <a:ea typeface="ＭＳ Ｐゴシック" panose="020B0600070205080204" pitchFamily="50" charset="-128"/>
            </a:endParaRPr>
          </a:p>
          <a:p>
            <a:r>
              <a:rPr lang="ja-JP" altLang="en-US">
                <a:latin typeface="Arial" panose="020B0604020202020204" pitchFamily="34" charset="0"/>
                <a:ea typeface="ＭＳ Ｐゴシック" panose="020B0600070205080204" pitchFamily="50" charset="-128"/>
              </a:rPr>
              <a:t>デメリットとしては、実行には大きな計算機が必要とされる点。ただし、一地点だけの計算であれば、通常のサーバーでも十分に動く。</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スライド イメージ プレースホルダ 1">
            <a:extLst>
              <a:ext uri="{FF2B5EF4-FFF2-40B4-BE49-F238E27FC236}">
                <a16:creationId xmlns:a16="http://schemas.microsoft.com/office/drawing/2014/main" id="{BC101E76-8355-E0AE-7283-E88105EC8DA9}"/>
              </a:ext>
            </a:extLst>
          </p:cNvPr>
          <p:cNvSpPr>
            <a:spLocks noGrp="1" noRot="1" noChangeAspect="1" noChangeArrowheads="1" noTextEdit="1"/>
          </p:cNvSpPr>
          <p:nvPr>
            <p:ph type="sldImg"/>
          </p:nvPr>
        </p:nvSpPr>
        <p:spPr>
          <a:ln/>
        </p:spPr>
      </p:sp>
      <p:sp>
        <p:nvSpPr>
          <p:cNvPr id="71683" name="ノート プレースホルダ 2">
            <a:extLst>
              <a:ext uri="{FF2B5EF4-FFF2-40B4-BE49-F238E27FC236}">
                <a16:creationId xmlns:a16="http://schemas.microsoft.com/office/drawing/2014/main" id="{DE77820C-39D1-4D2C-4ACF-CB06634711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ゴシック" panose="020B0600070205080204" pitchFamily="50" charset="-128"/>
            </a:endParaRPr>
          </a:p>
        </p:txBody>
      </p:sp>
      <p:sp>
        <p:nvSpPr>
          <p:cNvPr id="71684" name="スライド番号プレースホルダ 3">
            <a:extLst>
              <a:ext uri="{FF2B5EF4-FFF2-40B4-BE49-F238E27FC236}">
                <a16:creationId xmlns:a16="http://schemas.microsoft.com/office/drawing/2014/main" id="{37BED86F-0F68-FDA9-D0EF-A4CF03F620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2E29498E-4E5E-4327-BAB4-4A55B4839FCD}" type="slidenum">
              <a:rPr lang="ja-JP" altLang="en-US" sz="1200" b="0" smtClean="0">
                <a:latin typeface="Arial" panose="020B0604020202020204" pitchFamily="34" charset="0"/>
              </a:rPr>
              <a:pPr/>
              <a:t>36</a:t>
            </a:fld>
            <a:endParaRPr lang="en-US" altLang="ja-JP" sz="1200" b="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CC72535D-DF84-D4DA-9122-45765B565E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3168CE88-2C8B-47E4-90AC-1F62D73B25D5}" type="slidenum">
              <a:rPr lang="ja-JP" altLang="en-US" sz="1200" b="0" smtClean="0">
                <a:latin typeface="Arial" panose="020B0604020202020204" pitchFamily="34" charset="0"/>
              </a:rPr>
              <a:pPr/>
              <a:t>37</a:t>
            </a:fld>
            <a:endParaRPr lang="en-US" altLang="ja-JP" sz="1200" b="0">
              <a:latin typeface="Arial" panose="020B0604020202020204" pitchFamily="34" charset="0"/>
            </a:endParaRPr>
          </a:p>
        </p:txBody>
      </p:sp>
      <p:sp>
        <p:nvSpPr>
          <p:cNvPr id="73731" name="Rectangle 2">
            <a:extLst>
              <a:ext uri="{FF2B5EF4-FFF2-40B4-BE49-F238E27FC236}">
                <a16:creationId xmlns:a16="http://schemas.microsoft.com/office/drawing/2014/main" id="{8A74565B-3770-E780-5591-2202861B6FD1}"/>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9F0245A7-E7D2-B1FA-A4E8-101056A2E4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ea typeface="ＭＳ Ｐゴシック" panose="020B0600070205080204" pitchFamily="50" charset="-128"/>
              </a:rPr>
              <a:t>この辺りの構成は、比較的標準的である。</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1653F2EB-C722-A3E0-2652-7548007A96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1600" b="1">
                <a:solidFill>
                  <a:schemeClr val="tx1"/>
                </a:solidFill>
                <a:latin typeface="Nimbus Roman No9 L" pitchFamily="16" charset="0"/>
              </a:defRPr>
            </a:lvl1pPr>
            <a:lvl2pPr marL="741363" indent="-284163" defTabSz="947738">
              <a:defRPr sz="1600" b="1">
                <a:solidFill>
                  <a:schemeClr val="tx1"/>
                </a:solidFill>
                <a:latin typeface="Nimbus Roman No9 L" pitchFamily="16" charset="0"/>
              </a:defRPr>
            </a:lvl2pPr>
            <a:lvl3pPr marL="1141413" indent="-227013" defTabSz="947738">
              <a:defRPr sz="1600" b="1">
                <a:solidFill>
                  <a:schemeClr val="tx1"/>
                </a:solidFill>
                <a:latin typeface="Nimbus Roman No9 L" pitchFamily="16" charset="0"/>
              </a:defRPr>
            </a:lvl3pPr>
            <a:lvl4pPr marL="1597025" indent="-227013" defTabSz="947738">
              <a:defRPr sz="1600" b="1">
                <a:solidFill>
                  <a:schemeClr val="tx1"/>
                </a:solidFill>
                <a:latin typeface="Nimbus Roman No9 L" pitchFamily="16" charset="0"/>
              </a:defRPr>
            </a:lvl4pPr>
            <a:lvl5pPr marL="2054225" indent="-227013" defTabSz="947738">
              <a:defRPr sz="1600" b="1">
                <a:solidFill>
                  <a:schemeClr val="tx1"/>
                </a:solidFill>
                <a:latin typeface="Nimbus Roman No9 L" pitchFamily="16" charset="0"/>
              </a:defRPr>
            </a:lvl5pPr>
            <a:lvl6pPr marL="2511425" indent="-227013" defTabSz="947738" eaLnBrk="0" fontAlgn="base" hangingPunct="0">
              <a:spcBef>
                <a:spcPct val="0"/>
              </a:spcBef>
              <a:spcAft>
                <a:spcPct val="0"/>
              </a:spcAft>
              <a:defRPr sz="1600" b="1">
                <a:solidFill>
                  <a:schemeClr val="tx1"/>
                </a:solidFill>
                <a:latin typeface="Nimbus Roman No9 L" pitchFamily="16" charset="0"/>
              </a:defRPr>
            </a:lvl6pPr>
            <a:lvl7pPr marL="2968625" indent="-227013" defTabSz="947738" eaLnBrk="0" fontAlgn="base" hangingPunct="0">
              <a:spcBef>
                <a:spcPct val="0"/>
              </a:spcBef>
              <a:spcAft>
                <a:spcPct val="0"/>
              </a:spcAft>
              <a:defRPr sz="1600" b="1">
                <a:solidFill>
                  <a:schemeClr val="tx1"/>
                </a:solidFill>
                <a:latin typeface="Nimbus Roman No9 L" pitchFamily="16" charset="0"/>
              </a:defRPr>
            </a:lvl7pPr>
            <a:lvl8pPr marL="3425825" indent="-227013" defTabSz="947738" eaLnBrk="0" fontAlgn="base" hangingPunct="0">
              <a:spcBef>
                <a:spcPct val="0"/>
              </a:spcBef>
              <a:spcAft>
                <a:spcPct val="0"/>
              </a:spcAft>
              <a:defRPr sz="1600" b="1">
                <a:solidFill>
                  <a:schemeClr val="tx1"/>
                </a:solidFill>
                <a:latin typeface="Nimbus Roman No9 L" pitchFamily="16" charset="0"/>
              </a:defRPr>
            </a:lvl8pPr>
            <a:lvl9pPr marL="3883025" indent="-227013" defTabSz="947738" eaLnBrk="0" fontAlgn="base" hangingPunct="0">
              <a:spcBef>
                <a:spcPct val="0"/>
              </a:spcBef>
              <a:spcAft>
                <a:spcPct val="0"/>
              </a:spcAft>
              <a:defRPr sz="1600" b="1">
                <a:solidFill>
                  <a:schemeClr val="tx1"/>
                </a:solidFill>
                <a:latin typeface="Nimbus Roman No9 L" pitchFamily="16" charset="0"/>
              </a:defRPr>
            </a:lvl9pPr>
          </a:lstStyle>
          <a:p>
            <a:fld id="{7D53BF23-DD79-45E4-9349-378D5F2DA67A}" type="slidenum">
              <a:rPr kumimoji="1" lang="ja-JP" altLang="en-US" sz="1200" b="0" smtClean="0">
                <a:latin typeface="Arial" panose="020B0604020202020204" pitchFamily="34" charset="0"/>
              </a:rPr>
              <a:pPr/>
              <a:t>38</a:t>
            </a:fld>
            <a:endParaRPr kumimoji="1" lang="en-US" altLang="ja-JP" sz="1200" b="0">
              <a:latin typeface="Arial" panose="020B0604020202020204" pitchFamily="34" charset="0"/>
            </a:endParaRPr>
          </a:p>
        </p:txBody>
      </p:sp>
      <p:sp>
        <p:nvSpPr>
          <p:cNvPr id="75779" name="Rectangle 2">
            <a:extLst>
              <a:ext uri="{FF2B5EF4-FFF2-40B4-BE49-F238E27FC236}">
                <a16:creationId xmlns:a16="http://schemas.microsoft.com/office/drawing/2014/main" id="{3BD476E4-4C4F-ABC3-F048-2EEBC95C0D77}"/>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208190F4-4979-81EC-B19B-C982FFF709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0765A818-32F8-CFF1-BB21-EF6F4E6A00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1600" b="1">
                <a:solidFill>
                  <a:schemeClr val="tx1"/>
                </a:solidFill>
                <a:latin typeface="Nimbus Roman No9 L" pitchFamily="16" charset="0"/>
              </a:defRPr>
            </a:lvl1pPr>
            <a:lvl2pPr marL="741363" indent="-284163" defTabSz="947738">
              <a:defRPr sz="1600" b="1">
                <a:solidFill>
                  <a:schemeClr val="tx1"/>
                </a:solidFill>
                <a:latin typeface="Nimbus Roman No9 L" pitchFamily="16" charset="0"/>
              </a:defRPr>
            </a:lvl2pPr>
            <a:lvl3pPr marL="1141413" indent="-227013" defTabSz="947738">
              <a:defRPr sz="1600" b="1">
                <a:solidFill>
                  <a:schemeClr val="tx1"/>
                </a:solidFill>
                <a:latin typeface="Nimbus Roman No9 L" pitchFamily="16" charset="0"/>
              </a:defRPr>
            </a:lvl3pPr>
            <a:lvl4pPr marL="1597025" indent="-227013" defTabSz="947738">
              <a:defRPr sz="1600" b="1">
                <a:solidFill>
                  <a:schemeClr val="tx1"/>
                </a:solidFill>
                <a:latin typeface="Nimbus Roman No9 L" pitchFamily="16" charset="0"/>
              </a:defRPr>
            </a:lvl4pPr>
            <a:lvl5pPr marL="2054225" indent="-227013" defTabSz="947738">
              <a:defRPr sz="1600" b="1">
                <a:solidFill>
                  <a:schemeClr val="tx1"/>
                </a:solidFill>
                <a:latin typeface="Nimbus Roman No9 L" pitchFamily="16" charset="0"/>
              </a:defRPr>
            </a:lvl5pPr>
            <a:lvl6pPr marL="2511425" indent="-227013" defTabSz="947738" eaLnBrk="0" fontAlgn="base" hangingPunct="0">
              <a:spcBef>
                <a:spcPct val="0"/>
              </a:spcBef>
              <a:spcAft>
                <a:spcPct val="0"/>
              </a:spcAft>
              <a:defRPr sz="1600" b="1">
                <a:solidFill>
                  <a:schemeClr val="tx1"/>
                </a:solidFill>
                <a:latin typeface="Nimbus Roman No9 L" pitchFamily="16" charset="0"/>
              </a:defRPr>
            </a:lvl6pPr>
            <a:lvl7pPr marL="2968625" indent="-227013" defTabSz="947738" eaLnBrk="0" fontAlgn="base" hangingPunct="0">
              <a:spcBef>
                <a:spcPct val="0"/>
              </a:spcBef>
              <a:spcAft>
                <a:spcPct val="0"/>
              </a:spcAft>
              <a:defRPr sz="1600" b="1">
                <a:solidFill>
                  <a:schemeClr val="tx1"/>
                </a:solidFill>
                <a:latin typeface="Nimbus Roman No9 L" pitchFamily="16" charset="0"/>
              </a:defRPr>
            </a:lvl7pPr>
            <a:lvl8pPr marL="3425825" indent="-227013" defTabSz="947738" eaLnBrk="0" fontAlgn="base" hangingPunct="0">
              <a:spcBef>
                <a:spcPct val="0"/>
              </a:spcBef>
              <a:spcAft>
                <a:spcPct val="0"/>
              </a:spcAft>
              <a:defRPr sz="1600" b="1">
                <a:solidFill>
                  <a:schemeClr val="tx1"/>
                </a:solidFill>
                <a:latin typeface="Nimbus Roman No9 L" pitchFamily="16" charset="0"/>
              </a:defRPr>
            </a:lvl8pPr>
            <a:lvl9pPr marL="3883025" indent="-227013" defTabSz="947738" eaLnBrk="0" fontAlgn="base" hangingPunct="0">
              <a:spcBef>
                <a:spcPct val="0"/>
              </a:spcBef>
              <a:spcAft>
                <a:spcPct val="0"/>
              </a:spcAft>
              <a:defRPr sz="1600" b="1">
                <a:solidFill>
                  <a:schemeClr val="tx1"/>
                </a:solidFill>
                <a:latin typeface="Nimbus Roman No9 L" pitchFamily="16" charset="0"/>
              </a:defRPr>
            </a:lvl9pPr>
          </a:lstStyle>
          <a:p>
            <a:fld id="{07FAAA8A-F510-4E2F-AF54-16513D640C53}" type="slidenum">
              <a:rPr kumimoji="1" lang="ja-JP" altLang="en-US" sz="1200" b="0" smtClean="0">
                <a:latin typeface="Arial" panose="020B0604020202020204" pitchFamily="34" charset="0"/>
              </a:rPr>
              <a:pPr/>
              <a:t>39</a:t>
            </a:fld>
            <a:endParaRPr kumimoji="1" lang="en-US" altLang="ja-JP" sz="1200" b="0">
              <a:latin typeface="Arial" panose="020B0604020202020204" pitchFamily="34" charset="0"/>
            </a:endParaRPr>
          </a:p>
        </p:txBody>
      </p:sp>
      <p:sp>
        <p:nvSpPr>
          <p:cNvPr id="77827" name="Rectangle 2">
            <a:extLst>
              <a:ext uri="{FF2B5EF4-FFF2-40B4-BE49-F238E27FC236}">
                <a16:creationId xmlns:a16="http://schemas.microsoft.com/office/drawing/2014/main" id="{F02EF5A4-0F95-201F-6037-52491B29EA91}"/>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5083F95A-7909-17C8-2015-4CD428E653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53AE9C07-CACD-7282-3BCE-C10CECF06A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1600" b="1">
                <a:solidFill>
                  <a:schemeClr val="tx1"/>
                </a:solidFill>
                <a:latin typeface="Nimbus Roman No9 L" pitchFamily="16" charset="0"/>
              </a:defRPr>
            </a:lvl1pPr>
            <a:lvl2pPr marL="741363" indent="-284163" defTabSz="947738">
              <a:defRPr sz="1600" b="1">
                <a:solidFill>
                  <a:schemeClr val="tx1"/>
                </a:solidFill>
                <a:latin typeface="Nimbus Roman No9 L" pitchFamily="16" charset="0"/>
              </a:defRPr>
            </a:lvl2pPr>
            <a:lvl3pPr marL="1141413" indent="-227013" defTabSz="947738">
              <a:defRPr sz="1600" b="1">
                <a:solidFill>
                  <a:schemeClr val="tx1"/>
                </a:solidFill>
                <a:latin typeface="Nimbus Roman No9 L" pitchFamily="16" charset="0"/>
              </a:defRPr>
            </a:lvl3pPr>
            <a:lvl4pPr marL="1597025" indent="-227013" defTabSz="947738">
              <a:defRPr sz="1600" b="1">
                <a:solidFill>
                  <a:schemeClr val="tx1"/>
                </a:solidFill>
                <a:latin typeface="Nimbus Roman No9 L" pitchFamily="16" charset="0"/>
              </a:defRPr>
            </a:lvl4pPr>
            <a:lvl5pPr marL="2054225" indent="-227013" defTabSz="947738">
              <a:defRPr sz="1600" b="1">
                <a:solidFill>
                  <a:schemeClr val="tx1"/>
                </a:solidFill>
                <a:latin typeface="Nimbus Roman No9 L" pitchFamily="16" charset="0"/>
              </a:defRPr>
            </a:lvl5pPr>
            <a:lvl6pPr marL="2511425" indent="-227013" defTabSz="947738" eaLnBrk="0" fontAlgn="base" hangingPunct="0">
              <a:spcBef>
                <a:spcPct val="0"/>
              </a:spcBef>
              <a:spcAft>
                <a:spcPct val="0"/>
              </a:spcAft>
              <a:defRPr sz="1600" b="1">
                <a:solidFill>
                  <a:schemeClr val="tx1"/>
                </a:solidFill>
                <a:latin typeface="Nimbus Roman No9 L" pitchFamily="16" charset="0"/>
              </a:defRPr>
            </a:lvl6pPr>
            <a:lvl7pPr marL="2968625" indent="-227013" defTabSz="947738" eaLnBrk="0" fontAlgn="base" hangingPunct="0">
              <a:spcBef>
                <a:spcPct val="0"/>
              </a:spcBef>
              <a:spcAft>
                <a:spcPct val="0"/>
              </a:spcAft>
              <a:defRPr sz="1600" b="1">
                <a:solidFill>
                  <a:schemeClr val="tx1"/>
                </a:solidFill>
                <a:latin typeface="Nimbus Roman No9 L" pitchFamily="16" charset="0"/>
              </a:defRPr>
            </a:lvl7pPr>
            <a:lvl8pPr marL="3425825" indent="-227013" defTabSz="947738" eaLnBrk="0" fontAlgn="base" hangingPunct="0">
              <a:spcBef>
                <a:spcPct val="0"/>
              </a:spcBef>
              <a:spcAft>
                <a:spcPct val="0"/>
              </a:spcAft>
              <a:defRPr sz="1600" b="1">
                <a:solidFill>
                  <a:schemeClr val="tx1"/>
                </a:solidFill>
                <a:latin typeface="Nimbus Roman No9 L" pitchFamily="16" charset="0"/>
              </a:defRPr>
            </a:lvl8pPr>
            <a:lvl9pPr marL="3883025" indent="-227013" defTabSz="947738" eaLnBrk="0" fontAlgn="base" hangingPunct="0">
              <a:spcBef>
                <a:spcPct val="0"/>
              </a:spcBef>
              <a:spcAft>
                <a:spcPct val="0"/>
              </a:spcAft>
              <a:defRPr sz="1600" b="1">
                <a:solidFill>
                  <a:schemeClr val="tx1"/>
                </a:solidFill>
                <a:latin typeface="Nimbus Roman No9 L" pitchFamily="16" charset="0"/>
              </a:defRPr>
            </a:lvl9pPr>
          </a:lstStyle>
          <a:p>
            <a:fld id="{8087AB1F-2CD1-4BA2-BD26-0B90DEAD5882}" type="slidenum">
              <a:rPr kumimoji="1" lang="ja-JP" altLang="en-US" sz="1200" b="0" smtClean="0">
                <a:latin typeface="Arial" panose="020B0604020202020204" pitchFamily="34" charset="0"/>
              </a:rPr>
              <a:pPr/>
              <a:t>40</a:t>
            </a:fld>
            <a:endParaRPr kumimoji="1" lang="en-US" altLang="ja-JP" sz="1200" b="0">
              <a:latin typeface="Arial" panose="020B0604020202020204" pitchFamily="34" charset="0"/>
            </a:endParaRPr>
          </a:p>
        </p:txBody>
      </p:sp>
      <p:sp>
        <p:nvSpPr>
          <p:cNvPr id="79875" name="Rectangle 2">
            <a:extLst>
              <a:ext uri="{FF2B5EF4-FFF2-40B4-BE49-F238E27FC236}">
                <a16:creationId xmlns:a16="http://schemas.microsoft.com/office/drawing/2014/main" id="{CFA1F80F-9828-BEEE-F0DD-B959231DD499}"/>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A95A7E37-641C-31CA-F942-93245357D1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7E3D6866-0F49-A853-2A94-09F7F3AFE3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1600" b="1">
                <a:solidFill>
                  <a:schemeClr val="tx1"/>
                </a:solidFill>
                <a:latin typeface="Nimbus Roman No9 L" pitchFamily="16" charset="0"/>
              </a:defRPr>
            </a:lvl1pPr>
            <a:lvl2pPr marL="741363" indent="-284163" defTabSz="947738">
              <a:defRPr sz="1600" b="1">
                <a:solidFill>
                  <a:schemeClr val="tx1"/>
                </a:solidFill>
                <a:latin typeface="Nimbus Roman No9 L" pitchFamily="16" charset="0"/>
              </a:defRPr>
            </a:lvl2pPr>
            <a:lvl3pPr marL="1141413" indent="-227013" defTabSz="947738">
              <a:defRPr sz="1600" b="1">
                <a:solidFill>
                  <a:schemeClr val="tx1"/>
                </a:solidFill>
                <a:latin typeface="Nimbus Roman No9 L" pitchFamily="16" charset="0"/>
              </a:defRPr>
            </a:lvl3pPr>
            <a:lvl4pPr marL="1597025" indent="-227013" defTabSz="947738">
              <a:defRPr sz="1600" b="1">
                <a:solidFill>
                  <a:schemeClr val="tx1"/>
                </a:solidFill>
                <a:latin typeface="Nimbus Roman No9 L" pitchFamily="16" charset="0"/>
              </a:defRPr>
            </a:lvl4pPr>
            <a:lvl5pPr marL="2054225" indent="-227013" defTabSz="947738">
              <a:defRPr sz="1600" b="1">
                <a:solidFill>
                  <a:schemeClr val="tx1"/>
                </a:solidFill>
                <a:latin typeface="Nimbus Roman No9 L" pitchFamily="16" charset="0"/>
              </a:defRPr>
            </a:lvl5pPr>
            <a:lvl6pPr marL="2511425" indent="-227013" defTabSz="947738" eaLnBrk="0" fontAlgn="base" hangingPunct="0">
              <a:spcBef>
                <a:spcPct val="0"/>
              </a:spcBef>
              <a:spcAft>
                <a:spcPct val="0"/>
              </a:spcAft>
              <a:defRPr sz="1600" b="1">
                <a:solidFill>
                  <a:schemeClr val="tx1"/>
                </a:solidFill>
                <a:latin typeface="Nimbus Roman No9 L" pitchFamily="16" charset="0"/>
              </a:defRPr>
            </a:lvl6pPr>
            <a:lvl7pPr marL="2968625" indent="-227013" defTabSz="947738" eaLnBrk="0" fontAlgn="base" hangingPunct="0">
              <a:spcBef>
                <a:spcPct val="0"/>
              </a:spcBef>
              <a:spcAft>
                <a:spcPct val="0"/>
              </a:spcAft>
              <a:defRPr sz="1600" b="1">
                <a:solidFill>
                  <a:schemeClr val="tx1"/>
                </a:solidFill>
                <a:latin typeface="Nimbus Roman No9 L" pitchFamily="16" charset="0"/>
              </a:defRPr>
            </a:lvl7pPr>
            <a:lvl8pPr marL="3425825" indent="-227013" defTabSz="947738" eaLnBrk="0" fontAlgn="base" hangingPunct="0">
              <a:spcBef>
                <a:spcPct val="0"/>
              </a:spcBef>
              <a:spcAft>
                <a:spcPct val="0"/>
              </a:spcAft>
              <a:defRPr sz="1600" b="1">
                <a:solidFill>
                  <a:schemeClr val="tx1"/>
                </a:solidFill>
                <a:latin typeface="Nimbus Roman No9 L" pitchFamily="16" charset="0"/>
              </a:defRPr>
            </a:lvl8pPr>
            <a:lvl9pPr marL="3883025" indent="-227013" defTabSz="947738" eaLnBrk="0" fontAlgn="base" hangingPunct="0">
              <a:spcBef>
                <a:spcPct val="0"/>
              </a:spcBef>
              <a:spcAft>
                <a:spcPct val="0"/>
              </a:spcAft>
              <a:defRPr sz="1600" b="1">
                <a:solidFill>
                  <a:schemeClr val="tx1"/>
                </a:solidFill>
                <a:latin typeface="Nimbus Roman No9 L" pitchFamily="16" charset="0"/>
              </a:defRPr>
            </a:lvl9pPr>
          </a:lstStyle>
          <a:p>
            <a:fld id="{F8FB9A65-9112-4A64-B280-26E20F93E28C}" type="slidenum">
              <a:rPr kumimoji="1" lang="ja-JP" altLang="en-US" sz="1200" b="0" smtClean="0">
                <a:latin typeface="Arial" panose="020B0604020202020204" pitchFamily="34" charset="0"/>
              </a:rPr>
              <a:pPr/>
              <a:t>41</a:t>
            </a:fld>
            <a:endParaRPr kumimoji="1" lang="en-US" altLang="ja-JP" sz="1200" b="0">
              <a:latin typeface="Arial" panose="020B0604020202020204" pitchFamily="34" charset="0"/>
            </a:endParaRPr>
          </a:p>
        </p:txBody>
      </p:sp>
      <p:sp>
        <p:nvSpPr>
          <p:cNvPr id="81923" name="Rectangle 2">
            <a:extLst>
              <a:ext uri="{FF2B5EF4-FFF2-40B4-BE49-F238E27FC236}">
                <a16:creationId xmlns:a16="http://schemas.microsoft.com/office/drawing/2014/main" id="{3FAE26F7-EC08-3D72-7283-AC28016869A4}"/>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B5AFD6B4-DF5A-2046-9731-A30ACC5D08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682A7DA8-316E-FFCB-C088-6DFC6FA2DF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1600" b="1">
                <a:solidFill>
                  <a:schemeClr val="tx1"/>
                </a:solidFill>
                <a:latin typeface="Nimbus Roman No9 L" pitchFamily="16" charset="0"/>
              </a:defRPr>
            </a:lvl1pPr>
            <a:lvl2pPr marL="741363" indent="-284163" defTabSz="947738">
              <a:defRPr sz="1600" b="1">
                <a:solidFill>
                  <a:schemeClr val="tx1"/>
                </a:solidFill>
                <a:latin typeface="Nimbus Roman No9 L" pitchFamily="16" charset="0"/>
              </a:defRPr>
            </a:lvl2pPr>
            <a:lvl3pPr marL="1141413" indent="-227013" defTabSz="947738">
              <a:defRPr sz="1600" b="1">
                <a:solidFill>
                  <a:schemeClr val="tx1"/>
                </a:solidFill>
                <a:latin typeface="Nimbus Roman No9 L" pitchFamily="16" charset="0"/>
              </a:defRPr>
            </a:lvl3pPr>
            <a:lvl4pPr marL="1597025" indent="-227013" defTabSz="947738">
              <a:defRPr sz="1600" b="1">
                <a:solidFill>
                  <a:schemeClr val="tx1"/>
                </a:solidFill>
                <a:latin typeface="Nimbus Roman No9 L" pitchFamily="16" charset="0"/>
              </a:defRPr>
            </a:lvl4pPr>
            <a:lvl5pPr marL="2054225" indent="-227013" defTabSz="947738">
              <a:defRPr sz="1600" b="1">
                <a:solidFill>
                  <a:schemeClr val="tx1"/>
                </a:solidFill>
                <a:latin typeface="Nimbus Roman No9 L" pitchFamily="16" charset="0"/>
              </a:defRPr>
            </a:lvl5pPr>
            <a:lvl6pPr marL="2511425" indent="-227013" defTabSz="947738" eaLnBrk="0" fontAlgn="base" hangingPunct="0">
              <a:spcBef>
                <a:spcPct val="0"/>
              </a:spcBef>
              <a:spcAft>
                <a:spcPct val="0"/>
              </a:spcAft>
              <a:defRPr sz="1600" b="1">
                <a:solidFill>
                  <a:schemeClr val="tx1"/>
                </a:solidFill>
                <a:latin typeface="Nimbus Roman No9 L" pitchFamily="16" charset="0"/>
              </a:defRPr>
            </a:lvl6pPr>
            <a:lvl7pPr marL="2968625" indent="-227013" defTabSz="947738" eaLnBrk="0" fontAlgn="base" hangingPunct="0">
              <a:spcBef>
                <a:spcPct val="0"/>
              </a:spcBef>
              <a:spcAft>
                <a:spcPct val="0"/>
              </a:spcAft>
              <a:defRPr sz="1600" b="1">
                <a:solidFill>
                  <a:schemeClr val="tx1"/>
                </a:solidFill>
                <a:latin typeface="Nimbus Roman No9 L" pitchFamily="16" charset="0"/>
              </a:defRPr>
            </a:lvl7pPr>
            <a:lvl8pPr marL="3425825" indent="-227013" defTabSz="947738" eaLnBrk="0" fontAlgn="base" hangingPunct="0">
              <a:spcBef>
                <a:spcPct val="0"/>
              </a:spcBef>
              <a:spcAft>
                <a:spcPct val="0"/>
              </a:spcAft>
              <a:defRPr sz="1600" b="1">
                <a:solidFill>
                  <a:schemeClr val="tx1"/>
                </a:solidFill>
                <a:latin typeface="Nimbus Roman No9 L" pitchFamily="16" charset="0"/>
              </a:defRPr>
            </a:lvl8pPr>
            <a:lvl9pPr marL="3883025" indent="-227013" defTabSz="947738" eaLnBrk="0" fontAlgn="base" hangingPunct="0">
              <a:spcBef>
                <a:spcPct val="0"/>
              </a:spcBef>
              <a:spcAft>
                <a:spcPct val="0"/>
              </a:spcAft>
              <a:defRPr sz="1600" b="1">
                <a:solidFill>
                  <a:schemeClr val="tx1"/>
                </a:solidFill>
                <a:latin typeface="Nimbus Roman No9 L" pitchFamily="16" charset="0"/>
              </a:defRPr>
            </a:lvl9pPr>
          </a:lstStyle>
          <a:p>
            <a:fld id="{54E42175-FFDF-4C22-AD09-64A6F03C1772}" type="slidenum">
              <a:rPr kumimoji="1" lang="ja-JP" altLang="en-US" sz="1200" b="0" smtClean="0">
                <a:latin typeface="Arial" panose="020B0604020202020204" pitchFamily="34" charset="0"/>
              </a:rPr>
              <a:pPr/>
              <a:t>42</a:t>
            </a:fld>
            <a:endParaRPr kumimoji="1" lang="en-US" altLang="ja-JP" sz="1200" b="0">
              <a:latin typeface="Arial" panose="020B0604020202020204" pitchFamily="34" charset="0"/>
            </a:endParaRPr>
          </a:p>
        </p:txBody>
      </p:sp>
      <p:sp>
        <p:nvSpPr>
          <p:cNvPr id="83971" name="Rectangle 2">
            <a:extLst>
              <a:ext uri="{FF2B5EF4-FFF2-40B4-BE49-F238E27FC236}">
                <a16:creationId xmlns:a16="http://schemas.microsoft.com/office/drawing/2014/main" id="{D3F6401C-F4A2-0006-F2C0-B07D6729534B}"/>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53B0A9FD-47A1-7340-5066-6BBD30E4CA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2149F6E4-E051-58FC-0E49-5E1F04415690}"/>
              </a:ext>
            </a:extLst>
          </p:cNvPr>
          <p:cNvSpPr>
            <a:spLocks noGrp="1" noRot="1" noChangeAspect="1" noChangeArrowheads="1" noTextEdit="1"/>
          </p:cNvSpPr>
          <p:nvPr>
            <p:ph type="sldImg"/>
          </p:nvPr>
        </p:nvSpPr>
        <p:spPr>
          <a:xfrm>
            <a:off x="1187450" y="703263"/>
            <a:ext cx="4518025" cy="3387725"/>
          </a:xfrm>
          <a:ln/>
        </p:spPr>
      </p:sp>
      <p:sp>
        <p:nvSpPr>
          <p:cNvPr id="86019" name="Rectangle 3">
            <a:extLst>
              <a:ext uri="{FF2B5EF4-FFF2-40B4-BE49-F238E27FC236}">
                <a16:creationId xmlns:a16="http://schemas.microsoft.com/office/drawing/2014/main" id="{A979BE22-497B-29E2-87DC-8B5D4507490F}"/>
              </a:ext>
            </a:extLst>
          </p:cNvPr>
          <p:cNvSpPr>
            <a:spLocks noGrp="1" noChangeArrowheads="1"/>
          </p:cNvSpPr>
          <p:nvPr>
            <p:ph type="body" idx="1"/>
          </p:nvPr>
        </p:nvSpPr>
        <p:spPr>
          <a:xfrm>
            <a:off x="928688" y="4371975"/>
            <a:ext cx="5038725" cy="4090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ゴシック" panose="020B0600070205080204" pitchFamily="50"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9D8C63C9-8882-2E48-49BA-1BFF9C49C3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2500">
              <a:spcBef>
                <a:spcPct val="30000"/>
              </a:spcBef>
              <a:defRPr sz="1200">
                <a:solidFill>
                  <a:schemeClr val="tx1"/>
                </a:solidFill>
                <a:latin typeface="Arial" panose="020B0604020202020204" pitchFamily="34" charset="0"/>
                <a:ea typeface="ＭＳ Ｐゴシック" panose="020B0600070205080204" pitchFamily="50" charset="-128"/>
              </a:defRPr>
            </a:lvl1pPr>
            <a:lvl2pPr marL="742950" indent="-285750" defTabSz="952500">
              <a:spcBef>
                <a:spcPct val="30000"/>
              </a:spcBef>
              <a:defRPr sz="1200">
                <a:solidFill>
                  <a:schemeClr val="tx1"/>
                </a:solidFill>
                <a:latin typeface="Arial" panose="020B0604020202020204" pitchFamily="34" charset="0"/>
                <a:ea typeface="ＭＳ Ｐゴシック" panose="020B0600070205080204" pitchFamily="50" charset="-128"/>
              </a:defRPr>
            </a:lvl2pPr>
            <a:lvl3pPr marL="1143000" indent="-228600" defTabSz="952500">
              <a:spcBef>
                <a:spcPct val="30000"/>
              </a:spcBef>
              <a:defRPr sz="1200">
                <a:solidFill>
                  <a:schemeClr val="tx1"/>
                </a:solidFill>
                <a:latin typeface="Arial" panose="020B0604020202020204" pitchFamily="34" charset="0"/>
                <a:ea typeface="ＭＳ Ｐゴシック" panose="020B0600070205080204" pitchFamily="50" charset="-128"/>
              </a:defRPr>
            </a:lvl3pPr>
            <a:lvl4pPr marL="1600200" indent="-228600" defTabSz="952500">
              <a:spcBef>
                <a:spcPct val="30000"/>
              </a:spcBef>
              <a:defRPr sz="1200">
                <a:solidFill>
                  <a:schemeClr val="tx1"/>
                </a:solidFill>
                <a:latin typeface="Arial" panose="020B0604020202020204" pitchFamily="34" charset="0"/>
                <a:ea typeface="ＭＳ Ｐゴシック" panose="020B0600070205080204" pitchFamily="50" charset="-128"/>
              </a:defRPr>
            </a:lvl4pPr>
            <a:lvl5pPr marL="2057400" indent="-228600" defTabSz="952500">
              <a:spcBef>
                <a:spcPct val="30000"/>
              </a:spcBef>
              <a:defRPr sz="1200">
                <a:solidFill>
                  <a:schemeClr val="tx1"/>
                </a:solidFill>
                <a:latin typeface="Arial" panose="020B0604020202020204" pitchFamily="34" charset="0"/>
                <a:ea typeface="ＭＳ Ｐゴシック" panose="020B0600070205080204" pitchFamily="50" charset="-128"/>
              </a:defRPr>
            </a:lvl5pPr>
            <a:lvl6pPr marL="2514600" indent="-228600" defTabSz="9525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50" charset="-128"/>
              </a:defRPr>
            </a:lvl6pPr>
            <a:lvl7pPr marL="2971800" indent="-228600" defTabSz="9525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50" charset="-128"/>
              </a:defRPr>
            </a:lvl7pPr>
            <a:lvl8pPr marL="3429000" indent="-228600" defTabSz="9525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50" charset="-128"/>
              </a:defRPr>
            </a:lvl8pPr>
            <a:lvl9pPr marL="3886200" indent="-228600" defTabSz="9525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50" charset="-128"/>
              </a:defRPr>
            </a:lvl9pPr>
          </a:lstStyle>
          <a:p>
            <a:pPr>
              <a:spcBef>
                <a:spcPct val="0"/>
              </a:spcBef>
            </a:pPr>
            <a:fld id="{9CCCEEE5-F6F7-483C-9244-A4D091410AAC}" type="slidenum">
              <a:rPr kumimoji="1" lang="ja-JP" altLang="en-US" sz="1300" smtClean="0">
                <a:latin typeface="Times New Roman" panose="02020603050405020304" pitchFamily="18" charset="0"/>
              </a:rPr>
              <a:pPr>
                <a:spcBef>
                  <a:spcPct val="0"/>
                </a:spcBef>
              </a:pPr>
              <a:t>45</a:t>
            </a:fld>
            <a:endParaRPr kumimoji="1" lang="en-US" altLang="ja-JP" sz="1300">
              <a:latin typeface="Times New Roman" panose="02020603050405020304" pitchFamily="18" charset="0"/>
            </a:endParaRPr>
          </a:p>
        </p:txBody>
      </p:sp>
      <p:sp>
        <p:nvSpPr>
          <p:cNvPr id="89091" name="Slide Image Placeholder 1">
            <a:extLst>
              <a:ext uri="{FF2B5EF4-FFF2-40B4-BE49-F238E27FC236}">
                <a16:creationId xmlns:a16="http://schemas.microsoft.com/office/drawing/2014/main" id="{28E48BB1-4570-6715-E44B-308F11D492BE}"/>
              </a:ext>
            </a:extLst>
          </p:cNvPr>
          <p:cNvSpPr>
            <a:spLocks noGrp="1" noRot="1" noChangeAspect="1" noChangeArrowheads="1" noTextEdit="1"/>
          </p:cNvSpPr>
          <p:nvPr>
            <p:ph type="sldImg"/>
          </p:nvPr>
        </p:nvSpPr>
        <p:spPr>
          <a:xfrm>
            <a:off x="990600" y="768350"/>
            <a:ext cx="5118100" cy="3838575"/>
          </a:xfrm>
          <a:ln/>
        </p:spPr>
      </p:sp>
      <p:sp>
        <p:nvSpPr>
          <p:cNvPr id="89092" name="Notes Placeholder 2">
            <a:extLst>
              <a:ext uri="{FF2B5EF4-FFF2-40B4-BE49-F238E27FC236}">
                <a16:creationId xmlns:a16="http://schemas.microsoft.com/office/drawing/2014/main" id="{CD774A69-48D3-9A60-D604-9C4586B90419}"/>
              </a:ext>
            </a:extLst>
          </p:cNvPr>
          <p:cNvSpPr>
            <a:spLocks noGrp="1"/>
          </p:cNvSpPr>
          <p:nvPr>
            <p:ph type="body" idx="1"/>
          </p:nvPr>
        </p:nvSpPr>
        <p:spPr>
          <a:xfrm>
            <a:off x="947738" y="4860925"/>
            <a:ext cx="5203825"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a:solidFill>
                  <a:srgbClr val="D47500"/>
                </a:solidFill>
                <a:latin typeface="PT Sans" panose="020B0503020203020204" pitchFamily="34" charset="0"/>
                <a:ea typeface="ＭＳ Ｐゴシック" panose="020B0600070205080204" pitchFamily="50" charset="-128"/>
              </a:rPr>
              <a:t>Friedlingstein</a:t>
            </a:r>
            <a:r>
              <a:rPr lang="ja-JP" altLang="en-US">
                <a:solidFill>
                  <a:srgbClr val="D47500"/>
                </a:solidFill>
                <a:latin typeface="PT Sans" panose="020B0503020203020204" pitchFamily="34" charset="0"/>
                <a:ea typeface="ＭＳ Ｐゴシック" panose="020B0600070205080204" pitchFamily="50" charset="-128"/>
              </a:rPr>
              <a:t> </a:t>
            </a:r>
            <a:r>
              <a:rPr lang="en-US" altLang="ja-JP">
                <a:solidFill>
                  <a:srgbClr val="D47500"/>
                </a:solidFill>
                <a:latin typeface="PT Sans" panose="020B0503020203020204" pitchFamily="34" charset="0"/>
                <a:ea typeface="ＭＳ Ｐゴシック" panose="020B0600070205080204" pitchFamily="50" charset="-128"/>
              </a:rPr>
              <a:t>et al. (2014) </a:t>
            </a:r>
            <a:r>
              <a:rPr lang="en-US" altLang="ja-JP">
                <a:solidFill>
                  <a:srgbClr val="333333"/>
                </a:solidFill>
                <a:latin typeface="Times New Roman" panose="02020603050405020304" pitchFamily="18" charset="0"/>
                <a:ea typeface="ＭＳ Ｐゴシック" panose="020B0600070205080204" pitchFamily="50" charset="-128"/>
              </a:rPr>
              <a:t> Journal of Climate 27</a:t>
            </a:r>
          </a:p>
          <a:p>
            <a:r>
              <a:rPr lang="en-US" altLang="ja-JP">
                <a:solidFill>
                  <a:srgbClr val="333333"/>
                </a:solidFill>
                <a:latin typeface="PT Sans" panose="020B0503020203020204" pitchFamily="34" charset="0"/>
                <a:ea typeface="ＭＳ Ｐゴシック" panose="020B0600070205080204" pitchFamily="50" charset="-128"/>
              </a:rPr>
              <a:t>IPCC</a:t>
            </a:r>
            <a:r>
              <a:rPr lang="ja-JP" altLang="en-US">
                <a:solidFill>
                  <a:srgbClr val="333333"/>
                </a:solidFill>
                <a:latin typeface="PT Sans" panose="020B0503020203020204" pitchFamily="34" charset="0"/>
                <a:ea typeface="ＭＳ Ｐゴシック" panose="020B0600070205080204" pitchFamily="50" charset="-128"/>
              </a:rPr>
              <a:t>第</a:t>
            </a:r>
            <a:r>
              <a:rPr lang="en-US" altLang="ja-JP">
                <a:solidFill>
                  <a:srgbClr val="333333"/>
                </a:solidFill>
                <a:latin typeface="PT Sans" panose="020B0503020203020204" pitchFamily="34" charset="0"/>
                <a:ea typeface="ＭＳ Ｐゴシック" panose="020B0600070205080204" pitchFamily="50" charset="-128"/>
              </a:rPr>
              <a:t>6</a:t>
            </a:r>
            <a:r>
              <a:rPr lang="ja-JP" altLang="en-US">
                <a:solidFill>
                  <a:srgbClr val="333333"/>
                </a:solidFill>
                <a:latin typeface="PT Sans" panose="020B0503020203020204" pitchFamily="34" charset="0"/>
                <a:ea typeface="ＭＳ Ｐゴシック" panose="020B0600070205080204" pitchFamily="50" charset="-128"/>
              </a:rPr>
              <a:t>次レポート</a:t>
            </a:r>
            <a:r>
              <a:rPr lang="en-US" altLang="ja-JP">
                <a:solidFill>
                  <a:srgbClr val="333333"/>
                </a:solidFill>
                <a:latin typeface="PT Sans" panose="020B0503020203020204" pitchFamily="34" charset="0"/>
                <a:ea typeface="ＭＳ Ｐゴシック" panose="020B0600070205080204" pitchFamily="50" charset="-128"/>
              </a:rPr>
              <a:t>5</a:t>
            </a:r>
            <a:r>
              <a:rPr lang="ja-JP" altLang="en-US">
                <a:solidFill>
                  <a:srgbClr val="333333"/>
                </a:solidFill>
                <a:latin typeface="PT Sans" panose="020B0503020203020204" pitchFamily="34" charset="0"/>
                <a:ea typeface="ＭＳ Ｐゴシック" panose="020B0600070205080204" pitchFamily="50" charset="-128"/>
              </a:rPr>
              <a:t>章 </a:t>
            </a:r>
            <a:r>
              <a:rPr lang="en-US" altLang="ja-JP">
                <a:solidFill>
                  <a:srgbClr val="333333"/>
                </a:solidFill>
                <a:latin typeface="PT Sans" panose="020B0503020203020204" pitchFamily="34" charset="0"/>
                <a:ea typeface="ＭＳ Ｐゴシック" panose="020B0600070205080204" pitchFamily="50" charset="-128"/>
              </a:rPr>
              <a:t>Figure5.25</a:t>
            </a:r>
          </a:p>
        </p:txBody>
      </p:sp>
      <p:sp>
        <p:nvSpPr>
          <p:cNvPr id="89093" name="Slide Number Placeholder 3">
            <a:extLst>
              <a:ext uri="{FF2B5EF4-FFF2-40B4-BE49-F238E27FC236}">
                <a16:creationId xmlns:a16="http://schemas.microsoft.com/office/drawing/2014/main" id="{79232A4F-CC09-D427-80DC-F5881938442E}"/>
              </a:ext>
            </a:extLst>
          </p:cNvPr>
          <p:cNvSpPr txBox="1">
            <a:spLocks noGrp="1"/>
          </p:cNvSpPr>
          <p:nvPr/>
        </p:nvSpPr>
        <p:spPr bwMode="auto">
          <a:xfrm>
            <a:off x="4022725" y="9721850"/>
            <a:ext cx="307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321" tIns="47661" rIns="95321" bIns="47661" anchor="b"/>
          <a:lstStyle>
            <a:lvl1pPr defTabSz="952500">
              <a:spcBef>
                <a:spcPct val="30000"/>
              </a:spcBef>
              <a:defRPr sz="1200">
                <a:solidFill>
                  <a:schemeClr val="tx1"/>
                </a:solidFill>
                <a:latin typeface="Arial" panose="020B0604020202020204" pitchFamily="34" charset="0"/>
                <a:ea typeface="ＭＳ Ｐゴシック" panose="020B0600070205080204" pitchFamily="50" charset="-128"/>
              </a:defRPr>
            </a:lvl1pPr>
            <a:lvl2pPr marL="742950" indent="-285750" defTabSz="952500">
              <a:spcBef>
                <a:spcPct val="30000"/>
              </a:spcBef>
              <a:defRPr sz="1200">
                <a:solidFill>
                  <a:schemeClr val="tx1"/>
                </a:solidFill>
                <a:latin typeface="Arial" panose="020B0604020202020204" pitchFamily="34" charset="0"/>
                <a:ea typeface="ＭＳ Ｐゴシック" panose="020B0600070205080204" pitchFamily="50" charset="-128"/>
              </a:defRPr>
            </a:lvl2pPr>
            <a:lvl3pPr marL="1143000" indent="-228600" defTabSz="952500">
              <a:spcBef>
                <a:spcPct val="30000"/>
              </a:spcBef>
              <a:defRPr sz="1200">
                <a:solidFill>
                  <a:schemeClr val="tx1"/>
                </a:solidFill>
                <a:latin typeface="Arial" panose="020B0604020202020204" pitchFamily="34" charset="0"/>
                <a:ea typeface="ＭＳ Ｐゴシック" panose="020B0600070205080204" pitchFamily="50" charset="-128"/>
              </a:defRPr>
            </a:lvl3pPr>
            <a:lvl4pPr marL="1600200" indent="-228600" defTabSz="952500">
              <a:spcBef>
                <a:spcPct val="30000"/>
              </a:spcBef>
              <a:defRPr sz="1200">
                <a:solidFill>
                  <a:schemeClr val="tx1"/>
                </a:solidFill>
                <a:latin typeface="Arial" panose="020B0604020202020204" pitchFamily="34" charset="0"/>
                <a:ea typeface="ＭＳ Ｐゴシック" panose="020B0600070205080204" pitchFamily="50" charset="-128"/>
              </a:defRPr>
            </a:lvl4pPr>
            <a:lvl5pPr marL="2057400" indent="-228600" defTabSz="952500">
              <a:spcBef>
                <a:spcPct val="30000"/>
              </a:spcBef>
              <a:defRPr sz="1200">
                <a:solidFill>
                  <a:schemeClr val="tx1"/>
                </a:solidFill>
                <a:latin typeface="Arial" panose="020B0604020202020204" pitchFamily="34" charset="0"/>
                <a:ea typeface="ＭＳ Ｐゴシック" panose="020B0600070205080204" pitchFamily="50" charset="-128"/>
              </a:defRPr>
            </a:lvl5pPr>
            <a:lvl6pPr marL="2514600" indent="-228600" defTabSz="9525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50" charset="-128"/>
              </a:defRPr>
            </a:lvl6pPr>
            <a:lvl7pPr marL="2971800" indent="-228600" defTabSz="9525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50" charset="-128"/>
              </a:defRPr>
            </a:lvl7pPr>
            <a:lvl8pPr marL="3429000" indent="-228600" defTabSz="9525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50" charset="-128"/>
              </a:defRPr>
            </a:lvl8pPr>
            <a:lvl9pPr marL="3886200" indent="-228600" defTabSz="9525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50" charset="-128"/>
              </a:defRPr>
            </a:lvl9pPr>
          </a:lstStyle>
          <a:p>
            <a:pPr algn="r">
              <a:spcBef>
                <a:spcPct val="0"/>
              </a:spcBef>
            </a:pPr>
            <a:fld id="{7A910710-5796-4E44-BD4E-A21A172EE871}" type="slidenum">
              <a:rPr kumimoji="1" lang="ja-JP" altLang="en-US" sz="1300"/>
              <a:pPr algn="r">
                <a:spcBef>
                  <a:spcPct val="0"/>
                </a:spcBef>
              </a:pPr>
              <a:t>45</a:t>
            </a:fld>
            <a:endParaRPr kumimoji="1" lang="en-US" altLang="ja-JP"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 1">
            <a:extLst>
              <a:ext uri="{FF2B5EF4-FFF2-40B4-BE49-F238E27FC236}">
                <a16:creationId xmlns:a16="http://schemas.microsoft.com/office/drawing/2014/main" id="{6DC9E629-9844-C248-8519-0693B97EDE4E}"/>
              </a:ext>
            </a:extLst>
          </p:cNvPr>
          <p:cNvSpPr>
            <a:spLocks noGrp="1" noRot="1" noChangeAspect="1" noChangeArrowheads="1" noTextEdit="1"/>
          </p:cNvSpPr>
          <p:nvPr>
            <p:ph type="sldImg"/>
          </p:nvPr>
        </p:nvSpPr>
        <p:spPr>
          <a:ln/>
        </p:spPr>
      </p:sp>
      <p:sp>
        <p:nvSpPr>
          <p:cNvPr id="12291" name="ノート プレースホルダ 2">
            <a:extLst>
              <a:ext uri="{FF2B5EF4-FFF2-40B4-BE49-F238E27FC236}">
                <a16:creationId xmlns:a16="http://schemas.microsoft.com/office/drawing/2014/main" id="{C9A47425-FC34-62CD-9D91-656C4E6539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a:latin typeface="Arial" panose="020B0604020202020204" pitchFamily="34" charset="0"/>
              <a:ea typeface="ＭＳ Ｐゴシック" panose="020B0600070205080204" pitchFamily="50" charset="-128"/>
            </a:endParaRPr>
          </a:p>
        </p:txBody>
      </p:sp>
      <p:sp>
        <p:nvSpPr>
          <p:cNvPr id="12292" name="スライド番号プレースホルダ 3">
            <a:extLst>
              <a:ext uri="{FF2B5EF4-FFF2-40B4-BE49-F238E27FC236}">
                <a16:creationId xmlns:a16="http://schemas.microsoft.com/office/drawing/2014/main" id="{B3B3A8DB-BFB5-8CEA-808F-64A6241754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AD2524F6-7635-467D-AC1C-CBE84F01BD14}" type="slidenum">
              <a:rPr kumimoji="1" lang="ja-JP" altLang="en-US" sz="1200" b="0" smtClean="0">
                <a:latin typeface="Arial" panose="020B0604020202020204" pitchFamily="34" charset="0"/>
              </a:rPr>
              <a:pPr/>
              <a:t>5</a:t>
            </a:fld>
            <a:endParaRPr kumimoji="1" lang="ja-JP" altLang="en-US" sz="1200" b="0">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スライド イメージ プレースホルダー 1">
            <a:extLst>
              <a:ext uri="{FF2B5EF4-FFF2-40B4-BE49-F238E27FC236}">
                <a16:creationId xmlns:a16="http://schemas.microsoft.com/office/drawing/2014/main" id="{4F0FF942-FE3F-2A89-66A6-E6C522DEC147}"/>
              </a:ext>
            </a:extLst>
          </p:cNvPr>
          <p:cNvSpPr>
            <a:spLocks noGrp="1" noRot="1" noChangeAspect="1" noChangeArrowheads="1" noTextEdit="1"/>
          </p:cNvSpPr>
          <p:nvPr>
            <p:ph type="sldImg"/>
          </p:nvPr>
        </p:nvSpPr>
        <p:spPr>
          <a:ln/>
        </p:spPr>
      </p:sp>
      <p:sp>
        <p:nvSpPr>
          <p:cNvPr id="92163" name="ノート プレースホルダー 2">
            <a:extLst>
              <a:ext uri="{FF2B5EF4-FFF2-40B4-BE49-F238E27FC236}">
                <a16:creationId xmlns:a16="http://schemas.microsoft.com/office/drawing/2014/main" id="{9F98153F-D688-6BD0-B3FC-21B416BE933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ea typeface="ＭＳ Ｐゴシック" panose="020B0600070205080204" pitchFamily="50" charset="-128"/>
              </a:rPr>
              <a:t>モデルは、植生タイプ毎のパラメーターの差が顕著に表れたりして極めて不自然。</a:t>
            </a:r>
            <a:endParaRPr lang="en-US" altLang="ja-JP">
              <a:latin typeface="Arial" panose="020B0604020202020204" pitchFamily="34" charset="0"/>
              <a:ea typeface="ＭＳ Ｐゴシック" panose="020B0600070205080204" pitchFamily="50" charset="-128"/>
            </a:endParaRPr>
          </a:p>
          <a:p>
            <a:r>
              <a:rPr lang="ja-JP" altLang="en-US">
                <a:latin typeface="Arial" panose="020B0604020202020204" pitchFamily="34" charset="0"/>
                <a:ea typeface="ＭＳ Ｐゴシック" panose="020B0600070205080204" pitchFamily="50" charset="-128"/>
              </a:rPr>
              <a:t>植生タイプの定義がモデル毎に異なっており、右パネルの植生タイプ別面積が大きくばらついている</a:t>
            </a:r>
            <a:endParaRPr lang="en-US" altLang="ja-JP">
              <a:latin typeface="Arial" panose="020B0604020202020204" pitchFamily="34" charset="0"/>
              <a:ea typeface="ＭＳ Ｐゴシック" panose="020B0600070205080204" pitchFamily="50" charset="-128"/>
            </a:endParaRPr>
          </a:p>
          <a:p>
            <a:endParaRPr lang="en-US" altLang="ja-JP">
              <a:latin typeface="Arial" panose="020B0604020202020204" pitchFamily="34" charset="0"/>
              <a:ea typeface="ＭＳ Ｐゴシック" panose="020B0600070205080204" pitchFamily="50" charset="-128"/>
            </a:endParaRPr>
          </a:p>
          <a:p>
            <a:r>
              <a:rPr lang="en-US" altLang="ja-JP">
                <a:latin typeface="Arial" panose="020B0604020202020204" pitchFamily="34" charset="0"/>
                <a:ea typeface="ＭＳ Ｐゴシック" panose="020B0600070205080204" pitchFamily="50" charset="-128"/>
              </a:rPr>
              <a:t>@Historical simulations 1985~2014</a:t>
            </a:r>
            <a:endParaRPr lang="ja-JP" altLang="en-US">
              <a:latin typeface="Arial" panose="020B0604020202020204" pitchFamily="34" charset="0"/>
              <a:ea typeface="ＭＳ Ｐゴシック" panose="020B0600070205080204" pitchFamily="50" charset="-128"/>
            </a:endParaRPr>
          </a:p>
          <a:p>
            <a:r>
              <a:rPr lang="en-US" altLang="ja-JP">
                <a:latin typeface="Arial" panose="020B0604020202020204" pitchFamily="34" charset="0"/>
                <a:ea typeface="ＭＳ Ｐゴシック" panose="020B0600070205080204" pitchFamily="50" charset="-128"/>
              </a:rPr>
              <a:t>@Only forest biomes</a:t>
            </a:r>
            <a:endParaRPr lang="ja-JP" altLang="en-US">
              <a:latin typeface="Arial" panose="020B0604020202020204" pitchFamily="34" charset="0"/>
              <a:ea typeface="ＭＳ Ｐゴシック" panose="020B0600070205080204" pitchFamily="50" charset="-128"/>
            </a:endParaRPr>
          </a:p>
        </p:txBody>
      </p:sp>
      <p:sp>
        <p:nvSpPr>
          <p:cNvPr id="92164" name="スライド番号プレースホルダー 3">
            <a:extLst>
              <a:ext uri="{FF2B5EF4-FFF2-40B4-BE49-F238E27FC236}">
                <a16:creationId xmlns:a16="http://schemas.microsoft.com/office/drawing/2014/main" id="{CEAE8298-BADC-624F-74B0-DF90249478A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1600" b="1">
                <a:solidFill>
                  <a:schemeClr val="tx1"/>
                </a:solidFill>
                <a:latin typeface="Nimbus Roman No9 L" pitchFamily="16" charset="0"/>
              </a:defRPr>
            </a:lvl1pPr>
            <a:lvl2pPr marL="742950" indent="-285750" defTabSz="947738">
              <a:defRPr sz="1600" b="1">
                <a:solidFill>
                  <a:schemeClr val="tx1"/>
                </a:solidFill>
                <a:latin typeface="Nimbus Roman No9 L" pitchFamily="16" charset="0"/>
              </a:defRPr>
            </a:lvl2pPr>
            <a:lvl3pPr marL="1143000" indent="-228600" defTabSz="947738">
              <a:defRPr sz="1600" b="1">
                <a:solidFill>
                  <a:schemeClr val="tx1"/>
                </a:solidFill>
                <a:latin typeface="Nimbus Roman No9 L" pitchFamily="16" charset="0"/>
              </a:defRPr>
            </a:lvl3pPr>
            <a:lvl4pPr marL="1600200" indent="-228600" defTabSz="947738">
              <a:defRPr sz="1600" b="1">
                <a:solidFill>
                  <a:schemeClr val="tx1"/>
                </a:solidFill>
                <a:latin typeface="Nimbus Roman No9 L" pitchFamily="16" charset="0"/>
              </a:defRPr>
            </a:lvl4pPr>
            <a:lvl5pPr marL="2057400" indent="-228600" defTabSz="947738">
              <a:defRPr sz="1600" b="1">
                <a:solidFill>
                  <a:schemeClr val="tx1"/>
                </a:solidFill>
                <a:latin typeface="Nimbus Roman No9 L" pitchFamily="16" charset="0"/>
              </a:defRPr>
            </a:lvl5pPr>
            <a:lvl6pPr marL="2514600" indent="-228600" defTabSz="947738" eaLnBrk="0" fontAlgn="base" hangingPunct="0">
              <a:spcBef>
                <a:spcPct val="0"/>
              </a:spcBef>
              <a:spcAft>
                <a:spcPct val="0"/>
              </a:spcAft>
              <a:defRPr sz="1600" b="1">
                <a:solidFill>
                  <a:schemeClr val="tx1"/>
                </a:solidFill>
                <a:latin typeface="Nimbus Roman No9 L" pitchFamily="16" charset="0"/>
              </a:defRPr>
            </a:lvl6pPr>
            <a:lvl7pPr marL="2971800" indent="-228600" defTabSz="947738" eaLnBrk="0" fontAlgn="base" hangingPunct="0">
              <a:spcBef>
                <a:spcPct val="0"/>
              </a:spcBef>
              <a:spcAft>
                <a:spcPct val="0"/>
              </a:spcAft>
              <a:defRPr sz="1600" b="1">
                <a:solidFill>
                  <a:schemeClr val="tx1"/>
                </a:solidFill>
                <a:latin typeface="Nimbus Roman No9 L" pitchFamily="16" charset="0"/>
              </a:defRPr>
            </a:lvl7pPr>
            <a:lvl8pPr marL="3429000" indent="-228600" defTabSz="947738" eaLnBrk="0" fontAlgn="base" hangingPunct="0">
              <a:spcBef>
                <a:spcPct val="0"/>
              </a:spcBef>
              <a:spcAft>
                <a:spcPct val="0"/>
              </a:spcAft>
              <a:defRPr sz="1600" b="1">
                <a:solidFill>
                  <a:schemeClr val="tx1"/>
                </a:solidFill>
                <a:latin typeface="Nimbus Roman No9 L" pitchFamily="16" charset="0"/>
              </a:defRPr>
            </a:lvl8pPr>
            <a:lvl9pPr marL="3886200" indent="-228600" defTabSz="947738" eaLnBrk="0" fontAlgn="base" hangingPunct="0">
              <a:spcBef>
                <a:spcPct val="0"/>
              </a:spcBef>
              <a:spcAft>
                <a:spcPct val="0"/>
              </a:spcAft>
              <a:defRPr sz="1600" b="1">
                <a:solidFill>
                  <a:schemeClr val="tx1"/>
                </a:solidFill>
                <a:latin typeface="Nimbus Roman No9 L" pitchFamily="16" charset="0"/>
              </a:defRPr>
            </a:lvl9pPr>
          </a:lstStyle>
          <a:p>
            <a:fld id="{AB2FD9BD-3E3E-46A6-AF80-62B961F0EB2A}" type="slidenum">
              <a:rPr kumimoji="1" lang="ja-JP" altLang="en-US" sz="1200" b="0" smtClean="0">
                <a:latin typeface="Arial" panose="020B0604020202020204" pitchFamily="34" charset="0"/>
              </a:rPr>
              <a:pPr/>
              <a:t>47</a:t>
            </a:fld>
            <a:endParaRPr kumimoji="1" lang="en-US" altLang="ja-JP" sz="1200" b="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スライド イメージ プレースホルダー 1">
            <a:extLst>
              <a:ext uri="{FF2B5EF4-FFF2-40B4-BE49-F238E27FC236}">
                <a16:creationId xmlns:a16="http://schemas.microsoft.com/office/drawing/2014/main" id="{D642F150-E75A-676B-DBC9-9C2EF6952057}"/>
              </a:ext>
            </a:extLst>
          </p:cNvPr>
          <p:cNvSpPr>
            <a:spLocks noGrp="1" noRot="1" noChangeAspect="1" noChangeArrowheads="1" noTextEdit="1"/>
          </p:cNvSpPr>
          <p:nvPr>
            <p:ph type="sldImg"/>
          </p:nvPr>
        </p:nvSpPr>
        <p:spPr>
          <a:ln/>
        </p:spPr>
      </p:sp>
      <p:sp>
        <p:nvSpPr>
          <p:cNvPr id="3" name="ノート プレースホルダー 2">
            <a:extLst>
              <a:ext uri="{FF2B5EF4-FFF2-40B4-BE49-F238E27FC236}">
                <a16:creationId xmlns:a16="http://schemas.microsoft.com/office/drawing/2014/main" id="{A28D277A-9A25-81BD-8D24-A0068DA8ABBE}"/>
              </a:ext>
            </a:extLst>
          </p:cNvPr>
          <p:cNvSpPr>
            <a:spLocks noGrp="1"/>
          </p:cNvSpPr>
          <p:nvPr>
            <p:ph type="body" idx="1"/>
          </p:nvPr>
        </p:nvSpPr>
        <p:spPr/>
        <p:txBody>
          <a:bodyPr/>
          <a:lstStyle/>
          <a:p>
            <a:pPr marL="247620" indent="-247620">
              <a:defRPr/>
            </a:pPr>
            <a:r>
              <a:rPr lang="ja-JP" altLang="en-US" dirty="0"/>
              <a:t>●</a:t>
            </a:r>
            <a:r>
              <a:rPr lang="ja-JP" altLang="en-US" dirty="0">
                <a:solidFill>
                  <a:srgbClr val="0070C0"/>
                </a:solidFill>
              </a:rPr>
              <a:t>Potential for rapid development</a:t>
            </a:r>
            <a:endParaRPr lang="en-US" altLang="ja-JP" dirty="0"/>
          </a:p>
          <a:p>
            <a:pPr marL="247620" indent="-247620">
              <a:defRPr/>
            </a:pPr>
            <a:r>
              <a:rPr lang="en-US" altLang="ja-JP" dirty="0"/>
              <a:t>1. </a:t>
            </a:r>
            <a:r>
              <a:rPr lang="ja-JP" altLang="en-US" dirty="0"/>
              <a:t>バイオーム間での回転率の違いが、モデル・実測ベース共に高い</a:t>
            </a:r>
            <a:endParaRPr lang="en-US" altLang="ja-JP" dirty="0"/>
          </a:p>
          <a:p>
            <a:pPr>
              <a:defRPr/>
            </a:pPr>
            <a:r>
              <a:rPr lang="en-US" altLang="ja-JP" dirty="0"/>
              <a:t>2. </a:t>
            </a:r>
            <a:r>
              <a:rPr lang="ja-JP" altLang="en-US" dirty="0"/>
              <a:t>森林インベントリーデータの利用などを促進して、全球包括的参照できる木本死亡率データセットを整備するべきだ。</a:t>
            </a:r>
            <a:endParaRPr lang="en-US" altLang="ja-JP" dirty="0"/>
          </a:p>
          <a:p>
            <a:pPr>
              <a:defRPr/>
            </a:pPr>
            <a:r>
              <a:rPr lang="ja-JP" altLang="en-US" dirty="0"/>
              <a:t>ただ、死亡をいかにモデリングできるのかについては、明瞭な答えはなく、実際にモデル間で死亡の扱い方もマチマチ。</a:t>
            </a:r>
            <a:endParaRPr lang="en-US" altLang="ja-JP" dirty="0"/>
          </a:p>
          <a:p>
            <a:pPr>
              <a:defRPr/>
            </a:pPr>
            <a:r>
              <a:rPr lang="ja-JP" altLang="en-US" dirty="0"/>
              <a:t>なので、気候変動化に伴った死亡率の変化についても不確実性が高い。例えば、</a:t>
            </a:r>
            <a:r>
              <a:rPr lang="en-US" altLang="ja-JP" dirty="0"/>
              <a:t>CO2</a:t>
            </a:r>
            <a:r>
              <a:rPr lang="ja-JP" altLang="en-US" dirty="0"/>
              <a:t>濃度増加は、いずれの植生でも植物生産性を上昇させるが、それにより木本死亡率が下がる場合と、競争の激化によって上がる場合の両方がありうる。</a:t>
            </a:r>
            <a:endParaRPr lang="en-US" altLang="ja-JP" dirty="0"/>
          </a:p>
          <a:p>
            <a:pPr>
              <a:defRPr/>
            </a:pPr>
            <a:r>
              <a:rPr lang="en-US" altLang="ja-JP" dirty="0"/>
              <a:t>3. </a:t>
            </a:r>
            <a:r>
              <a:rPr lang="ja-JP" altLang="en-US" dirty="0"/>
              <a:t>撹乱は、その要因によって定着プロセスに影響するため、明示的にモデルに取り込むべき。</a:t>
            </a:r>
            <a:endParaRPr lang="en-US" altLang="ja-JP" dirty="0"/>
          </a:p>
          <a:p>
            <a:pPr>
              <a:defRPr/>
            </a:pPr>
            <a:r>
              <a:rPr lang="ja-JP" altLang="en-US" dirty="0"/>
              <a:t>山火事は多くのモデルで仮定している。</a:t>
            </a:r>
            <a:endParaRPr lang="en-US" altLang="ja-JP" dirty="0"/>
          </a:p>
          <a:p>
            <a:pPr>
              <a:defRPr/>
            </a:pPr>
            <a:r>
              <a:rPr lang="ja-JP" altLang="en-US" dirty="0"/>
              <a:t>病虫害が木本死亡率に与える影響は同程度と推定されているものの、これを広域で明示的に扱われることは少ない。</a:t>
            </a:r>
            <a:endParaRPr lang="en-US" altLang="ja-JP" dirty="0"/>
          </a:p>
          <a:p>
            <a:pPr>
              <a:defRPr/>
            </a:pPr>
            <a:r>
              <a:rPr lang="en-US" altLang="ja-JP" dirty="0"/>
              <a:t>Wind-throw</a:t>
            </a:r>
            <a:r>
              <a:rPr lang="ja-JP" altLang="en-US" dirty="0"/>
              <a:t>については、中緯度帯で特に影響が大きいという、地理的に明瞭な差が知られている。グローバルでの被害確率マップが開発されれば、うまく取り込む方法もあるだろう。</a:t>
            </a:r>
            <a:endParaRPr lang="en-US" altLang="ja-JP" dirty="0"/>
          </a:p>
          <a:p>
            <a:pPr>
              <a:defRPr/>
            </a:pPr>
            <a:endParaRPr lang="en-US" altLang="ja-JP" dirty="0"/>
          </a:p>
          <a:p>
            <a:pPr>
              <a:defRPr/>
            </a:pPr>
            <a:r>
              <a:rPr lang="ja-JP" altLang="en-US" dirty="0"/>
              <a:t>●さらなるデータ取得やプロセス理解が必要</a:t>
            </a:r>
            <a:endParaRPr lang="en-US" altLang="ja-JP" dirty="0"/>
          </a:p>
          <a:p>
            <a:pPr>
              <a:defRPr/>
            </a:pPr>
            <a:r>
              <a:rPr lang="en-US" altLang="ja-JP" dirty="0"/>
              <a:t>1. </a:t>
            </a:r>
            <a:r>
              <a:rPr lang="ja-JP" altLang="en-US" dirty="0"/>
              <a:t>細根動態の観測の困難さや、スケールアップの手法などについて、難しさがある。根からの浸出物についても同様。</a:t>
            </a:r>
            <a:endParaRPr lang="en-US" altLang="ja-JP" dirty="0"/>
          </a:p>
          <a:p>
            <a:pPr>
              <a:defRPr/>
            </a:pPr>
            <a:r>
              <a:rPr lang="en-US" altLang="ja-JP" dirty="0"/>
              <a:t>2. </a:t>
            </a:r>
            <a:r>
              <a:rPr lang="ja-JP" altLang="en-US" dirty="0"/>
              <a:t>バイオームの移動は回転率の見積もりに大きく影響するので、定着プロセスは詳細に扱う</a:t>
            </a:r>
            <a:endParaRPr lang="en-US" altLang="ja-JP" dirty="0"/>
          </a:p>
          <a:p>
            <a:pPr>
              <a:defRPr/>
            </a:pPr>
            <a:r>
              <a:rPr lang="en-US" altLang="ja-JP" dirty="0"/>
              <a:t>3. </a:t>
            </a:r>
            <a:r>
              <a:rPr lang="ja-JP" altLang="en-US" dirty="0"/>
              <a:t>最近</a:t>
            </a:r>
            <a:r>
              <a:rPr lang="en-US" altLang="ja-JP" dirty="0"/>
              <a:t>Amazon</a:t>
            </a:r>
            <a:r>
              <a:rPr lang="ja-JP" altLang="en-US" dirty="0"/>
              <a:t>盆地で行われたライダー観測では、枝落ちによるリター供給は、木本死亡に伴うそれよりも、大きいと推定された。しかし、多くのモデルは枝落ちを仮定していない。</a:t>
            </a:r>
            <a:endParaRPr lang="en-US" altLang="ja-JP" dirty="0"/>
          </a:p>
          <a:p>
            <a:pPr>
              <a:defRPr/>
            </a:pPr>
            <a:r>
              <a:rPr lang="en-US" altLang="ja-JP" dirty="0"/>
              <a:t>4. </a:t>
            </a:r>
            <a:r>
              <a:rPr lang="ja-JP" altLang="en-US" dirty="0"/>
              <a:t>これに関連する話題としては、木本の乾燥枯死がある。これについては、近年研究が進んでいる。</a:t>
            </a:r>
          </a:p>
          <a:p>
            <a:pPr>
              <a:defRPr/>
            </a:pPr>
            <a:endParaRPr lang="en-US" altLang="ja-JP" dirty="0"/>
          </a:p>
        </p:txBody>
      </p:sp>
      <p:sp>
        <p:nvSpPr>
          <p:cNvPr id="94212" name="スライド番号プレースホルダー 3">
            <a:extLst>
              <a:ext uri="{FF2B5EF4-FFF2-40B4-BE49-F238E27FC236}">
                <a16:creationId xmlns:a16="http://schemas.microsoft.com/office/drawing/2014/main" id="{A5278041-36A2-FB55-0439-B74F6A0BE4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1600" b="1">
                <a:solidFill>
                  <a:schemeClr val="tx1"/>
                </a:solidFill>
                <a:latin typeface="Nimbus Roman No9 L" pitchFamily="16" charset="0"/>
              </a:defRPr>
            </a:lvl1pPr>
            <a:lvl2pPr marL="742950" indent="-285750" defTabSz="947738">
              <a:defRPr sz="1600" b="1">
                <a:solidFill>
                  <a:schemeClr val="tx1"/>
                </a:solidFill>
                <a:latin typeface="Nimbus Roman No9 L" pitchFamily="16" charset="0"/>
              </a:defRPr>
            </a:lvl2pPr>
            <a:lvl3pPr marL="1143000" indent="-228600" defTabSz="947738">
              <a:defRPr sz="1600" b="1">
                <a:solidFill>
                  <a:schemeClr val="tx1"/>
                </a:solidFill>
                <a:latin typeface="Nimbus Roman No9 L" pitchFamily="16" charset="0"/>
              </a:defRPr>
            </a:lvl3pPr>
            <a:lvl4pPr marL="1600200" indent="-228600" defTabSz="947738">
              <a:defRPr sz="1600" b="1">
                <a:solidFill>
                  <a:schemeClr val="tx1"/>
                </a:solidFill>
                <a:latin typeface="Nimbus Roman No9 L" pitchFamily="16" charset="0"/>
              </a:defRPr>
            </a:lvl4pPr>
            <a:lvl5pPr marL="2057400" indent="-228600" defTabSz="947738">
              <a:defRPr sz="1600" b="1">
                <a:solidFill>
                  <a:schemeClr val="tx1"/>
                </a:solidFill>
                <a:latin typeface="Nimbus Roman No9 L" pitchFamily="16" charset="0"/>
              </a:defRPr>
            </a:lvl5pPr>
            <a:lvl6pPr marL="2514600" indent="-228600" defTabSz="947738" eaLnBrk="0" fontAlgn="base" hangingPunct="0">
              <a:spcBef>
                <a:spcPct val="0"/>
              </a:spcBef>
              <a:spcAft>
                <a:spcPct val="0"/>
              </a:spcAft>
              <a:defRPr sz="1600" b="1">
                <a:solidFill>
                  <a:schemeClr val="tx1"/>
                </a:solidFill>
                <a:latin typeface="Nimbus Roman No9 L" pitchFamily="16" charset="0"/>
              </a:defRPr>
            </a:lvl6pPr>
            <a:lvl7pPr marL="2971800" indent="-228600" defTabSz="947738" eaLnBrk="0" fontAlgn="base" hangingPunct="0">
              <a:spcBef>
                <a:spcPct val="0"/>
              </a:spcBef>
              <a:spcAft>
                <a:spcPct val="0"/>
              </a:spcAft>
              <a:defRPr sz="1600" b="1">
                <a:solidFill>
                  <a:schemeClr val="tx1"/>
                </a:solidFill>
                <a:latin typeface="Nimbus Roman No9 L" pitchFamily="16" charset="0"/>
              </a:defRPr>
            </a:lvl7pPr>
            <a:lvl8pPr marL="3429000" indent="-228600" defTabSz="947738" eaLnBrk="0" fontAlgn="base" hangingPunct="0">
              <a:spcBef>
                <a:spcPct val="0"/>
              </a:spcBef>
              <a:spcAft>
                <a:spcPct val="0"/>
              </a:spcAft>
              <a:defRPr sz="1600" b="1">
                <a:solidFill>
                  <a:schemeClr val="tx1"/>
                </a:solidFill>
                <a:latin typeface="Nimbus Roman No9 L" pitchFamily="16" charset="0"/>
              </a:defRPr>
            </a:lvl8pPr>
            <a:lvl9pPr marL="3886200" indent="-228600" defTabSz="947738" eaLnBrk="0" fontAlgn="base" hangingPunct="0">
              <a:spcBef>
                <a:spcPct val="0"/>
              </a:spcBef>
              <a:spcAft>
                <a:spcPct val="0"/>
              </a:spcAft>
              <a:defRPr sz="1600" b="1">
                <a:solidFill>
                  <a:schemeClr val="tx1"/>
                </a:solidFill>
                <a:latin typeface="Nimbus Roman No9 L" pitchFamily="16" charset="0"/>
              </a:defRPr>
            </a:lvl9pPr>
          </a:lstStyle>
          <a:p>
            <a:fld id="{F94AC6C0-DA01-4EF9-835B-AAC4AC0ABD99}" type="slidenum">
              <a:rPr kumimoji="1" lang="ja-JP" altLang="en-US" sz="1200" b="0" smtClean="0">
                <a:latin typeface="Arial" panose="020B0604020202020204" pitchFamily="34" charset="0"/>
              </a:rPr>
              <a:pPr/>
              <a:t>48</a:t>
            </a:fld>
            <a:endParaRPr kumimoji="1" lang="en-US" altLang="ja-JP" sz="1200" b="0">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スライド イメージ プレースホルダー 1">
            <a:extLst>
              <a:ext uri="{FF2B5EF4-FFF2-40B4-BE49-F238E27FC236}">
                <a16:creationId xmlns:a16="http://schemas.microsoft.com/office/drawing/2014/main" id="{B1BBED21-E3E6-F651-679E-B7DA37E95244}"/>
              </a:ext>
            </a:extLst>
          </p:cNvPr>
          <p:cNvSpPr>
            <a:spLocks noGrp="1" noRot="1" noChangeAspect="1" noChangeArrowheads="1" noTextEdit="1"/>
          </p:cNvSpPr>
          <p:nvPr>
            <p:ph type="sldImg"/>
          </p:nvPr>
        </p:nvSpPr>
        <p:spPr>
          <a:ln/>
        </p:spPr>
      </p:sp>
      <p:sp>
        <p:nvSpPr>
          <p:cNvPr id="97283" name="ノート プレースホルダー 2">
            <a:extLst>
              <a:ext uri="{FF2B5EF4-FFF2-40B4-BE49-F238E27FC236}">
                <a16:creationId xmlns:a16="http://schemas.microsoft.com/office/drawing/2014/main" id="{D586B6E0-0E93-D820-2179-271A82D2C9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a:latin typeface="Arial" panose="020B0604020202020204" pitchFamily="34" charset="0"/>
              <a:ea typeface="ＭＳ Ｐゴシック" panose="020B0600070205080204" pitchFamily="50" charset="-128"/>
            </a:endParaRPr>
          </a:p>
        </p:txBody>
      </p:sp>
      <p:sp>
        <p:nvSpPr>
          <p:cNvPr id="97284" name="スライド番号プレースホルダー 3">
            <a:extLst>
              <a:ext uri="{FF2B5EF4-FFF2-40B4-BE49-F238E27FC236}">
                <a16:creationId xmlns:a16="http://schemas.microsoft.com/office/drawing/2014/main" id="{1D9D2C78-052D-7730-D252-3B8FB2E32DB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B675B7E1-968C-45DE-BBD7-03A81D0AEAEC}" type="slidenum">
              <a:rPr lang="ja-JP" altLang="en-US" sz="1200" b="0" smtClean="0">
                <a:latin typeface="Arial" panose="020B0604020202020204" pitchFamily="34" charset="0"/>
              </a:rPr>
              <a:pPr/>
              <a:t>50</a:t>
            </a:fld>
            <a:endParaRPr lang="en-US" altLang="ja-JP" sz="1200" b="0">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スライド イメージ プレースホルダ 1">
            <a:extLst>
              <a:ext uri="{FF2B5EF4-FFF2-40B4-BE49-F238E27FC236}">
                <a16:creationId xmlns:a16="http://schemas.microsoft.com/office/drawing/2014/main" id="{E19AFE6D-54F7-298F-62F6-154510B5CCDE}"/>
              </a:ext>
            </a:extLst>
          </p:cNvPr>
          <p:cNvSpPr>
            <a:spLocks noGrp="1" noRot="1" noChangeAspect="1" noChangeArrowheads="1" noTextEdit="1"/>
          </p:cNvSpPr>
          <p:nvPr>
            <p:ph type="sldImg"/>
          </p:nvPr>
        </p:nvSpPr>
        <p:spPr>
          <a:ln/>
        </p:spPr>
      </p:sp>
      <p:sp>
        <p:nvSpPr>
          <p:cNvPr id="101379" name="ノート プレースホルダ 2">
            <a:extLst>
              <a:ext uri="{FF2B5EF4-FFF2-40B4-BE49-F238E27FC236}">
                <a16:creationId xmlns:a16="http://schemas.microsoft.com/office/drawing/2014/main" id="{A5ACA6E6-C096-1AFE-F405-019D2633A16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a:latin typeface="Arial" panose="020B0604020202020204" pitchFamily="34" charset="0"/>
                <a:ea typeface="ＭＳ Ｐゴシック" panose="020B0600070205080204" pitchFamily="50" charset="-128"/>
              </a:rPr>
              <a:t>Key persons</a:t>
            </a:r>
          </a:p>
          <a:p>
            <a:r>
              <a:rPr kumimoji="1" lang="en-US" altLang="ja-JP">
                <a:latin typeface="Arial" panose="020B0604020202020204" pitchFamily="34" charset="0"/>
                <a:ea typeface="ＭＳ Ｐゴシック" panose="020B0600070205080204" pitchFamily="50" charset="-128"/>
              </a:rPr>
              <a:t> AGCM: Manabe</a:t>
            </a:r>
          </a:p>
          <a:p>
            <a:r>
              <a:rPr kumimoji="1" lang="ja-JP" altLang="en-US">
                <a:latin typeface="Arial" panose="020B0604020202020204" pitchFamily="34" charset="0"/>
                <a:ea typeface="ＭＳ Ｐゴシック" panose="020B0600070205080204" pitchFamily="50" charset="-128"/>
              </a:rPr>
              <a:t> 陸面モデル</a:t>
            </a:r>
            <a:r>
              <a:rPr kumimoji="1" lang="en-US" altLang="ja-JP">
                <a:latin typeface="Arial" panose="020B0604020202020204" pitchFamily="34" charset="0"/>
                <a:ea typeface="ＭＳ Ｐゴシック" panose="020B0600070205080204" pitchFamily="50" charset="-128"/>
              </a:rPr>
              <a:t>: Sellers</a:t>
            </a:r>
          </a:p>
          <a:p>
            <a:r>
              <a:rPr kumimoji="1" lang="en-US" altLang="ja-JP">
                <a:latin typeface="Arial" panose="020B0604020202020204" pitchFamily="34" charset="0"/>
                <a:ea typeface="ＭＳ Ｐゴシック" panose="020B0600070205080204" pitchFamily="50" charset="-128"/>
              </a:rPr>
              <a:t> DGVM: Cox</a:t>
            </a:r>
          </a:p>
          <a:p>
            <a:endParaRPr kumimoji="1" lang="en-US" altLang="ja-JP">
              <a:latin typeface="Arial" panose="020B0604020202020204" pitchFamily="34" charset="0"/>
              <a:ea typeface="ＭＳ Ｐゴシック" panose="020B0600070205080204" pitchFamily="50" charset="-128"/>
            </a:endParaRPr>
          </a:p>
          <a:p>
            <a:r>
              <a:rPr kumimoji="1" lang="en-US" altLang="ja-JP">
                <a:latin typeface="Arial" panose="020B0604020202020204" pitchFamily="34" charset="0"/>
                <a:ea typeface="ＭＳ Ｐゴシック" panose="020B0600070205080204" pitchFamily="50" charset="-128"/>
              </a:rPr>
              <a:t>https://ccsr.aori.u-tokyo.ac.jp/old/jtaiki/index.shtml</a:t>
            </a:r>
            <a:endParaRPr kumimoji="1" lang="ja-JP" altLang="en-US">
              <a:latin typeface="Arial" panose="020B0604020202020204" pitchFamily="34" charset="0"/>
              <a:ea typeface="ＭＳ Ｐゴシック" panose="020B0600070205080204" pitchFamily="50" charset="-128"/>
            </a:endParaRPr>
          </a:p>
          <a:p>
            <a:endParaRPr kumimoji="1" lang="ja-JP" altLang="en-US">
              <a:latin typeface="Arial" panose="020B0604020202020204" pitchFamily="34" charset="0"/>
              <a:ea typeface="ＭＳ Ｐゴシック" panose="020B0600070205080204" pitchFamily="50" charset="-128"/>
            </a:endParaRPr>
          </a:p>
        </p:txBody>
      </p:sp>
      <p:sp>
        <p:nvSpPr>
          <p:cNvPr id="101380" name="スライド番号プレースホルダ 3">
            <a:extLst>
              <a:ext uri="{FF2B5EF4-FFF2-40B4-BE49-F238E27FC236}">
                <a16:creationId xmlns:a16="http://schemas.microsoft.com/office/drawing/2014/main" id="{7C6387E9-76FE-882D-C514-7708A1280F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0AA12653-FDBD-45FC-88E0-FC6271CFD670}" type="slidenum">
              <a:rPr kumimoji="1" lang="ja-JP" altLang="en-US" sz="1200" b="0" smtClean="0">
                <a:latin typeface="Arial" panose="020B0604020202020204" pitchFamily="34" charset="0"/>
              </a:rPr>
              <a:pPr/>
              <a:t>53</a:t>
            </a:fld>
            <a:endParaRPr kumimoji="1" lang="ja-JP" altLang="en-US" sz="1200" b="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 1">
            <a:extLst>
              <a:ext uri="{FF2B5EF4-FFF2-40B4-BE49-F238E27FC236}">
                <a16:creationId xmlns:a16="http://schemas.microsoft.com/office/drawing/2014/main" id="{B2ED2C70-3607-A11A-EFF8-5735D7348CBF}"/>
              </a:ext>
            </a:extLst>
          </p:cNvPr>
          <p:cNvSpPr>
            <a:spLocks noGrp="1" noRot="1" noChangeAspect="1" noChangeArrowheads="1" noTextEdit="1"/>
          </p:cNvSpPr>
          <p:nvPr>
            <p:ph type="sldImg"/>
          </p:nvPr>
        </p:nvSpPr>
        <p:spPr>
          <a:ln/>
        </p:spPr>
      </p:sp>
      <p:sp>
        <p:nvSpPr>
          <p:cNvPr id="14339" name="ノート プレースホルダ 2">
            <a:extLst>
              <a:ext uri="{FF2B5EF4-FFF2-40B4-BE49-F238E27FC236}">
                <a16:creationId xmlns:a16="http://schemas.microsoft.com/office/drawing/2014/main" id="{0008378B-727A-99DB-DFCE-77AF5837C0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a:latin typeface="Arial" panose="020B0604020202020204" pitchFamily="34" charset="0"/>
                <a:ea typeface="ＭＳ Ｐゴシック" panose="020B0600070205080204" pitchFamily="50" charset="-128"/>
              </a:rPr>
              <a:t>大気大循環モデリングについての解説</a:t>
            </a:r>
          </a:p>
          <a:p>
            <a:r>
              <a:rPr kumimoji="1" lang="en-US" altLang="ja-JP">
                <a:latin typeface="Arial" panose="020B0604020202020204" pitchFamily="34" charset="0"/>
                <a:ea typeface="ＭＳ Ｐゴシック" panose="020B0600070205080204" pitchFamily="50" charset="-128"/>
              </a:rPr>
              <a:t>https://ccsr.aori.u-tokyo.ac.jp/old/jtaiki/index.shtml</a:t>
            </a:r>
          </a:p>
          <a:p>
            <a:endParaRPr kumimoji="1" lang="en-US" altLang="ja-JP">
              <a:latin typeface="Arial" panose="020B0604020202020204" pitchFamily="34" charset="0"/>
              <a:ea typeface="ＭＳ Ｐゴシック" panose="020B0600070205080204" pitchFamily="50" charset="-128"/>
            </a:endParaRPr>
          </a:p>
          <a:p>
            <a:r>
              <a:rPr lang="en-US" altLang="ja-JP" sz="1800">
                <a:latin typeface="Calibri" panose="020F0502020204030204" pitchFamily="34" charset="0"/>
                <a:ea typeface="ＭＳ Ｐゴシック" panose="020B0600070205080204" pitchFamily="50" charset="-128"/>
              </a:rPr>
              <a:t>Manabe, S. (1969). "Climate and the ocean circulation. I. The atmospheric circulation and the hydrology of the earth's surface." </a:t>
            </a:r>
            <a:r>
              <a:rPr lang="en-US" altLang="ja-JP" sz="1800" u="sng">
                <a:latin typeface="Calibri" panose="020F0502020204030204" pitchFamily="34" charset="0"/>
                <a:ea typeface="ＭＳ Ｐゴシック" panose="020B0600070205080204" pitchFamily="50" charset="-128"/>
              </a:rPr>
              <a:t>Monthly Weather Review </a:t>
            </a:r>
            <a:r>
              <a:rPr lang="en-US" altLang="ja-JP" sz="1800" b="1" u="sng">
                <a:latin typeface="Calibri" panose="020F0502020204030204" pitchFamily="34" charset="0"/>
                <a:ea typeface="ＭＳ Ｐゴシック" panose="020B0600070205080204" pitchFamily="50" charset="-128"/>
              </a:rPr>
              <a:t>97(11): 739-774.</a:t>
            </a:r>
          </a:p>
          <a:p>
            <a:r>
              <a:rPr lang="en-US" altLang="ja-JP" sz="1800">
                <a:latin typeface="Calibri" panose="020F0502020204030204" pitchFamily="34" charset="0"/>
                <a:ea typeface="ＭＳ Ｐゴシック" panose="020B0600070205080204" pitchFamily="50" charset="-128"/>
              </a:rPr>
              <a:t>Sellers, P. J., et al. (1986). "A simple biosphere model (SiB) for use within general-circulation models." </a:t>
            </a:r>
            <a:r>
              <a:rPr lang="en-US" altLang="ja-JP" sz="1800" u="sng">
                <a:latin typeface="Calibri" panose="020F0502020204030204" pitchFamily="34" charset="0"/>
                <a:ea typeface="ＭＳ Ｐゴシック" panose="020B0600070205080204" pitchFamily="50" charset="-128"/>
              </a:rPr>
              <a:t>Journal of the Atmospheric Sciences </a:t>
            </a:r>
            <a:r>
              <a:rPr lang="en-US" altLang="ja-JP" sz="1800" b="1" u="sng">
                <a:latin typeface="Calibri" panose="020F0502020204030204" pitchFamily="34" charset="0"/>
                <a:ea typeface="ＭＳ Ｐゴシック" panose="020B0600070205080204" pitchFamily="50" charset="-128"/>
              </a:rPr>
              <a:t>43(6): 505-531.</a:t>
            </a:r>
          </a:p>
          <a:p>
            <a:r>
              <a:rPr lang="ja-JP" altLang="en-US" sz="1800">
                <a:latin typeface="Calibri" panose="020F0502020204030204" pitchFamily="34" charset="0"/>
                <a:ea typeface="ＭＳ Ｐゴシック" panose="020B0600070205080204" pitchFamily="50" charset="-128"/>
              </a:rPr>
              <a:t>	</a:t>
            </a:r>
          </a:p>
          <a:p>
            <a:endParaRPr kumimoji="1" lang="ja-JP" altLang="en-US">
              <a:latin typeface="Arial" panose="020B0604020202020204" pitchFamily="34" charset="0"/>
              <a:ea typeface="ＭＳ Ｐゴシック" panose="020B0600070205080204" pitchFamily="50" charset="-128"/>
            </a:endParaRPr>
          </a:p>
          <a:p>
            <a:endParaRPr kumimoji="1" lang="ja-JP" altLang="en-US">
              <a:latin typeface="Arial" panose="020B0604020202020204" pitchFamily="34" charset="0"/>
              <a:ea typeface="ＭＳ Ｐゴシック" panose="020B0600070205080204" pitchFamily="50" charset="-128"/>
            </a:endParaRPr>
          </a:p>
        </p:txBody>
      </p:sp>
      <p:sp>
        <p:nvSpPr>
          <p:cNvPr id="14340" name="スライド番号プレースホルダ 3">
            <a:extLst>
              <a:ext uri="{FF2B5EF4-FFF2-40B4-BE49-F238E27FC236}">
                <a16:creationId xmlns:a16="http://schemas.microsoft.com/office/drawing/2014/main" id="{F19F8306-4241-6396-AE4C-DDE59157A70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3A1E5DB5-3BDF-49D6-BB2F-FEBAD8863D77}" type="slidenum">
              <a:rPr kumimoji="1" lang="ja-JP" altLang="en-US" sz="1200" b="0" smtClean="0">
                <a:latin typeface="Arial" panose="020B0604020202020204" pitchFamily="34" charset="0"/>
              </a:rPr>
              <a:pPr/>
              <a:t>6</a:t>
            </a:fld>
            <a:endParaRPr kumimoji="1" lang="ja-JP" altLang="en-US" sz="1200" b="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a:extLst>
              <a:ext uri="{FF2B5EF4-FFF2-40B4-BE49-F238E27FC236}">
                <a16:creationId xmlns:a16="http://schemas.microsoft.com/office/drawing/2014/main" id="{AE18C487-C7FE-5D55-FCAA-B145879FE82D}"/>
              </a:ext>
            </a:extLst>
          </p:cNvPr>
          <p:cNvSpPr>
            <a:spLocks noGrp="1" noRot="1" noChangeAspect="1" noChangeArrowheads="1" noTextEdit="1"/>
          </p:cNvSpPr>
          <p:nvPr>
            <p:ph type="sldImg"/>
          </p:nvPr>
        </p:nvSpPr>
        <p:spPr>
          <a:ln/>
        </p:spPr>
      </p:sp>
      <p:sp>
        <p:nvSpPr>
          <p:cNvPr id="16387" name="ノート プレースホルダ 2">
            <a:extLst>
              <a:ext uri="{FF2B5EF4-FFF2-40B4-BE49-F238E27FC236}">
                <a16:creationId xmlns:a16="http://schemas.microsoft.com/office/drawing/2014/main" id="{CC96E498-3207-8E83-85BB-F9085373E7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latin typeface="Arial" panose="020B0604020202020204" pitchFamily="34" charset="0"/>
                <a:ea typeface="ＭＳ Ｐゴシック" panose="020B0600070205080204" pitchFamily="50" charset="-128"/>
              </a:rPr>
              <a:t>タイミングからいうと、現在、氷期が始まっていてもおかしくなかった。しかし、大気中の二酸化炭素（</a:t>
            </a:r>
            <a:r>
              <a:rPr kumimoji="1" lang="en-US" altLang="ja-JP">
                <a:latin typeface="Arial" panose="020B0604020202020204" pitchFamily="34" charset="0"/>
                <a:ea typeface="ＭＳ Ｐゴシック" panose="020B0600070205080204" pitchFamily="50" charset="-128"/>
              </a:rPr>
              <a:t>CO2</a:t>
            </a:r>
            <a:r>
              <a:rPr kumimoji="1" lang="ja-JP" altLang="en-US">
                <a:latin typeface="Arial" panose="020B0604020202020204" pitchFamily="34" charset="0"/>
                <a:ea typeface="ＭＳ Ｐゴシック" panose="020B0600070205080204" pitchFamily="50" charset="-128"/>
              </a:rPr>
              <a:t>）濃度がわずか</a:t>
            </a:r>
            <a:r>
              <a:rPr kumimoji="1" lang="en-US" altLang="ja-JP">
                <a:latin typeface="Arial" panose="020B0604020202020204" pitchFamily="34" charset="0"/>
                <a:ea typeface="ＭＳ Ｐゴシック" panose="020B0600070205080204" pitchFamily="50" charset="-128"/>
              </a:rPr>
              <a:t>40ppm</a:t>
            </a:r>
            <a:r>
              <a:rPr kumimoji="1" lang="ja-JP" altLang="en-US">
                <a:latin typeface="Arial" panose="020B0604020202020204" pitchFamily="34" charset="0"/>
                <a:ea typeface="ＭＳ Ｐゴシック" panose="020B0600070205080204" pitchFamily="50" charset="-128"/>
              </a:rPr>
              <a:t>ほど高かったおかげで、氷期の開始はぎりぎり回避された</a:t>
            </a:r>
          </a:p>
          <a:p>
            <a:r>
              <a:rPr kumimoji="1" lang="ja-JP" altLang="en-US">
                <a:latin typeface="Arial" panose="020B0604020202020204" pitchFamily="34" charset="0"/>
                <a:ea typeface="ＭＳ Ｐゴシック" panose="020B0600070205080204" pitchFamily="50" charset="-128"/>
              </a:rPr>
              <a:t>次に氷期が始まりうるタイミングが訪れるのは、およそ</a:t>
            </a:r>
            <a:r>
              <a:rPr kumimoji="1" lang="en-US" altLang="ja-JP">
                <a:latin typeface="Arial" panose="020B0604020202020204" pitchFamily="34" charset="0"/>
                <a:ea typeface="ＭＳ Ｐゴシック" panose="020B0600070205080204" pitchFamily="50" charset="-128"/>
              </a:rPr>
              <a:t>5</a:t>
            </a:r>
            <a:r>
              <a:rPr kumimoji="1" lang="ja-JP" altLang="en-US">
                <a:latin typeface="Arial" panose="020B0604020202020204" pitchFamily="34" charset="0"/>
                <a:ea typeface="ＭＳ Ｐゴシック" panose="020B0600070205080204" pitchFamily="50" charset="-128"/>
              </a:rPr>
              <a:t>万年後である</a:t>
            </a:r>
          </a:p>
          <a:p>
            <a:r>
              <a:rPr kumimoji="1" lang="en-US" altLang="ja-JP">
                <a:latin typeface="Arial" panose="020B0604020202020204" pitchFamily="34" charset="0"/>
                <a:ea typeface="ＭＳ Ｐゴシック" panose="020B0600070205080204" pitchFamily="50" charset="-128"/>
              </a:rPr>
              <a:t>https://news.yahoo.co.jp/byline/emoriseita/20180603-00086007</a:t>
            </a:r>
          </a:p>
          <a:p>
            <a:r>
              <a:rPr kumimoji="1" lang="en-US" altLang="ja-JP">
                <a:latin typeface="Arial" panose="020B0604020202020204" pitchFamily="34" charset="0"/>
                <a:ea typeface="ＭＳ Ｐゴシック" panose="020B0600070205080204" pitchFamily="50" charset="-128"/>
              </a:rPr>
              <a:t>Ganopolski et al. (2016)</a:t>
            </a:r>
          </a:p>
          <a:p>
            <a:r>
              <a:rPr kumimoji="1" lang="en-US" altLang="ja-JP">
                <a:latin typeface="Arial" panose="020B0604020202020204" pitchFamily="34" charset="0"/>
                <a:ea typeface="ＭＳ Ｐゴシック" panose="020B0600070205080204" pitchFamily="50" charset="-128"/>
              </a:rPr>
              <a:t>Critical insolation-CO2 relation for diagnosing past and future glacial inception</a:t>
            </a:r>
          </a:p>
          <a:p>
            <a:r>
              <a:rPr kumimoji="1" lang="en-US" altLang="ja-JP">
                <a:latin typeface="Arial" panose="020B0604020202020204" pitchFamily="34" charset="0"/>
                <a:ea typeface="ＭＳ Ｐゴシック" panose="020B0600070205080204" pitchFamily="50" charset="-128"/>
              </a:rPr>
              <a:t>https://www.nature.com/articles/nature16494</a:t>
            </a:r>
            <a:endParaRPr kumimoji="1" lang="ja-JP" altLang="en-US">
              <a:latin typeface="Arial" panose="020B0604020202020204" pitchFamily="34" charset="0"/>
              <a:ea typeface="ＭＳ Ｐゴシック" panose="020B0600070205080204" pitchFamily="50" charset="-128"/>
            </a:endParaRPr>
          </a:p>
        </p:txBody>
      </p:sp>
      <p:sp>
        <p:nvSpPr>
          <p:cNvPr id="16388" name="スライド番号プレースホルダ 3">
            <a:extLst>
              <a:ext uri="{FF2B5EF4-FFF2-40B4-BE49-F238E27FC236}">
                <a16:creationId xmlns:a16="http://schemas.microsoft.com/office/drawing/2014/main" id="{10181897-FF06-E1BA-D49E-B120C1BB4E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964A4C59-5253-4F13-AC09-B67B1166A9A2}" type="slidenum">
              <a:rPr kumimoji="1" lang="ja-JP" altLang="en-US" sz="1200" b="0" smtClean="0">
                <a:latin typeface="Arial" panose="020B0604020202020204" pitchFamily="34" charset="0"/>
              </a:rPr>
              <a:pPr/>
              <a:t>7</a:t>
            </a:fld>
            <a:endParaRPr kumimoji="1" lang="ja-JP" altLang="en-US" sz="1200" b="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 1">
            <a:extLst>
              <a:ext uri="{FF2B5EF4-FFF2-40B4-BE49-F238E27FC236}">
                <a16:creationId xmlns:a16="http://schemas.microsoft.com/office/drawing/2014/main" id="{4D881D72-5071-3ADF-F061-B8E5B4F29374}"/>
              </a:ext>
            </a:extLst>
          </p:cNvPr>
          <p:cNvSpPr>
            <a:spLocks noGrp="1" noRot="1" noChangeAspect="1" noChangeArrowheads="1" noTextEdit="1"/>
          </p:cNvSpPr>
          <p:nvPr>
            <p:ph type="sldImg"/>
          </p:nvPr>
        </p:nvSpPr>
        <p:spPr>
          <a:ln/>
        </p:spPr>
      </p:sp>
      <p:sp>
        <p:nvSpPr>
          <p:cNvPr id="18435" name="ノート プレースホルダ 2">
            <a:extLst>
              <a:ext uri="{FF2B5EF4-FFF2-40B4-BE49-F238E27FC236}">
                <a16:creationId xmlns:a16="http://schemas.microsoft.com/office/drawing/2014/main" id="{911861B4-0848-335E-7D87-55A6F48FCDE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en-US">
                <a:latin typeface="Arial" panose="020B0604020202020204" pitchFamily="34" charset="0"/>
                <a:ea typeface="ＭＳ Ｐゴシック" panose="020B0600070205080204" pitchFamily="50" charset="-128"/>
              </a:rPr>
              <a:t>あと、このあたりから、氷床モデルも加わるようになった。</a:t>
            </a:r>
            <a:endParaRPr kumimoji="1" lang="en-US" altLang="ja-JP">
              <a:latin typeface="Arial" panose="020B0604020202020204" pitchFamily="34" charset="0"/>
              <a:ea typeface="ＭＳ Ｐゴシック" panose="020B0600070205080204" pitchFamily="50" charset="-128"/>
            </a:endParaRPr>
          </a:p>
          <a:p>
            <a:endParaRPr kumimoji="1" lang="en-US" altLang="ja-JP">
              <a:latin typeface="Arial" panose="020B0604020202020204" pitchFamily="34" charset="0"/>
              <a:ea typeface="ＭＳ Ｐゴシック" panose="020B0600070205080204" pitchFamily="50" charset="-128"/>
            </a:endParaRPr>
          </a:p>
          <a:p>
            <a:r>
              <a:rPr kumimoji="1" lang="ja-JP" altLang="en-US">
                <a:latin typeface="Arial" panose="020B0604020202020204" pitchFamily="34" charset="0"/>
                <a:ea typeface="ＭＳ Ｐゴシック" panose="020B0600070205080204" pitchFamily="50" charset="-128"/>
              </a:rPr>
              <a:t>以下、</a:t>
            </a:r>
            <a:r>
              <a:rPr kumimoji="1" lang="en-US" altLang="ja-JP">
                <a:latin typeface="Arial" panose="020B0604020202020204" pitchFamily="34" charset="0"/>
                <a:ea typeface="ＭＳ Ｐゴシック" panose="020B0600070205080204" pitchFamily="50" charset="-128"/>
              </a:rPr>
              <a:t>Chat GPT</a:t>
            </a:r>
            <a:r>
              <a:rPr kumimoji="1" lang="ja-JP" altLang="en-US">
                <a:latin typeface="Arial" panose="020B0604020202020204" pitchFamily="34" charset="0"/>
                <a:ea typeface="ＭＳ Ｐゴシック" panose="020B0600070205080204" pitchFamily="50" charset="-128"/>
              </a:rPr>
              <a:t>に投げた「</a:t>
            </a:r>
            <a:r>
              <a:rPr lang="ja-JP" altLang="en-US">
                <a:solidFill>
                  <a:srgbClr val="343541"/>
                </a:solidFill>
                <a:latin typeface="Söhne"/>
                <a:ea typeface="ＭＳ Ｐゴシック" panose="020B0600070205080204" pitchFamily="50" charset="-128"/>
              </a:rPr>
              <a:t>長期気候変動を予測するシミュレーションモデルが、</a:t>
            </a:r>
            <a:r>
              <a:rPr lang="en-US" altLang="ja-JP">
                <a:solidFill>
                  <a:srgbClr val="343541"/>
                </a:solidFill>
                <a:latin typeface="Söhne"/>
                <a:ea typeface="ＭＳ Ｐゴシック" panose="020B0600070205080204" pitchFamily="50" charset="-128"/>
              </a:rPr>
              <a:t>Earth System Model (ESM) </a:t>
            </a:r>
            <a:r>
              <a:rPr lang="ja-JP" altLang="en-US">
                <a:solidFill>
                  <a:srgbClr val="343541"/>
                </a:solidFill>
                <a:latin typeface="Söhne"/>
                <a:ea typeface="ＭＳ Ｐゴシック" panose="020B0600070205080204" pitchFamily="50" charset="-128"/>
              </a:rPr>
              <a:t>と呼ばれるようになったのは、いつ頃からですか？</a:t>
            </a:r>
            <a:r>
              <a:rPr kumimoji="1" lang="ja-JP" altLang="en-US">
                <a:latin typeface="Arial" panose="020B0604020202020204" pitchFamily="34" charset="0"/>
                <a:ea typeface="ＭＳ Ｐゴシック" panose="020B0600070205080204" pitchFamily="50" charset="-128"/>
              </a:rPr>
              <a:t>」に対する回答：</a:t>
            </a:r>
            <a:endParaRPr kumimoji="1" lang="en-US" altLang="ja-JP">
              <a:latin typeface="Arial" panose="020B0604020202020204" pitchFamily="34" charset="0"/>
              <a:ea typeface="ＭＳ Ｐゴシック" panose="020B0600070205080204" pitchFamily="50" charset="-128"/>
            </a:endParaRPr>
          </a:p>
          <a:p>
            <a:r>
              <a:rPr kumimoji="1" lang="en-US" altLang="ja-JP">
                <a:latin typeface="Arial" panose="020B0604020202020204" pitchFamily="34" charset="0"/>
                <a:ea typeface="ＭＳ Ｐゴシック" panose="020B0600070205080204" pitchFamily="50" charset="-128"/>
              </a:rPr>
              <a:t>"Earth System Model"</a:t>
            </a:r>
            <a:r>
              <a:rPr kumimoji="1" lang="ja-JP" altLang="en-US">
                <a:latin typeface="Arial" panose="020B0604020202020204" pitchFamily="34" charset="0"/>
                <a:ea typeface="ＭＳ Ｐゴシック" panose="020B0600070205080204" pitchFamily="50" charset="-128"/>
              </a:rPr>
              <a:t>（地球システムモデル）という用語は、地球の気候変動や生態系の相互作用を包括的に取り扱うモデルを指すために一般的に使用されています。</a:t>
            </a:r>
            <a:r>
              <a:rPr kumimoji="1" lang="en-US" altLang="ja-JP">
                <a:latin typeface="Arial" panose="020B0604020202020204" pitchFamily="34" charset="0"/>
                <a:ea typeface="ＭＳ Ｐゴシック" panose="020B0600070205080204" pitchFamily="50" charset="-128"/>
              </a:rPr>
              <a:t>ESM</a:t>
            </a:r>
            <a:r>
              <a:rPr kumimoji="1" lang="ja-JP" altLang="en-US">
                <a:latin typeface="Arial" panose="020B0604020202020204" pitchFamily="34" charset="0"/>
                <a:ea typeface="ＭＳ Ｐゴシック" panose="020B0600070205080204" pitchFamily="50" charset="-128"/>
              </a:rPr>
              <a:t>の概念は、近年の科学研究や気候モデリングの進展とともに徐々に形成されてきました。</a:t>
            </a:r>
          </a:p>
          <a:p>
            <a:r>
              <a:rPr kumimoji="1" lang="en-US" altLang="ja-JP">
                <a:latin typeface="Arial" panose="020B0604020202020204" pitchFamily="34" charset="0"/>
                <a:ea typeface="ＭＳ Ｐゴシック" panose="020B0600070205080204" pitchFamily="50" charset="-128"/>
              </a:rPr>
              <a:t>ESM</a:t>
            </a:r>
            <a:r>
              <a:rPr kumimoji="1" lang="ja-JP" altLang="en-US">
                <a:latin typeface="Arial" panose="020B0604020202020204" pitchFamily="34" charset="0"/>
                <a:ea typeface="ＭＳ Ｐゴシック" panose="020B0600070205080204" pitchFamily="50" charset="-128"/>
              </a:rPr>
              <a:t>の確立には特定の年代を指定することは難しいですが、</a:t>
            </a:r>
            <a:r>
              <a:rPr kumimoji="1" lang="en-US" altLang="ja-JP">
                <a:latin typeface="Arial" panose="020B0604020202020204" pitchFamily="34" charset="0"/>
                <a:ea typeface="ＭＳ Ｐゴシック" panose="020B0600070205080204" pitchFamily="50" charset="-128"/>
              </a:rPr>
              <a:t>2000</a:t>
            </a:r>
            <a:r>
              <a:rPr kumimoji="1" lang="ja-JP" altLang="en-US">
                <a:latin typeface="Arial" panose="020B0604020202020204" pitchFamily="34" charset="0"/>
                <a:ea typeface="ＭＳ Ｐゴシック" panose="020B0600070205080204" pitchFamily="50" charset="-128"/>
              </a:rPr>
              <a:t>年代以降、この用語が一般的に使われるようになりました。気候科学と関連分野の研究者たちは、地球の大気、海洋、陸域、氷床などの要素を統合的にモデル化することで、より包括的な気候予測を行うために</a:t>
            </a:r>
            <a:r>
              <a:rPr kumimoji="1" lang="en-US" altLang="ja-JP">
                <a:latin typeface="Arial" panose="020B0604020202020204" pitchFamily="34" charset="0"/>
                <a:ea typeface="ＭＳ Ｐゴシック" panose="020B0600070205080204" pitchFamily="50" charset="-128"/>
              </a:rPr>
              <a:t>ESM</a:t>
            </a:r>
            <a:r>
              <a:rPr kumimoji="1" lang="ja-JP" altLang="en-US">
                <a:latin typeface="Arial" panose="020B0604020202020204" pitchFamily="34" charset="0"/>
                <a:ea typeface="ＭＳ Ｐゴシック" panose="020B0600070205080204" pitchFamily="50" charset="-128"/>
              </a:rPr>
              <a:t>を開発しました。</a:t>
            </a:r>
          </a:p>
          <a:p>
            <a:r>
              <a:rPr kumimoji="1" lang="ja-JP" altLang="en-US">
                <a:latin typeface="Arial" panose="020B0604020202020204" pitchFamily="34" charset="0"/>
                <a:ea typeface="ＭＳ Ｐゴシック" panose="020B0600070205080204" pitchFamily="50" charset="-128"/>
              </a:rPr>
              <a:t>例えば、国際連合の気候変動に関する政府間パネル（</a:t>
            </a:r>
            <a:r>
              <a:rPr kumimoji="1" lang="en-US" altLang="ja-JP">
                <a:latin typeface="Arial" panose="020B0604020202020204" pitchFamily="34" charset="0"/>
                <a:ea typeface="ＭＳ Ｐゴシック" panose="020B0600070205080204" pitchFamily="50" charset="-128"/>
              </a:rPr>
              <a:t>IPCC</a:t>
            </a:r>
            <a:r>
              <a:rPr kumimoji="1" lang="ja-JP" altLang="en-US">
                <a:latin typeface="Arial" panose="020B0604020202020204" pitchFamily="34" charset="0"/>
                <a:ea typeface="ＭＳ Ｐゴシック" panose="020B0600070205080204" pitchFamily="50" charset="-128"/>
              </a:rPr>
              <a:t>）が公表している報告書では、</a:t>
            </a:r>
            <a:r>
              <a:rPr kumimoji="1" lang="en-US" altLang="ja-JP">
                <a:latin typeface="Arial" panose="020B0604020202020204" pitchFamily="34" charset="0"/>
                <a:ea typeface="ＭＳ Ｐゴシック" panose="020B0600070205080204" pitchFamily="50" charset="-128"/>
              </a:rPr>
              <a:t>ESM</a:t>
            </a:r>
            <a:r>
              <a:rPr kumimoji="1" lang="ja-JP" altLang="en-US">
                <a:latin typeface="Arial" panose="020B0604020202020204" pitchFamily="34" charset="0"/>
                <a:ea typeface="ＭＳ Ｐゴシック" panose="020B0600070205080204" pitchFamily="50" charset="-128"/>
              </a:rPr>
              <a:t>が使用されています。特に、</a:t>
            </a:r>
            <a:r>
              <a:rPr kumimoji="1" lang="en-US" altLang="ja-JP">
                <a:latin typeface="Arial" panose="020B0604020202020204" pitchFamily="34" charset="0"/>
                <a:ea typeface="ＭＳ Ｐゴシック" panose="020B0600070205080204" pitchFamily="50" charset="-128"/>
              </a:rPr>
              <a:t>IPCC</a:t>
            </a:r>
            <a:r>
              <a:rPr kumimoji="1" lang="ja-JP" altLang="en-US">
                <a:latin typeface="Arial" panose="020B0604020202020204" pitchFamily="34" charset="0"/>
                <a:ea typeface="ＭＳ Ｐゴシック" panose="020B0600070205080204" pitchFamily="50" charset="-128"/>
              </a:rPr>
              <a:t>の第</a:t>
            </a:r>
            <a:r>
              <a:rPr kumimoji="1" lang="en-US" altLang="ja-JP">
                <a:latin typeface="Arial" panose="020B0604020202020204" pitchFamily="34" charset="0"/>
                <a:ea typeface="ＭＳ Ｐゴシック" panose="020B0600070205080204" pitchFamily="50" charset="-128"/>
              </a:rPr>
              <a:t>5</a:t>
            </a:r>
            <a:r>
              <a:rPr kumimoji="1" lang="ja-JP" altLang="en-US">
                <a:latin typeface="Arial" panose="020B0604020202020204" pitchFamily="34" charset="0"/>
                <a:ea typeface="ＭＳ Ｐゴシック" panose="020B0600070205080204" pitchFamily="50" charset="-128"/>
              </a:rPr>
              <a:t>次評価報告書（</a:t>
            </a:r>
            <a:r>
              <a:rPr kumimoji="1" lang="en-US" altLang="ja-JP">
                <a:latin typeface="Arial" panose="020B0604020202020204" pitchFamily="34" charset="0"/>
                <a:ea typeface="ＭＳ Ｐゴシック" panose="020B0600070205080204" pitchFamily="50" charset="-128"/>
              </a:rPr>
              <a:t>2013-2014</a:t>
            </a:r>
            <a:r>
              <a:rPr kumimoji="1" lang="ja-JP" altLang="en-US">
                <a:latin typeface="Arial" panose="020B0604020202020204" pitchFamily="34" charset="0"/>
                <a:ea typeface="ＭＳ Ｐゴシック" panose="020B0600070205080204" pitchFamily="50" charset="-128"/>
              </a:rPr>
              <a:t>年）以降、</a:t>
            </a:r>
            <a:r>
              <a:rPr kumimoji="1" lang="en-US" altLang="ja-JP">
                <a:latin typeface="Arial" panose="020B0604020202020204" pitchFamily="34" charset="0"/>
                <a:ea typeface="ＭＳ Ｐゴシック" panose="020B0600070205080204" pitchFamily="50" charset="-128"/>
              </a:rPr>
              <a:t>ESM</a:t>
            </a:r>
            <a:r>
              <a:rPr kumimoji="1" lang="ja-JP" altLang="en-US">
                <a:latin typeface="Arial" panose="020B0604020202020204" pitchFamily="34" charset="0"/>
                <a:ea typeface="ＭＳ Ｐゴシック" panose="020B0600070205080204" pitchFamily="50" charset="-128"/>
              </a:rPr>
              <a:t>の概念と使用が一般的になりました。</a:t>
            </a:r>
            <a:endParaRPr kumimoji="1" lang="en-US" altLang="ja-JP">
              <a:latin typeface="Arial" panose="020B0604020202020204" pitchFamily="34" charset="0"/>
              <a:ea typeface="ＭＳ Ｐゴシック" panose="020B0600070205080204" pitchFamily="50" charset="-128"/>
            </a:endParaRPr>
          </a:p>
          <a:p>
            <a:r>
              <a:rPr kumimoji="1" lang="en-US" altLang="ja-JP">
                <a:latin typeface="Arial" panose="020B0604020202020204" pitchFamily="34" charset="0"/>
                <a:ea typeface="ＭＳ Ｐゴシック" panose="020B0600070205080204" pitchFamily="50" charset="-128"/>
              </a:rPr>
              <a:t>ESM</a:t>
            </a:r>
            <a:r>
              <a:rPr kumimoji="1" lang="ja-JP" altLang="en-US">
                <a:latin typeface="Arial" panose="020B0604020202020204" pitchFamily="34" charset="0"/>
                <a:ea typeface="ＭＳ Ｐゴシック" panose="020B0600070205080204" pitchFamily="50" charset="-128"/>
              </a:rPr>
              <a:t>は、地球システムの多様な要素とその相互作用を考慮に入れることで、より総合的で包括的な気候予測を行うことを可能にしています。これにより、気候変動の長期的なトレンドや将来のシナリオをより正確に評価することができます。</a:t>
            </a:r>
          </a:p>
        </p:txBody>
      </p:sp>
      <p:sp>
        <p:nvSpPr>
          <p:cNvPr id="18436" name="スライド番号プレースホルダ 3">
            <a:extLst>
              <a:ext uri="{FF2B5EF4-FFF2-40B4-BE49-F238E27FC236}">
                <a16:creationId xmlns:a16="http://schemas.microsoft.com/office/drawing/2014/main" id="{F4936EA7-87EB-9FFE-1290-4AE335FDA54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9F20B6D4-0CC5-4954-883B-1220E427C866}" type="slidenum">
              <a:rPr kumimoji="1" lang="ja-JP" altLang="en-US" sz="1200" b="0" smtClean="0">
                <a:latin typeface="Arial" panose="020B0604020202020204" pitchFamily="34" charset="0"/>
              </a:rPr>
              <a:pPr/>
              <a:t>8</a:t>
            </a:fld>
            <a:endParaRPr kumimoji="1" lang="ja-JP" altLang="en-US" sz="1200" b="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09C90932-06F2-86EE-0947-B2464032E07E}"/>
              </a:ext>
            </a:extLst>
          </p:cNvPr>
          <p:cNvSpPr>
            <a:spLocks noGrp="1" noRot="1" noChangeAspect="1" noChangeArrowheads="1" noTextEdit="1"/>
          </p:cNvSpPr>
          <p:nvPr>
            <p:ph type="sldImg"/>
          </p:nvPr>
        </p:nvSpPr>
        <p:spPr>
          <a:ln/>
        </p:spPr>
      </p:sp>
      <p:sp>
        <p:nvSpPr>
          <p:cNvPr id="20483" name="ノート プレースホルダー 2">
            <a:extLst>
              <a:ext uri="{FF2B5EF4-FFF2-40B4-BE49-F238E27FC236}">
                <a16:creationId xmlns:a16="http://schemas.microsoft.com/office/drawing/2014/main" id="{B4B61D75-6AB6-90FE-0128-83EA5BA8F1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ja-JP" altLang="en-US">
              <a:latin typeface="Arial" panose="020B0604020202020204" pitchFamily="34" charset="0"/>
              <a:ea typeface="ＭＳ Ｐゴシック" panose="020B0600070205080204" pitchFamily="50" charset="-128"/>
            </a:endParaRPr>
          </a:p>
        </p:txBody>
      </p:sp>
      <p:sp>
        <p:nvSpPr>
          <p:cNvPr id="20484" name="スライド番号プレースホルダー 3">
            <a:extLst>
              <a:ext uri="{FF2B5EF4-FFF2-40B4-BE49-F238E27FC236}">
                <a16:creationId xmlns:a16="http://schemas.microsoft.com/office/drawing/2014/main" id="{B7F839BE-FE01-C092-B303-8D9947833A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34337F59-5BE8-4516-A749-9ADBA28B738C}" type="slidenum">
              <a:rPr lang="ja-JP" altLang="en-US" sz="1200" b="0" smtClean="0">
                <a:latin typeface="Arial" panose="020B0604020202020204" pitchFamily="34" charset="0"/>
              </a:rPr>
              <a:pPr/>
              <a:t>9</a:t>
            </a:fld>
            <a:endParaRPr lang="en-US" altLang="ja-JP" sz="1200" b="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 1">
            <a:extLst>
              <a:ext uri="{FF2B5EF4-FFF2-40B4-BE49-F238E27FC236}">
                <a16:creationId xmlns:a16="http://schemas.microsoft.com/office/drawing/2014/main" id="{F01AB44C-19C7-A779-6C32-7E1D9C925F58}"/>
              </a:ext>
            </a:extLst>
          </p:cNvPr>
          <p:cNvSpPr>
            <a:spLocks noGrp="1" noRot="1" noChangeAspect="1" noChangeArrowheads="1" noTextEdit="1"/>
          </p:cNvSpPr>
          <p:nvPr>
            <p:ph type="sldImg"/>
          </p:nvPr>
        </p:nvSpPr>
        <p:spPr>
          <a:ln/>
        </p:spPr>
      </p:sp>
      <p:sp>
        <p:nvSpPr>
          <p:cNvPr id="22531" name="ノート プレースホルダ 2">
            <a:extLst>
              <a:ext uri="{FF2B5EF4-FFF2-40B4-BE49-F238E27FC236}">
                <a16:creationId xmlns:a16="http://schemas.microsoft.com/office/drawing/2014/main" id="{12C5B949-F333-30AF-135F-BCD955250AD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a:latin typeface="Arial" panose="020B0604020202020204" pitchFamily="34" charset="0"/>
                <a:ea typeface="ＭＳ Ｐゴシック" panose="020B0600070205080204" pitchFamily="50" charset="-128"/>
              </a:rPr>
              <a:t>Key persons</a:t>
            </a:r>
          </a:p>
          <a:p>
            <a:r>
              <a:rPr kumimoji="1" lang="en-US" altLang="ja-JP">
                <a:latin typeface="Arial" panose="020B0604020202020204" pitchFamily="34" charset="0"/>
                <a:ea typeface="ＭＳ Ｐゴシック" panose="020B0600070205080204" pitchFamily="50" charset="-128"/>
              </a:rPr>
              <a:t> AGCM: Manabe</a:t>
            </a:r>
          </a:p>
          <a:p>
            <a:r>
              <a:rPr kumimoji="1" lang="ja-JP" altLang="en-US">
                <a:latin typeface="Arial" panose="020B0604020202020204" pitchFamily="34" charset="0"/>
                <a:ea typeface="ＭＳ Ｐゴシック" panose="020B0600070205080204" pitchFamily="50" charset="-128"/>
              </a:rPr>
              <a:t> 陸面モデル</a:t>
            </a:r>
            <a:r>
              <a:rPr kumimoji="1" lang="en-US" altLang="ja-JP">
                <a:latin typeface="Arial" panose="020B0604020202020204" pitchFamily="34" charset="0"/>
                <a:ea typeface="ＭＳ Ｐゴシック" panose="020B0600070205080204" pitchFamily="50" charset="-128"/>
              </a:rPr>
              <a:t>: Sellers</a:t>
            </a:r>
          </a:p>
          <a:p>
            <a:r>
              <a:rPr kumimoji="1" lang="en-US" altLang="ja-JP">
                <a:latin typeface="Arial" panose="020B0604020202020204" pitchFamily="34" charset="0"/>
                <a:ea typeface="ＭＳ Ｐゴシック" panose="020B0600070205080204" pitchFamily="50" charset="-128"/>
              </a:rPr>
              <a:t> DGVM: Cox</a:t>
            </a:r>
          </a:p>
          <a:p>
            <a:endParaRPr kumimoji="1" lang="en-US" altLang="ja-JP">
              <a:latin typeface="Arial" panose="020B0604020202020204" pitchFamily="34" charset="0"/>
              <a:ea typeface="ＭＳ Ｐゴシック" panose="020B0600070205080204" pitchFamily="50" charset="-128"/>
            </a:endParaRPr>
          </a:p>
          <a:p>
            <a:r>
              <a:rPr kumimoji="1" lang="en-US" altLang="ja-JP">
                <a:latin typeface="Arial" panose="020B0604020202020204" pitchFamily="34" charset="0"/>
                <a:ea typeface="ＭＳ Ｐゴシック" panose="020B0600070205080204" pitchFamily="50" charset="-128"/>
              </a:rPr>
              <a:t>https://ccsr.aori.u-tokyo.ac.jp/old/jtaiki/index.shtml</a:t>
            </a:r>
          </a:p>
          <a:p>
            <a:endParaRPr kumimoji="1" lang="en-US" altLang="ja-JP">
              <a:latin typeface="Arial" panose="020B0604020202020204" pitchFamily="34" charset="0"/>
              <a:ea typeface="ＭＳ Ｐゴシック" panose="020B0600070205080204" pitchFamily="50" charset="-128"/>
            </a:endParaRPr>
          </a:p>
          <a:p>
            <a:endParaRPr kumimoji="1" lang="en-US" altLang="ja-JP">
              <a:latin typeface="Arial" panose="020B0604020202020204" pitchFamily="34" charset="0"/>
              <a:ea typeface="ＭＳ Ｐゴシック" panose="020B0600070205080204" pitchFamily="50" charset="-128"/>
            </a:endParaRPr>
          </a:p>
          <a:p>
            <a:r>
              <a:rPr kumimoji="1" lang="ja-JP" altLang="en-US">
                <a:latin typeface="Arial" panose="020B0604020202020204" pitchFamily="34" charset="0"/>
                <a:ea typeface="ＭＳ Ｐゴシック" panose="020B0600070205080204" pitchFamily="50" charset="-128"/>
              </a:rPr>
              <a:t>羽島さんからの指摘</a:t>
            </a:r>
            <a:endParaRPr kumimoji="1" lang="en-US" altLang="ja-JP">
              <a:latin typeface="Arial" panose="020B0604020202020204" pitchFamily="34" charset="0"/>
              <a:ea typeface="ＭＳ Ｐゴシック" panose="020B0600070205080204" pitchFamily="50" charset="-128"/>
            </a:endParaRPr>
          </a:p>
          <a:p>
            <a:r>
              <a:rPr kumimoji="1" lang="en-US" altLang="ja-JP">
                <a:latin typeface="Arial" panose="020B0604020202020204" pitchFamily="34" charset="0"/>
                <a:ea typeface="ＭＳ Ｐゴシック" panose="020B0600070205080204" pitchFamily="50" charset="-128"/>
              </a:rPr>
              <a:t>&gt; </a:t>
            </a:r>
            <a:r>
              <a:rPr kumimoji="1" lang="ja-JP" altLang="en-US">
                <a:latin typeface="Arial" panose="020B0604020202020204" pitchFamily="34" charset="0"/>
                <a:ea typeface="ＭＳ Ｐゴシック" panose="020B0600070205080204" pitchFamily="50" charset="-128"/>
              </a:rPr>
              <a:t>細かい点をもし挙げるならば：</a:t>
            </a:r>
          </a:p>
          <a:p>
            <a:r>
              <a:rPr kumimoji="1" lang="en-US" altLang="ja-JP">
                <a:latin typeface="Arial" panose="020B0604020202020204" pitchFamily="34" charset="0"/>
                <a:ea typeface="ＭＳ Ｐゴシック" panose="020B0600070205080204" pitchFamily="50" charset="-128"/>
              </a:rPr>
              <a:t>&gt; </a:t>
            </a:r>
            <a:r>
              <a:rPr kumimoji="1" lang="ja-JP" altLang="en-US">
                <a:latin typeface="Arial" panose="020B0604020202020204" pitchFamily="34" charset="0"/>
                <a:ea typeface="ＭＳ Ｐゴシック" panose="020B0600070205080204" pitchFamily="50" charset="-128"/>
              </a:rPr>
              <a:t>・土地利用変化は、</a:t>
            </a:r>
            <a:r>
              <a:rPr kumimoji="1" lang="en-US" altLang="ja-JP">
                <a:latin typeface="Arial" panose="020B0604020202020204" pitchFamily="34" charset="0"/>
                <a:ea typeface="ＭＳ Ｐゴシック" panose="020B0600070205080204" pitchFamily="50" charset="-128"/>
              </a:rPr>
              <a:t>DGVM</a:t>
            </a:r>
            <a:r>
              <a:rPr kumimoji="1" lang="ja-JP" altLang="en-US">
                <a:latin typeface="Arial" panose="020B0604020202020204" pitchFamily="34" charset="0"/>
                <a:ea typeface="ＭＳ Ｐゴシック" panose="020B0600070205080204" pitchFamily="50" charset="-128"/>
              </a:rPr>
              <a:t>や大気化学と同世代くらいかな、という印象</a:t>
            </a:r>
          </a:p>
          <a:p>
            <a:r>
              <a:rPr kumimoji="1" lang="en-US" altLang="ja-JP">
                <a:latin typeface="Arial" panose="020B0604020202020204" pitchFamily="34" charset="0"/>
                <a:ea typeface="ＭＳ Ｐゴシック" panose="020B0600070205080204" pitchFamily="50" charset="-128"/>
              </a:rPr>
              <a:t>&gt; </a:t>
            </a:r>
            <a:r>
              <a:rPr kumimoji="1" lang="ja-JP" altLang="en-US">
                <a:latin typeface="Arial" panose="020B0604020202020204" pitchFamily="34" charset="0"/>
                <a:ea typeface="ＭＳ Ｐゴシック" panose="020B0600070205080204" pitchFamily="50" charset="-128"/>
              </a:rPr>
              <a:t>・</a:t>
            </a:r>
            <a:r>
              <a:rPr kumimoji="1" lang="en-US" altLang="ja-JP">
                <a:latin typeface="Arial" panose="020B0604020202020204" pitchFamily="34" charset="0"/>
                <a:ea typeface="ＭＳ Ｐゴシック" panose="020B0600070205080204" pitchFamily="50" charset="-128"/>
              </a:rPr>
              <a:t>AR6</a:t>
            </a:r>
            <a:r>
              <a:rPr kumimoji="1" lang="ja-JP" altLang="en-US">
                <a:latin typeface="Arial" panose="020B0604020202020204" pitchFamily="34" charset="0"/>
                <a:ea typeface="ＭＳ Ｐゴシック" panose="020B0600070205080204" pitchFamily="50" charset="-128"/>
              </a:rPr>
              <a:t>だと、陸域の栄養塩循環とか火災とか、海洋だと人為栄養塩供給　とかが</a:t>
            </a:r>
          </a:p>
          <a:p>
            <a:r>
              <a:rPr kumimoji="1" lang="en-US" altLang="ja-JP">
                <a:latin typeface="Arial" panose="020B0604020202020204" pitchFamily="34" charset="0"/>
                <a:ea typeface="ＭＳ Ｐゴシック" panose="020B0600070205080204" pitchFamily="50" charset="-128"/>
              </a:rPr>
              <a:t>&gt; </a:t>
            </a:r>
            <a:r>
              <a:rPr kumimoji="1" lang="ja-JP" altLang="en-US">
                <a:latin typeface="Arial" panose="020B0604020202020204" pitchFamily="34" charset="0"/>
                <a:ea typeface="ＭＳ Ｐゴシック" panose="020B0600070205080204" pitchFamily="50" charset="-128"/>
              </a:rPr>
              <a:t>　</a:t>
            </a:r>
            <a:r>
              <a:rPr kumimoji="1" lang="en-US" altLang="ja-JP">
                <a:latin typeface="Arial" panose="020B0604020202020204" pitchFamily="34" charset="0"/>
                <a:ea typeface="ＭＳ Ｐゴシック" panose="020B0600070205080204" pitchFamily="50" charset="-128"/>
              </a:rPr>
              <a:t>(</a:t>
            </a:r>
            <a:r>
              <a:rPr kumimoji="1" lang="ja-JP" altLang="en-US">
                <a:latin typeface="Arial" panose="020B0604020202020204" pitchFamily="34" charset="0"/>
                <a:ea typeface="ＭＳ Ｐゴシック" panose="020B0600070205080204" pitchFamily="50" charset="-128"/>
              </a:rPr>
              <a:t>ネタとして小粒ではありますが</a:t>
            </a:r>
            <a:r>
              <a:rPr kumimoji="1" lang="en-US" altLang="ja-JP">
                <a:latin typeface="Arial" panose="020B0604020202020204" pitchFamily="34" charset="0"/>
                <a:ea typeface="ＭＳ Ｐゴシック" panose="020B0600070205080204" pitchFamily="50" charset="-128"/>
              </a:rPr>
              <a:t>) </a:t>
            </a:r>
            <a:r>
              <a:rPr kumimoji="1" lang="ja-JP" altLang="en-US">
                <a:latin typeface="Arial" panose="020B0604020202020204" pitchFamily="34" charset="0"/>
                <a:ea typeface="ＭＳ Ｐゴシック" panose="020B0600070205080204" pitchFamily="50" charset="-128"/>
              </a:rPr>
              <a:t>話題になっていました</a:t>
            </a:r>
          </a:p>
          <a:p>
            <a:r>
              <a:rPr kumimoji="1" lang="en-US" altLang="ja-JP">
                <a:latin typeface="Arial" panose="020B0604020202020204" pitchFamily="34" charset="0"/>
                <a:ea typeface="ＭＳ Ｐゴシック" panose="020B0600070205080204" pitchFamily="50" charset="-128"/>
              </a:rPr>
              <a:t>&gt; </a:t>
            </a:r>
            <a:r>
              <a:rPr kumimoji="1" lang="ja-JP" altLang="en-US">
                <a:latin typeface="Arial" panose="020B0604020202020204" pitchFamily="34" charset="0"/>
                <a:ea typeface="ＭＳ Ｐゴシック" panose="020B0600070205080204" pitchFamily="50" charset="-128"/>
              </a:rPr>
              <a:t>・今後は確かに、永久凍土の話題が盛りあがろうかと思います</a:t>
            </a:r>
          </a:p>
          <a:p>
            <a:endParaRPr kumimoji="1" lang="ja-JP" altLang="en-US">
              <a:latin typeface="Arial" panose="020B0604020202020204" pitchFamily="34" charset="0"/>
              <a:ea typeface="ＭＳ Ｐゴシック" panose="020B0600070205080204" pitchFamily="50" charset="-128"/>
            </a:endParaRPr>
          </a:p>
        </p:txBody>
      </p:sp>
      <p:sp>
        <p:nvSpPr>
          <p:cNvPr id="22532" name="スライド番号プレースホルダ 3">
            <a:extLst>
              <a:ext uri="{FF2B5EF4-FFF2-40B4-BE49-F238E27FC236}">
                <a16:creationId xmlns:a16="http://schemas.microsoft.com/office/drawing/2014/main" id="{7179D9B4-0304-9480-F1B4-33CC4C98315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fld id="{8B74A4E2-B9E9-44C0-92EA-939378964C42}" type="slidenum">
              <a:rPr kumimoji="1" lang="ja-JP" altLang="en-US" sz="1200" b="0" smtClean="0">
                <a:latin typeface="Arial" panose="020B0604020202020204" pitchFamily="34" charset="0"/>
              </a:rPr>
              <a:pPr/>
              <a:t>10</a:t>
            </a:fld>
            <a:endParaRPr kumimoji="1" lang="ja-JP" altLang="en-US" sz="1200" b="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0715B33-D734-5457-B324-6C395DB03005}"/>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a:extLst>
              <a:ext uri="{FF2B5EF4-FFF2-40B4-BE49-F238E27FC236}">
                <a16:creationId xmlns:a16="http://schemas.microsoft.com/office/drawing/2014/main" id="{2ABA05BC-EDA2-3C67-6C66-1890ED503CCD}"/>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a:extLst>
              <a:ext uri="{FF2B5EF4-FFF2-40B4-BE49-F238E27FC236}">
                <a16:creationId xmlns:a16="http://schemas.microsoft.com/office/drawing/2014/main" id="{CF5C1482-C848-0588-E48D-C208A036E6A2}"/>
              </a:ext>
            </a:extLst>
          </p:cNvPr>
          <p:cNvSpPr>
            <a:spLocks noGrp="1" noChangeArrowheads="1"/>
          </p:cNvSpPr>
          <p:nvPr>
            <p:ph type="sldNum" sz="quarter" idx="12"/>
          </p:nvPr>
        </p:nvSpPr>
        <p:spPr>
          <a:ln/>
        </p:spPr>
        <p:txBody>
          <a:bodyPr/>
          <a:lstStyle>
            <a:lvl1pPr>
              <a:defRPr/>
            </a:lvl1pPr>
          </a:lstStyle>
          <a:p>
            <a:pPr>
              <a:defRPr/>
            </a:pPr>
            <a:fld id="{60568CFD-DD9F-4854-A49D-7AF768708DD6}" type="slidenum">
              <a:rPr lang="ja-JP" altLang="en-US"/>
              <a:pPr>
                <a:defRPr/>
              </a:pPr>
              <a:t>‹#›</a:t>
            </a:fld>
            <a:endParaRPr lang="en-US" altLang="ja-JP"/>
          </a:p>
        </p:txBody>
      </p:sp>
    </p:spTree>
    <p:extLst>
      <p:ext uri="{BB962C8B-B14F-4D97-AF65-F5344CB8AC3E}">
        <p14:creationId xmlns:p14="http://schemas.microsoft.com/office/powerpoint/2010/main" val="296650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CD5F27-0608-49EC-B498-A28F0883F4AE}"/>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a:extLst>
              <a:ext uri="{FF2B5EF4-FFF2-40B4-BE49-F238E27FC236}">
                <a16:creationId xmlns:a16="http://schemas.microsoft.com/office/drawing/2014/main" id="{CBD8CBE5-B1DC-AEA6-3F6D-C21FFC41013A}"/>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a:extLst>
              <a:ext uri="{FF2B5EF4-FFF2-40B4-BE49-F238E27FC236}">
                <a16:creationId xmlns:a16="http://schemas.microsoft.com/office/drawing/2014/main" id="{3D33760A-09FC-5722-48D9-5062A5B319F3}"/>
              </a:ext>
            </a:extLst>
          </p:cNvPr>
          <p:cNvSpPr>
            <a:spLocks noGrp="1" noChangeArrowheads="1"/>
          </p:cNvSpPr>
          <p:nvPr>
            <p:ph type="sldNum" sz="quarter" idx="12"/>
          </p:nvPr>
        </p:nvSpPr>
        <p:spPr>
          <a:ln/>
        </p:spPr>
        <p:txBody>
          <a:bodyPr/>
          <a:lstStyle>
            <a:lvl1pPr>
              <a:defRPr/>
            </a:lvl1pPr>
          </a:lstStyle>
          <a:p>
            <a:pPr>
              <a:defRPr/>
            </a:pPr>
            <a:fld id="{1A5DDCC0-9488-49EF-8844-F944D97F17EB}" type="slidenum">
              <a:rPr lang="ja-JP" altLang="en-US"/>
              <a:pPr>
                <a:defRPr/>
              </a:pPr>
              <a:t>‹#›</a:t>
            </a:fld>
            <a:endParaRPr lang="en-US" altLang="ja-JP"/>
          </a:p>
        </p:txBody>
      </p:sp>
    </p:spTree>
    <p:extLst>
      <p:ext uri="{BB962C8B-B14F-4D97-AF65-F5344CB8AC3E}">
        <p14:creationId xmlns:p14="http://schemas.microsoft.com/office/powerpoint/2010/main" val="2071420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770419-F7FC-9ED9-F180-A23A1DA53CB6}"/>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a:extLst>
              <a:ext uri="{FF2B5EF4-FFF2-40B4-BE49-F238E27FC236}">
                <a16:creationId xmlns:a16="http://schemas.microsoft.com/office/drawing/2014/main" id="{1B161D87-3D38-C4D7-C863-A9D8AB338699}"/>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a:extLst>
              <a:ext uri="{FF2B5EF4-FFF2-40B4-BE49-F238E27FC236}">
                <a16:creationId xmlns:a16="http://schemas.microsoft.com/office/drawing/2014/main" id="{F7EE0171-A535-3767-ACBC-CF66116A92F8}"/>
              </a:ext>
            </a:extLst>
          </p:cNvPr>
          <p:cNvSpPr>
            <a:spLocks noGrp="1" noChangeArrowheads="1"/>
          </p:cNvSpPr>
          <p:nvPr>
            <p:ph type="sldNum" sz="quarter" idx="12"/>
          </p:nvPr>
        </p:nvSpPr>
        <p:spPr>
          <a:ln/>
        </p:spPr>
        <p:txBody>
          <a:bodyPr/>
          <a:lstStyle>
            <a:lvl1pPr>
              <a:defRPr/>
            </a:lvl1pPr>
          </a:lstStyle>
          <a:p>
            <a:pPr>
              <a:defRPr/>
            </a:pPr>
            <a:fld id="{0103E432-7909-4771-810D-5B55DD07C6D4}" type="slidenum">
              <a:rPr lang="ja-JP" altLang="en-US"/>
              <a:pPr>
                <a:defRPr/>
              </a:pPr>
              <a:t>‹#›</a:t>
            </a:fld>
            <a:endParaRPr lang="en-US" altLang="ja-JP"/>
          </a:p>
        </p:txBody>
      </p:sp>
    </p:spTree>
    <p:extLst>
      <p:ext uri="{BB962C8B-B14F-4D97-AF65-F5344CB8AC3E}">
        <p14:creationId xmlns:p14="http://schemas.microsoft.com/office/powerpoint/2010/main" val="2409319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609600"/>
            <a:ext cx="7772400" cy="54864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4">
            <a:extLst>
              <a:ext uri="{FF2B5EF4-FFF2-40B4-BE49-F238E27FC236}">
                <a16:creationId xmlns:a16="http://schemas.microsoft.com/office/drawing/2014/main" id="{E9AC340B-06E2-6934-BE6E-23A6BC52AD19}"/>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4" name="Rectangle 5">
            <a:extLst>
              <a:ext uri="{FF2B5EF4-FFF2-40B4-BE49-F238E27FC236}">
                <a16:creationId xmlns:a16="http://schemas.microsoft.com/office/drawing/2014/main" id="{AE1BC7A4-7425-AA08-4B5B-F646585A1A4C}"/>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6">
            <a:extLst>
              <a:ext uri="{FF2B5EF4-FFF2-40B4-BE49-F238E27FC236}">
                <a16:creationId xmlns:a16="http://schemas.microsoft.com/office/drawing/2014/main" id="{F1A5B9E7-91CE-510C-98C8-4F119EBB500D}"/>
              </a:ext>
            </a:extLst>
          </p:cNvPr>
          <p:cNvSpPr>
            <a:spLocks noGrp="1" noChangeArrowheads="1"/>
          </p:cNvSpPr>
          <p:nvPr>
            <p:ph type="sldNum" sz="quarter" idx="12"/>
          </p:nvPr>
        </p:nvSpPr>
        <p:spPr>
          <a:ln/>
        </p:spPr>
        <p:txBody>
          <a:bodyPr/>
          <a:lstStyle>
            <a:lvl1pPr>
              <a:defRPr/>
            </a:lvl1pPr>
          </a:lstStyle>
          <a:p>
            <a:pPr>
              <a:defRPr/>
            </a:pPr>
            <a:fld id="{CC812850-BFFF-4F82-8AFC-C8EDB6F5794F}" type="slidenum">
              <a:rPr lang="ja-JP" altLang="en-US"/>
              <a:pPr>
                <a:defRPr/>
              </a:pPr>
              <a:t>‹#›</a:t>
            </a:fld>
            <a:endParaRPr lang="en-US" altLang="ja-JP"/>
          </a:p>
        </p:txBody>
      </p:sp>
    </p:spTree>
    <p:extLst>
      <p:ext uri="{BB962C8B-B14F-4D97-AF65-F5344CB8AC3E}">
        <p14:creationId xmlns:p14="http://schemas.microsoft.com/office/powerpoint/2010/main" val="1723830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Rectangle 4">
            <a:extLst>
              <a:ext uri="{FF2B5EF4-FFF2-40B4-BE49-F238E27FC236}">
                <a16:creationId xmlns:a16="http://schemas.microsoft.com/office/drawing/2014/main" id="{D06C9A11-AA44-9791-8CC9-3D37E622C6FD}"/>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4" name="Rectangle 5">
            <a:extLst>
              <a:ext uri="{FF2B5EF4-FFF2-40B4-BE49-F238E27FC236}">
                <a16:creationId xmlns:a16="http://schemas.microsoft.com/office/drawing/2014/main" id="{C7EBC4F6-1FF0-BA21-3359-7678A2D8D8A3}"/>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6">
            <a:extLst>
              <a:ext uri="{FF2B5EF4-FFF2-40B4-BE49-F238E27FC236}">
                <a16:creationId xmlns:a16="http://schemas.microsoft.com/office/drawing/2014/main" id="{DBA10FB4-600A-9067-8799-596DE2AB6D3B}"/>
              </a:ext>
            </a:extLst>
          </p:cNvPr>
          <p:cNvSpPr>
            <a:spLocks noGrp="1" noChangeArrowheads="1"/>
          </p:cNvSpPr>
          <p:nvPr>
            <p:ph type="sldNum" sz="quarter" idx="12"/>
          </p:nvPr>
        </p:nvSpPr>
        <p:spPr>
          <a:ln/>
        </p:spPr>
        <p:txBody>
          <a:bodyPr/>
          <a:lstStyle>
            <a:lvl1pPr>
              <a:defRPr/>
            </a:lvl1pPr>
          </a:lstStyle>
          <a:p>
            <a:pPr>
              <a:defRPr/>
            </a:pPr>
            <a:fld id="{4858D1D5-CA1B-4BF9-8B80-AD71704D3AEA}" type="slidenum">
              <a:rPr lang="ja-JP" altLang="en-US"/>
              <a:pPr>
                <a:defRPr/>
              </a:pPr>
              <a:t>‹#›</a:t>
            </a:fld>
            <a:endParaRPr lang="en-US" altLang="ja-JP"/>
          </a:p>
        </p:txBody>
      </p:sp>
    </p:spTree>
    <p:extLst>
      <p:ext uri="{BB962C8B-B14F-4D97-AF65-F5344CB8AC3E}">
        <p14:creationId xmlns:p14="http://schemas.microsoft.com/office/powerpoint/2010/main" val="507146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64636D-CDBE-AF21-8CA1-F6C54510B631}"/>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a:extLst>
              <a:ext uri="{FF2B5EF4-FFF2-40B4-BE49-F238E27FC236}">
                <a16:creationId xmlns:a16="http://schemas.microsoft.com/office/drawing/2014/main" id="{AECCF893-129B-7F2B-C854-A1BABEEA39FE}"/>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a:extLst>
              <a:ext uri="{FF2B5EF4-FFF2-40B4-BE49-F238E27FC236}">
                <a16:creationId xmlns:a16="http://schemas.microsoft.com/office/drawing/2014/main" id="{70295272-5F7B-7138-F437-BF3FC99474AC}"/>
              </a:ext>
            </a:extLst>
          </p:cNvPr>
          <p:cNvSpPr>
            <a:spLocks noGrp="1" noChangeArrowheads="1"/>
          </p:cNvSpPr>
          <p:nvPr>
            <p:ph type="sldNum" sz="quarter" idx="12"/>
          </p:nvPr>
        </p:nvSpPr>
        <p:spPr>
          <a:ln/>
        </p:spPr>
        <p:txBody>
          <a:bodyPr/>
          <a:lstStyle>
            <a:lvl1pPr>
              <a:defRPr/>
            </a:lvl1pPr>
          </a:lstStyle>
          <a:p>
            <a:pPr>
              <a:defRPr/>
            </a:pPr>
            <a:fld id="{87A5CBFA-E704-4610-BDB0-740AF84B7E00}" type="slidenum">
              <a:rPr lang="ja-JP" altLang="en-US"/>
              <a:pPr>
                <a:defRPr/>
              </a:pPr>
              <a:t>‹#›</a:t>
            </a:fld>
            <a:endParaRPr lang="en-US" altLang="ja-JP"/>
          </a:p>
        </p:txBody>
      </p:sp>
    </p:spTree>
    <p:extLst>
      <p:ext uri="{BB962C8B-B14F-4D97-AF65-F5344CB8AC3E}">
        <p14:creationId xmlns:p14="http://schemas.microsoft.com/office/powerpoint/2010/main" val="2187464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1A2DA30-A8C7-8F8D-2DEE-C9B8EB211C52}"/>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5" name="Rectangle 5">
            <a:extLst>
              <a:ext uri="{FF2B5EF4-FFF2-40B4-BE49-F238E27FC236}">
                <a16:creationId xmlns:a16="http://schemas.microsoft.com/office/drawing/2014/main" id="{9C83A3CE-E47B-538B-2261-FE5814BAAB6B}"/>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6" name="Rectangle 6">
            <a:extLst>
              <a:ext uri="{FF2B5EF4-FFF2-40B4-BE49-F238E27FC236}">
                <a16:creationId xmlns:a16="http://schemas.microsoft.com/office/drawing/2014/main" id="{6D8BD162-0F8B-24F5-27D1-07D133D9AA52}"/>
              </a:ext>
            </a:extLst>
          </p:cNvPr>
          <p:cNvSpPr>
            <a:spLocks noGrp="1" noChangeArrowheads="1"/>
          </p:cNvSpPr>
          <p:nvPr>
            <p:ph type="sldNum" sz="quarter" idx="12"/>
          </p:nvPr>
        </p:nvSpPr>
        <p:spPr>
          <a:ln/>
        </p:spPr>
        <p:txBody>
          <a:bodyPr/>
          <a:lstStyle>
            <a:lvl1pPr>
              <a:defRPr/>
            </a:lvl1pPr>
          </a:lstStyle>
          <a:p>
            <a:pPr>
              <a:defRPr/>
            </a:pPr>
            <a:fld id="{3EEB5917-320E-4CDE-91DC-6E9B6AE02042}" type="slidenum">
              <a:rPr lang="ja-JP" altLang="en-US"/>
              <a:pPr>
                <a:defRPr/>
              </a:pPr>
              <a:t>‹#›</a:t>
            </a:fld>
            <a:endParaRPr lang="en-US" altLang="ja-JP"/>
          </a:p>
        </p:txBody>
      </p:sp>
    </p:spTree>
    <p:extLst>
      <p:ext uri="{BB962C8B-B14F-4D97-AF65-F5344CB8AC3E}">
        <p14:creationId xmlns:p14="http://schemas.microsoft.com/office/powerpoint/2010/main" val="2632139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911E9A5-0A9D-61F2-811E-10EDEB08CC8E}"/>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6" name="Rectangle 5">
            <a:extLst>
              <a:ext uri="{FF2B5EF4-FFF2-40B4-BE49-F238E27FC236}">
                <a16:creationId xmlns:a16="http://schemas.microsoft.com/office/drawing/2014/main" id="{3FC3469D-184E-D9B3-5BFD-F2A641E89D11}"/>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a:extLst>
              <a:ext uri="{FF2B5EF4-FFF2-40B4-BE49-F238E27FC236}">
                <a16:creationId xmlns:a16="http://schemas.microsoft.com/office/drawing/2014/main" id="{9B41CFE0-2706-049A-0C5B-FB96E246DF9D}"/>
              </a:ext>
            </a:extLst>
          </p:cNvPr>
          <p:cNvSpPr>
            <a:spLocks noGrp="1" noChangeArrowheads="1"/>
          </p:cNvSpPr>
          <p:nvPr>
            <p:ph type="sldNum" sz="quarter" idx="12"/>
          </p:nvPr>
        </p:nvSpPr>
        <p:spPr>
          <a:ln/>
        </p:spPr>
        <p:txBody>
          <a:bodyPr/>
          <a:lstStyle>
            <a:lvl1pPr>
              <a:defRPr/>
            </a:lvl1pPr>
          </a:lstStyle>
          <a:p>
            <a:pPr>
              <a:defRPr/>
            </a:pPr>
            <a:fld id="{E17C7440-7955-430C-BB5C-B3D6590F9EDA}" type="slidenum">
              <a:rPr lang="ja-JP" altLang="en-US"/>
              <a:pPr>
                <a:defRPr/>
              </a:pPr>
              <a:t>‹#›</a:t>
            </a:fld>
            <a:endParaRPr lang="en-US" altLang="ja-JP"/>
          </a:p>
        </p:txBody>
      </p:sp>
    </p:spTree>
    <p:extLst>
      <p:ext uri="{BB962C8B-B14F-4D97-AF65-F5344CB8AC3E}">
        <p14:creationId xmlns:p14="http://schemas.microsoft.com/office/powerpoint/2010/main" val="497196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0381627-53E0-DBB1-83EE-53DCE082A537}"/>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8" name="Rectangle 5">
            <a:extLst>
              <a:ext uri="{FF2B5EF4-FFF2-40B4-BE49-F238E27FC236}">
                <a16:creationId xmlns:a16="http://schemas.microsoft.com/office/drawing/2014/main" id="{8EC586FC-A240-5AB5-C363-F4C97A8B38CF}"/>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9" name="Rectangle 6">
            <a:extLst>
              <a:ext uri="{FF2B5EF4-FFF2-40B4-BE49-F238E27FC236}">
                <a16:creationId xmlns:a16="http://schemas.microsoft.com/office/drawing/2014/main" id="{65691604-8A2B-187E-DCA6-21C212A4DE07}"/>
              </a:ext>
            </a:extLst>
          </p:cNvPr>
          <p:cNvSpPr>
            <a:spLocks noGrp="1" noChangeArrowheads="1"/>
          </p:cNvSpPr>
          <p:nvPr>
            <p:ph type="sldNum" sz="quarter" idx="12"/>
          </p:nvPr>
        </p:nvSpPr>
        <p:spPr>
          <a:ln/>
        </p:spPr>
        <p:txBody>
          <a:bodyPr/>
          <a:lstStyle>
            <a:lvl1pPr>
              <a:defRPr/>
            </a:lvl1pPr>
          </a:lstStyle>
          <a:p>
            <a:pPr>
              <a:defRPr/>
            </a:pPr>
            <a:fld id="{81FCB244-828F-44DF-9651-11FB8878F862}" type="slidenum">
              <a:rPr lang="ja-JP" altLang="en-US"/>
              <a:pPr>
                <a:defRPr/>
              </a:pPr>
              <a:t>‹#›</a:t>
            </a:fld>
            <a:endParaRPr lang="en-US" altLang="ja-JP"/>
          </a:p>
        </p:txBody>
      </p:sp>
    </p:spTree>
    <p:extLst>
      <p:ext uri="{BB962C8B-B14F-4D97-AF65-F5344CB8AC3E}">
        <p14:creationId xmlns:p14="http://schemas.microsoft.com/office/powerpoint/2010/main" val="2397396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48F06BB-7032-F397-01C0-C133D1C6D7AA}"/>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4" name="Rectangle 5">
            <a:extLst>
              <a:ext uri="{FF2B5EF4-FFF2-40B4-BE49-F238E27FC236}">
                <a16:creationId xmlns:a16="http://schemas.microsoft.com/office/drawing/2014/main" id="{773A9B29-EB39-71E6-3E6A-218F5E5E8E5D}"/>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5" name="Rectangle 6">
            <a:extLst>
              <a:ext uri="{FF2B5EF4-FFF2-40B4-BE49-F238E27FC236}">
                <a16:creationId xmlns:a16="http://schemas.microsoft.com/office/drawing/2014/main" id="{D71086A1-DCCB-FF38-5C90-8E36F4D1C796}"/>
              </a:ext>
            </a:extLst>
          </p:cNvPr>
          <p:cNvSpPr>
            <a:spLocks noGrp="1" noChangeArrowheads="1"/>
          </p:cNvSpPr>
          <p:nvPr>
            <p:ph type="sldNum" sz="quarter" idx="12"/>
          </p:nvPr>
        </p:nvSpPr>
        <p:spPr>
          <a:ln/>
        </p:spPr>
        <p:txBody>
          <a:bodyPr/>
          <a:lstStyle>
            <a:lvl1pPr>
              <a:defRPr/>
            </a:lvl1pPr>
          </a:lstStyle>
          <a:p>
            <a:pPr>
              <a:defRPr/>
            </a:pPr>
            <a:fld id="{9CCC3FC7-4E65-4885-8B6E-9D95D120C6A0}" type="slidenum">
              <a:rPr lang="ja-JP" altLang="en-US"/>
              <a:pPr>
                <a:defRPr/>
              </a:pPr>
              <a:t>‹#›</a:t>
            </a:fld>
            <a:endParaRPr lang="en-US" altLang="ja-JP"/>
          </a:p>
        </p:txBody>
      </p:sp>
    </p:spTree>
    <p:extLst>
      <p:ext uri="{BB962C8B-B14F-4D97-AF65-F5344CB8AC3E}">
        <p14:creationId xmlns:p14="http://schemas.microsoft.com/office/powerpoint/2010/main" val="377437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429B6CF-41AF-2BC3-ED0B-E1F7C5EBE3C9}"/>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3" name="Rectangle 5">
            <a:extLst>
              <a:ext uri="{FF2B5EF4-FFF2-40B4-BE49-F238E27FC236}">
                <a16:creationId xmlns:a16="http://schemas.microsoft.com/office/drawing/2014/main" id="{125B36C4-BC2E-D212-DA72-71DE171C5A38}"/>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4" name="Rectangle 6">
            <a:extLst>
              <a:ext uri="{FF2B5EF4-FFF2-40B4-BE49-F238E27FC236}">
                <a16:creationId xmlns:a16="http://schemas.microsoft.com/office/drawing/2014/main" id="{B2425F8A-C819-5E42-7113-24F3D8AA73A7}"/>
              </a:ext>
            </a:extLst>
          </p:cNvPr>
          <p:cNvSpPr>
            <a:spLocks noGrp="1" noChangeArrowheads="1"/>
          </p:cNvSpPr>
          <p:nvPr>
            <p:ph type="sldNum" sz="quarter" idx="12"/>
          </p:nvPr>
        </p:nvSpPr>
        <p:spPr>
          <a:ln/>
        </p:spPr>
        <p:txBody>
          <a:bodyPr/>
          <a:lstStyle>
            <a:lvl1pPr>
              <a:defRPr/>
            </a:lvl1pPr>
          </a:lstStyle>
          <a:p>
            <a:pPr>
              <a:defRPr/>
            </a:pPr>
            <a:fld id="{52C72FA9-7464-4A3D-A177-D4C7E8CBBC41}" type="slidenum">
              <a:rPr lang="ja-JP" altLang="en-US"/>
              <a:pPr>
                <a:defRPr/>
              </a:pPr>
              <a:t>‹#›</a:t>
            </a:fld>
            <a:endParaRPr lang="en-US" altLang="ja-JP"/>
          </a:p>
        </p:txBody>
      </p:sp>
    </p:spTree>
    <p:extLst>
      <p:ext uri="{BB962C8B-B14F-4D97-AF65-F5344CB8AC3E}">
        <p14:creationId xmlns:p14="http://schemas.microsoft.com/office/powerpoint/2010/main" val="2581587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AA42399-3FDB-B6C4-8BF0-412C4DC3F095}"/>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6" name="Rectangle 5">
            <a:extLst>
              <a:ext uri="{FF2B5EF4-FFF2-40B4-BE49-F238E27FC236}">
                <a16:creationId xmlns:a16="http://schemas.microsoft.com/office/drawing/2014/main" id="{FF3A1B3D-F5F5-B1D6-3221-79E0E96BDFC8}"/>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a:extLst>
              <a:ext uri="{FF2B5EF4-FFF2-40B4-BE49-F238E27FC236}">
                <a16:creationId xmlns:a16="http://schemas.microsoft.com/office/drawing/2014/main" id="{FEB9280D-80F0-8AEE-50C0-AD78E90A84F0}"/>
              </a:ext>
            </a:extLst>
          </p:cNvPr>
          <p:cNvSpPr>
            <a:spLocks noGrp="1" noChangeArrowheads="1"/>
          </p:cNvSpPr>
          <p:nvPr>
            <p:ph type="sldNum" sz="quarter" idx="12"/>
          </p:nvPr>
        </p:nvSpPr>
        <p:spPr>
          <a:ln/>
        </p:spPr>
        <p:txBody>
          <a:bodyPr/>
          <a:lstStyle>
            <a:lvl1pPr>
              <a:defRPr/>
            </a:lvl1pPr>
          </a:lstStyle>
          <a:p>
            <a:pPr>
              <a:defRPr/>
            </a:pPr>
            <a:fld id="{329B4E27-DEA5-4DF5-9AC7-41E0595ABF54}" type="slidenum">
              <a:rPr lang="ja-JP" altLang="en-US"/>
              <a:pPr>
                <a:defRPr/>
              </a:pPr>
              <a:t>‹#›</a:t>
            </a:fld>
            <a:endParaRPr lang="en-US" altLang="ja-JP"/>
          </a:p>
        </p:txBody>
      </p:sp>
    </p:spTree>
    <p:extLst>
      <p:ext uri="{BB962C8B-B14F-4D97-AF65-F5344CB8AC3E}">
        <p14:creationId xmlns:p14="http://schemas.microsoft.com/office/powerpoint/2010/main" val="104321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F59B239-5375-A1F1-352B-BC2423D9B515}"/>
              </a:ext>
            </a:extLst>
          </p:cNvPr>
          <p:cNvSpPr>
            <a:spLocks noGrp="1" noChangeArrowheads="1"/>
          </p:cNvSpPr>
          <p:nvPr>
            <p:ph type="dt" sz="half" idx="10"/>
          </p:nvPr>
        </p:nvSpPr>
        <p:spPr>
          <a:ln/>
        </p:spPr>
        <p:txBody>
          <a:bodyPr/>
          <a:lstStyle>
            <a:lvl1pPr>
              <a:defRPr/>
            </a:lvl1pPr>
          </a:lstStyle>
          <a:p>
            <a:pPr>
              <a:defRPr/>
            </a:pPr>
            <a:endParaRPr lang="ja-JP" altLang="en-US"/>
          </a:p>
        </p:txBody>
      </p:sp>
      <p:sp>
        <p:nvSpPr>
          <p:cNvPr id="6" name="Rectangle 5">
            <a:extLst>
              <a:ext uri="{FF2B5EF4-FFF2-40B4-BE49-F238E27FC236}">
                <a16:creationId xmlns:a16="http://schemas.microsoft.com/office/drawing/2014/main" id="{69A1A6F7-0386-CE51-A9F9-5BFD7CE497ED}"/>
              </a:ext>
            </a:extLst>
          </p:cNvPr>
          <p:cNvSpPr>
            <a:spLocks noGrp="1" noChangeArrowheads="1"/>
          </p:cNvSpPr>
          <p:nvPr>
            <p:ph type="ftr" sz="quarter" idx="11"/>
          </p:nvPr>
        </p:nvSpPr>
        <p:spPr>
          <a:ln/>
        </p:spPr>
        <p:txBody>
          <a:bodyPr/>
          <a:lstStyle>
            <a:lvl1pPr>
              <a:defRPr/>
            </a:lvl1pPr>
          </a:lstStyle>
          <a:p>
            <a:pPr>
              <a:defRPr/>
            </a:pPr>
            <a:endParaRPr lang="ja-JP" altLang="en-US"/>
          </a:p>
        </p:txBody>
      </p:sp>
      <p:sp>
        <p:nvSpPr>
          <p:cNvPr id="7" name="Rectangle 6">
            <a:extLst>
              <a:ext uri="{FF2B5EF4-FFF2-40B4-BE49-F238E27FC236}">
                <a16:creationId xmlns:a16="http://schemas.microsoft.com/office/drawing/2014/main" id="{2EB55829-834E-FAAD-E96D-7C8FA16D8022}"/>
              </a:ext>
            </a:extLst>
          </p:cNvPr>
          <p:cNvSpPr>
            <a:spLocks noGrp="1" noChangeArrowheads="1"/>
          </p:cNvSpPr>
          <p:nvPr>
            <p:ph type="sldNum" sz="quarter" idx="12"/>
          </p:nvPr>
        </p:nvSpPr>
        <p:spPr>
          <a:ln/>
        </p:spPr>
        <p:txBody>
          <a:bodyPr/>
          <a:lstStyle>
            <a:lvl1pPr>
              <a:defRPr/>
            </a:lvl1pPr>
          </a:lstStyle>
          <a:p>
            <a:pPr>
              <a:defRPr/>
            </a:pPr>
            <a:fld id="{B04B967F-ADCB-413E-B244-10B3753569E7}" type="slidenum">
              <a:rPr lang="ja-JP" altLang="en-US"/>
              <a:pPr>
                <a:defRPr/>
              </a:pPr>
              <a:t>‹#›</a:t>
            </a:fld>
            <a:endParaRPr lang="en-US" altLang="ja-JP"/>
          </a:p>
        </p:txBody>
      </p:sp>
    </p:spTree>
    <p:extLst>
      <p:ext uri="{BB962C8B-B14F-4D97-AF65-F5344CB8AC3E}">
        <p14:creationId xmlns:p14="http://schemas.microsoft.com/office/powerpoint/2010/main" val="1513595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7C8A434-AF62-63AE-861A-0B3F2E31054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027" name="Rectangle 3">
            <a:extLst>
              <a:ext uri="{FF2B5EF4-FFF2-40B4-BE49-F238E27FC236}">
                <a16:creationId xmlns:a16="http://schemas.microsoft.com/office/drawing/2014/main" id="{64D3A7BB-E6BF-BF1E-42AA-85F7BEF8E02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028" name="Rectangle 4">
            <a:extLst>
              <a:ext uri="{FF2B5EF4-FFF2-40B4-BE49-F238E27FC236}">
                <a16:creationId xmlns:a16="http://schemas.microsoft.com/office/drawing/2014/main" id="{328986B9-45CC-7CCA-129A-95216E480567}"/>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ＭＳ Ｐゴシック" pitchFamily="50" charset="-128"/>
              </a:defRPr>
            </a:lvl1pPr>
          </a:lstStyle>
          <a:p>
            <a:pPr>
              <a:defRPr/>
            </a:pPr>
            <a:endParaRPr lang="ja-JP" altLang="en-US"/>
          </a:p>
        </p:txBody>
      </p:sp>
      <p:sp>
        <p:nvSpPr>
          <p:cNvPr id="1029" name="Rectangle 5">
            <a:extLst>
              <a:ext uri="{FF2B5EF4-FFF2-40B4-BE49-F238E27FC236}">
                <a16:creationId xmlns:a16="http://schemas.microsoft.com/office/drawing/2014/main" id="{E13F2C05-DAC4-561F-3254-EE0850FC75AC}"/>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latin typeface="Arial" charset="0"/>
                <a:ea typeface="ＭＳ Ｐゴシック" pitchFamily="50" charset="-128"/>
              </a:defRPr>
            </a:lvl1pPr>
          </a:lstStyle>
          <a:p>
            <a:pPr>
              <a:defRPr/>
            </a:pPr>
            <a:endParaRPr lang="ja-JP" altLang="en-US"/>
          </a:p>
        </p:txBody>
      </p:sp>
      <p:sp>
        <p:nvSpPr>
          <p:cNvPr id="1030" name="Rectangle 6">
            <a:extLst>
              <a:ext uri="{FF2B5EF4-FFF2-40B4-BE49-F238E27FC236}">
                <a16:creationId xmlns:a16="http://schemas.microsoft.com/office/drawing/2014/main" id="{8FD89699-2E7B-F2DE-3410-20304AA0030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panose="020B0604020202020204" pitchFamily="34" charset="0"/>
                <a:ea typeface="ＭＳ Ｐゴシック" panose="020B0600070205080204" pitchFamily="50" charset="-128"/>
              </a:defRPr>
            </a:lvl1pPr>
          </a:lstStyle>
          <a:p>
            <a:pPr>
              <a:defRPr/>
            </a:pPr>
            <a:fld id="{8FD9A8DA-6873-4FDF-9FDE-0B73AFB80916}" type="slidenum">
              <a:rPr lang="ja-JP" altLang="en-US"/>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ideo" Target="file:///C:\Users\hsato\Dropbox\&#25945;&#32946;\2023_&#26481;&#22823;&#35611;&#32681;(&#23398;&#37096;)\SEIB&#12487;&#12514;(&#26085;&#26412;&#35486;).mpg" TargetMode="Externa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jpeg"/><Relationship Id="rId4" Type="http://schemas.openxmlformats.org/officeDocument/2006/relationships/image" Target="../media/image7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a:extLst>
              <a:ext uri="{FF2B5EF4-FFF2-40B4-BE49-F238E27FC236}">
                <a16:creationId xmlns:a16="http://schemas.microsoft.com/office/drawing/2014/main" id="{B042FFEE-FF08-280D-872D-557E33B513B8}"/>
              </a:ext>
            </a:extLst>
          </p:cNvPr>
          <p:cNvSpPr>
            <a:spLocks noChangeArrowheads="1"/>
          </p:cNvSpPr>
          <p:nvPr/>
        </p:nvSpPr>
        <p:spPr bwMode="auto">
          <a:xfrm>
            <a:off x="0" y="0"/>
            <a:ext cx="9144000" cy="6858000"/>
          </a:xfrm>
          <a:prstGeom prst="rect">
            <a:avLst/>
          </a:prstGeom>
          <a:solidFill>
            <a:srgbClr val="FFFFFF"/>
          </a:solidFill>
          <a:ln>
            <a:noFill/>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846"/>
          </a:p>
        </p:txBody>
      </p:sp>
      <p:sp>
        <p:nvSpPr>
          <p:cNvPr id="4099" name="Rectangle 2">
            <a:extLst>
              <a:ext uri="{FF2B5EF4-FFF2-40B4-BE49-F238E27FC236}">
                <a16:creationId xmlns:a16="http://schemas.microsoft.com/office/drawing/2014/main" id="{1942061E-AE86-F254-2B02-3079BD1384B1}"/>
              </a:ext>
            </a:extLst>
          </p:cNvPr>
          <p:cNvSpPr>
            <a:spLocks noChangeArrowheads="1"/>
          </p:cNvSpPr>
          <p:nvPr/>
        </p:nvSpPr>
        <p:spPr bwMode="auto">
          <a:xfrm>
            <a:off x="655638" y="1428750"/>
            <a:ext cx="8027987" cy="145732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4431" dirty="0">
                <a:solidFill>
                  <a:srgbClr val="000099"/>
                </a:solidFill>
              </a:rPr>
              <a:t>植生と気候との関係、</a:t>
            </a:r>
            <a:endParaRPr lang="en-US" altLang="ja-JP" sz="4431" dirty="0">
              <a:solidFill>
                <a:srgbClr val="000099"/>
              </a:solidFill>
            </a:endParaRPr>
          </a:p>
          <a:p>
            <a:pPr algn="ctr">
              <a:spcBef>
                <a:spcPct val="0"/>
              </a:spcBef>
              <a:buFontTx/>
              <a:buNone/>
              <a:defRPr/>
            </a:pPr>
            <a:r>
              <a:rPr lang="ja-JP" altLang="en-US" sz="4431" dirty="0">
                <a:solidFill>
                  <a:srgbClr val="000099"/>
                </a:solidFill>
              </a:rPr>
              <a:t>そのモデリング</a:t>
            </a:r>
            <a:endParaRPr lang="en-US" altLang="ja-JP" sz="3692" dirty="0">
              <a:solidFill>
                <a:srgbClr val="000099"/>
              </a:solidFill>
            </a:endParaRPr>
          </a:p>
        </p:txBody>
      </p:sp>
      <p:sp>
        <p:nvSpPr>
          <p:cNvPr id="4101" name="Text Box 10">
            <a:extLst>
              <a:ext uri="{FF2B5EF4-FFF2-40B4-BE49-F238E27FC236}">
                <a16:creationId xmlns:a16="http://schemas.microsoft.com/office/drawing/2014/main" id="{29C28F21-8FE5-D943-72DE-161AD218B034}"/>
              </a:ext>
            </a:extLst>
          </p:cNvPr>
          <p:cNvSpPr txBox="1">
            <a:spLocks noChangeArrowheads="1"/>
          </p:cNvSpPr>
          <p:nvPr/>
        </p:nvSpPr>
        <p:spPr bwMode="auto">
          <a:xfrm>
            <a:off x="1066800" y="3708400"/>
            <a:ext cx="7469188" cy="684213"/>
          </a:xfrm>
          <a:prstGeom prst="rect">
            <a:avLst/>
          </a:prstGeom>
          <a:noFill/>
          <a:ln>
            <a:noFill/>
          </a:ln>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lnSpc>
                <a:spcPct val="130000"/>
              </a:lnSpc>
              <a:spcBef>
                <a:spcPct val="0"/>
              </a:spcBef>
              <a:buFontTx/>
              <a:buNone/>
              <a:defRPr/>
            </a:pPr>
            <a:r>
              <a:rPr lang="ja-JP" altLang="en-US" sz="3323" dirty="0"/>
              <a:t>佐藤 永</a:t>
            </a:r>
            <a:r>
              <a:rPr lang="en-US" altLang="ja-JP" sz="2585" dirty="0"/>
              <a:t> </a:t>
            </a:r>
            <a:r>
              <a:rPr lang="en-US" altLang="ja-JP" sz="2215" dirty="0"/>
              <a:t>(</a:t>
            </a:r>
            <a:r>
              <a:rPr lang="ja-JP" altLang="en-US" sz="2215" dirty="0"/>
              <a:t>海洋研究開発機構 </a:t>
            </a:r>
            <a:r>
              <a:rPr lang="en-US" altLang="ja-JP" sz="2215" dirty="0"/>
              <a:t>/ </a:t>
            </a:r>
            <a:r>
              <a:rPr lang="ja-JP" altLang="en-US" sz="2215" dirty="0"/>
              <a:t>東大院農学生命科学</a:t>
            </a:r>
            <a:r>
              <a:rPr lang="en-US" altLang="ja-JP" sz="2215" dirty="0"/>
              <a:t>)</a:t>
            </a:r>
            <a:endParaRPr lang="en-US" altLang="ja-JP" sz="2954" dirty="0"/>
          </a:p>
        </p:txBody>
      </p:sp>
      <p:sp>
        <p:nvSpPr>
          <p:cNvPr id="4103" name="正方形/長方形 1">
            <a:extLst>
              <a:ext uri="{FF2B5EF4-FFF2-40B4-BE49-F238E27FC236}">
                <a16:creationId xmlns:a16="http://schemas.microsoft.com/office/drawing/2014/main" id="{A753AAAF-AA5E-4975-ADEF-3E9C496A3ECF}"/>
              </a:ext>
            </a:extLst>
          </p:cNvPr>
          <p:cNvSpPr>
            <a:spLocks noChangeArrowheads="1"/>
          </p:cNvSpPr>
          <p:nvPr/>
        </p:nvSpPr>
        <p:spPr bwMode="auto">
          <a:xfrm>
            <a:off x="2514600" y="228600"/>
            <a:ext cx="6365875" cy="376238"/>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defRPr/>
            </a:pPr>
            <a:r>
              <a:rPr lang="en-US" altLang="ja-JP" sz="1846" dirty="0">
                <a:solidFill>
                  <a:srgbClr val="008000"/>
                </a:solidFill>
              </a:rPr>
              <a:t>2023</a:t>
            </a:r>
            <a:r>
              <a:rPr lang="ja-JP" altLang="en-US" sz="1846" dirty="0">
                <a:solidFill>
                  <a:srgbClr val="008000"/>
                </a:solidFill>
              </a:rPr>
              <a:t>年</a:t>
            </a:r>
            <a:r>
              <a:rPr lang="en-US" altLang="ja-JP" sz="1846" dirty="0">
                <a:solidFill>
                  <a:srgbClr val="008000"/>
                </a:solidFill>
              </a:rPr>
              <a:t>11</a:t>
            </a:r>
            <a:r>
              <a:rPr lang="ja-JP" altLang="en-US" sz="1846" dirty="0">
                <a:solidFill>
                  <a:srgbClr val="008000"/>
                </a:solidFill>
              </a:rPr>
              <a:t>月</a:t>
            </a:r>
            <a:r>
              <a:rPr lang="en-US" altLang="ja-JP" sz="1846" dirty="0">
                <a:solidFill>
                  <a:srgbClr val="008000"/>
                </a:solidFill>
              </a:rPr>
              <a:t>9</a:t>
            </a:r>
            <a:r>
              <a:rPr lang="ja-JP" altLang="en-US" sz="1846" dirty="0">
                <a:solidFill>
                  <a:srgbClr val="008000"/>
                </a:solidFill>
              </a:rPr>
              <a:t>日東大院農学生命科学</a:t>
            </a:r>
          </a:p>
        </p:txBody>
      </p:sp>
      <p:graphicFrame>
        <p:nvGraphicFramePr>
          <p:cNvPr id="4102" name="Object 4">
            <a:extLst>
              <a:ext uri="{FF2B5EF4-FFF2-40B4-BE49-F238E27FC236}">
                <a16:creationId xmlns:a16="http://schemas.microsoft.com/office/drawing/2014/main" id="{C93FF440-6ECE-22D6-73EA-D19C928ECD0C}"/>
              </a:ext>
            </a:extLst>
          </p:cNvPr>
          <p:cNvGraphicFramePr>
            <a:graphicFrameLocks noChangeAspect="1"/>
          </p:cNvGraphicFramePr>
          <p:nvPr/>
        </p:nvGraphicFramePr>
        <p:xfrm>
          <a:off x="5756275" y="5843588"/>
          <a:ext cx="2743200" cy="509587"/>
        </p:xfrm>
        <a:graphic>
          <a:graphicData uri="http://schemas.openxmlformats.org/presentationml/2006/ole">
            <mc:AlternateContent xmlns:mc="http://schemas.openxmlformats.org/markup-compatibility/2006">
              <mc:Choice xmlns:v="urn:schemas-microsoft-com:vml" Requires="v">
                <p:oleObj name="ビットマップ イメージ" r:id="rId3" imgW="2457143" imgH="457143" progId="Paint.Picture">
                  <p:embed/>
                </p:oleObj>
              </mc:Choice>
              <mc:Fallback>
                <p:oleObj name="ビットマップ イメージ" r:id="rId3" imgW="2457143" imgH="457143" progId="Paint.Picture">
                  <p:embed/>
                  <p:pic>
                    <p:nvPicPr>
                      <p:cNvPr id="4102" name="Object 4">
                        <a:extLst>
                          <a:ext uri="{FF2B5EF4-FFF2-40B4-BE49-F238E27FC236}">
                            <a16:creationId xmlns:a16="http://schemas.microsoft.com/office/drawing/2014/main" id="{C93FF440-6ECE-22D6-73EA-D19C928EC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6275" y="5843588"/>
                        <a:ext cx="2743200"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3366FF"/>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 name="図 2">
            <a:extLst>
              <a:ext uri="{FF2B5EF4-FFF2-40B4-BE49-F238E27FC236}">
                <a16:creationId xmlns:a16="http://schemas.microsoft.com/office/drawing/2014/main" id="{D8382C5E-91A8-8E20-94B8-343C7BFA243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4400" y="5540375"/>
            <a:ext cx="281305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図 2">
            <a:extLst>
              <a:ext uri="{FF2B5EF4-FFF2-40B4-BE49-F238E27FC236}">
                <a16:creationId xmlns:a16="http://schemas.microsoft.com/office/drawing/2014/main" id="{C99AB94E-4546-B26E-40F5-5AC71AC41D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0188" y="5756275"/>
            <a:ext cx="140335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a:extLst>
              <a:ext uri="{FF2B5EF4-FFF2-40B4-BE49-F238E27FC236}">
                <a16:creationId xmlns:a16="http://schemas.microsoft.com/office/drawing/2014/main" id="{9AEE91B2-E824-E30F-7BB8-A5A27F64E139}"/>
              </a:ext>
            </a:extLst>
          </p:cNvPr>
          <p:cNvSpPr txBox="1">
            <a:spLocks noChangeArrowheads="1"/>
          </p:cNvSpPr>
          <p:nvPr/>
        </p:nvSpPr>
        <p:spPr bwMode="auto">
          <a:xfrm>
            <a:off x="217488" y="152400"/>
            <a:ext cx="8675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99"/>
                </a:solidFill>
                <a:latin typeface="メイリオ" panose="020B0604030504040204" pitchFamily="50" charset="-128"/>
                <a:ea typeface="メイリオ" panose="020B0604030504040204" pitchFamily="50" charset="-128"/>
              </a:rPr>
              <a:t>気候モデルの発達</a:t>
            </a:r>
            <a:endParaRPr lang="en-US" altLang="ja-JP" sz="2800" b="0">
              <a:solidFill>
                <a:srgbClr val="000099"/>
              </a:solidFill>
              <a:latin typeface="メイリオ" panose="020B0604030504040204" pitchFamily="50" charset="-128"/>
              <a:ea typeface="メイリオ" panose="020B0604030504040204" pitchFamily="50" charset="-128"/>
            </a:endParaRPr>
          </a:p>
        </p:txBody>
      </p:sp>
      <p:sp>
        <p:nvSpPr>
          <p:cNvPr id="21507" name="タイトル 1">
            <a:extLst>
              <a:ext uri="{FF2B5EF4-FFF2-40B4-BE49-F238E27FC236}">
                <a16:creationId xmlns:a16="http://schemas.microsoft.com/office/drawing/2014/main" id="{1CD0250D-B960-79FE-2B45-4C3966C57549}"/>
              </a:ext>
            </a:extLst>
          </p:cNvPr>
          <p:cNvSpPr txBox="1">
            <a:spLocks/>
          </p:cNvSpPr>
          <p:nvPr/>
        </p:nvSpPr>
        <p:spPr bwMode="auto">
          <a:xfrm>
            <a:off x="635000" y="5794375"/>
            <a:ext cx="7707313" cy="8651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b="0">
                <a:latin typeface="メイリオ" panose="020B0604030504040204" pitchFamily="50" charset="-128"/>
                <a:ea typeface="メイリオ" panose="020B0604030504040204" pitchFamily="50" charset="-128"/>
              </a:rPr>
              <a:t>気候モデル（数１０～数１００年先の気候を予測するモデル）は</a:t>
            </a:r>
            <a:endParaRPr lang="en-US" altLang="ja-JP" sz="2000" b="0">
              <a:latin typeface="メイリオ" panose="020B0604030504040204" pitchFamily="50" charset="-128"/>
              <a:ea typeface="メイリオ" panose="020B0604030504040204" pitchFamily="50" charset="-128"/>
            </a:endParaRPr>
          </a:p>
          <a:p>
            <a:pPr>
              <a:spcBef>
                <a:spcPct val="0"/>
              </a:spcBef>
              <a:buFontTx/>
              <a:buNone/>
            </a:pPr>
            <a:r>
              <a:rPr lang="ja-JP" altLang="en-US" sz="2000" b="0">
                <a:latin typeface="メイリオ" panose="020B0604030504040204" pitchFamily="50" charset="-128"/>
                <a:ea typeface="メイリオ" panose="020B0604030504040204" pitchFamily="50" charset="-128"/>
              </a:rPr>
              <a:t>複雑な地球システム統合モデルへと発展しつつある</a:t>
            </a:r>
            <a:endParaRPr lang="en-US" altLang="ja-JP" sz="2000" b="0">
              <a:latin typeface="メイリオ" panose="020B0604030504040204" pitchFamily="50" charset="-128"/>
              <a:ea typeface="メイリオ" panose="020B0604030504040204" pitchFamily="50" charset="-128"/>
            </a:endParaRPr>
          </a:p>
        </p:txBody>
      </p:sp>
      <p:grpSp>
        <p:nvGrpSpPr>
          <p:cNvPr id="21508" name="グループ化 49">
            <a:extLst>
              <a:ext uri="{FF2B5EF4-FFF2-40B4-BE49-F238E27FC236}">
                <a16:creationId xmlns:a16="http://schemas.microsoft.com/office/drawing/2014/main" id="{E8AB24C5-928B-7E23-3085-1646D3CDBACA}"/>
              </a:ext>
            </a:extLst>
          </p:cNvPr>
          <p:cNvGrpSpPr>
            <a:grpSpLocks/>
          </p:cNvGrpSpPr>
          <p:nvPr/>
        </p:nvGrpSpPr>
        <p:grpSpPr bwMode="auto">
          <a:xfrm>
            <a:off x="635000" y="747713"/>
            <a:ext cx="7874000" cy="4864100"/>
            <a:chOff x="278019" y="685800"/>
            <a:chExt cx="7875381" cy="4862869"/>
          </a:xfrm>
        </p:grpSpPr>
        <p:sp>
          <p:nvSpPr>
            <p:cNvPr id="21513" name="正方形/長方形 34">
              <a:extLst>
                <a:ext uri="{FF2B5EF4-FFF2-40B4-BE49-F238E27FC236}">
                  <a16:creationId xmlns:a16="http://schemas.microsoft.com/office/drawing/2014/main" id="{521DD2C5-CDD1-9EA4-A502-094FF233A811}"/>
                </a:ext>
              </a:extLst>
            </p:cNvPr>
            <p:cNvSpPr>
              <a:spLocks noChangeArrowheads="1"/>
            </p:cNvSpPr>
            <p:nvPr/>
          </p:nvSpPr>
          <p:spPr bwMode="auto">
            <a:xfrm>
              <a:off x="304800" y="685800"/>
              <a:ext cx="7848600" cy="4862869"/>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21514" name="テキスト ボックス 6">
              <a:extLst>
                <a:ext uri="{FF2B5EF4-FFF2-40B4-BE49-F238E27FC236}">
                  <a16:creationId xmlns:a16="http://schemas.microsoft.com/office/drawing/2014/main" id="{47811D97-F480-0EAA-9743-A01B30D4222F}"/>
                </a:ext>
              </a:extLst>
            </p:cNvPr>
            <p:cNvSpPr txBox="1">
              <a:spLocks noChangeArrowheads="1"/>
            </p:cNvSpPr>
            <p:nvPr/>
          </p:nvSpPr>
          <p:spPr bwMode="auto">
            <a:xfrm>
              <a:off x="381001" y="685800"/>
              <a:ext cx="9829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1970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中旬</a:t>
              </a:r>
            </a:p>
          </p:txBody>
        </p:sp>
        <p:sp>
          <p:nvSpPr>
            <p:cNvPr id="21515" name="テキスト ボックス 7">
              <a:extLst>
                <a:ext uri="{FF2B5EF4-FFF2-40B4-BE49-F238E27FC236}">
                  <a16:creationId xmlns:a16="http://schemas.microsoft.com/office/drawing/2014/main" id="{1E0E2DB5-FBA1-D1C6-15BB-61EAA89047B4}"/>
                </a:ext>
              </a:extLst>
            </p:cNvPr>
            <p:cNvSpPr txBox="1">
              <a:spLocks noChangeArrowheads="1"/>
            </p:cNvSpPr>
            <p:nvPr/>
          </p:nvSpPr>
          <p:spPr bwMode="auto">
            <a:xfrm>
              <a:off x="1391027" y="685800"/>
              <a:ext cx="9829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1980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中旬</a:t>
              </a:r>
            </a:p>
          </p:txBody>
        </p:sp>
        <p:sp>
          <p:nvSpPr>
            <p:cNvPr id="21516" name="テキスト ボックス 8">
              <a:extLst>
                <a:ext uri="{FF2B5EF4-FFF2-40B4-BE49-F238E27FC236}">
                  <a16:creationId xmlns:a16="http://schemas.microsoft.com/office/drawing/2014/main" id="{243EB30F-98DB-6F82-012A-18762F99BDEE}"/>
                </a:ext>
              </a:extLst>
            </p:cNvPr>
            <p:cNvSpPr txBox="1">
              <a:spLocks noChangeArrowheads="1"/>
            </p:cNvSpPr>
            <p:nvPr/>
          </p:nvSpPr>
          <p:spPr bwMode="auto">
            <a:xfrm>
              <a:off x="2401053" y="685800"/>
              <a:ext cx="9829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1990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中旬</a:t>
              </a:r>
            </a:p>
          </p:txBody>
        </p:sp>
        <p:sp>
          <p:nvSpPr>
            <p:cNvPr id="21517" name="テキスト ボックス 10">
              <a:extLst>
                <a:ext uri="{FF2B5EF4-FFF2-40B4-BE49-F238E27FC236}">
                  <a16:creationId xmlns:a16="http://schemas.microsoft.com/office/drawing/2014/main" id="{AB05C74A-606C-00E0-0F2D-CA38D0BBBE99}"/>
                </a:ext>
              </a:extLst>
            </p:cNvPr>
            <p:cNvSpPr txBox="1">
              <a:spLocks noChangeArrowheads="1"/>
            </p:cNvSpPr>
            <p:nvPr/>
          </p:nvSpPr>
          <p:spPr bwMode="auto">
            <a:xfrm>
              <a:off x="3411079" y="685800"/>
              <a:ext cx="10118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1990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下旬</a:t>
              </a:r>
            </a:p>
          </p:txBody>
        </p:sp>
        <p:sp>
          <p:nvSpPr>
            <p:cNvPr id="21518" name="テキスト ボックス 12">
              <a:extLst>
                <a:ext uri="{FF2B5EF4-FFF2-40B4-BE49-F238E27FC236}">
                  <a16:creationId xmlns:a16="http://schemas.microsoft.com/office/drawing/2014/main" id="{4F7437B0-D996-899F-BF3B-44E3B5972481}"/>
                </a:ext>
              </a:extLst>
            </p:cNvPr>
            <p:cNvSpPr txBox="1">
              <a:spLocks noChangeArrowheads="1"/>
            </p:cNvSpPr>
            <p:nvPr/>
          </p:nvSpPr>
          <p:spPr bwMode="auto">
            <a:xfrm>
              <a:off x="4449959" y="685800"/>
              <a:ext cx="8050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2000</a:t>
              </a:r>
              <a:r>
                <a:rPr kumimoji="1" lang="ja-JP" altLang="en-US" sz="1600">
                  <a:latin typeface="HGS教科書体" panose="02020600000000000000" pitchFamily="18" charset="-128"/>
                  <a:ea typeface="HGS教科書体" panose="02020600000000000000" pitchFamily="18" charset="-128"/>
                </a:rPr>
                <a:t>年</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前後</a:t>
              </a:r>
            </a:p>
          </p:txBody>
        </p:sp>
        <p:sp>
          <p:nvSpPr>
            <p:cNvPr id="21519" name="テキスト ボックス 13">
              <a:extLst>
                <a:ext uri="{FF2B5EF4-FFF2-40B4-BE49-F238E27FC236}">
                  <a16:creationId xmlns:a16="http://schemas.microsoft.com/office/drawing/2014/main" id="{EEE6F577-0816-FC7C-C9C2-D443107120AC}"/>
                </a:ext>
              </a:extLst>
            </p:cNvPr>
            <p:cNvSpPr txBox="1">
              <a:spLocks noChangeArrowheads="1"/>
            </p:cNvSpPr>
            <p:nvPr/>
          </p:nvSpPr>
          <p:spPr bwMode="auto">
            <a:xfrm>
              <a:off x="5282053" y="685800"/>
              <a:ext cx="10118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2000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上旬</a:t>
              </a:r>
            </a:p>
          </p:txBody>
        </p:sp>
        <p:sp>
          <p:nvSpPr>
            <p:cNvPr id="21520" name="テキスト ボックス 14">
              <a:extLst>
                <a:ext uri="{FF2B5EF4-FFF2-40B4-BE49-F238E27FC236}">
                  <a16:creationId xmlns:a16="http://schemas.microsoft.com/office/drawing/2014/main" id="{EC5AA16B-4BA5-3892-09C6-F3651EA55372}"/>
                </a:ext>
              </a:extLst>
            </p:cNvPr>
            <p:cNvSpPr txBox="1">
              <a:spLocks noChangeArrowheads="1"/>
            </p:cNvSpPr>
            <p:nvPr/>
          </p:nvSpPr>
          <p:spPr bwMode="auto">
            <a:xfrm>
              <a:off x="6320936" y="685800"/>
              <a:ext cx="10118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2010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上旬</a:t>
              </a:r>
            </a:p>
          </p:txBody>
        </p:sp>
        <p:sp>
          <p:nvSpPr>
            <p:cNvPr id="16" name="正方形/長方形 15">
              <a:extLst>
                <a:ext uri="{FF2B5EF4-FFF2-40B4-BE49-F238E27FC236}">
                  <a16:creationId xmlns:a16="http://schemas.microsoft.com/office/drawing/2014/main" id="{A2F1ABD5-4BF2-FA49-89BB-61DFB4FD81C4}"/>
                </a:ext>
              </a:extLst>
            </p:cNvPr>
            <p:cNvSpPr/>
            <p:nvPr/>
          </p:nvSpPr>
          <p:spPr bwMode="auto">
            <a:xfrm>
              <a:off x="381225" y="1309529"/>
              <a:ext cx="7594344" cy="37138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大気循環</a:t>
              </a:r>
            </a:p>
          </p:txBody>
        </p:sp>
        <p:sp>
          <p:nvSpPr>
            <p:cNvPr id="24" name="正方形/長方形 23">
              <a:extLst>
                <a:ext uri="{FF2B5EF4-FFF2-40B4-BE49-F238E27FC236}">
                  <a16:creationId xmlns:a16="http://schemas.microsoft.com/office/drawing/2014/main" id="{9DBE1E18-A565-B367-C9F1-C0847332CF15}"/>
                </a:ext>
              </a:extLst>
            </p:cNvPr>
            <p:cNvSpPr/>
            <p:nvPr/>
          </p:nvSpPr>
          <p:spPr bwMode="auto">
            <a:xfrm>
              <a:off x="1499021" y="1719000"/>
              <a:ext cx="6476548" cy="37138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陸面物理</a:t>
              </a:r>
              <a:r>
                <a:rPr lang="ja-JP" altLang="en-US" sz="1200" b="0" dirty="0">
                  <a:latin typeface="+mn-lt"/>
                  <a:ea typeface="HG Mincho Light J" charset="0"/>
                  <a:cs typeface="HG Mincho Light J" charset="0"/>
                </a:rPr>
                <a:t> </a:t>
              </a:r>
              <a:r>
                <a:rPr lang="en-US" altLang="ja-JP" sz="1200" b="0" dirty="0">
                  <a:latin typeface="+mn-lt"/>
                  <a:ea typeface="HG Mincho Light J" charset="0"/>
                  <a:cs typeface="HG Mincho Light J" charset="0"/>
                </a:rPr>
                <a:t>(</a:t>
              </a:r>
              <a:r>
                <a:rPr lang="ja-JP" altLang="en-US" sz="1200" b="0" dirty="0">
                  <a:latin typeface="+mn-lt"/>
                  <a:ea typeface="HG Mincho Light J" charset="0"/>
                  <a:cs typeface="HG Mincho Light J" charset="0"/>
                </a:rPr>
                <a:t>蒸散速度や放射収支など</a:t>
              </a:r>
              <a:r>
                <a:rPr lang="en-US" altLang="ja-JP" sz="1200" b="0" dirty="0">
                  <a:latin typeface="+mn-lt"/>
                  <a:ea typeface="HG Mincho Light J" charset="0"/>
                  <a:cs typeface="HG Mincho Light J" charset="0"/>
                </a:rPr>
                <a:t>)</a:t>
              </a:r>
              <a:endParaRPr lang="ja-JP" altLang="en-US" sz="1200" b="0" dirty="0">
                <a:latin typeface="+mn-lt"/>
                <a:ea typeface="HG Mincho Light J" charset="0"/>
                <a:cs typeface="HG Mincho Light J" charset="0"/>
              </a:endParaRPr>
            </a:p>
          </p:txBody>
        </p:sp>
        <p:sp>
          <p:nvSpPr>
            <p:cNvPr id="25" name="正方形/長方形 24">
              <a:extLst>
                <a:ext uri="{FF2B5EF4-FFF2-40B4-BE49-F238E27FC236}">
                  <a16:creationId xmlns:a16="http://schemas.microsoft.com/office/drawing/2014/main" id="{91EA67E2-BE79-424D-F010-23A4AFEE7211}"/>
                </a:ext>
              </a:extLst>
            </p:cNvPr>
            <p:cNvSpPr/>
            <p:nvPr/>
          </p:nvSpPr>
          <p:spPr bwMode="auto">
            <a:xfrm>
              <a:off x="2489795" y="2130059"/>
              <a:ext cx="5485774" cy="369793"/>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海洋と海氷の物理</a:t>
              </a:r>
            </a:p>
          </p:txBody>
        </p:sp>
        <p:sp>
          <p:nvSpPr>
            <p:cNvPr id="26" name="正方形/長方形 25">
              <a:extLst>
                <a:ext uri="{FF2B5EF4-FFF2-40B4-BE49-F238E27FC236}">
                  <a16:creationId xmlns:a16="http://schemas.microsoft.com/office/drawing/2014/main" id="{0A82E195-94D4-795B-21C0-87AB07BBF433}"/>
                </a:ext>
              </a:extLst>
            </p:cNvPr>
            <p:cNvSpPr/>
            <p:nvPr/>
          </p:nvSpPr>
          <p:spPr bwMode="auto">
            <a:xfrm>
              <a:off x="3555194" y="2539531"/>
              <a:ext cx="4420375" cy="37138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エアロゾル</a:t>
              </a:r>
              <a:r>
                <a:rPr lang="ja-JP" altLang="en-US" sz="1200" b="0" dirty="0">
                  <a:latin typeface="+mn-lt"/>
                  <a:ea typeface="HG Mincho Light J" charset="0"/>
                  <a:cs typeface="HG Mincho Light J" charset="0"/>
                </a:rPr>
                <a:t> </a:t>
              </a:r>
              <a:r>
                <a:rPr lang="en-US" altLang="ja-JP" sz="1200" b="0" dirty="0">
                  <a:latin typeface="+mn-lt"/>
                  <a:ea typeface="HG Mincho Light J" charset="0"/>
                  <a:cs typeface="HG Mincho Light J" charset="0"/>
                </a:rPr>
                <a:t>(</a:t>
              </a:r>
              <a:r>
                <a:rPr lang="ja-JP" altLang="en-US" sz="1200" b="0" dirty="0">
                  <a:latin typeface="+mn-lt"/>
                  <a:ea typeface="HG Mincho Light J" charset="0"/>
                  <a:cs typeface="HG Mincho Light J" charset="0"/>
                </a:rPr>
                <a:t>硫黄</a:t>
              </a:r>
              <a:r>
                <a:rPr lang="en-US" altLang="ja-JP" sz="1200" b="0" dirty="0">
                  <a:latin typeface="+mn-lt"/>
                  <a:ea typeface="HG Mincho Light J" charset="0"/>
                  <a:cs typeface="HG Mincho Light J" charset="0"/>
                </a:rPr>
                <a:t>)</a:t>
              </a:r>
              <a:endParaRPr lang="ja-JP" altLang="en-US" sz="1200" b="0" dirty="0">
                <a:latin typeface="+mn-lt"/>
                <a:ea typeface="HG Mincho Light J" charset="0"/>
                <a:cs typeface="HG Mincho Light J" charset="0"/>
              </a:endParaRPr>
            </a:p>
          </p:txBody>
        </p:sp>
        <p:sp>
          <p:nvSpPr>
            <p:cNvPr id="27" name="正方形/長方形 26">
              <a:extLst>
                <a:ext uri="{FF2B5EF4-FFF2-40B4-BE49-F238E27FC236}">
                  <a16:creationId xmlns:a16="http://schemas.microsoft.com/office/drawing/2014/main" id="{6EE0A70B-7F8B-D537-219E-0EE4639CE9BB}"/>
                </a:ext>
              </a:extLst>
            </p:cNvPr>
            <p:cNvSpPr/>
            <p:nvPr/>
          </p:nvSpPr>
          <p:spPr bwMode="auto">
            <a:xfrm>
              <a:off x="4545967" y="2949002"/>
              <a:ext cx="3429601" cy="37138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エアロゾル</a:t>
              </a:r>
              <a:r>
                <a:rPr lang="ja-JP" altLang="en-US" sz="1200" b="0" dirty="0">
                  <a:latin typeface="+mn-lt"/>
                  <a:ea typeface="HG Mincho Light J" charset="0"/>
                  <a:cs typeface="HG Mincho Light J" charset="0"/>
                </a:rPr>
                <a:t> </a:t>
              </a:r>
              <a:r>
                <a:rPr lang="en-US" altLang="ja-JP" sz="1200" b="0" dirty="0">
                  <a:latin typeface="+mn-lt"/>
                  <a:ea typeface="HG Mincho Light J" charset="0"/>
                  <a:cs typeface="HG Mincho Light J" charset="0"/>
                </a:rPr>
                <a:t>(</a:t>
              </a:r>
              <a:r>
                <a:rPr lang="ja-JP" altLang="en-US" sz="1200" b="0" dirty="0">
                  <a:latin typeface="+mn-lt"/>
                  <a:ea typeface="HG Mincho Light J" charset="0"/>
                  <a:cs typeface="HG Mincho Light J" charset="0"/>
                </a:rPr>
                <a:t>その他</a:t>
              </a:r>
              <a:r>
                <a:rPr lang="en-US" altLang="ja-JP" sz="1200" b="0" dirty="0">
                  <a:latin typeface="+mn-lt"/>
                  <a:ea typeface="HG Mincho Light J" charset="0"/>
                  <a:cs typeface="HG Mincho Light J" charset="0"/>
                </a:rPr>
                <a:t>)</a:t>
              </a:r>
              <a:endParaRPr lang="ja-JP" altLang="en-US" b="0" dirty="0">
                <a:latin typeface="+mn-lt"/>
                <a:ea typeface="HG Mincho Light J" charset="0"/>
                <a:cs typeface="HG Mincho Light J" charset="0"/>
              </a:endParaRPr>
            </a:p>
          </p:txBody>
        </p:sp>
        <p:sp>
          <p:nvSpPr>
            <p:cNvPr id="28" name="正方形/長方形 27">
              <a:extLst>
                <a:ext uri="{FF2B5EF4-FFF2-40B4-BE49-F238E27FC236}">
                  <a16:creationId xmlns:a16="http://schemas.microsoft.com/office/drawing/2014/main" id="{08EAF6CF-F8F9-2868-A12D-E45BBCACDCB2}"/>
                </a:ext>
              </a:extLst>
            </p:cNvPr>
            <p:cNvSpPr/>
            <p:nvPr/>
          </p:nvSpPr>
          <p:spPr bwMode="auto">
            <a:xfrm>
              <a:off x="4545967" y="3360060"/>
              <a:ext cx="3429601" cy="37138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陸域炭素循環</a:t>
              </a:r>
            </a:p>
          </p:txBody>
        </p:sp>
        <p:sp>
          <p:nvSpPr>
            <p:cNvPr id="29" name="正方形/長方形 28">
              <a:extLst>
                <a:ext uri="{FF2B5EF4-FFF2-40B4-BE49-F238E27FC236}">
                  <a16:creationId xmlns:a16="http://schemas.microsoft.com/office/drawing/2014/main" id="{E2008CBF-E35A-4B94-F6D5-981BDE0A4774}"/>
                </a:ext>
              </a:extLst>
            </p:cNvPr>
            <p:cNvSpPr/>
            <p:nvPr/>
          </p:nvSpPr>
          <p:spPr bwMode="auto">
            <a:xfrm>
              <a:off x="4545967" y="3769531"/>
              <a:ext cx="3429601" cy="37138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海洋炭素循環</a:t>
              </a:r>
            </a:p>
          </p:txBody>
        </p:sp>
        <p:sp>
          <p:nvSpPr>
            <p:cNvPr id="30" name="正方形/長方形 29">
              <a:extLst>
                <a:ext uri="{FF2B5EF4-FFF2-40B4-BE49-F238E27FC236}">
                  <a16:creationId xmlns:a16="http://schemas.microsoft.com/office/drawing/2014/main" id="{B2F676DC-89AC-6DF4-AB16-811A751AC9FF}"/>
                </a:ext>
              </a:extLst>
            </p:cNvPr>
            <p:cNvSpPr/>
            <p:nvPr/>
          </p:nvSpPr>
          <p:spPr bwMode="auto">
            <a:xfrm>
              <a:off x="5460528" y="4179003"/>
              <a:ext cx="2515041" cy="37138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動的植生</a:t>
              </a:r>
            </a:p>
          </p:txBody>
        </p:sp>
        <p:sp>
          <p:nvSpPr>
            <p:cNvPr id="31" name="正方形/長方形 30">
              <a:extLst>
                <a:ext uri="{FF2B5EF4-FFF2-40B4-BE49-F238E27FC236}">
                  <a16:creationId xmlns:a16="http://schemas.microsoft.com/office/drawing/2014/main" id="{A91539CE-65DE-1C59-C682-177E88222C63}"/>
                </a:ext>
              </a:extLst>
            </p:cNvPr>
            <p:cNvSpPr/>
            <p:nvPr/>
          </p:nvSpPr>
          <p:spPr bwMode="auto">
            <a:xfrm>
              <a:off x="5460528" y="4590062"/>
              <a:ext cx="2515041" cy="37138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大気化学</a:t>
              </a:r>
            </a:p>
          </p:txBody>
        </p:sp>
        <p:sp>
          <p:nvSpPr>
            <p:cNvPr id="32" name="正方形/長方形 31">
              <a:extLst>
                <a:ext uri="{FF2B5EF4-FFF2-40B4-BE49-F238E27FC236}">
                  <a16:creationId xmlns:a16="http://schemas.microsoft.com/office/drawing/2014/main" id="{0557A166-2690-5563-10EA-9C6B4E090ACC}"/>
                </a:ext>
              </a:extLst>
            </p:cNvPr>
            <p:cNvSpPr/>
            <p:nvPr/>
          </p:nvSpPr>
          <p:spPr bwMode="auto">
            <a:xfrm>
              <a:off x="6451302" y="4999533"/>
              <a:ext cx="1524267" cy="37138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土地利用変化</a:t>
              </a:r>
            </a:p>
          </p:txBody>
        </p:sp>
        <p:sp>
          <p:nvSpPr>
            <p:cNvPr id="21531" name="テキスト ボックス 13">
              <a:extLst>
                <a:ext uri="{FF2B5EF4-FFF2-40B4-BE49-F238E27FC236}">
                  <a16:creationId xmlns:a16="http://schemas.microsoft.com/office/drawing/2014/main" id="{62F29274-865E-6773-4807-806D963E9F11}"/>
                </a:ext>
              </a:extLst>
            </p:cNvPr>
            <p:cNvSpPr txBox="1">
              <a:spLocks noChangeArrowheads="1"/>
            </p:cNvSpPr>
            <p:nvPr/>
          </p:nvSpPr>
          <p:spPr bwMode="auto">
            <a:xfrm>
              <a:off x="306161" y="2514600"/>
              <a:ext cx="23608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0">
                  <a:solidFill>
                    <a:srgbClr val="0000FF"/>
                  </a:solidFill>
                  <a:latin typeface="メイリオ" panose="020B0604030504040204" pitchFamily="50" charset="-128"/>
                  <a:ea typeface="メイリオ" panose="020B0604030504040204" pitchFamily="50" charset="-128"/>
                </a:rPr>
                <a:t>AGCM</a:t>
              </a:r>
              <a:r>
                <a:rPr lang="ja-JP" altLang="en-US" sz="1400" b="0">
                  <a:solidFill>
                    <a:srgbClr val="0000FF"/>
                  </a:solidFill>
                  <a:latin typeface="メイリオ" panose="020B0604030504040204" pitchFamily="50" charset="-128"/>
                  <a:ea typeface="メイリオ" panose="020B0604030504040204" pitchFamily="50" charset="-128"/>
                </a:rPr>
                <a:t> </a:t>
              </a:r>
              <a:r>
                <a:rPr lang="en-US" altLang="ja-JP" sz="1400" b="0">
                  <a:solidFill>
                    <a:srgbClr val="0000FF"/>
                  </a:solidFill>
                  <a:latin typeface="メイリオ" panose="020B0604030504040204" pitchFamily="50" charset="-128"/>
                  <a:ea typeface="メイリオ" panose="020B0604030504040204" pitchFamily="50" charset="-128"/>
                </a:rPr>
                <a:t>(</a:t>
              </a:r>
              <a:r>
                <a:rPr lang="ja-JP" altLang="en-US" sz="1400" b="0">
                  <a:solidFill>
                    <a:srgbClr val="0000FF"/>
                  </a:solidFill>
                  <a:latin typeface="メイリオ" panose="020B0604030504040204" pitchFamily="50" charset="-128"/>
                  <a:ea typeface="メイリオ" panose="020B0604030504040204" pitchFamily="50" charset="-128"/>
                </a:rPr>
                <a:t>大気大循環モデル</a:t>
              </a:r>
              <a:r>
                <a:rPr lang="en-US" altLang="ja-JP" sz="1400" b="0">
                  <a:solidFill>
                    <a:srgbClr val="0000FF"/>
                  </a:solidFill>
                  <a:latin typeface="メイリオ" panose="020B0604030504040204" pitchFamily="50" charset="-128"/>
                  <a:ea typeface="メイリオ" panose="020B0604030504040204" pitchFamily="50" charset="-128"/>
                </a:rPr>
                <a:t>)</a:t>
              </a:r>
            </a:p>
          </p:txBody>
        </p:sp>
        <p:sp>
          <p:nvSpPr>
            <p:cNvPr id="21532" name="テキスト ボックス 13">
              <a:extLst>
                <a:ext uri="{FF2B5EF4-FFF2-40B4-BE49-F238E27FC236}">
                  <a16:creationId xmlns:a16="http://schemas.microsoft.com/office/drawing/2014/main" id="{AACCAD50-69E0-43F5-2284-C78F7E6F5875}"/>
                </a:ext>
              </a:extLst>
            </p:cNvPr>
            <p:cNvSpPr txBox="1">
              <a:spLocks noChangeArrowheads="1"/>
            </p:cNvSpPr>
            <p:nvPr/>
          </p:nvSpPr>
          <p:spPr bwMode="auto">
            <a:xfrm>
              <a:off x="278019" y="3271845"/>
              <a:ext cx="28561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0">
                  <a:solidFill>
                    <a:srgbClr val="0000FF"/>
                  </a:solidFill>
                  <a:latin typeface="メイリオ" panose="020B0604030504040204" pitchFamily="50" charset="-128"/>
                  <a:ea typeface="メイリオ" panose="020B0604030504040204" pitchFamily="50" charset="-128"/>
                </a:rPr>
                <a:t>AOGCM</a:t>
              </a:r>
              <a:r>
                <a:rPr lang="ja-JP" altLang="en-US" sz="1400" b="0">
                  <a:solidFill>
                    <a:srgbClr val="0000FF"/>
                  </a:solidFill>
                  <a:latin typeface="メイリオ" panose="020B0604030504040204" pitchFamily="50" charset="-128"/>
                  <a:ea typeface="メイリオ" panose="020B0604030504040204" pitchFamily="50" charset="-128"/>
                </a:rPr>
                <a:t> </a:t>
              </a:r>
              <a:r>
                <a:rPr lang="en-US" altLang="ja-JP" sz="1400" b="0">
                  <a:solidFill>
                    <a:srgbClr val="0000FF"/>
                  </a:solidFill>
                  <a:latin typeface="メイリオ" panose="020B0604030504040204" pitchFamily="50" charset="-128"/>
                  <a:ea typeface="メイリオ" panose="020B0604030504040204" pitchFamily="50" charset="-128"/>
                </a:rPr>
                <a:t>(</a:t>
              </a:r>
              <a:r>
                <a:rPr lang="ja-JP" altLang="en-US" sz="1400" b="0">
                  <a:solidFill>
                    <a:srgbClr val="0000FF"/>
                  </a:solidFill>
                  <a:latin typeface="メイリオ" panose="020B0604030504040204" pitchFamily="50" charset="-128"/>
                  <a:ea typeface="メイリオ" panose="020B0604030504040204" pitchFamily="50" charset="-128"/>
                </a:rPr>
                <a:t>大気海洋大循環モデル</a:t>
              </a:r>
              <a:r>
                <a:rPr lang="en-US" altLang="ja-JP" sz="1400" b="0">
                  <a:solidFill>
                    <a:srgbClr val="0000FF"/>
                  </a:solidFill>
                  <a:latin typeface="メイリオ" panose="020B0604030504040204" pitchFamily="50" charset="-128"/>
                  <a:ea typeface="メイリオ" panose="020B0604030504040204" pitchFamily="50" charset="-128"/>
                </a:rPr>
                <a:t>)</a:t>
              </a:r>
            </a:p>
          </p:txBody>
        </p:sp>
        <p:sp>
          <p:nvSpPr>
            <p:cNvPr id="21533" name="左中かっこ 41">
              <a:extLst>
                <a:ext uri="{FF2B5EF4-FFF2-40B4-BE49-F238E27FC236}">
                  <a16:creationId xmlns:a16="http://schemas.microsoft.com/office/drawing/2014/main" id="{4C7CA043-D351-EC60-5ED0-A7014810F211}"/>
                </a:ext>
              </a:extLst>
            </p:cNvPr>
            <p:cNvSpPr>
              <a:spLocks/>
            </p:cNvSpPr>
            <p:nvPr/>
          </p:nvSpPr>
          <p:spPr bwMode="auto">
            <a:xfrm rot="-5400000">
              <a:off x="1165431" y="1425369"/>
              <a:ext cx="336138" cy="1752600"/>
            </a:xfrm>
            <a:prstGeom prst="leftBrace">
              <a:avLst>
                <a:gd name="adj1" fmla="val 21676"/>
                <a:gd name="adj2" fmla="val 15727"/>
              </a:avLst>
            </a:prstGeom>
            <a:noFill/>
            <a:ln w="1587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cxnSp>
          <p:nvCxnSpPr>
            <p:cNvPr id="21534" name="直線矢印コネクタ 45">
              <a:extLst>
                <a:ext uri="{FF2B5EF4-FFF2-40B4-BE49-F238E27FC236}">
                  <a16:creationId xmlns:a16="http://schemas.microsoft.com/office/drawing/2014/main" id="{A6FCB433-0C3B-E438-AE92-72A70465804D}"/>
                </a:ext>
              </a:extLst>
            </p:cNvPr>
            <p:cNvCxnSpPr>
              <a:cxnSpLocks/>
            </p:cNvCxnSpPr>
            <p:nvPr/>
          </p:nvCxnSpPr>
          <p:spPr bwMode="auto">
            <a:xfrm flipV="1">
              <a:off x="2819376" y="2578983"/>
              <a:ext cx="51127" cy="657173"/>
            </a:xfrm>
            <a:prstGeom prst="straightConnector1">
              <a:avLst/>
            </a:prstGeom>
            <a:noFill/>
            <a:ln w="15875" algn="ctr">
              <a:solidFill>
                <a:srgbClr val="0000FF"/>
              </a:solidFill>
              <a:round/>
              <a:headEnd/>
              <a:tailEnd type="triangle" w="med" len="med"/>
            </a:ln>
            <a:extLst>
              <a:ext uri="{909E8E84-426E-40DD-AFC4-6F175D3DCCD1}">
                <a14:hiddenFill xmlns:a14="http://schemas.microsoft.com/office/drawing/2010/main">
                  <a:noFill/>
                </a14:hiddenFill>
              </a:ext>
            </a:extLst>
          </p:spPr>
        </p:cxnSp>
      </p:grpSp>
      <p:sp>
        <p:nvSpPr>
          <p:cNvPr id="21509" name="テキスト ボックス 50">
            <a:extLst>
              <a:ext uri="{FF2B5EF4-FFF2-40B4-BE49-F238E27FC236}">
                <a16:creationId xmlns:a16="http://schemas.microsoft.com/office/drawing/2014/main" id="{38B4E0AB-0279-C4FA-9960-A48E64D9EA0B}"/>
              </a:ext>
            </a:extLst>
          </p:cNvPr>
          <p:cNvSpPr txBox="1">
            <a:spLocks noChangeArrowheads="1"/>
          </p:cNvSpPr>
          <p:nvPr/>
        </p:nvSpPr>
        <p:spPr bwMode="auto">
          <a:xfrm>
            <a:off x="708025" y="4721225"/>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600" b="0"/>
              <a:t>現在では社会経済モデルの結合も進められている。さらに今後、永久凍土や泥炭などの動態が加わる可能性も高い。</a:t>
            </a:r>
          </a:p>
        </p:txBody>
      </p:sp>
      <p:sp>
        <p:nvSpPr>
          <p:cNvPr id="21510" name="テキスト ボックス 2">
            <a:extLst>
              <a:ext uri="{FF2B5EF4-FFF2-40B4-BE49-F238E27FC236}">
                <a16:creationId xmlns:a16="http://schemas.microsoft.com/office/drawing/2014/main" id="{F00C591C-E215-EF37-796E-4F769178E721}"/>
              </a:ext>
            </a:extLst>
          </p:cNvPr>
          <p:cNvSpPr txBox="1">
            <a:spLocks noChangeArrowheads="1"/>
          </p:cNvSpPr>
          <p:nvPr/>
        </p:nvSpPr>
        <p:spPr bwMode="auto">
          <a:xfrm rot="-5400000">
            <a:off x="6601620" y="3548856"/>
            <a:ext cx="39671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0">
                <a:latin typeface="メイリオ" panose="020B0604030504040204" pitchFamily="50" charset="-128"/>
                <a:ea typeface="メイリオ" panose="020B0604030504040204" pitchFamily="50" charset="-128"/>
                <a:cs typeface="Arial" panose="020B0604020202020204" pitchFamily="34" charset="0"/>
              </a:rPr>
              <a:t>原図：</a:t>
            </a:r>
            <a:r>
              <a:rPr lang="en-US" altLang="ja-JP" sz="1600" b="0">
                <a:latin typeface="メイリオ" panose="020B0604030504040204" pitchFamily="50" charset="-128"/>
                <a:ea typeface="メイリオ" panose="020B0604030504040204" pitchFamily="50" charset="-128"/>
                <a:cs typeface="Arial" panose="020B0604020202020204" pitchFamily="34" charset="0"/>
              </a:rPr>
              <a:t> IPCC</a:t>
            </a:r>
            <a:r>
              <a:rPr lang="ja-JP" altLang="en-US" sz="1600" b="0">
                <a:latin typeface="メイリオ" panose="020B0604030504040204" pitchFamily="50" charset="-128"/>
                <a:ea typeface="メイリオ" panose="020B0604030504040204" pitchFamily="50" charset="-128"/>
                <a:cs typeface="Arial" panose="020B0604020202020204" pitchFamily="34" charset="0"/>
              </a:rPr>
              <a:t> </a:t>
            </a:r>
            <a:r>
              <a:rPr lang="en-US" altLang="ja-JP" sz="1600" b="0">
                <a:latin typeface="メイリオ" panose="020B0604030504040204" pitchFamily="50" charset="-128"/>
                <a:ea typeface="メイリオ" panose="020B0604030504040204" pitchFamily="50" charset="-128"/>
                <a:cs typeface="Arial" panose="020B0604020202020204" pitchFamily="34" charset="0"/>
              </a:rPr>
              <a:t>3rd Assessment Report</a:t>
            </a:r>
            <a:endParaRPr lang="ja-JP" altLang="en-US" sz="1600" b="0">
              <a:latin typeface="メイリオ" panose="020B0604030504040204" pitchFamily="50" charset="-128"/>
              <a:ea typeface="メイリオ" panose="020B0604030504040204" pitchFamily="50" charset="-128"/>
              <a:cs typeface="Arial" panose="020B0604020202020204" pitchFamily="34" charset="0"/>
            </a:endParaRPr>
          </a:p>
        </p:txBody>
      </p:sp>
      <p:sp>
        <p:nvSpPr>
          <p:cNvPr id="21511" name="左中かっこ 42">
            <a:extLst>
              <a:ext uri="{FF2B5EF4-FFF2-40B4-BE49-F238E27FC236}">
                <a16:creationId xmlns:a16="http://schemas.microsoft.com/office/drawing/2014/main" id="{57779B0B-09B1-C865-44AF-A7673B4791C6}"/>
              </a:ext>
            </a:extLst>
          </p:cNvPr>
          <p:cNvSpPr>
            <a:spLocks/>
          </p:cNvSpPr>
          <p:nvPr/>
        </p:nvSpPr>
        <p:spPr bwMode="auto">
          <a:xfrm rot="-2043877">
            <a:off x="4273550" y="2817813"/>
            <a:ext cx="336550" cy="2965450"/>
          </a:xfrm>
          <a:prstGeom prst="leftBrace">
            <a:avLst>
              <a:gd name="adj1" fmla="val 21620"/>
              <a:gd name="adj2" fmla="val 30704"/>
            </a:avLst>
          </a:prstGeom>
          <a:noFill/>
          <a:ln w="1587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21512" name="テキスト ボックス 13">
            <a:extLst>
              <a:ext uri="{FF2B5EF4-FFF2-40B4-BE49-F238E27FC236}">
                <a16:creationId xmlns:a16="http://schemas.microsoft.com/office/drawing/2014/main" id="{97962FA9-5F8E-40E7-E35B-626B48EEEF36}"/>
              </a:ext>
            </a:extLst>
          </p:cNvPr>
          <p:cNvSpPr txBox="1">
            <a:spLocks noChangeArrowheads="1"/>
          </p:cNvSpPr>
          <p:nvPr/>
        </p:nvSpPr>
        <p:spPr bwMode="auto">
          <a:xfrm>
            <a:off x="1697038" y="3892550"/>
            <a:ext cx="2390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0">
                <a:solidFill>
                  <a:srgbClr val="0000FF"/>
                </a:solidFill>
                <a:latin typeface="メイリオ" panose="020B0604030504040204" pitchFamily="50" charset="-128"/>
                <a:ea typeface="メイリオ" panose="020B0604030504040204" pitchFamily="50" charset="-128"/>
              </a:rPr>
              <a:t>ESM</a:t>
            </a:r>
            <a:r>
              <a:rPr lang="ja-JP" altLang="en-US" sz="1400" b="0">
                <a:solidFill>
                  <a:srgbClr val="0000FF"/>
                </a:solidFill>
                <a:latin typeface="メイリオ" panose="020B0604030504040204" pitchFamily="50" charset="-128"/>
                <a:ea typeface="メイリオ" panose="020B0604030504040204" pitchFamily="50" charset="-128"/>
              </a:rPr>
              <a:t> </a:t>
            </a:r>
            <a:r>
              <a:rPr lang="en-US" altLang="ja-JP" sz="1400" b="0">
                <a:solidFill>
                  <a:srgbClr val="0000FF"/>
                </a:solidFill>
                <a:latin typeface="メイリオ" panose="020B0604030504040204" pitchFamily="50" charset="-128"/>
                <a:ea typeface="メイリオ" panose="020B0604030504040204" pitchFamily="50" charset="-128"/>
              </a:rPr>
              <a:t>(</a:t>
            </a:r>
            <a:r>
              <a:rPr lang="ja-JP" altLang="en-US" sz="1400" b="0">
                <a:solidFill>
                  <a:srgbClr val="0000FF"/>
                </a:solidFill>
                <a:latin typeface="メイリオ" panose="020B0604030504040204" pitchFamily="50" charset="-128"/>
                <a:ea typeface="メイリオ" panose="020B0604030504040204" pitchFamily="50" charset="-128"/>
              </a:rPr>
              <a:t>地球システムモデル</a:t>
            </a:r>
            <a:r>
              <a:rPr lang="en-US" altLang="ja-JP" sz="1400" b="0">
                <a:solidFill>
                  <a:srgbClr val="0000FF"/>
                </a:solidFill>
                <a:latin typeface="メイリオ" panose="020B0604030504040204" pitchFamily="50" charset="-128"/>
                <a:ea typeface="メイリオ" panose="020B0604030504040204" pitchFamily="50" charset="-128"/>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6A6F179-B6C3-FAA2-5747-9C980596D70F}"/>
              </a:ext>
            </a:extLst>
          </p:cNvPr>
          <p:cNvSpPr txBox="1"/>
          <p:nvPr/>
        </p:nvSpPr>
        <p:spPr>
          <a:xfrm>
            <a:off x="685800" y="1404938"/>
            <a:ext cx="7772400" cy="4462462"/>
          </a:xfrm>
          <a:prstGeom prst="rect">
            <a:avLst/>
          </a:prstGeom>
          <a:solidFill>
            <a:schemeClr val="bg1"/>
          </a:solidFill>
          <a:ln>
            <a:solidFill>
              <a:schemeClr val="tx1"/>
            </a:solidFill>
          </a:ln>
        </p:spPr>
        <p:txBody>
          <a:bodyPr>
            <a:spAutoFit/>
          </a:bodyPr>
          <a:lstStyle/>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1. 気候モデル発達の歴史</a:t>
            </a:r>
          </a:p>
          <a:p>
            <a:pPr>
              <a:lnSpc>
                <a:spcPct val="150000"/>
              </a:lnSpc>
              <a:defRPr/>
            </a:pPr>
            <a:r>
              <a:rPr lang="ja-JP" altLang="en-US" sz="3200" b="0" dirty="0">
                <a:latin typeface="メイリオ" panose="020B0604030504040204" pitchFamily="50" charset="-128"/>
                <a:ea typeface="メイリオ" panose="020B0604030504040204" pitchFamily="50" charset="-128"/>
              </a:rPr>
              <a:t>2. 気候に対応した植生分布</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3. 気候エンベロープモデル</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4. 気候エンベロープで扱えない諸問題</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5. 動的全球植生モデル（DGVM）</a:t>
            </a:r>
          </a:p>
          <a:p>
            <a:pPr>
              <a:lnSpc>
                <a:spcPct val="150000"/>
              </a:lnSpc>
              <a:defRPr/>
            </a:pPr>
            <a:r>
              <a:rPr lang="en-US" altLang="ja-JP" sz="3200" b="0" dirty="0">
                <a:solidFill>
                  <a:schemeClr val="bg1">
                    <a:lumMod val="75000"/>
                  </a:schemeClr>
                </a:solidFill>
                <a:latin typeface="メイリオ" panose="020B0604030504040204" pitchFamily="50" charset="-128"/>
                <a:ea typeface="メイリオ" panose="020B0604030504040204" pitchFamily="50" charset="-128"/>
              </a:rPr>
              <a:t>6</a:t>
            </a: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 DGVMの現状と課題</a:t>
            </a:r>
          </a:p>
        </p:txBody>
      </p:sp>
      <p:sp>
        <p:nvSpPr>
          <p:cNvPr id="23555" name="Rectangle 5">
            <a:extLst>
              <a:ext uri="{FF2B5EF4-FFF2-40B4-BE49-F238E27FC236}">
                <a16:creationId xmlns:a16="http://schemas.microsoft.com/office/drawing/2014/main" id="{66E66604-8073-6C32-E490-4B1CBAF408ED}"/>
              </a:ext>
            </a:extLst>
          </p:cNvPr>
          <p:cNvSpPr>
            <a:spLocks noChangeArrowheads="1"/>
          </p:cNvSpPr>
          <p:nvPr/>
        </p:nvSpPr>
        <p:spPr bwMode="auto">
          <a:xfrm>
            <a:off x="838200" y="609600"/>
            <a:ext cx="72469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FF"/>
                </a:solidFill>
                <a:latin typeface="メイリオ" panose="020B0604030504040204" pitchFamily="50" charset="-128"/>
                <a:ea typeface="メイリオ" panose="020B0604030504040204" pitchFamily="50" charset="-128"/>
              </a:rPr>
              <a:t>コンテンツ</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EB5DC570-2231-6D1B-D5D2-994E3C95667A}"/>
              </a:ext>
            </a:extLst>
          </p:cNvPr>
          <p:cNvSpPr/>
          <p:nvPr/>
        </p:nvSpPr>
        <p:spPr>
          <a:xfrm>
            <a:off x="1085850" y="719138"/>
            <a:ext cx="7143750" cy="51927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500">
              <a:solidFill>
                <a:srgbClr val="FFFFFF"/>
              </a:solidFill>
              <a:ea typeface="ＭＳ Ｐゴシック" panose="020B0600070205080204" pitchFamily="50" charset="-128"/>
            </a:endParaRPr>
          </a:p>
        </p:txBody>
      </p:sp>
      <p:sp>
        <p:nvSpPr>
          <p:cNvPr id="13" name="正方形/長方形 12">
            <a:extLst>
              <a:ext uri="{FF2B5EF4-FFF2-40B4-BE49-F238E27FC236}">
                <a16:creationId xmlns:a16="http://schemas.microsoft.com/office/drawing/2014/main" id="{88BB2CBB-4186-C2C5-AB40-F7A1EB8ED738}"/>
              </a:ext>
            </a:extLst>
          </p:cNvPr>
          <p:cNvSpPr/>
          <p:nvPr/>
        </p:nvSpPr>
        <p:spPr>
          <a:xfrm>
            <a:off x="1347788" y="777875"/>
            <a:ext cx="6310312" cy="24653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500">
              <a:solidFill>
                <a:srgbClr val="FFFFFF"/>
              </a:solidFill>
              <a:ea typeface="ＭＳ Ｐゴシック" panose="020B0600070205080204" pitchFamily="50" charset="-128"/>
            </a:endParaRPr>
          </a:p>
        </p:txBody>
      </p:sp>
      <p:sp>
        <p:nvSpPr>
          <p:cNvPr id="9" name="テキスト ボックス 8">
            <a:extLst>
              <a:ext uri="{FF2B5EF4-FFF2-40B4-BE49-F238E27FC236}">
                <a16:creationId xmlns:a16="http://schemas.microsoft.com/office/drawing/2014/main" id="{87A3EE19-A9DE-090A-1493-E97888EC4F0E}"/>
              </a:ext>
            </a:extLst>
          </p:cNvPr>
          <p:cNvSpPr txBox="1"/>
          <p:nvPr/>
        </p:nvSpPr>
        <p:spPr>
          <a:xfrm>
            <a:off x="1676400" y="228600"/>
            <a:ext cx="6067425" cy="490538"/>
          </a:xfrm>
          <a:prstGeom prst="rect">
            <a:avLst/>
          </a:prstGeom>
          <a:noFill/>
        </p:spPr>
        <p:txBody>
          <a:bodyPr>
            <a:spAutoFit/>
          </a:bodyPr>
          <a:lstStyle/>
          <a:p>
            <a:pPr algn="ctr">
              <a:defRPr/>
            </a:pPr>
            <a:r>
              <a:rPr lang="ja-JP" altLang="en-US" sz="2585" b="0" dirty="0">
                <a:solidFill>
                  <a:srgbClr val="0000FF"/>
                </a:solidFill>
                <a:latin typeface="メイリオ" panose="020B0604030504040204" pitchFamily="50" charset="-128"/>
                <a:ea typeface="メイリオ" panose="020B0604030504040204" pitchFamily="50" charset="-128"/>
              </a:rPr>
              <a:t>全球のバイオーム分布</a:t>
            </a:r>
            <a:endParaRPr lang="ja-JP" altLang="en-US" sz="2585" b="0" baseline="30000" dirty="0">
              <a:solidFill>
                <a:srgbClr val="0000FF"/>
              </a:solidFill>
              <a:latin typeface="メイリオ" panose="020B0604030504040204" pitchFamily="50" charset="-128"/>
              <a:ea typeface="メイリオ" panose="020B0604030504040204" pitchFamily="50" charset="-128"/>
            </a:endParaRPr>
          </a:p>
        </p:txBody>
      </p:sp>
      <p:pic>
        <p:nvPicPr>
          <p:cNvPr id="24581" name="図 2">
            <a:extLst>
              <a:ext uri="{FF2B5EF4-FFF2-40B4-BE49-F238E27FC236}">
                <a16:creationId xmlns:a16="http://schemas.microsoft.com/office/drawing/2014/main" id="{DC371DD0-2B93-6B5F-95B2-0477903943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650" y="833438"/>
            <a:ext cx="5562600"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a:extLst>
              <a:ext uri="{FF2B5EF4-FFF2-40B4-BE49-F238E27FC236}">
                <a16:creationId xmlns:a16="http://schemas.microsoft.com/office/drawing/2014/main" id="{F60E2225-3364-A392-BAFA-DFAEC192C022}"/>
              </a:ext>
            </a:extLst>
          </p:cNvPr>
          <p:cNvSpPr/>
          <p:nvPr/>
        </p:nvSpPr>
        <p:spPr>
          <a:xfrm>
            <a:off x="2017713" y="1400175"/>
            <a:ext cx="431800" cy="1665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500">
              <a:solidFill>
                <a:srgbClr val="FFFFFF"/>
              </a:solidFill>
              <a:ea typeface="ＭＳ Ｐゴシック" panose="020B0600070205080204" pitchFamily="50" charset="-128"/>
            </a:endParaRPr>
          </a:p>
        </p:txBody>
      </p:sp>
      <p:sp>
        <p:nvSpPr>
          <p:cNvPr id="24583" name="テキスト ボックス 9">
            <a:extLst>
              <a:ext uri="{FF2B5EF4-FFF2-40B4-BE49-F238E27FC236}">
                <a16:creationId xmlns:a16="http://schemas.microsoft.com/office/drawing/2014/main" id="{E1DA335C-02C3-6B53-15DD-4D5EF83522BC}"/>
              </a:ext>
            </a:extLst>
          </p:cNvPr>
          <p:cNvSpPr txBox="1">
            <a:spLocks noChangeArrowheads="1"/>
          </p:cNvSpPr>
          <p:nvPr/>
        </p:nvSpPr>
        <p:spPr bwMode="auto">
          <a:xfrm>
            <a:off x="1295400" y="5994400"/>
            <a:ext cx="6858000" cy="646113"/>
          </a:xfrm>
          <a:prstGeom prst="rect">
            <a:avLst/>
          </a:prstGeom>
          <a:solidFill>
            <a:srgbClr val="FFFF99"/>
          </a:solidFill>
          <a:ln>
            <a:noFill/>
          </a:ln>
          <a:extLst>
            <a:ext uri="{91240B29-F687-4F45-9708-019B960494DF}">
              <a14:hiddenLine xmlns:a14="http://schemas.microsoft.com/office/drawing/2010/main" w="1587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450"/>
              </a:spcAft>
              <a:buFontTx/>
              <a:buNone/>
            </a:pPr>
            <a:r>
              <a:rPr lang="en-US" altLang="ja-JP" sz="1800" b="0">
                <a:latin typeface="メイリオ" panose="020B0604030504040204" pitchFamily="50" charset="-128"/>
                <a:ea typeface="メイリオ" panose="020B0604030504040204" pitchFamily="50" charset="-128"/>
              </a:rPr>
              <a:t>5</a:t>
            </a:r>
            <a:r>
              <a:rPr lang="ja-JP" altLang="en-US" sz="1800" b="0">
                <a:latin typeface="メイリオ" panose="020B0604030504040204" pitchFamily="50" charset="-128"/>
                <a:ea typeface="メイリオ" panose="020B0604030504040204" pitchFamily="50" charset="-128"/>
              </a:rPr>
              <a:t>～</a:t>
            </a:r>
            <a:r>
              <a:rPr lang="en-US" altLang="ja-JP" sz="1800" b="0">
                <a:latin typeface="メイリオ" panose="020B0604030504040204" pitchFamily="50" charset="-128"/>
                <a:ea typeface="メイリオ" panose="020B0604030504040204" pitchFamily="50" charset="-128"/>
              </a:rPr>
              <a:t>20</a:t>
            </a:r>
            <a:r>
              <a:rPr lang="ja-JP" altLang="en-US" sz="1800" b="0">
                <a:latin typeface="メイリオ" panose="020B0604030504040204" pitchFamily="50" charset="-128"/>
                <a:ea typeface="メイリオ" panose="020B0604030504040204" pitchFamily="50" charset="-128"/>
              </a:rPr>
              <a:t>種類の</a:t>
            </a:r>
            <a:r>
              <a:rPr lang="ja-JP" altLang="en-US" sz="1800" b="0">
                <a:solidFill>
                  <a:srgbClr val="FF0000"/>
                </a:solidFill>
                <a:latin typeface="メイリオ" panose="020B0604030504040204" pitchFamily="50" charset="-128"/>
                <a:ea typeface="メイリオ" panose="020B0604030504040204" pitchFamily="50" charset="-128"/>
              </a:rPr>
              <a:t>バイオーム</a:t>
            </a:r>
            <a:r>
              <a:rPr lang="ja-JP" altLang="en-US" sz="1800" b="0">
                <a:latin typeface="メイリオ" panose="020B0604030504040204" pitchFamily="50" charset="-128"/>
                <a:ea typeface="メイリオ" panose="020B0604030504040204" pitchFamily="50" charset="-128"/>
              </a:rPr>
              <a:t>により陸面が区分される。バイオームに標準的な分類基準は存在せず、データセットごとに異なる。</a:t>
            </a:r>
          </a:p>
        </p:txBody>
      </p:sp>
      <p:pic>
        <p:nvPicPr>
          <p:cNvPr id="24584" name="図 7">
            <a:extLst>
              <a:ext uri="{FF2B5EF4-FFF2-40B4-BE49-F238E27FC236}">
                <a16:creationId xmlns:a16="http://schemas.microsoft.com/office/drawing/2014/main" id="{A56530EB-AFFF-2841-5F1D-2F63922DE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0" y="1679575"/>
            <a:ext cx="187325"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図 3">
            <a:extLst>
              <a:ext uri="{FF2B5EF4-FFF2-40B4-BE49-F238E27FC236}">
                <a16:creationId xmlns:a16="http://schemas.microsoft.com/office/drawing/2014/main" id="{D9A877D6-AA82-FBF1-D97A-45D762327C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8963" y="3106738"/>
            <a:ext cx="5856287"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6" name="テキスト ボックス 5">
            <a:extLst>
              <a:ext uri="{FF2B5EF4-FFF2-40B4-BE49-F238E27FC236}">
                <a16:creationId xmlns:a16="http://schemas.microsoft.com/office/drawing/2014/main" id="{DB02B123-9113-F94D-E1C5-D5D494B75ADE}"/>
              </a:ext>
            </a:extLst>
          </p:cNvPr>
          <p:cNvSpPr txBox="1">
            <a:spLocks noChangeArrowheads="1"/>
          </p:cNvSpPr>
          <p:nvPr/>
        </p:nvSpPr>
        <p:spPr bwMode="auto">
          <a:xfrm>
            <a:off x="6084888" y="2897188"/>
            <a:ext cx="162242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100">
                <a:solidFill>
                  <a:srgbClr val="008000"/>
                </a:solidFill>
                <a:latin typeface="Nimbus Roman No9 L" pitchFamily="16" charset="0"/>
              </a:rPr>
              <a:t>データソース</a:t>
            </a:r>
            <a:r>
              <a:rPr lang="en-US" altLang="ja-JP" sz="1100">
                <a:solidFill>
                  <a:srgbClr val="008000"/>
                </a:solidFill>
                <a:latin typeface="Nimbus Roman No9 L" pitchFamily="16" charset="0"/>
              </a:rPr>
              <a:t>: ISLSCP2</a:t>
            </a:r>
            <a:endParaRPr lang="ja-JP" altLang="en-US" sz="1100">
              <a:solidFill>
                <a:srgbClr val="008000"/>
              </a:solidFill>
              <a:latin typeface="Nimbus Roman No9 L" pitchFamily="16" charset="0"/>
            </a:endParaRPr>
          </a:p>
        </p:txBody>
      </p:sp>
      <p:sp>
        <p:nvSpPr>
          <p:cNvPr id="24587" name="テキスト ボックス 4">
            <a:extLst>
              <a:ext uri="{FF2B5EF4-FFF2-40B4-BE49-F238E27FC236}">
                <a16:creationId xmlns:a16="http://schemas.microsoft.com/office/drawing/2014/main" id="{50B3C32E-1B99-B588-9269-016A2AA2D8FC}"/>
              </a:ext>
            </a:extLst>
          </p:cNvPr>
          <p:cNvSpPr txBox="1">
            <a:spLocks noChangeArrowheads="1"/>
          </p:cNvSpPr>
          <p:nvPr/>
        </p:nvSpPr>
        <p:spPr bwMode="auto">
          <a:xfrm>
            <a:off x="5510213" y="5611813"/>
            <a:ext cx="21971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100">
                <a:solidFill>
                  <a:srgbClr val="008000"/>
                </a:solidFill>
                <a:latin typeface="Nimbus Roman No9 L" pitchFamily="16" charset="0"/>
              </a:rPr>
              <a:t>データソース</a:t>
            </a:r>
            <a:r>
              <a:rPr lang="en-US" altLang="ja-JP" sz="1100">
                <a:solidFill>
                  <a:srgbClr val="008000"/>
                </a:solidFill>
                <a:latin typeface="Nimbus Roman No9 L" pitchFamily="16" charset="0"/>
              </a:rPr>
              <a:t>: MODIS MCD12C1</a:t>
            </a:r>
            <a:endParaRPr lang="ja-JP" altLang="en-US" sz="1100">
              <a:solidFill>
                <a:srgbClr val="008000"/>
              </a:solidFill>
              <a:latin typeface="Nimbus Roman No9 L" pitchFamily="16" charset="0"/>
            </a:endParaRPr>
          </a:p>
        </p:txBody>
      </p:sp>
      <p:sp>
        <p:nvSpPr>
          <p:cNvPr id="24588" name="正方形/長方形 3">
            <a:extLst>
              <a:ext uri="{FF2B5EF4-FFF2-40B4-BE49-F238E27FC236}">
                <a16:creationId xmlns:a16="http://schemas.microsoft.com/office/drawing/2014/main" id="{9F7A08D1-4794-41CB-E0FF-C40938ED1E92}"/>
              </a:ext>
            </a:extLst>
          </p:cNvPr>
          <p:cNvSpPr>
            <a:spLocks noChangeArrowheads="1"/>
          </p:cNvSpPr>
          <p:nvPr/>
        </p:nvSpPr>
        <p:spPr bwMode="auto">
          <a:xfrm>
            <a:off x="1562100" y="1620838"/>
            <a:ext cx="2044700"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nSpc>
                <a:spcPts val="1000"/>
              </a:lnSpc>
              <a:spcBef>
                <a:spcPct val="0"/>
              </a:spcBef>
              <a:buFontTx/>
              <a:buNone/>
            </a:pPr>
            <a:r>
              <a:rPr kumimoji="1" lang="ja-JP" altLang="en-US" sz="800" b="0"/>
              <a:t>Tropical Evergreen Forest</a:t>
            </a:r>
            <a:endParaRPr kumimoji="1" lang="en-US" altLang="ja-JP" sz="800" b="0"/>
          </a:p>
          <a:p>
            <a:pPr>
              <a:lnSpc>
                <a:spcPts val="1000"/>
              </a:lnSpc>
              <a:spcBef>
                <a:spcPct val="0"/>
              </a:spcBef>
              <a:buFontTx/>
              <a:buNone/>
            </a:pPr>
            <a:r>
              <a:rPr kumimoji="1" lang="ja-JP" altLang="en-US" sz="800" b="0"/>
              <a:t>Tropical Deciduous Forest</a:t>
            </a:r>
          </a:p>
          <a:p>
            <a:pPr>
              <a:lnSpc>
                <a:spcPts val="1000"/>
              </a:lnSpc>
              <a:spcBef>
                <a:spcPct val="0"/>
              </a:spcBef>
              <a:buFontTx/>
              <a:buNone/>
            </a:pPr>
            <a:r>
              <a:rPr kumimoji="1" lang="ja-JP" altLang="en-US" sz="800" b="0"/>
              <a:t>Temperate Broadleaf Evergreen Forest</a:t>
            </a:r>
            <a:endParaRPr kumimoji="1" lang="en-US" altLang="ja-JP" sz="800" b="0"/>
          </a:p>
          <a:p>
            <a:pPr>
              <a:lnSpc>
                <a:spcPts val="1000"/>
              </a:lnSpc>
              <a:spcBef>
                <a:spcPct val="0"/>
              </a:spcBef>
              <a:buFontTx/>
              <a:buNone/>
            </a:pPr>
            <a:r>
              <a:rPr kumimoji="1" lang="ja-JP" altLang="en-US" sz="800" b="0"/>
              <a:t>Temperate Needleleaf Evergreen Fores</a:t>
            </a:r>
            <a:r>
              <a:rPr kumimoji="1" lang="en-US" altLang="ja-JP" sz="800" b="0"/>
              <a:t>t</a:t>
            </a:r>
            <a:endParaRPr kumimoji="1" lang="ja-JP" altLang="en-US" sz="800" b="0"/>
          </a:p>
          <a:p>
            <a:pPr>
              <a:lnSpc>
                <a:spcPts val="1000"/>
              </a:lnSpc>
              <a:spcBef>
                <a:spcPct val="0"/>
              </a:spcBef>
              <a:buFontTx/>
              <a:buNone/>
            </a:pPr>
            <a:r>
              <a:rPr kumimoji="1" lang="ja-JP" altLang="en-US" sz="800" b="0"/>
              <a:t>Temperate Deciduous Forest</a:t>
            </a:r>
          </a:p>
          <a:p>
            <a:pPr>
              <a:lnSpc>
                <a:spcPts val="1000"/>
              </a:lnSpc>
              <a:spcBef>
                <a:spcPct val="0"/>
              </a:spcBef>
              <a:buFontTx/>
              <a:buNone/>
            </a:pPr>
            <a:r>
              <a:rPr kumimoji="1" lang="ja-JP" altLang="en-US" sz="800" b="0"/>
              <a:t>Boreal Evergreen Forest</a:t>
            </a:r>
          </a:p>
          <a:p>
            <a:pPr>
              <a:lnSpc>
                <a:spcPts val="1000"/>
              </a:lnSpc>
              <a:spcBef>
                <a:spcPct val="0"/>
              </a:spcBef>
              <a:buFontTx/>
              <a:buNone/>
            </a:pPr>
            <a:r>
              <a:rPr kumimoji="1" lang="ja-JP" altLang="en-US" sz="800" b="0"/>
              <a:t>Boreal Deciduous Forest</a:t>
            </a:r>
          </a:p>
          <a:p>
            <a:pPr>
              <a:lnSpc>
                <a:spcPts val="1000"/>
              </a:lnSpc>
              <a:spcBef>
                <a:spcPct val="0"/>
              </a:spcBef>
              <a:buFontTx/>
              <a:buNone/>
            </a:pPr>
            <a:r>
              <a:rPr kumimoji="1" lang="ja-JP" altLang="en-US" sz="800" b="0"/>
              <a:t>Evergreen/Deciduous Mixed Forest</a:t>
            </a:r>
          </a:p>
          <a:p>
            <a:pPr>
              <a:lnSpc>
                <a:spcPts val="1000"/>
              </a:lnSpc>
              <a:spcBef>
                <a:spcPct val="0"/>
              </a:spcBef>
              <a:buFontTx/>
              <a:buNone/>
            </a:pPr>
            <a:r>
              <a:rPr kumimoji="1" lang="ja-JP" altLang="en-US" sz="800" b="0"/>
              <a:t>Savanna</a:t>
            </a:r>
          </a:p>
          <a:p>
            <a:pPr>
              <a:lnSpc>
                <a:spcPts val="1000"/>
              </a:lnSpc>
              <a:spcBef>
                <a:spcPct val="0"/>
              </a:spcBef>
              <a:buFontTx/>
              <a:buNone/>
            </a:pPr>
            <a:r>
              <a:rPr kumimoji="1" lang="ja-JP" altLang="en-US" sz="800" b="0"/>
              <a:t>Grassland/Steppe</a:t>
            </a:r>
            <a:r>
              <a:rPr kumimoji="1" lang="en-US" altLang="ja-JP" sz="800" b="0"/>
              <a:t>/</a:t>
            </a:r>
            <a:r>
              <a:rPr kumimoji="1" lang="ja-JP" altLang="en-US" sz="800" b="0"/>
              <a:t>Shrubland</a:t>
            </a:r>
          </a:p>
          <a:p>
            <a:pPr>
              <a:lnSpc>
                <a:spcPts val="1000"/>
              </a:lnSpc>
              <a:spcBef>
                <a:spcPct val="0"/>
              </a:spcBef>
              <a:buFontTx/>
              <a:buNone/>
            </a:pPr>
            <a:r>
              <a:rPr kumimoji="1" lang="ja-JP" altLang="en-US" sz="800" b="0"/>
              <a:t>Tundra</a:t>
            </a:r>
          </a:p>
          <a:p>
            <a:pPr>
              <a:lnSpc>
                <a:spcPts val="1000"/>
              </a:lnSpc>
              <a:spcBef>
                <a:spcPct val="0"/>
              </a:spcBef>
              <a:buFontTx/>
              <a:buNone/>
            </a:pPr>
            <a:r>
              <a:rPr kumimoji="1" lang="ja-JP" altLang="en-US" sz="800" b="0"/>
              <a:t>Desert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681C5C5-BC60-5262-5AF1-79C56C264CD3}"/>
              </a:ext>
            </a:extLst>
          </p:cNvPr>
          <p:cNvSpPr/>
          <p:nvPr/>
        </p:nvSpPr>
        <p:spPr>
          <a:xfrm>
            <a:off x="1546225" y="1382713"/>
            <a:ext cx="6048375" cy="300513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500">
              <a:solidFill>
                <a:srgbClr val="FFFFFF"/>
              </a:solidFill>
              <a:ea typeface="ＭＳ Ｐゴシック" panose="020B0600070205080204" pitchFamily="50" charset="-128"/>
            </a:endParaRPr>
          </a:p>
        </p:txBody>
      </p:sp>
      <p:pic>
        <p:nvPicPr>
          <p:cNvPr id="26627" name="図 4">
            <a:extLst>
              <a:ext uri="{FF2B5EF4-FFF2-40B4-BE49-F238E27FC236}">
                <a16:creationId xmlns:a16="http://schemas.microsoft.com/office/drawing/2014/main" id="{5FCC2C84-D656-2761-6324-E056FC115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833563"/>
            <a:ext cx="153987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テキスト ボックス 7">
            <a:extLst>
              <a:ext uri="{FF2B5EF4-FFF2-40B4-BE49-F238E27FC236}">
                <a16:creationId xmlns:a16="http://schemas.microsoft.com/office/drawing/2014/main" id="{E41F76E4-6C37-D2FC-AC65-4878F39BD414}"/>
              </a:ext>
            </a:extLst>
          </p:cNvPr>
          <p:cNvSpPr txBox="1">
            <a:spLocks noChangeArrowheads="1"/>
          </p:cNvSpPr>
          <p:nvPr/>
        </p:nvSpPr>
        <p:spPr bwMode="auto">
          <a:xfrm>
            <a:off x="5867400" y="1392238"/>
            <a:ext cx="16113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500">
                <a:latin typeface="Nimbus Roman No9 L" pitchFamily="16" charset="0"/>
              </a:rPr>
              <a:t>水平・鉛直ともに密な樹冠構造</a:t>
            </a:r>
          </a:p>
        </p:txBody>
      </p:sp>
      <p:grpSp>
        <p:nvGrpSpPr>
          <p:cNvPr id="26629" name="グループ化 15">
            <a:extLst>
              <a:ext uri="{FF2B5EF4-FFF2-40B4-BE49-F238E27FC236}">
                <a16:creationId xmlns:a16="http://schemas.microsoft.com/office/drawing/2014/main" id="{0776EB68-D0D8-2D48-0B69-C9A4618B0B91}"/>
              </a:ext>
            </a:extLst>
          </p:cNvPr>
          <p:cNvGrpSpPr>
            <a:grpSpLocks/>
          </p:cNvGrpSpPr>
          <p:nvPr/>
        </p:nvGrpSpPr>
        <p:grpSpPr bwMode="auto">
          <a:xfrm>
            <a:off x="1735138" y="2425700"/>
            <a:ext cx="1054100" cy="1649413"/>
            <a:chOff x="1006632" y="3247013"/>
            <a:chExt cx="1405128" cy="2198211"/>
          </a:xfrm>
        </p:grpSpPr>
        <p:pic>
          <p:nvPicPr>
            <p:cNvPr id="26640" name="図 3">
              <a:extLst>
                <a:ext uri="{FF2B5EF4-FFF2-40B4-BE49-F238E27FC236}">
                  <a16:creationId xmlns:a16="http://schemas.microsoft.com/office/drawing/2014/main" id="{4007795B-A617-6B26-BD58-69F217B65E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632" y="3616424"/>
              <a:ext cx="140512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1" name="テキスト ボックス 8">
              <a:extLst>
                <a:ext uri="{FF2B5EF4-FFF2-40B4-BE49-F238E27FC236}">
                  <a16:creationId xmlns:a16="http://schemas.microsoft.com/office/drawing/2014/main" id="{8827FFEB-0C6B-5087-9BAD-1736E8A5570C}"/>
                </a:ext>
              </a:extLst>
            </p:cNvPr>
            <p:cNvSpPr txBox="1">
              <a:spLocks noChangeArrowheads="1"/>
            </p:cNvSpPr>
            <p:nvPr/>
          </p:nvSpPr>
          <p:spPr bwMode="auto">
            <a:xfrm>
              <a:off x="1006632" y="3247013"/>
              <a:ext cx="1333179" cy="431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500">
                  <a:latin typeface="Nimbus Roman No9 L" pitchFamily="16" charset="0"/>
                </a:rPr>
                <a:t>Drip tips</a:t>
              </a:r>
              <a:endParaRPr lang="ja-JP" altLang="en-US" sz="1500">
                <a:latin typeface="Nimbus Roman No9 L" pitchFamily="16" charset="0"/>
              </a:endParaRPr>
            </a:p>
          </p:txBody>
        </p:sp>
      </p:grpSp>
      <p:grpSp>
        <p:nvGrpSpPr>
          <p:cNvPr id="26630" name="グループ化 13">
            <a:extLst>
              <a:ext uri="{FF2B5EF4-FFF2-40B4-BE49-F238E27FC236}">
                <a16:creationId xmlns:a16="http://schemas.microsoft.com/office/drawing/2014/main" id="{FBDA21C7-87A8-7146-1279-3BB664B9DE9A}"/>
              </a:ext>
            </a:extLst>
          </p:cNvPr>
          <p:cNvGrpSpPr>
            <a:grpSpLocks/>
          </p:cNvGrpSpPr>
          <p:nvPr/>
        </p:nvGrpSpPr>
        <p:grpSpPr bwMode="auto">
          <a:xfrm>
            <a:off x="4306888" y="1879600"/>
            <a:ext cx="1401762" cy="2195513"/>
            <a:chOff x="4292390" y="3165624"/>
            <a:chExt cx="1869186" cy="2927982"/>
          </a:xfrm>
        </p:grpSpPr>
        <p:pic>
          <p:nvPicPr>
            <p:cNvPr id="26638" name="図 6">
              <a:extLst>
                <a:ext uri="{FF2B5EF4-FFF2-40B4-BE49-F238E27FC236}">
                  <a16:creationId xmlns:a16="http://schemas.microsoft.com/office/drawing/2014/main" id="{D0391BE6-5FE9-5C54-8F26-B835E3D1AB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390" y="3601358"/>
              <a:ext cx="1869186" cy="249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9" name="正方形/長方形 9">
              <a:extLst>
                <a:ext uri="{FF2B5EF4-FFF2-40B4-BE49-F238E27FC236}">
                  <a16:creationId xmlns:a16="http://schemas.microsoft.com/office/drawing/2014/main" id="{DA147BD5-51D8-5D03-366D-299828261844}"/>
                </a:ext>
              </a:extLst>
            </p:cNvPr>
            <p:cNvSpPr>
              <a:spLocks noChangeArrowheads="1"/>
            </p:cNvSpPr>
            <p:nvPr/>
          </p:nvSpPr>
          <p:spPr bwMode="auto">
            <a:xfrm>
              <a:off x="4556997" y="3165624"/>
              <a:ext cx="1272233" cy="431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500">
                  <a:latin typeface="Nimbus Roman No9 L" pitchFamily="16" charset="0"/>
                </a:rPr>
                <a:t>着生植物</a:t>
              </a:r>
            </a:p>
          </p:txBody>
        </p:sp>
      </p:grpSp>
      <p:grpSp>
        <p:nvGrpSpPr>
          <p:cNvPr id="26631" name="グループ化 14">
            <a:extLst>
              <a:ext uri="{FF2B5EF4-FFF2-40B4-BE49-F238E27FC236}">
                <a16:creationId xmlns:a16="http://schemas.microsoft.com/office/drawing/2014/main" id="{8729EAD9-CAA7-1AC2-F655-AC9800F25738}"/>
              </a:ext>
            </a:extLst>
          </p:cNvPr>
          <p:cNvGrpSpPr>
            <a:grpSpLocks/>
          </p:cNvGrpSpPr>
          <p:nvPr/>
        </p:nvGrpSpPr>
        <p:grpSpPr bwMode="auto">
          <a:xfrm>
            <a:off x="2868613" y="2057400"/>
            <a:ext cx="1279525" cy="2017713"/>
            <a:chOff x="2465874" y="3152319"/>
            <a:chExt cx="1707425" cy="2690310"/>
          </a:xfrm>
        </p:grpSpPr>
        <p:pic>
          <p:nvPicPr>
            <p:cNvPr id="26636" name="図 5">
              <a:extLst>
                <a:ext uri="{FF2B5EF4-FFF2-40B4-BE49-F238E27FC236}">
                  <a16:creationId xmlns:a16="http://schemas.microsoft.com/office/drawing/2014/main" id="{A28B80C8-1E89-5122-A7B5-CA7CEF2CB0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3558" y="3591555"/>
              <a:ext cx="1495116" cy="225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7" name="正方形/長方形 10">
              <a:extLst>
                <a:ext uri="{FF2B5EF4-FFF2-40B4-BE49-F238E27FC236}">
                  <a16:creationId xmlns:a16="http://schemas.microsoft.com/office/drawing/2014/main" id="{0D883A49-30C6-5D63-9CC9-53EE035B29E7}"/>
                </a:ext>
              </a:extLst>
            </p:cNvPr>
            <p:cNvSpPr>
              <a:spLocks noChangeArrowheads="1"/>
            </p:cNvSpPr>
            <p:nvPr/>
          </p:nvSpPr>
          <p:spPr bwMode="auto">
            <a:xfrm>
              <a:off x="2465874" y="3152319"/>
              <a:ext cx="1707425" cy="43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500">
                  <a:latin typeface="Nimbus Roman No9 L" pitchFamily="16" charset="0"/>
                </a:rPr>
                <a:t>発達した板根</a:t>
              </a:r>
            </a:p>
          </p:txBody>
        </p:sp>
      </p:grpSp>
      <p:sp>
        <p:nvSpPr>
          <p:cNvPr id="26632" name="正方形/長方形 16">
            <a:extLst>
              <a:ext uri="{FF2B5EF4-FFF2-40B4-BE49-F238E27FC236}">
                <a16:creationId xmlns:a16="http://schemas.microsoft.com/office/drawing/2014/main" id="{9819041B-4DEA-4589-9B2C-BDC73FF831A9}"/>
              </a:ext>
            </a:extLst>
          </p:cNvPr>
          <p:cNvSpPr>
            <a:spLocks noChangeArrowheads="1"/>
          </p:cNvSpPr>
          <p:nvPr/>
        </p:nvSpPr>
        <p:spPr bwMode="auto">
          <a:xfrm>
            <a:off x="1546225" y="1370013"/>
            <a:ext cx="3294063" cy="369887"/>
          </a:xfrm>
          <a:prstGeom prst="rect">
            <a:avLst/>
          </a:prstGeom>
          <a:solidFill>
            <a:schemeClr val="bg1">
              <a:alpha val="1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latin typeface="Nimbus Roman No9 L" pitchFamily="16" charset="0"/>
              </a:rPr>
              <a:t>共通した特徴</a:t>
            </a:r>
            <a:endParaRPr lang="en-US" altLang="ja-JP" sz="1800">
              <a:latin typeface="Nimbus Roman No9 L" pitchFamily="16" charset="0"/>
            </a:endParaRPr>
          </a:p>
        </p:txBody>
      </p:sp>
      <p:sp>
        <p:nvSpPr>
          <p:cNvPr id="26633" name="テキスト ボックス 17">
            <a:extLst>
              <a:ext uri="{FF2B5EF4-FFF2-40B4-BE49-F238E27FC236}">
                <a16:creationId xmlns:a16="http://schemas.microsoft.com/office/drawing/2014/main" id="{318E0373-882E-F35F-EDFE-D75539803D7B}"/>
              </a:ext>
            </a:extLst>
          </p:cNvPr>
          <p:cNvSpPr txBox="1">
            <a:spLocks noChangeArrowheads="1"/>
          </p:cNvSpPr>
          <p:nvPr/>
        </p:nvSpPr>
        <p:spPr bwMode="auto">
          <a:xfrm>
            <a:off x="5981700" y="4175125"/>
            <a:ext cx="156686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700" b="0">
                <a:latin typeface="Nimbus Roman No9 L" pitchFamily="16" charset="0"/>
              </a:rPr>
              <a:t>Photos are gathered from the Web</a:t>
            </a:r>
            <a:endParaRPr lang="ja-JP" altLang="en-US" sz="700" b="0">
              <a:latin typeface="Nimbus Roman No9 L" pitchFamily="16" charset="0"/>
            </a:endParaRPr>
          </a:p>
        </p:txBody>
      </p:sp>
      <p:sp>
        <p:nvSpPr>
          <p:cNvPr id="3" name="正方形/長方形 2">
            <a:extLst>
              <a:ext uri="{FF2B5EF4-FFF2-40B4-BE49-F238E27FC236}">
                <a16:creationId xmlns:a16="http://schemas.microsoft.com/office/drawing/2014/main" id="{7ACF6344-EBCD-F81A-E299-0A376736C9CA}"/>
              </a:ext>
            </a:extLst>
          </p:cNvPr>
          <p:cNvSpPr/>
          <p:nvPr/>
        </p:nvSpPr>
        <p:spPr>
          <a:xfrm>
            <a:off x="552450" y="4589463"/>
            <a:ext cx="8039100" cy="2046287"/>
          </a:xfrm>
          <a:prstGeom prst="rect">
            <a:avLst/>
          </a:prstGeom>
          <a:solidFill>
            <a:srgbClr val="FFFF99"/>
          </a:solidFill>
        </p:spPr>
        <p:txBody>
          <a:bodyPr>
            <a:spAutoFit/>
          </a:bodyPr>
          <a:lstStyle/>
          <a:p>
            <a:pPr>
              <a:defRPr/>
            </a:pPr>
            <a:r>
              <a:rPr lang="ja-JP" altLang="en-US" b="0" dirty="0">
                <a:solidFill>
                  <a:srgbClr val="FF0000"/>
                </a:solidFill>
                <a:latin typeface="メイリオ" panose="020B0604030504040204" pitchFamily="50" charset="-128"/>
                <a:ea typeface="メイリオ" panose="020B0604030504040204" pitchFamily="50" charset="-128"/>
              </a:rPr>
              <a:t>バイオーム（</a:t>
            </a:r>
            <a:r>
              <a:rPr lang="en-US" altLang="ja-JP" b="0" dirty="0">
                <a:solidFill>
                  <a:srgbClr val="FF0000"/>
                </a:solidFill>
                <a:latin typeface="メイリオ" panose="020B0604030504040204" pitchFamily="50" charset="-128"/>
                <a:ea typeface="メイリオ" panose="020B0604030504040204" pitchFamily="50" charset="-128"/>
              </a:rPr>
              <a:t>Biome</a:t>
            </a:r>
            <a:r>
              <a:rPr lang="ja-JP" altLang="en-US" b="0" dirty="0">
                <a:solidFill>
                  <a:srgbClr val="FF0000"/>
                </a:solidFill>
                <a:latin typeface="メイリオ" panose="020B0604030504040204" pitchFamily="50" charset="-128"/>
                <a:ea typeface="メイリオ" panose="020B0604030504040204" pitchFamily="50" charset="-128"/>
              </a:rPr>
              <a:t>）</a:t>
            </a:r>
            <a:r>
              <a:rPr lang="ja-JP" altLang="en-US" b="0" dirty="0">
                <a:latin typeface="メイリオ" panose="020B0604030504040204" pitchFamily="50" charset="-128"/>
                <a:ea typeface="メイリオ" panose="020B0604030504040204" pitchFamily="50" charset="-128"/>
              </a:rPr>
              <a:t>とは：</a:t>
            </a:r>
            <a:endParaRPr lang="en-US" altLang="ja-JP" b="0" dirty="0">
              <a:latin typeface="メイリオ" panose="020B0604030504040204" pitchFamily="50" charset="-128"/>
              <a:ea typeface="メイリオ" panose="020B0604030504040204" pitchFamily="50" charset="-128"/>
            </a:endParaRPr>
          </a:p>
          <a:p>
            <a:pPr>
              <a:defRPr/>
            </a:pPr>
            <a:r>
              <a:rPr lang="ja-JP" altLang="en-US" b="0" dirty="0">
                <a:latin typeface="メイリオ" panose="020B0604030504040204" pitchFamily="50" charset="-128"/>
                <a:ea typeface="メイリオ" panose="020B0604030504040204" pitchFamily="50" charset="-128"/>
              </a:rPr>
              <a:t>植生を外から見た時の外観上の特徴を</a:t>
            </a:r>
            <a:r>
              <a:rPr lang="ja-JP" altLang="en-US" b="0" dirty="0">
                <a:solidFill>
                  <a:srgbClr val="FF0000"/>
                </a:solidFill>
                <a:latin typeface="メイリオ" panose="020B0604030504040204" pitchFamily="50" charset="-128"/>
                <a:ea typeface="メイリオ" panose="020B0604030504040204" pitchFamily="50" charset="-128"/>
              </a:rPr>
              <a:t>相観</a:t>
            </a:r>
            <a:r>
              <a:rPr lang="ja-JP" altLang="en-US" b="0" dirty="0">
                <a:latin typeface="メイリオ" panose="020B0604030504040204" pitchFamily="50" charset="-128"/>
                <a:ea typeface="メイリオ" panose="020B0604030504040204" pitchFamily="50" charset="-128"/>
              </a:rPr>
              <a:t>と言うが、</a:t>
            </a:r>
            <a:r>
              <a:rPr lang="ja-JP" altLang="en-US" dirty="0">
                <a:latin typeface="メイリオ" panose="020B0604030504040204" pitchFamily="50" charset="-128"/>
                <a:ea typeface="メイリオ" panose="020B0604030504040204" pitchFamily="50" charset="-128"/>
              </a:rPr>
              <a:t>その相観を粗く分類したもの</a:t>
            </a:r>
            <a:r>
              <a:rPr lang="ja-JP" altLang="en-US" b="0" dirty="0">
                <a:latin typeface="メイリオ" panose="020B0604030504040204" pitchFamily="50" charset="-128"/>
                <a:ea typeface="メイリオ" panose="020B0604030504040204" pitchFamily="50" charset="-128"/>
              </a:rPr>
              <a:t>。 優占する植物の生活型（樹木、草本、灌木）、針葉か広葉か、落葉性か常緑性か、個体密度（密林・疎林）などが分類に用いられる。</a:t>
            </a:r>
            <a:endParaRPr lang="en-US" altLang="ja-JP" b="0" dirty="0">
              <a:latin typeface="メイリオ" panose="020B0604030504040204" pitchFamily="50" charset="-128"/>
              <a:ea typeface="メイリオ" panose="020B0604030504040204" pitchFamily="50" charset="-128"/>
            </a:endParaRPr>
          </a:p>
          <a:p>
            <a:pPr>
              <a:defRPr/>
            </a:pPr>
            <a:endParaRPr lang="en-US" altLang="ja-JP" sz="1575" b="0" dirty="0">
              <a:latin typeface="メイリオ" panose="020B0604030504040204" pitchFamily="50" charset="-128"/>
              <a:ea typeface="メイリオ" panose="020B0604030504040204" pitchFamily="50" charset="-128"/>
            </a:endParaRPr>
          </a:p>
          <a:p>
            <a:pPr>
              <a:defRPr/>
            </a:pPr>
            <a:r>
              <a:rPr lang="ja-JP" altLang="en-US" sz="1575" b="0" dirty="0">
                <a:latin typeface="メイリオ" panose="020B0604030504040204" pitchFamily="50" charset="-128"/>
                <a:ea typeface="メイリオ" panose="020B0604030504040204" pitchFamily="50" charset="-128"/>
              </a:rPr>
              <a:t>種群の環境適応の違いが、バイオームを形成する。このため、例えば「熱帯多雨林」という</a:t>
            </a:r>
            <a:r>
              <a:rPr lang="en-US" altLang="ja-JP" sz="1575" b="0" dirty="0">
                <a:latin typeface="メイリオ" panose="020B0604030504040204" pitchFamily="50" charset="-128"/>
                <a:ea typeface="メイリオ" panose="020B0604030504040204" pitchFamily="50" charset="-128"/>
              </a:rPr>
              <a:t>Biome</a:t>
            </a:r>
            <a:r>
              <a:rPr lang="ja-JP" altLang="en-US" sz="1575" b="0" dirty="0">
                <a:latin typeface="メイリオ" panose="020B0604030504040204" pitchFamily="50" charset="-128"/>
                <a:ea typeface="メイリオ" panose="020B0604030504040204" pitchFamily="50" charset="-128"/>
              </a:rPr>
              <a:t>は、大陸や地域ごとに種構成が異なるが、似た環境条件に対する適応様式が似ているため、上記のような共通した特徴を持つ。</a:t>
            </a:r>
          </a:p>
        </p:txBody>
      </p:sp>
      <p:sp>
        <p:nvSpPr>
          <p:cNvPr id="4" name="テキスト ボックス 3">
            <a:extLst>
              <a:ext uri="{FF2B5EF4-FFF2-40B4-BE49-F238E27FC236}">
                <a16:creationId xmlns:a16="http://schemas.microsoft.com/office/drawing/2014/main" id="{90E10835-A1C7-7A25-1337-4FA825BDC154}"/>
              </a:ext>
            </a:extLst>
          </p:cNvPr>
          <p:cNvSpPr txBox="1"/>
          <p:nvPr/>
        </p:nvSpPr>
        <p:spPr>
          <a:xfrm>
            <a:off x="1600200" y="411163"/>
            <a:ext cx="6065838" cy="490537"/>
          </a:xfrm>
          <a:prstGeom prst="rect">
            <a:avLst/>
          </a:prstGeom>
          <a:noFill/>
        </p:spPr>
        <p:txBody>
          <a:bodyPr>
            <a:spAutoFit/>
          </a:bodyPr>
          <a:lstStyle/>
          <a:p>
            <a:pPr algn="ctr">
              <a:defRPr/>
            </a:pPr>
            <a:r>
              <a:rPr lang="ja-JP" altLang="en-US" sz="2585" b="0" dirty="0">
                <a:solidFill>
                  <a:srgbClr val="0000FF"/>
                </a:solidFill>
                <a:latin typeface="メイリオ" panose="020B0604030504040204" pitchFamily="50" charset="-128"/>
                <a:ea typeface="メイリオ" panose="020B0604030504040204" pitchFamily="50" charset="-128"/>
              </a:rPr>
              <a:t>バイオームの例：熱帯多雨林</a:t>
            </a:r>
            <a:endParaRPr lang="ja-JP" altLang="en-US" sz="2585" b="0" baseline="30000" dirty="0">
              <a:solidFill>
                <a:srgbClr val="0000FF"/>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a:extLst>
              <a:ext uri="{FF2B5EF4-FFF2-40B4-BE49-F238E27FC236}">
                <a16:creationId xmlns:a16="http://schemas.microsoft.com/office/drawing/2014/main" id="{83DB7DAD-2FE1-DD2C-5B33-AD57CA353BBF}"/>
              </a:ext>
            </a:extLst>
          </p:cNvPr>
          <p:cNvSpPr/>
          <p:nvPr/>
        </p:nvSpPr>
        <p:spPr>
          <a:xfrm>
            <a:off x="139700" y="1219200"/>
            <a:ext cx="4889500" cy="4343400"/>
          </a:xfrm>
          <a:prstGeom prst="roundRect">
            <a:avLst>
              <a:gd name="adj" fmla="val 42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r>
              <a:rPr lang="ja-JP" altLang="en-US" sz="1200" b="0">
                <a:solidFill>
                  <a:srgbClr val="FFFFFF"/>
                </a:solidFill>
                <a:latin typeface="メイリオ" panose="020B0604030504040204" pitchFamily="50" charset="-128"/>
                <a:ea typeface="メイリオ" panose="020B0604030504040204" pitchFamily="50" charset="-128"/>
              </a:rPr>
              <a:t>光合成と細胞分裂速度の温度依存性</a:t>
            </a:r>
          </a:p>
          <a:p>
            <a:pPr algn="ctr">
              <a:defRPr/>
            </a:pPr>
            <a:r>
              <a:rPr lang="ja-JP" altLang="en-US" sz="1200" b="0">
                <a:solidFill>
                  <a:srgbClr val="FFFFFF"/>
                </a:solidFill>
                <a:latin typeface="メイリオ" panose="020B0604030504040204" pitchFamily="50" charset="-128"/>
                <a:ea typeface="メイリオ" panose="020B0604030504040204" pitchFamily="50" charset="-128"/>
              </a:rPr>
              <a:t>↑気温低下による光合成速度の低下は、細胞分裂速度の減少よりもゆるやか。</a:t>
            </a:r>
          </a:p>
          <a:p>
            <a:pPr algn="ctr">
              <a:defRPr/>
            </a:pPr>
            <a:r>
              <a:rPr lang="ja-JP" altLang="en-US" sz="1200" b="0">
                <a:solidFill>
                  <a:srgbClr val="FFFFFF"/>
                </a:solidFill>
                <a:latin typeface="メイリオ" panose="020B0604030504040204" pitchFamily="50" charset="-128"/>
                <a:ea typeface="メイリオ" panose="020B0604030504040204" pitchFamily="50" charset="-128"/>
              </a:rPr>
              <a:t>気温</a:t>
            </a:r>
            <a:r>
              <a:rPr lang="en-US" altLang="ja-JP" sz="1200" b="0">
                <a:solidFill>
                  <a:srgbClr val="FFFFFF"/>
                </a:solidFill>
                <a:latin typeface="メイリオ" panose="020B0604030504040204" pitchFamily="50" charset="-128"/>
                <a:ea typeface="メイリオ" panose="020B0604030504040204" pitchFamily="50" charset="-128"/>
              </a:rPr>
              <a:t>0℃</a:t>
            </a:r>
            <a:r>
              <a:rPr lang="ja-JP" altLang="en-US" sz="1200" b="0">
                <a:solidFill>
                  <a:srgbClr val="FFFFFF"/>
                </a:solidFill>
                <a:latin typeface="メイリオ" panose="020B0604030504040204" pitchFamily="50" charset="-128"/>
                <a:ea typeface="メイリオ" panose="020B0604030504040204" pitchFamily="50" charset="-128"/>
              </a:rPr>
              <a:t>以下では、殆ど成長できないが、そこそこの光合成はできる。</a:t>
            </a:r>
          </a:p>
        </p:txBody>
      </p:sp>
      <p:sp>
        <p:nvSpPr>
          <p:cNvPr id="28675" name="テキスト ボックス 3">
            <a:extLst>
              <a:ext uri="{FF2B5EF4-FFF2-40B4-BE49-F238E27FC236}">
                <a16:creationId xmlns:a16="http://schemas.microsoft.com/office/drawing/2014/main" id="{D10B7128-2862-9A44-D4AF-783A46B6EA2F}"/>
              </a:ext>
            </a:extLst>
          </p:cNvPr>
          <p:cNvSpPr txBox="1">
            <a:spLocks noChangeArrowheads="1"/>
          </p:cNvSpPr>
          <p:nvPr/>
        </p:nvSpPr>
        <p:spPr bwMode="auto">
          <a:xfrm>
            <a:off x="1941513" y="533400"/>
            <a:ext cx="4852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FF"/>
                </a:solidFill>
                <a:latin typeface="メイリオ" panose="020B0604030504040204" pitchFamily="50" charset="-128"/>
                <a:ea typeface="メイリオ" panose="020B0604030504040204" pitchFamily="50" charset="-128"/>
              </a:rPr>
              <a:t>バイオームの例：針葉樹林帯</a:t>
            </a:r>
          </a:p>
        </p:txBody>
      </p:sp>
      <p:sp>
        <p:nvSpPr>
          <p:cNvPr id="8" name="正方形/長方形 7">
            <a:extLst>
              <a:ext uri="{FF2B5EF4-FFF2-40B4-BE49-F238E27FC236}">
                <a16:creationId xmlns:a16="http://schemas.microsoft.com/office/drawing/2014/main" id="{C08BAFCA-EA90-0BB6-C91D-CA826B590194}"/>
              </a:ext>
            </a:extLst>
          </p:cNvPr>
          <p:cNvSpPr/>
          <p:nvPr/>
        </p:nvSpPr>
        <p:spPr>
          <a:xfrm>
            <a:off x="176213" y="1355725"/>
            <a:ext cx="4791075" cy="958850"/>
          </a:xfrm>
          <a:prstGeom prst="rect">
            <a:avLst/>
          </a:prstGeom>
          <a:solidFill>
            <a:schemeClr val="bg1"/>
          </a:solidFill>
          <a:ln>
            <a:solidFill>
              <a:schemeClr val="accent1">
                <a:shade val="50000"/>
              </a:schemeClr>
            </a:solidFill>
          </a:ln>
        </p:spPr>
        <p:txBody>
          <a:bodyPr>
            <a:spAutoFit/>
          </a:bodyPr>
          <a:lstStyle/>
          <a:p>
            <a:pPr>
              <a:spcAft>
                <a:spcPts val="450"/>
              </a:spcAft>
              <a:defRPr/>
            </a:pPr>
            <a:r>
              <a:rPr lang="ja-JP" altLang="en-US" b="0" dirty="0">
                <a:solidFill>
                  <a:srgbClr val="008000"/>
                </a:solidFill>
                <a:latin typeface="メイリオ" panose="020B0604030504040204" pitchFamily="50" charset="-128"/>
                <a:ea typeface="メイリオ" panose="020B0604030504040204" pitchFamily="50" charset="-128"/>
              </a:rPr>
              <a:t>北半球の亜寒帯 → マツ科</a:t>
            </a:r>
            <a:r>
              <a:rPr lang="ja-JP" altLang="en-US" sz="900" b="0" dirty="0">
                <a:solidFill>
                  <a:srgbClr val="008000"/>
                </a:solidFill>
                <a:latin typeface="メイリオ" panose="020B0604030504040204" pitchFamily="50" charset="-128"/>
                <a:ea typeface="メイリオ" panose="020B0604030504040204" pitchFamily="50" charset="-128"/>
              </a:rPr>
              <a:t>（トウヒ、モミ、ツガ、カラマツ、マツ）</a:t>
            </a:r>
            <a:endParaRPr lang="en-US" altLang="ja-JP" b="0" dirty="0">
              <a:solidFill>
                <a:srgbClr val="008000"/>
              </a:solidFill>
              <a:latin typeface="メイリオ" panose="020B0604030504040204" pitchFamily="50" charset="-128"/>
              <a:ea typeface="メイリオ" panose="020B0604030504040204" pitchFamily="50" charset="-128"/>
            </a:endParaRPr>
          </a:p>
          <a:p>
            <a:pPr>
              <a:spcAft>
                <a:spcPts val="450"/>
              </a:spcAft>
              <a:defRPr/>
            </a:pPr>
            <a:r>
              <a:rPr lang="ja-JP" altLang="en-US" b="0" dirty="0">
                <a:solidFill>
                  <a:srgbClr val="008000"/>
                </a:solidFill>
                <a:latin typeface="メイリオ" panose="020B0604030504040204" pitchFamily="50" charset="-128"/>
                <a:ea typeface="メイリオ" panose="020B0604030504040204" pitchFamily="50" charset="-128"/>
              </a:rPr>
              <a:t>北半球の温帯    → スギ科</a:t>
            </a:r>
            <a:endParaRPr lang="en-US" altLang="ja-JP" b="0" dirty="0">
              <a:solidFill>
                <a:srgbClr val="008000"/>
              </a:solidFill>
              <a:latin typeface="メイリオ" panose="020B0604030504040204" pitchFamily="50" charset="-128"/>
              <a:ea typeface="メイリオ" panose="020B0604030504040204" pitchFamily="50" charset="-128"/>
            </a:endParaRPr>
          </a:p>
          <a:p>
            <a:pPr>
              <a:spcAft>
                <a:spcPts val="450"/>
              </a:spcAft>
              <a:defRPr/>
            </a:pPr>
            <a:r>
              <a:rPr lang="ja-JP" altLang="en-US" b="0" dirty="0">
                <a:solidFill>
                  <a:srgbClr val="008000"/>
                </a:solidFill>
                <a:latin typeface="メイリオ" panose="020B0604030504040204" pitchFamily="50" charset="-128"/>
                <a:ea typeface="メイリオ" panose="020B0604030504040204" pitchFamily="50" charset="-128"/>
              </a:rPr>
              <a:t>南半球             → マキ科</a:t>
            </a:r>
            <a:r>
              <a:rPr lang="ja-JP" altLang="en-US" sz="900" b="0" dirty="0">
                <a:solidFill>
                  <a:srgbClr val="008000"/>
                </a:solidFill>
                <a:latin typeface="メイリオ" panose="020B0604030504040204" pitchFamily="50" charset="-128"/>
                <a:ea typeface="メイリオ" panose="020B0604030504040204" pitchFamily="50" charset="-128"/>
              </a:rPr>
              <a:t>（イヌマキ科</a:t>
            </a:r>
            <a:r>
              <a:rPr lang="en-US" altLang="ja-JP" sz="900" b="0" dirty="0">
                <a:solidFill>
                  <a:srgbClr val="008000"/>
                </a:solidFill>
                <a:latin typeface="メイリオ" panose="020B0604030504040204" pitchFamily="50" charset="-128"/>
                <a:ea typeface="メイリオ" panose="020B0604030504040204" pitchFamily="50" charset="-128"/>
              </a:rPr>
              <a:t>)</a:t>
            </a:r>
            <a:endParaRPr lang="ja-JP" altLang="en-US" b="0" dirty="0">
              <a:solidFill>
                <a:srgbClr val="008000"/>
              </a:solidFill>
              <a:latin typeface="メイリオ" panose="020B0604030504040204" pitchFamily="50" charset="-128"/>
              <a:ea typeface="メイリオ" panose="020B0604030504040204" pitchFamily="50" charset="-128"/>
            </a:endParaRPr>
          </a:p>
        </p:txBody>
      </p:sp>
      <p:pic>
        <p:nvPicPr>
          <p:cNvPr id="28677" name="図 16">
            <a:extLst>
              <a:ext uri="{FF2B5EF4-FFF2-40B4-BE49-F238E27FC236}">
                <a16:creationId xmlns:a16="http://schemas.microsoft.com/office/drawing/2014/main" id="{C85B9A54-2CC9-38F4-5CBC-E55F5655C4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2411413"/>
            <a:ext cx="4635500" cy="307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正方形/長方形 17">
            <a:extLst>
              <a:ext uri="{FF2B5EF4-FFF2-40B4-BE49-F238E27FC236}">
                <a16:creationId xmlns:a16="http://schemas.microsoft.com/office/drawing/2014/main" id="{0463009D-E840-FCAD-B609-C2F388484826}"/>
              </a:ext>
            </a:extLst>
          </p:cNvPr>
          <p:cNvSpPr>
            <a:spLocks noChangeArrowheads="1"/>
          </p:cNvSpPr>
          <p:nvPr/>
        </p:nvSpPr>
        <p:spPr bwMode="auto">
          <a:xfrm>
            <a:off x="5143500" y="1219200"/>
            <a:ext cx="3848100" cy="24622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600"/>
              </a:spcAft>
              <a:buFontTx/>
              <a:buNone/>
            </a:pPr>
            <a:r>
              <a:rPr lang="ja-JP" altLang="en-US" sz="1600" b="0">
                <a:solidFill>
                  <a:srgbClr val="C00000"/>
                </a:solidFill>
                <a:latin typeface="メイリオ" panose="020B0604030504040204" pitchFamily="50" charset="-128"/>
                <a:ea typeface="メイリオ" panose="020B0604030504040204" pitchFamily="50" charset="-128"/>
              </a:rPr>
              <a:t>針葉樹の地理分布は歴史的な制約によっても形成・維持されているようである。</a:t>
            </a:r>
            <a:endParaRPr lang="en-US" altLang="ja-JP" sz="1600" b="0">
              <a:solidFill>
                <a:srgbClr val="C00000"/>
              </a:solidFill>
              <a:latin typeface="メイリオ" panose="020B0604030504040204" pitchFamily="50" charset="-128"/>
              <a:ea typeface="メイリオ" panose="020B0604030504040204" pitchFamily="50" charset="-128"/>
            </a:endParaRPr>
          </a:p>
          <a:p>
            <a:pPr>
              <a:spcBef>
                <a:spcPct val="0"/>
              </a:spcBef>
              <a:spcAft>
                <a:spcPts val="600"/>
              </a:spcAft>
              <a:buFontTx/>
              <a:buNone/>
            </a:pPr>
            <a:r>
              <a:rPr lang="ja-JP" altLang="en-US" sz="1600" b="0">
                <a:latin typeface="メイリオ" panose="020B0604030504040204" pitchFamily="50" charset="-128"/>
                <a:ea typeface="メイリオ" panose="020B0604030504040204" pitchFamily="50" charset="-128"/>
              </a:rPr>
              <a:t>実際に、オーストラリアの降水量が少なく自生の広葉樹が育たない土地に、乾燥と貧土に耐える北半球の乾燥地のマツが大量に植樹され、よく成林して大規模なマツ植林地となった例がある。</a:t>
            </a:r>
          </a:p>
          <a:p>
            <a:pPr>
              <a:spcBef>
                <a:spcPct val="0"/>
              </a:spcBef>
              <a:spcAft>
                <a:spcPts val="1350"/>
              </a:spcAft>
              <a:buFontTx/>
              <a:buNone/>
            </a:pPr>
            <a:r>
              <a:rPr lang="ja-JP" altLang="en-US" sz="1600" b="0">
                <a:latin typeface="メイリオ" panose="020B0604030504040204" pitchFamily="50" charset="-128"/>
                <a:ea typeface="メイリオ" panose="020B0604030504040204" pitchFamily="50" charset="-128"/>
              </a:rPr>
              <a:t>なお、全球植生モデルでは、南半球の針葉樹林は、ほぼ無視されている。</a:t>
            </a:r>
          </a:p>
        </p:txBody>
      </p:sp>
      <p:sp>
        <p:nvSpPr>
          <p:cNvPr id="28679" name="テキスト ボックス 6">
            <a:extLst>
              <a:ext uri="{FF2B5EF4-FFF2-40B4-BE49-F238E27FC236}">
                <a16:creationId xmlns:a16="http://schemas.microsoft.com/office/drawing/2014/main" id="{353C2524-3514-A45A-5050-9E4946EDAD0D}"/>
              </a:ext>
            </a:extLst>
          </p:cNvPr>
          <p:cNvSpPr txBox="1">
            <a:spLocks noChangeArrowheads="1"/>
          </p:cNvSpPr>
          <p:nvPr/>
        </p:nvSpPr>
        <p:spPr bwMode="auto">
          <a:xfrm>
            <a:off x="1766888" y="5713413"/>
            <a:ext cx="32004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b="0">
                <a:latin typeface="メイリオ" panose="020B0604030504040204" pitchFamily="50" charset="-128"/>
                <a:ea typeface="メイリオ" panose="020B0604030504040204" pitchFamily="50" charset="-128"/>
              </a:rPr>
              <a:t>図の出典：酒井昭著、「植物の分布と環境適用」朝倉書店</a:t>
            </a:r>
          </a:p>
        </p:txBody>
      </p:sp>
      <p:sp>
        <p:nvSpPr>
          <p:cNvPr id="28680" name="正方形/長方形 17">
            <a:extLst>
              <a:ext uri="{FF2B5EF4-FFF2-40B4-BE49-F238E27FC236}">
                <a16:creationId xmlns:a16="http://schemas.microsoft.com/office/drawing/2014/main" id="{56BFD20C-FDC9-7907-A2F3-113849389867}"/>
              </a:ext>
            </a:extLst>
          </p:cNvPr>
          <p:cNvSpPr>
            <a:spLocks noChangeArrowheads="1"/>
          </p:cNvSpPr>
          <p:nvPr/>
        </p:nvSpPr>
        <p:spPr bwMode="auto">
          <a:xfrm>
            <a:off x="5143500" y="4038600"/>
            <a:ext cx="3848100" cy="213836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600"/>
              </a:spcAft>
              <a:buFontTx/>
              <a:buNone/>
            </a:pPr>
            <a:r>
              <a:rPr lang="ja-JP" altLang="en-US" sz="1600" b="0">
                <a:solidFill>
                  <a:srgbClr val="C00000"/>
                </a:solidFill>
                <a:latin typeface="メイリオ" panose="020B0604030504040204" pitchFamily="50" charset="-128"/>
                <a:ea typeface="メイリオ" panose="020B0604030504040204" pitchFamily="50" charset="-128"/>
              </a:rPr>
              <a:t>東シベリアには、落葉性針葉樹であるカラマツが優占する世界最大の針葉樹林帯が存在する。</a:t>
            </a:r>
            <a:endParaRPr lang="en-US" altLang="ja-JP" sz="1600" b="0">
              <a:solidFill>
                <a:srgbClr val="C00000"/>
              </a:solidFill>
              <a:latin typeface="メイリオ" panose="020B0604030504040204" pitchFamily="50" charset="-128"/>
              <a:ea typeface="メイリオ" panose="020B0604030504040204" pitchFamily="50" charset="-128"/>
            </a:endParaRPr>
          </a:p>
          <a:p>
            <a:pPr>
              <a:spcBef>
                <a:spcPct val="0"/>
              </a:spcBef>
              <a:spcAft>
                <a:spcPts val="600"/>
              </a:spcAft>
              <a:buFontTx/>
              <a:buNone/>
            </a:pPr>
            <a:r>
              <a:rPr lang="ja-JP" altLang="en-US" sz="1600" b="0">
                <a:latin typeface="メイリオ" panose="020B0604030504040204" pitchFamily="50" charset="-128"/>
                <a:ea typeface="メイリオ" panose="020B0604030504040204" pitchFamily="50" charset="-128"/>
              </a:rPr>
              <a:t>他方、北米の高緯度帯では、常緑性針葉樹であるトウヒが優占する。気候環境の近い両地域で、優先樹種の常緑・落葉性が異なる理由については、決定的な説明はされていない。</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a:extLst>
              <a:ext uri="{FF2B5EF4-FFF2-40B4-BE49-F238E27FC236}">
                <a16:creationId xmlns:a16="http://schemas.microsoft.com/office/drawing/2014/main" id="{48E9E21C-AB5B-BAFF-58FF-1F9B38F1C4C3}"/>
              </a:ext>
            </a:extLst>
          </p:cNvPr>
          <p:cNvSpPr/>
          <p:nvPr/>
        </p:nvSpPr>
        <p:spPr>
          <a:xfrm>
            <a:off x="258763" y="1539875"/>
            <a:ext cx="3427412" cy="3079750"/>
          </a:xfrm>
          <a:prstGeom prst="roundRect">
            <a:avLst>
              <a:gd name="adj" fmla="val 545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r>
              <a:rPr lang="ja-JP" altLang="en-US" sz="1500" b="0">
                <a:solidFill>
                  <a:srgbClr val="FFFFFF"/>
                </a:solidFill>
                <a:latin typeface="Arial" panose="020B0604020202020204" pitchFamily="34" charset="0"/>
                <a:ea typeface="ＭＳ Ｐゴシック" panose="020B0600070205080204" pitchFamily="50" charset="-128"/>
              </a:rPr>
              <a:t>光合成と細胞分裂速度の温度依存性</a:t>
            </a:r>
          </a:p>
          <a:p>
            <a:pPr algn="ctr">
              <a:defRPr/>
            </a:pPr>
            <a:r>
              <a:rPr lang="ja-JP" altLang="en-US" sz="1500" b="0">
                <a:solidFill>
                  <a:srgbClr val="FFFFFF"/>
                </a:solidFill>
                <a:latin typeface="Arial" panose="020B0604020202020204" pitchFamily="34" charset="0"/>
                <a:ea typeface="ＭＳ Ｐゴシック" panose="020B0600070205080204" pitchFamily="50" charset="-128"/>
              </a:rPr>
              <a:t>↑気温低下による光合成速度の低下は、細胞分裂速度の減少よりもゆるやか。</a:t>
            </a:r>
          </a:p>
          <a:p>
            <a:pPr algn="ctr">
              <a:defRPr/>
            </a:pPr>
            <a:r>
              <a:rPr lang="ja-JP" altLang="en-US" sz="1500" b="0">
                <a:solidFill>
                  <a:srgbClr val="FFFFFF"/>
                </a:solidFill>
                <a:latin typeface="Arial" panose="020B0604020202020204" pitchFamily="34" charset="0"/>
                <a:ea typeface="ＭＳ Ｐゴシック" panose="020B0600070205080204" pitchFamily="50" charset="-128"/>
              </a:rPr>
              <a:t>気温</a:t>
            </a:r>
            <a:r>
              <a:rPr lang="en-US" altLang="ja-JP" sz="1500" b="0">
                <a:solidFill>
                  <a:srgbClr val="FFFFFF"/>
                </a:solidFill>
                <a:latin typeface="Arial" panose="020B0604020202020204" pitchFamily="34" charset="0"/>
                <a:ea typeface="ＭＳ Ｐゴシック" panose="020B0600070205080204" pitchFamily="50" charset="-128"/>
              </a:rPr>
              <a:t>0℃</a:t>
            </a:r>
            <a:r>
              <a:rPr lang="ja-JP" altLang="en-US" sz="1500" b="0">
                <a:solidFill>
                  <a:srgbClr val="FFFFFF"/>
                </a:solidFill>
                <a:latin typeface="Arial" panose="020B0604020202020204" pitchFamily="34" charset="0"/>
                <a:ea typeface="ＭＳ Ｐゴシック" panose="020B0600070205080204" pitchFamily="50" charset="-128"/>
              </a:rPr>
              <a:t>以下では、殆ど成長できないが、そこそこの光合成はできる。</a:t>
            </a:r>
          </a:p>
        </p:txBody>
      </p:sp>
      <p:sp>
        <p:nvSpPr>
          <p:cNvPr id="30723" name="テキスト ボックス 3">
            <a:extLst>
              <a:ext uri="{FF2B5EF4-FFF2-40B4-BE49-F238E27FC236}">
                <a16:creationId xmlns:a16="http://schemas.microsoft.com/office/drawing/2014/main" id="{C954613B-4D99-C64C-3AA8-952EFCAC3DCE}"/>
              </a:ext>
            </a:extLst>
          </p:cNvPr>
          <p:cNvSpPr txBox="1">
            <a:spLocks noChangeArrowheads="1"/>
          </p:cNvSpPr>
          <p:nvPr/>
        </p:nvSpPr>
        <p:spPr bwMode="auto">
          <a:xfrm>
            <a:off x="661988" y="595313"/>
            <a:ext cx="7891462"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100" b="0">
                <a:solidFill>
                  <a:srgbClr val="0000FF"/>
                </a:solidFill>
                <a:latin typeface="メイリオ" panose="020B0604030504040204" pitchFamily="50" charset="-128"/>
                <a:ea typeface="メイリオ" panose="020B0604030504040204" pitchFamily="50" charset="-128"/>
              </a:rPr>
              <a:t>バイオームの例：ユーラシア大陸の</a:t>
            </a:r>
            <a:r>
              <a:rPr lang="en-US" altLang="ja-JP" sz="2100" b="0">
                <a:solidFill>
                  <a:srgbClr val="0000FF"/>
                </a:solidFill>
                <a:latin typeface="メイリオ" panose="020B0604030504040204" pitchFamily="50" charset="-128"/>
                <a:ea typeface="メイリオ" panose="020B0604030504040204" pitchFamily="50" charset="-128"/>
              </a:rPr>
              <a:t>2</a:t>
            </a:r>
            <a:r>
              <a:rPr lang="ja-JP" altLang="en-US" sz="2100" b="0">
                <a:solidFill>
                  <a:srgbClr val="0000FF"/>
                </a:solidFill>
                <a:latin typeface="メイリオ" panose="020B0604030504040204" pitchFamily="50" charset="-128"/>
                <a:ea typeface="メイリオ" panose="020B0604030504040204" pitchFamily="50" charset="-128"/>
              </a:rPr>
              <a:t>つの温帯性常緑広葉樹林帯</a:t>
            </a:r>
          </a:p>
        </p:txBody>
      </p:sp>
      <p:pic>
        <p:nvPicPr>
          <p:cNvPr id="30724" name="図 2">
            <a:extLst>
              <a:ext uri="{FF2B5EF4-FFF2-40B4-BE49-F238E27FC236}">
                <a16:creationId xmlns:a16="http://schemas.microsoft.com/office/drawing/2014/main" id="{7FE1AEAC-CE1D-B118-6690-38DE594D49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75" y="1668463"/>
            <a:ext cx="3275013" cy="288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a:extLst>
              <a:ext uri="{FF2B5EF4-FFF2-40B4-BE49-F238E27FC236}">
                <a16:creationId xmlns:a16="http://schemas.microsoft.com/office/drawing/2014/main" id="{6DFC60B4-D27B-09B2-D0F0-6B145DAC2C20}"/>
              </a:ext>
            </a:extLst>
          </p:cNvPr>
          <p:cNvSpPr/>
          <p:nvPr/>
        </p:nvSpPr>
        <p:spPr>
          <a:xfrm>
            <a:off x="4010025" y="2841625"/>
            <a:ext cx="4543425" cy="1311275"/>
          </a:xfrm>
          <a:prstGeom prst="rect">
            <a:avLst/>
          </a:prstGeom>
          <a:solidFill>
            <a:schemeClr val="bg1"/>
          </a:solidFill>
          <a:ln>
            <a:solidFill>
              <a:schemeClr val="accent1">
                <a:shade val="50000"/>
              </a:schemeClr>
            </a:solidFill>
          </a:ln>
        </p:spPr>
        <p:txBody>
          <a:bodyPr>
            <a:spAutoFit/>
          </a:bodyPr>
          <a:lstStyle/>
          <a:p>
            <a:pPr>
              <a:spcAft>
                <a:spcPts val="450"/>
              </a:spcAft>
              <a:defRPr/>
            </a:pPr>
            <a:r>
              <a:rPr lang="ja-JP" altLang="en-US" sz="1500" b="0" dirty="0">
                <a:latin typeface="メイリオ" panose="020B0604030504040204" pitchFamily="50" charset="-128"/>
                <a:ea typeface="メイリオ" panose="020B0604030504040204" pitchFamily="50" charset="-128"/>
              </a:rPr>
              <a:t>温暖（最寒月の平均気温2℃以上、かつ土壌は凍結しない）なモンスーンや沿海地域の常緑広葉樹　（カシ、シイ、マテバシイ、クスノキ科、ツバキ科など）</a:t>
            </a:r>
            <a:endParaRPr lang="en-US" altLang="ja-JP" sz="1500" b="0" dirty="0">
              <a:latin typeface="メイリオ" panose="020B0604030504040204" pitchFamily="50" charset="-128"/>
              <a:ea typeface="メイリオ" panose="020B0604030504040204" pitchFamily="50" charset="-128"/>
            </a:endParaRPr>
          </a:p>
          <a:p>
            <a:pPr>
              <a:spcAft>
                <a:spcPts val="450"/>
              </a:spcAft>
              <a:defRPr/>
            </a:pPr>
            <a:r>
              <a:rPr lang="ja-JP" altLang="en-US" sz="1500" b="0" dirty="0">
                <a:solidFill>
                  <a:srgbClr val="FF0000"/>
                </a:solidFill>
                <a:latin typeface="メイリオ" panose="020B0604030504040204" pitchFamily="50" charset="-128"/>
                <a:ea typeface="メイリオ" panose="020B0604030504040204" pitchFamily="50" charset="-128"/>
              </a:rPr>
              <a:t>夏の乾燥に弱い</a:t>
            </a:r>
            <a:r>
              <a:rPr lang="ja-JP" altLang="en-US" sz="1500" b="0" dirty="0">
                <a:latin typeface="メイリオ" panose="020B0604030504040204" pitchFamily="50" charset="-128"/>
                <a:ea typeface="メイリオ" panose="020B0604030504040204" pitchFamily="50" charset="-128"/>
              </a:rPr>
              <a:t>ことが多い。</a:t>
            </a:r>
          </a:p>
        </p:txBody>
      </p:sp>
      <p:sp>
        <p:nvSpPr>
          <p:cNvPr id="9" name="正方形/長方形 8">
            <a:extLst>
              <a:ext uri="{FF2B5EF4-FFF2-40B4-BE49-F238E27FC236}">
                <a16:creationId xmlns:a16="http://schemas.microsoft.com/office/drawing/2014/main" id="{2C0B6E42-85A8-C758-5FF1-FE0B23B6E789}"/>
              </a:ext>
            </a:extLst>
          </p:cNvPr>
          <p:cNvSpPr/>
          <p:nvPr/>
        </p:nvSpPr>
        <p:spPr>
          <a:xfrm>
            <a:off x="4010025" y="1295400"/>
            <a:ext cx="4543425" cy="1309688"/>
          </a:xfrm>
          <a:prstGeom prst="rect">
            <a:avLst/>
          </a:prstGeom>
          <a:solidFill>
            <a:schemeClr val="bg1"/>
          </a:solidFill>
          <a:ln>
            <a:solidFill>
              <a:schemeClr val="accent1">
                <a:shade val="50000"/>
              </a:schemeClr>
            </a:solidFill>
          </a:ln>
        </p:spPr>
        <p:txBody>
          <a:bodyPr>
            <a:spAutoFit/>
          </a:bodyPr>
          <a:lstStyle/>
          <a:p>
            <a:pPr>
              <a:spcAft>
                <a:spcPts val="450"/>
              </a:spcAft>
              <a:defRPr/>
            </a:pPr>
            <a:r>
              <a:rPr lang="ja-JP" altLang="en-US" sz="1500" b="0" dirty="0">
                <a:latin typeface="メイリオ" panose="020B0604030504040204" pitchFamily="50" charset="-128"/>
                <a:ea typeface="メイリオ" panose="020B0604030504040204" pitchFamily="50" charset="-128"/>
              </a:rPr>
              <a:t>地中海性気候の常緑広葉樹林帯（オリーブ、セイヨウヒイラギ、コルクカシ、など）。</a:t>
            </a:r>
            <a:endParaRPr lang="en-US" altLang="ja-JP" sz="1500" b="0" dirty="0">
              <a:latin typeface="メイリオ" panose="020B0604030504040204" pitchFamily="50" charset="-128"/>
              <a:ea typeface="メイリオ" panose="020B0604030504040204" pitchFamily="50" charset="-128"/>
            </a:endParaRPr>
          </a:p>
          <a:p>
            <a:pPr>
              <a:spcAft>
                <a:spcPts val="450"/>
              </a:spcAft>
              <a:defRPr/>
            </a:pPr>
            <a:r>
              <a:rPr lang="ja-JP" altLang="en-US" sz="1500" b="0" dirty="0">
                <a:solidFill>
                  <a:srgbClr val="FF0000"/>
                </a:solidFill>
                <a:latin typeface="メイリオ" panose="020B0604030504040204" pitchFamily="50" charset="-128"/>
                <a:ea typeface="メイリオ" panose="020B0604030504040204" pitchFamily="50" charset="-128"/>
              </a:rPr>
              <a:t>夏の乾燥と、冬の多雨に適応</a:t>
            </a:r>
            <a:r>
              <a:rPr lang="ja-JP" altLang="en-US" sz="1500" b="0" dirty="0">
                <a:latin typeface="メイリオ" panose="020B0604030504040204" pitchFamily="50" charset="-128"/>
                <a:ea typeface="メイリオ" panose="020B0604030504040204" pitchFamily="50" charset="-128"/>
              </a:rPr>
              <a:t>。葉は小さく厚い。高温な夏には蒸散を抑え、その前後の4～6月、10～11月に最大の蒸散量を持つ。</a:t>
            </a:r>
            <a:endParaRPr lang="en-US" altLang="ja-JP" sz="1500" b="0" dirty="0">
              <a:latin typeface="メイリオ" panose="020B0604030504040204" pitchFamily="50" charset="-128"/>
              <a:ea typeface="メイリオ" panose="020B0604030504040204" pitchFamily="50" charset="-128"/>
            </a:endParaRPr>
          </a:p>
        </p:txBody>
      </p:sp>
      <p:sp>
        <p:nvSpPr>
          <p:cNvPr id="30727" name="正方形/長方形 10">
            <a:extLst>
              <a:ext uri="{FF2B5EF4-FFF2-40B4-BE49-F238E27FC236}">
                <a16:creationId xmlns:a16="http://schemas.microsoft.com/office/drawing/2014/main" id="{35176428-60D0-9257-F9FB-49FEE8C4A098}"/>
              </a:ext>
            </a:extLst>
          </p:cNvPr>
          <p:cNvSpPr>
            <a:spLocks noChangeArrowheads="1"/>
          </p:cNvSpPr>
          <p:nvPr/>
        </p:nvSpPr>
        <p:spPr bwMode="auto">
          <a:xfrm>
            <a:off x="258763" y="4857750"/>
            <a:ext cx="8656637" cy="17541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0">
                <a:latin typeface="メイリオ" panose="020B0604030504040204" pitchFamily="50" charset="-128"/>
                <a:ea typeface="メイリオ" panose="020B0604030504040204" pitchFamily="50" charset="-128"/>
              </a:rPr>
              <a:t>ギリシア、トルコなどでは硬葉カシの高木林はほとんど破壊され、現在よくみられる硬葉樹林は高さ1mほどの灌木林（maquis、macchie；マキ、マッキー、マキーと呼ばれる）である。良質の土壌地帯では放置すると高木林に遷移する場合もあるが、一般に山火事や放牧などにより、この状態で維持されるか、低木種や草本などから構成される植生となる。なお、地中海性気候には乾燥耐性を持つ常緑針葉樹（マツ類、ヒマラヤシーダの仲間、イトスギ、ビャクシン）も分布する。</a:t>
            </a:r>
          </a:p>
        </p:txBody>
      </p:sp>
      <p:sp>
        <p:nvSpPr>
          <p:cNvPr id="12" name="円弧 11">
            <a:extLst>
              <a:ext uri="{FF2B5EF4-FFF2-40B4-BE49-F238E27FC236}">
                <a16:creationId xmlns:a16="http://schemas.microsoft.com/office/drawing/2014/main" id="{C74A06C7-7445-B3ED-B101-35AB09D76D08}"/>
              </a:ext>
            </a:extLst>
          </p:cNvPr>
          <p:cNvSpPr/>
          <p:nvPr/>
        </p:nvSpPr>
        <p:spPr>
          <a:xfrm rot="20073994">
            <a:off x="-749300" y="2254250"/>
            <a:ext cx="5024438" cy="2376488"/>
          </a:xfrm>
          <a:prstGeom prst="arc">
            <a:avLst>
              <a:gd name="adj1" fmla="val 15242853"/>
              <a:gd name="adj2" fmla="val 21585024"/>
            </a:avLst>
          </a:prstGeom>
          <a:ln w="19050">
            <a:solidFill>
              <a:srgbClr val="FF0000"/>
            </a:solidFill>
            <a:head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sz="1500" b="0"/>
          </a:p>
        </p:txBody>
      </p:sp>
      <p:cxnSp>
        <p:nvCxnSpPr>
          <p:cNvPr id="14" name="直線矢印コネクタ 13">
            <a:extLst>
              <a:ext uri="{FF2B5EF4-FFF2-40B4-BE49-F238E27FC236}">
                <a16:creationId xmlns:a16="http://schemas.microsoft.com/office/drawing/2014/main" id="{2B8913A8-2F1F-972D-2720-92158F41B94B}"/>
              </a:ext>
            </a:extLst>
          </p:cNvPr>
          <p:cNvCxnSpPr>
            <a:cxnSpLocks/>
            <a:stCxn id="8" idx="1"/>
          </p:cNvCxnSpPr>
          <p:nvPr/>
        </p:nvCxnSpPr>
        <p:spPr>
          <a:xfrm flipH="1" flipV="1">
            <a:off x="2667000" y="2841625"/>
            <a:ext cx="1343025" cy="655638"/>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0730" name="テキスト ボックス 12">
            <a:extLst>
              <a:ext uri="{FF2B5EF4-FFF2-40B4-BE49-F238E27FC236}">
                <a16:creationId xmlns:a16="http://schemas.microsoft.com/office/drawing/2014/main" id="{160F51A8-82AA-F82C-64F1-69D08C63DF08}"/>
              </a:ext>
            </a:extLst>
          </p:cNvPr>
          <p:cNvSpPr txBox="1">
            <a:spLocks noChangeArrowheads="1"/>
          </p:cNvSpPr>
          <p:nvPr/>
        </p:nvSpPr>
        <p:spPr bwMode="auto">
          <a:xfrm>
            <a:off x="1568450" y="4608513"/>
            <a:ext cx="20272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600" b="0">
                <a:latin typeface="Nimbus Roman No9 L" pitchFamily="16" charset="0"/>
              </a:rPr>
              <a:t>図の出典：酒井昭著、「植物の分布と環境適用」朝倉書店</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図 2">
            <a:extLst>
              <a:ext uri="{FF2B5EF4-FFF2-40B4-BE49-F238E27FC236}">
                <a16:creationId xmlns:a16="http://schemas.microsoft.com/office/drawing/2014/main" id="{781CD4D2-AB84-7AB0-71AC-78CE29EC8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3200" y="1044575"/>
            <a:ext cx="4703763"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テキスト ボックス 5">
            <a:extLst>
              <a:ext uri="{FF2B5EF4-FFF2-40B4-BE49-F238E27FC236}">
                <a16:creationId xmlns:a16="http://schemas.microsoft.com/office/drawing/2014/main" id="{1CB06556-A87F-11DF-6CE1-4F50B3C33594}"/>
              </a:ext>
            </a:extLst>
          </p:cNvPr>
          <p:cNvSpPr txBox="1">
            <a:spLocks noChangeArrowheads="1"/>
          </p:cNvSpPr>
          <p:nvPr/>
        </p:nvSpPr>
        <p:spPr bwMode="auto">
          <a:xfrm>
            <a:off x="373063" y="5334000"/>
            <a:ext cx="3665537" cy="369888"/>
          </a:xfrm>
          <a:prstGeom prst="rect">
            <a:avLst/>
          </a:prstGeom>
          <a:solidFill>
            <a:schemeClr val="bg1"/>
          </a:solidFill>
          <a:ln w="9525">
            <a:solidFill>
              <a:schemeClr val="accent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0">
                <a:solidFill>
                  <a:srgbClr val="008000"/>
                </a:solidFill>
                <a:latin typeface="メイリオ" panose="020B0604030504040204" pitchFamily="50" charset="-128"/>
                <a:ea typeface="メイリオ" panose="020B0604030504040204" pitchFamily="50" charset="-128"/>
              </a:rPr>
              <a:t>年間を通じて温暖で湿潤な気候区</a:t>
            </a:r>
          </a:p>
        </p:txBody>
      </p:sp>
      <p:sp>
        <p:nvSpPr>
          <p:cNvPr id="32772" name="テキスト ボックス 14">
            <a:extLst>
              <a:ext uri="{FF2B5EF4-FFF2-40B4-BE49-F238E27FC236}">
                <a16:creationId xmlns:a16="http://schemas.microsoft.com/office/drawing/2014/main" id="{C6791490-5FE7-8004-3DD9-EC9067ABB86F}"/>
              </a:ext>
            </a:extLst>
          </p:cNvPr>
          <p:cNvSpPr txBox="1">
            <a:spLocks noChangeArrowheads="1"/>
          </p:cNvSpPr>
          <p:nvPr/>
        </p:nvSpPr>
        <p:spPr bwMode="auto">
          <a:xfrm>
            <a:off x="412750" y="3841750"/>
            <a:ext cx="3411538" cy="369888"/>
          </a:xfrm>
          <a:prstGeom prst="rect">
            <a:avLst/>
          </a:prstGeom>
          <a:solidFill>
            <a:schemeClr val="bg1"/>
          </a:solidFill>
          <a:ln w="9525">
            <a:solidFill>
              <a:schemeClr val="accent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0">
                <a:solidFill>
                  <a:srgbClr val="008000"/>
                </a:solidFill>
                <a:latin typeface="メイリオ" panose="020B0604030504040204" pitchFamily="50" charset="-128"/>
                <a:ea typeface="メイリオ" panose="020B0604030504040204" pitchFamily="50" charset="-128"/>
              </a:rPr>
              <a:t>年間を通じて適度な気候</a:t>
            </a:r>
          </a:p>
        </p:txBody>
      </p:sp>
      <p:cxnSp>
        <p:nvCxnSpPr>
          <p:cNvPr id="16" name="直線矢印コネクタ 15">
            <a:extLst>
              <a:ext uri="{FF2B5EF4-FFF2-40B4-BE49-F238E27FC236}">
                <a16:creationId xmlns:a16="http://schemas.microsoft.com/office/drawing/2014/main" id="{79194EEF-1228-7CB5-E165-8FD5DAED1422}"/>
              </a:ext>
            </a:extLst>
          </p:cNvPr>
          <p:cNvCxnSpPr>
            <a:cxnSpLocks/>
            <a:stCxn id="32775" idx="3"/>
          </p:cNvCxnSpPr>
          <p:nvPr/>
        </p:nvCxnSpPr>
        <p:spPr>
          <a:xfrm flipV="1">
            <a:off x="3741738" y="1498600"/>
            <a:ext cx="2622550" cy="9525"/>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774" name="テキスト ボックス 18">
            <a:extLst>
              <a:ext uri="{FF2B5EF4-FFF2-40B4-BE49-F238E27FC236}">
                <a16:creationId xmlns:a16="http://schemas.microsoft.com/office/drawing/2014/main" id="{C5BCA4DF-51D1-D6E2-2D89-9AD996E3CAAE}"/>
              </a:ext>
            </a:extLst>
          </p:cNvPr>
          <p:cNvSpPr txBox="1">
            <a:spLocks noChangeArrowheads="1"/>
          </p:cNvSpPr>
          <p:nvPr/>
        </p:nvSpPr>
        <p:spPr bwMode="auto">
          <a:xfrm>
            <a:off x="371475" y="2935288"/>
            <a:ext cx="3411538" cy="646112"/>
          </a:xfrm>
          <a:prstGeom prst="rect">
            <a:avLst/>
          </a:prstGeom>
          <a:solidFill>
            <a:schemeClr val="bg1"/>
          </a:solidFill>
          <a:ln w="9525">
            <a:solidFill>
              <a:schemeClr val="accent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0">
                <a:solidFill>
                  <a:srgbClr val="008000"/>
                </a:solidFill>
                <a:latin typeface="メイリオ" panose="020B0604030504040204" pitchFamily="50" charset="-128"/>
                <a:ea typeface="メイリオ" panose="020B0604030504040204" pitchFamily="50" charset="-128"/>
              </a:rPr>
              <a:t>冬期は光合成に適さないため、落葉樹が優占</a:t>
            </a:r>
          </a:p>
        </p:txBody>
      </p:sp>
      <p:sp>
        <p:nvSpPr>
          <p:cNvPr id="32775" name="テキスト ボックス 19">
            <a:extLst>
              <a:ext uri="{FF2B5EF4-FFF2-40B4-BE49-F238E27FC236}">
                <a16:creationId xmlns:a16="http://schemas.microsoft.com/office/drawing/2014/main" id="{B97444EF-F0DA-B9DD-F13A-D5D5F62F4A2C}"/>
              </a:ext>
            </a:extLst>
          </p:cNvPr>
          <p:cNvSpPr txBox="1">
            <a:spLocks noChangeArrowheads="1"/>
          </p:cNvSpPr>
          <p:nvPr/>
        </p:nvSpPr>
        <p:spPr bwMode="auto">
          <a:xfrm>
            <a:off x="330200" y="1046163"/>
            <a:ext cx="3411538" cy="923925"/>
          </a:xfrm>
          <a:prstGeom prst="rect">
            <a:avLst/>
          </a:prstGeom>
          <a:solidFill>
            <a:schemeClr val="bg1"/>
          </a:solidFill>
          <a:ln w="9525">
            <a:solidFill>
              <a:schemeClr val="accent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0">
                <a:solidFill>
                  <a:srgbClr val="008000"/>
                </a:solidFill>
                <a:latin typeface="メイリオ" panose="020B0604030504040204" pitchFamily="50" charset="-128"/>
                <a:ea typeface="メイリオ" panose="020B0604030504040204" pitchFamily="50" charset="-128"/>
              </a:rPr>
              <a:t>非常に短い夏（成長期間は年</a:t>
            </a:r>
            <a:r>
              <a:rPr lang="en-US" altLang="ja-JP" sz="1800" b="0">
                <a:solidFill>
                  <a:srgbClr val="008000"/>
                </a:solidFill>
                <a:latin typeface="メイリオ" panose="020B0604030504040204" pitchFamily="50" charset="-128"/>
                <a:ea typeface="メイリオ" panose="020B0604030504040204" pitchFamily="50" charset="-128"/>
              </a:rPr>
              <a:t>3</a:t>
            </a:r>
            <a:r>
              <a:rPr lang="ja-JP" altLang="en-US" sz="1800" b="0">
                <a:solidFill>
                  <a:srgbClr val="008000"/>
                </a:solidFill>
                <a:latin typeface="メイリオ" panose="020B0604030504040204" pitchFamily="50" charset="-128"/>
                <a:ea typeface="メイリオ" panose="020B0604030504040204" pitchFamily="50" charset="-128"/>
              </a:rPr>
              <a:t>ヶ月未満）、非常に厳しい冬。永久凍土上に発達した植生。</a:t>
            </a:r>
          </a:p>
        </p:txBody>
      </p:sp>
      <p:sp>
        <p:nvSpPr>
          <p:cNvPr id="32776" name="テキスト ボックス 20">
            <a:extLst>
              <a:ext uri="{FF2B5EF4-FFF2-40B4-BE49-F238E27FC236}">
                <a16:creationId xmlns:a16="http://schemas.microsoft.com/office/drawing/2014/main" id="{3BBACEB7-E0C8-0501-0166-A7ACB4157415}"/>
              </a:ext>
            </a:extLst>
          </p:cNvPr>
          <p:cNvSpPr txBox="1">
            <a:spLocks noChangeArrowheads="1"/>
          </p:cNvSpPr>
          <p:nvPr/>
        </p:nvSpPr>
        <p:spPr bwMode="auto">
          <a:xfrm>
            <a:off x="330200" y="2128838"/>
            <a:ext cx="3411538" cy="646112"/>
          </a:xfrm>
          <a:prstGeom prst="rect">
            <a:avLst/>
          </a:prstGeom>
          <a:solidFill>
            <a:schemeClr val="bg1"/>
          </a:solidFill>
          <a:ln w="9525">
            <a:solidFill>
              <a:schemeClr val="accent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0">
                <a:solidFill>
                  <a:srgbClr val="008000"/>
                </a:solidFill>
                <a:latin typeface="メイリオ" panose="020B0604030504040204" pitchFamily="50" charset="-128"/>
                <a:ea typeface="メイリオ" panose="020B0604030504040204" pitchFamily="50" charset="-128"/>
              </a:rPr>
              <a:t>乾燥と霜害に強い針葉樹種が優占する</a:t>
            </a:r>
          </a:p>
        </p:txBody>
      </p:sp>
      <p:cxnSp>
        <p:nvCxnSpPr>
          <p:cNvPr id="23" name="直線矢印コネクタ 22">
            <a:extLst>
              <a:ext uri="{FF2B5EF4-FFF2-40B4-BE49-F238E27FC236}">
                <a16:creationId xmlns:a16="http://schemas.microsoft.com/office/drawing/2014/main" id="{98A2CC0B-A685-0F19-2820-EE73367A7FB3}"/>
              </a:ext>
            </a:extLst>
          </p:cNvPr>
          <p:cNvCxnSpPr>
            <a:cxnSpLocks/>
            <a:stCxn id="32776" idx="3"/>
          </p:cNvCxnSpPr>
          <p:nvPr/>
        </p:nvCxnSpPr>
        <p:spPr>
          <a:xfrm flipV="1">
            <a:off x="3741738" y="1995488"/>
            <a:ext cx="2643187" cy="45561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F525E62E-BCAC-D1AD-8276-ED8D150AB296}"/>
              </a:ext>
            </a:extLst>
          </p:cNvPr>
          <p:cNvCxnSpPr>
            <a:cxnSpLocks/>
            <a:stCxn id="32774" idx="3"/>
          </p:cNvCxnSpPr>
          <p:nvPr/>
        </p:nvCxnSpPr>
        <p:spPr>
          <a:xfrm flipV="1">
            <a:off x="3783013" y="2555875"/>
            <a:ext cx="2873375" cy="7032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8464BA2C-9996-472E-A241-DC63CEE1842B}"/>
              </a:ext>
            </a:extLst>
          </p:cNvPr>
          <p:cNvCxnSpPr>
            <a:cxnSpLocks/>
            <a:stCxn id="32772" idx="3"/>
          </p:cNvCxnSpPr>
          <p:nvPr/>
        </p:nvCxnSpPr>
        <p:spPr>
          <a:xfrm flipV="1">
            <a:off x="3824288" y="2943225"/>
            <a:ext cx="2560637" cy="108426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82BB0CE4-8D1C-CC14-2F59-00C4DF54C967}"/>
              </a:ext>
            </a:extLst>
          </p:cNvPr>
          <p:cNvCxnSpPr>
            <a:cxnSpLocks/>
            <a:stCxn id="32771" idx="3"/>
          </p:cNvCxnSpPr>
          <p:nvPr/>
        </p:nvCxnSpPr>
        <p:spPr>
          <a:xfrm flipV="1">
            <a:off x="4038600" y="3841750"/>
            <a:ext cx="2209800" cy="16764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2AC2270D-B853-190A-2847-6872DD47A245}"/>
              </a:ext>
            </a:extLst>
          </p:cNvPr>
          <p:cNvCxnSpPr>
            <a:cxnSpLocks/>
          </p:cNvCxnSpPr>
          <p:nvPr/>
        </p:nvCxnSpPr>
        <p:spPr>
          <a:xfrm flipV="1">
            <a:off x="3757613" y="3394075"/>
            <a:ext cx="2322512" cy="14478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782" name="正方形/長方形 1">
            <a:extLst>
              <a:ext uri="{FF2B5EF4-FFF2-40B4-BE49-F238E27FC236}">
                <a16:creationId xmlns:a16="http://schemas.microsoft.com/office/drawing/2014/main" id="{8201225D-2618-DB70-D4BB-2A690B49B6C5}"/>
              </a:ext>
            </a:extLst>
          </p:cNvPr>
          <p:cNvSpPr>
            <a:spLocks noChangeArrowheads="1"/>
          </p:cNvSpPr>
          <p:nvPr/>
        </p:nvSpPr>
        <p:spPr bwMode="auto">
          <a:xfrm>
            <a:off x="5756275" y="4133850"/>
            <a:ext cx="29622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en-US" altLang="ja-JP" sz="800" b="0">
                <a:latin typeface="メイリオ" panose="020B0604030504040204" pitchFamily="50" charset="-128"/>
                <a:ea typeface="メイリオ" panose="020B0604030504040204" pitchFamily="50" charset="-128"/>
              </a:rPr>
              <a:t>Adams (2010) Vegetation-Climate Interaction</a:t>
            </a:r>
            <a:endParaRPr lang="ja-JP" altLang="en-US" sz="800" b="0">
              <a:latin typeface="メイリオ" panose="020B0604030504040204" pitchFamily="50" charset="-128"/>
              <a:ea typeface="メイリオ" panose="020B0604030504040204" pitchFamily="50" charset="-128"/>
            </a:endParaRPr>
          </a:p>
        </p:txBody>
      </p:sp>
      <p:sp>
        <p:nvSpPr>
          <p:cNvPr id="32783" name="Text Box 51">
            <a:extLst>
              <a:ext uri="{FF2B5EF4-FFF2-40B4-BE49-F238E27FC236}">
                <a16:creationId xmlns:a16="http://schemas.microsoft.com/office/drawing/2014/main" id="{73D12ADF-5483-072A-7E6C-359D528246E6}"/>
              </a:ext>
            </a:extLst>
          </p:cNvPr>
          <p:cNvSpPr txBox="1">
            <a:spLocks noChangeArrowheads="1"/>
          </p:cNvSpPr>
          <p:nvPr/>
        </p:nvSpPr>
        <p:spPr bwMode="auto">
          <a:xfrm>
            <a:off x="533400" y="6173788"/>
            <a:ext cx="8077200" cy="369887"/>
          </a:xfrm>
          <a:prstGeom prst="rect">
            <a:avLst/>
          </a:prstGeom>
          <a:solidFill>
            <a:srgbClr val="FFFF99">
              <a:alpha val="9411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ts val="450"/>
              </a:spcBef>
              <a:spcAft>
                <a:spcPts val="450"/>
              </a:spcAft>
              <a:buFontTx/>
              <a:buNone/>
            </a:pPr>
            <a:r>
              <a:rPr kumimoji="1" lang="ja-JP" altLang="en-US" sz="1800" b="0">
                <a:latin typeface="メイリオ" panose="020B0604030504040204" pitchFamily="50" charset="-128"/>
                <a:ea typeface="メイリオ" panose="020B0604030504040204" pitchFamily="50" charset="-128"/>
              </a:rPr>
              <a:t>東アジアでは、緯度に沿って優占樹種の常緑性・落葉性が交互に入れ替わる</a:t>
            </a:r>
          </a:p>
        </p:txBody>
      </p:sp>
      <p:sp>
        <p:nvSpPr>
          <p:cNvPr id="32784" name="テキスト ボックス 11">
            <a:extLst>
              <a:ext uri="{FF2B5EF4-FFF2-40B4-BE49-F238E27FC236}">
                <a16:creationId xmlns:a16="http://schemas.microsoft.com/office/drawing/2014/main" id="{31D99985-848C-7224-4F33-45D732472917}"/>
              </a:ext>
            </a:extLst>
          </p:cNvPr>
          <p:cNvSpPr txBox="1">
            <a:spLocks noChangeArrowheads="1"/>
          </p:cNvSpPr>
          <p:nvPr/>
        </p:nvSpPr>
        <p:spPr bwMode="auto">
          <a:xfrm>
            <a:off x="371475" y="4495800"/>
            <a:ext cx="3406775" cy="646113"/>
          </a:xfrm>
          <a:prstGeom prst="rect">
            <a:avLst/>
          </a:prstGeom>
          <a:solidFill>
            <a:schemeClr val="bg1"/>
          </a:solidFill>
          <a:ln w="9525">
            <a:solidFill>
              <a:schemeClr val="accent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0">
                <a:solidFill>
                  <a:srgbClr val="008000"/>
                </a:solidFill>
                <a:latin typeface="メイリオ" panose="020B0604030504040204" pitchFamily="50" charset="-128"/>
                <a:ea typeface="メイリオ" panose="020B0604030504040204" pitchFamily="50" charset="-128"/>
              </a:rPr>
              <a:t>年間を通じて暖かいが、乾期が存在する</a:t>
            </a:r>
          </a:p>
        </p:txBody>
      </p:sp>
      <p:sp>
        <p:nvSpPr>
          <p:cNvPr id="32785" name="テキスト ボックス 27">
            <a:extLst>
              <a:ext uri="{FF2B5EF4-FFF2-40B4-BE49-F238E27FC236}">
                <a16:creationId xmlns:a16="http://schemas.microsoft.com/office/drawing/2014/main" id="{EC9E8B85-ADC5-66F7-97D2-FC49FEE12F99}"/>
              </a:ext>
            </a:extLst>
          </p:cNvPr>
          <p:cNvSpPr txBox="1">
            <a:spLocks noChangeArrowheads="1"/>
          </p:cNvSpPr>
          <p:nvPr/>
        </p:nvSpPr>
        <p:spPr bwMode="auto">
          <a:xfrm>
            <a:off x="3124200" y="490538"/>
            <a:ext cx="34163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100" b="0">
                <a:solidFill>
                  <a:srgbClr val="0000FF"/>
                </a:solidFill>
                <a:latin typeface="メイリオ" panose="020B0604030504040204" pitchFamily="50" charset="-128"/>
                <a:ea typeface="メイリオ" panose="020B0604030504040204" pitchFamily="50" charset="-128"/>
              </a:rPr>
              <a:t>東アジアのバイオーム分布</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9712D544-8BB7-B593-C83D-912FA2C2D530}"/>
              </a:ext>
            </a:extLst>
          </p:cNvPr>
          <p:cNvSpPr/>
          <p:nvPr/>
        </p:nvSpPr>
        <p:spPr>
          <a:xfrm>
            <a:off x="280988" y="1670050"/>
            <a:ext cx="8499475" cy="3025775"/>
          </a:xfrm>
          <a:prstGeom prst="rect">
            <a:avLst/>
          </a:prstGeom>
          <a:solidFill>
            <a:schemeClr val="bg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400">
              <a:solidFill>
                <a:srgbClr val="FFFFFF"/>
              </a:solidFill>
              <a:ea typeface="ＭＳ Ｐゴシック" panose="020B0600070205080204" pitchFamily="50" charset="-128"/>
            </a:endParaRPr>
          </a:p>
        </p:txBody>
      </p:sp>
      <p:sp>
        <p:nvSpPr>
          <p:cNvPr id="5" name="正方形/長方形 4">
            <a:extLst>
              <a:ext uri="{FF2B5EF4-FFF2-40B4-BE49-F238E27FC236}">
                <a16:creationId xmlns:a16="http://schemas.microsoft.com/office/drawing/2014/main" id="{72DB8208-4BAD-E123-B95B-121C77C49310}"/>
              </a:ext>
            </a:extLst>
          </p:cNvPr>
          <p:cNvSpPr/>
          <p:nvPr/>
        </p:nvSpPr>
        <p:spPr>
          <a:xfrm>
            <a:off x="2497138" y="811213"/>
            <a:ext cx="3503612" cy="490537"/>
          </a:xfrm>
          <a:prstGeom prst="rect">
            <a:avLst/>
          </a:prstGeom>
        </p:spPr>
        <p:txBody>
          <a:bodyPr wrap="none">
            <a:spAutoFit/>
          </a:bodyPr>
          <a:lstStyle/>
          <a:p>
            <a:pPr>
              <a:defRPr/>
            </a:pPr>
            <a:r>
              <a:rPr lang="ja-JP" altLang="en-US" sz="2585" b="0" dirty="0">
                <a:solidFill>
                  <a:srgbClr val="0066FF"/>
                </a:solidFill>
                <a:latin typeface="メイリオ" panose="020B0604030504040204" pitchFamily="50" charset="-128"/>
                <a:ea typeface="メイリオ" panose="020B0604030504040204" pitchFamily="50" charset="-128"/>
              </a:rPr>
              <a:t>実際のバイオーム境界</a:t>
            </a:r>
          </a:p>
        </p:txBody>
      </p:sp>
      <p:pic>
        <p:nvPicPr>
          <p:cNvPr id="34820" name="Picture 2" descr="D:\Hisashi\Desktop\t_wpd62805c6_05_06.png">
            <a:extLst>
              <a:ext uri="{FF2B5EF4-FFF2-40B4-BE49-F238E27FC236}">
                <a16:creationId xmlns:a16="http://schemas.microsoft.com/office/drawing/2014/main" id="{87E20D67-6F10-5CF7-45EE-6651D23BF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8" y="2265363"/>
            <a:ext cx="5281612"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正方形/長方形 10">
            <a:extLst>
              <a:ext uri="{FF2B5EF4-FFF2-40B4-BE49-F238E27FC236}">
                <a16:creationId xmlns:a16="http://schemas.microsoft.com/office/drawing/2014/main" id="{61936B4C-6113-BD95-B944-9323C04609FD}"/>
              </a:ext>
            </a:extLst>
          </p:cNvPr>
          <p:cNvSpPr>
            <a:spLocks noChangeArrowheads="1"/>
          </p:cNvSpPr>
          <p:nvPr/>
        </p:nvSpPr>
        <p:spPr bwMode="auto">
          <a:xfrm>
            <a:off x="534988" y="1800225"/>
            <a:ext cx="3544887"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a:latin typeface="Nimbus Roman No9 L" pitchFamily="16" charset="0"/>
              </a:rPr>
              <a:t>[</a:t>
            </a:r>
            <a:r>
              <a:rPr lang="ja-JP" altLang="en-US" sz="1400">
                <a:latin typeface="Nimbus Roman No9 L" pitchFamily="16" charset="0"/>
              </a:rPr>
              <a:t>例</a:t>
            </a:r>
            <a:r>
              <a:rPr lang="en-US" altLang="ja-JP" sz="1400">
                <a:latin typeface="Nimbus Roman No9 L" pitchFamily="16" charset="0"/>
              </a:rPr>
              <a:t>1] </a:t>
            </a:r>
            <a:r>
              <a:rPr lang="ja-JP" altLang="en-US" sz="1400">
                <a:latin typeface="Nimbus Roman No9 L" pitchFamily="16" charset="0"/>
              </a:rPr>
              <a:t>モンゴル</a:t>
            </a:r>
            <a:r>
              <a:rPr lang="en-US" altLang="ja-JP" sz="1400">
                <a:latin typeface="Nimbus Roman No9 L" pitchFamily="16" charset="0"/>
              </a:rPr>
              <a:t>-</a:t>
            </a:r>
            <a:r>
              <a:rPr lang="ja-JP" altLang="en-US" sz="1400">
                <a:latin typeface="Nimbus Roman No9 L" pitchFamily="16" charset="0"/>
              </a:rPr>
              <a:t>ロシア国境付近</a:t>
            </a:r>
          </a:p>
        </p:txBody>
      </p:sp>
      <p:sp>
        <p:nvSpPr>
          <p:cNvPr id="34822" name="正方形/長方形 2">
            <a:extLst>
              <a:ext uri="{FF2B5EF4-FFF2-40B4-BE49-F238E27FC236}">
                <a16:creationId xmlns:a16="http://schemas.microsoft.com/office/drawing/2014/main" id="{97A64226-DF40-2031-9377-4E91AE205E7B}"/>
              </a:ext>
            </a:extLst>
          </p:cNvPr>
          <p:cNvSpPr>
            <a:spLocks noChangeArrowheads="1"/>
          </p:cNvSpPr>
          <p:nvPr/>
        </p:nvSpPr>
        <p:spPr bwMode="auto">
          <a:xfrm>
            <a:off x="1182688" y="4368800"/>
            <a:ext cx="5727700" cy="20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700" b="0">
                <a:latin typeface="Nimbus Roman No9 L" pitchFamily="16" charset="0"/>
              </a:rPr>
              <a:t>Photo: Forests of Northern Mongolia - FCA Today (www.fca-today.com/page13.html)</a:t>
            </a:r>
            <a:endParaRPr lang="ja-JP" altLang="en-US" sz="700" b="0">
              <a:latin typeface="Nimbus Roman No9 L" pitchFamily="16" charset="0"/>
            </a:endParaRPr>
          </a:p>
        </p:txBody>
      </p:sp>
      <p:sp>
        <p:nvSpPr>
          <p:cNvPr id="34823" name="正方形/長方形 1">
            <a:extLst>
              <a:ext uri="{FF2B5EF4-FFF2-40B4-BE49-F238E27FC236}">
                <a16:creationId xmlns:a16="http://schemas.microsoft.com/office/drawing/2014/main" id="{885D14D4-8899-B3C7-9263-8CD84298CA54}"/>
              </a:ext>
            </a:extLst>
          </p:cNvPr>
          <p:cNvSpPr>
            <a:spLocks noChangeArrowheads="1"/>
          </p:cNvSpPr>
          <p:nvPr/>
        </p:nvSpPr>
        <p:spPr bwMode="auto">
          <a:xfrm>
            <a:off x="3170238" y="2297113"/>
            <a:ext cx="2335212" cy="31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a:solidFill>
                  <a:srgbClr val="008000"/>
                </a:solidFill>
                <a:latin typeface="Nimbus Roman No9 L" pitchFamily="16" charset="0"/>
              </a:rPr>
              <a:t>北斜面</a:t>
            </a:r>
            <a:r>
              <a:rPr lang="en-US" altLang="ja-JP" sz="1400">
                <a:solidFill>
                  <a:srgbClr val="008000"/>
                </a:solidFill>
                <a:latin typeface="Nimbus Roman No9 L" pitchFamily="16" charset="0"/>
              </a:rPr>
              <a:t>:</a:t>
            </a:r>
            <a:r>
              <a:rPr lang="ja-JP" altLang="en-US" sz="1400">
                <a:solidFill>
                  <a:srgbClr val="008000"/>
                </a:solidFill>
                <a:latin typeface="Nimbus Roman No9 L" pitchFamily="16" charset="0"/>
              </a:rPr>
              <a:t> カラマツ林</a:t>
            </a:r>
          </a:p>
        </p:txBody>
      </p:sp>
      <p:cxnSp>
        <p:nvCxnSpPr>
          <p:cNvPr id="4" name="直線矢印コネクタ 3">
            <a:extLst>
              <a:ext uri="{FF2B5EF4-FFF2-40B4-BE49-F238E27FC236}">
                <a16:creationId xmlns:a16="http://schemas.microsoft.com/office/drawing/2014/main" id="{47B3686A-851E-4A63-91B3-606D74E74035}"/>
              </a:ext>
            </a:extLst>
          </p:cNvPr>
          <p:cNvCxnSpPr>
            <a:cxnSpLocks/>
          </p:cNvCxnSpPr>
          <p:nvPr/>
        </p:nvCxnSpPr>
        <p:spPr>
          <a:xfrm flipH="1">
            <a:off x="3463925" y="2674938"/>
            <a:ext cx="57150" cy="593725"/>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DD675F97-5874-B0EC-C3FB-9257C8CCFCBA}"/>
              </a:ext>
            </a:extLst>
          </p:cNvPr>
          <p:cNvCxnSpPr>
            <a:cxnSpLocks/>
          </p:cNvCxnSpPr>
          <p:nvPr/>
        </p:nvCxnSpPr>
        <p:spPr>
          <a:xfrm>
            <a:off x="1350963" y="2693988"/>
            <a:ext cx="1462087" cy="649287"/>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graphicFrame>
        <p:nvGraphicFramePr>
          <p:cNvPr id="34826" name="Object 6">
            <a:extLst>
              <a:ext uri="{FF2B5EF4-FFF2-40B4-BE49-F238E27FC236}">
                <a16:creationId xmlns:a16="http://schemas.microsoft.com/office/drawing/2014/main" id="{B0A1C47F-0B8B-C32B-1406-1D25854E4998}"/>
              </a:ext>
            </a:extLst>
          </p:cNvPr>
          <p:cNvGraphicFramePr>
            <a:graphicFrameLocks noChangeAspect="1"/>
          </p:cNvGraphicFramePr>
          <p:nvPr/>
        </p:nvGraphicFramePr>
        <p:xfrm>
          <a:off x="5830888" y="2295525"/>
          <a:ext cx="2776537" cy="2271713"/>
        </p:xfrm>
        <a:graphic>
          <a:graphicData uri="http://schemas.openxmlformats.org/presentationml/2006/ole">
            <mc:AlternateContent xmlns:mc="http://schemas.openxmlformats.org/markup-compatibility/2006">
              <mc:Choice xmlns:v="urn:schemas-microsoft-com:vml" Requires="v">
                <p:oleObj name="ビットマップ イメージ" r:id="rId4" imgW="5353797" imgH="4382112" progId="Paint.Picture">
                  <p:embed/>
                </p:oleObj>
              </mc:Choice>
              <mc:Fallback>
                <p:oleObj name="ビットマップ イメージ" r:id="rId4" imgW="5353797" imgH="4382112" progId="Paint.Picture">
                  <p:embed/>
                  <p:pic>
                    <p:nvPicPr>
                      <p:cNvPr id="34826" name="Object 6">
                        <a:extLst>
                          <a:ext uri="{FF2B5EF4-FFF2-40B4-BE49-F238E27FC236}">
                            <a16:creationId xmlns:a16="http://schemas.microsoft.com/office/drawing/2014/main" id="{B0A1C47F-0B8B-C32B-1406-1D25854E49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0888" y="2295525"/>
                        <a:ext cx="2776537"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4827" name="正方形/長方形 5">
            <a:extLst>
              <a:ext uri="{FF2B5EF4-FFF2-40B4-BE49-F238E27FC236}">
                <a16:creationId xmlns:a16="http://schemas.microsoft.com/office/drawing/2014/main" id="{E60809AB-9759-5557-3B16-AD9C1BE79233}"/>
              </a:ext>
            </a:extLst>
          </p:cNvPr>
          <p:cNvSpPr>
            <a:spLocks noChangeArrowheads="1"/>
          </p:cNvSpPr>
          <p:nvPr/>
        </p:nvSpPr>
        <p:spPr bwMode="auto">
          <a:xfrm>
            <a:off x="695325" y="2324100"/>
            <a:ext cx="23368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a:solidFill>
                  <a:srgbClr val="008000"/>
                </a:solidFill>
                <a:latin typeface="Nimbus Roman No9 L" pitchFamily="16" charset="0"/>
              </a:rPr>
              <a:t>南斜面</a:t>
            </a:r>
            <a:r>
              <a:rPr lang="en-US" altLang="ja-JP" sz="1400">
                <a:solidFill>
                  <a:srgbClr val="008000"/>
                </a:solidFill>
                <a:latin typeface="Nimbus Roman No9 L" pitchFamily="16" charset="0"/>
              </a:rPr>
              <a:t>: </a:t>
            </a:r>
            <a:r>
              <a:rPr lang="ja-JP" altLang="en-US" sz="1400">
                <a:solidFill>
                  <a:srgbClr val="008000"/>
                </a:solidFill>
                <a:latin typeface="Nimbus Roman No9 L" pitchFamily="16" charset="0"/>
              </a:rPr>
              <a:t>ステップ</a:t>
            </a:r>
          </a:p>
        </p:txBody>
      </p:sp>
      <p:sp>
        <p:nvSpPr>
          <p:cNvPr id="34828" name="正方形/長方形 14">
            <a:extLst>
              <a:ext uri="{FF2B5EF4-FFF2-40B4-BE49-F238E27FC236}">
                <a16:creationId xmlns:a16="http://schemas.microsoft.com/office/drawing/2014/main" id="{4656B58A-D06A-FC67-026C-B0742253A797}"/>
              </a:ext>
            </a:extLst>
          </p:cNvPr>
          <p:cNvSpPr>
            <a:spLocks noChangeArrowheads="1"/>
          </p:cNvSpPr>
          <p:nvPr/>
        </p:nvSpPr>
        <p:spPr bwMode="auto">
          <a:xfrm>
            <a:off x="6048375" y="1793875"/>
            <a:ext cx="2392363"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a:latin typeface="Nimbus Roman No9 L" pitchFamily="16" charset="0"/>
              </a:rPr>
              <a:t>[</a:t>
            </a:r>
            <a:r>
              <a:rPr lang="ja-JP" altLang="en-US" sz="1400">
                <a:latin typeface="Nimbus Roman No9 L" pitchFamily="16" charset="0"/>
              </a:rPr>
              <a:t>例</a:t>
            </a:r>
            <a:r>
              <a:rPr lang="en-US" altLang="ja-JP" sz="1400">
                <a:latin typeface="Nimbus Roman No9 L" pitchFamily="16" charset="0"/>
              </a:rPr>
              <a:t>2] </a:t>
            </a:r>
            <a:r>
              <a:rPr lang="ja-JP" altLang="en-US" sz="1400">
                <a:latin typeface="Nimbus Roman No9 L" pitchFamily="16" charset="0"/>
              </a:rPr>
              <a:t>房総半島南部</a:t>
            </a:r>
          </a:p>
        </p:txBody>
      </p:sp>
      <p:sp>
        <p:nvSpPr>
          <p:cNvPr id="34829" name="Text Box 51">
            <a:extLst>
              <a:ext uri="{FF2B5EF4-FFF2-40B4-BE49-F238E27FC236}">
                <a16:creationId xmlns:a16="http://schemas.microsoft.com/office/drawing/2014/main" id="{E7C068F3-68D5-54CB-ABDD-D0C20BE1E547}"/>
              </a:ext>
            </a:extLst>
          </p:cNvPr>
          <p:cNvSpPr txBox="1">
            <a:spLocks noChangeArrowheads="1"/>
          </p:cNvSpPr>
          <p:nvPr/>
        </p:nvSpPr>
        <p:spPr bwMode="auto">
          <a:xfrm>
            <a:off x="492125" y="5218113"/>
            <a:ext cx="8159750" cy="708025"/>
          </a:xfrm>
          <a:prstGeom prst="rect">
            <a:avLst/>
          </a:prstGeom>
          <a:solidFill>
            <a:srgbClr val="FFFF99">
              <a:alpha val="9411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ts val="450"/>
              </a:spcBef>
              <a:spcAft>
                <a:spcPts val="450"/>
              </a:spcAft>
              <a:buFontTx/>
              <a:buNone/>
            </a:pPr>
            <a:r>
              <a:rPr kumimoji="1" lang="ja-JP" altLang="en-US" sz="2000" b="0">
                <a:latin typeface="メイリオ" panose="020B0604030504040204" pitchFamily="50" charset="-128"/>
                <a:ea typeface="メイリオ" panose="020B0604030504040204" pitchFamily="50" charset="-128"/>
              </a:rPr>
              <a:t>一般にバイオームは徐々に入れ替わる。バイオーム境界（移行帯）では、地形に応じてモザイク状にバイオームが入れ替わる場合もある。</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F244C15-44AA-0127-98F0-0802CD956067}"/>
              </a:ext>
            </a:extLst>
          </p:cNvPr>
          <p:cNvSpPr txBox="1"/>
          <p:nvPr/>
        </p:nvSpPr>
        <p:spPr>
          <a:xfrm>
            <a:off x="685800" y="1404938"/>
            <a:ext cx="7772400" cy="4462462"/>
          </a:xfrm>
          <a:prstGeom prst="rect">
            <a:avLst/>
          </a:prstGeom>
          <a:solidFill>
            <a:schemeClr val="bg1"/>
          </a:solidFill>
          <a:ln>
            <a:solidFill>
              <a:schemeClr val="tx1"/>
            </a:solidFill>
          </a:ln>
        </p:spPr>
        <p:txBody>
          <a:bodyPr>
            <a:spAutoFit/>
          </a:bodyPr>
          <a:lstStyle/>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1. 気候モデル発達の歴史</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2. 気候に対応した植生分布</a:t>
            </a:r>
          </a:p>
          <a:p>
            <a:pPr>
              <a:lnSpc>
                <a:spcPct val="150000"/>
              </a:lnSpc>
              <a:defRPr/>
            </a:pPr>
            <a:r>
              <a:rPr lang="ja-JP" altLang="en-US" sz="3200" b="0" dirty="0">
                <a:latin typeface="メイリオ" panose="020B0604030504040204" pitchFamily="50" charset="-128"/>
                <a:ea typeface="メイリオ" panose="020B0604030504040204" pitchFamily="50" charset="-128"/>
              </a:rPr>
              <a:t>3. 気候エンベロープモデル</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4. 気候エンベロープで扱えない諸問題</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5. 動的全球植生モデル（DGVM）</a:t>
            </a:r>
          </a:p>
          <a:p>
            <a:pPr>
              <a:lnSpc>
                <a:spcPct val="150000"/>
              </a:lnSpc>
              <a:defRPr/>
            </a:pPr>
            <a:r>
              <a:rPr lang="en-US" altLang="ja-JP" sz="3200" b="0" dirty="0">
                <a:solidFill>
                  <a:schemeClr val="bg1">
                    <a:lumMod val="75000"/>
                  </a:schemeClr>
                </a:solidFill>
                <a:latin typeface="メイリオ" panose="020B0604030504040204" pitchFamily="50" charset="-128"/>
                <a:ea typeface="メイリオ" panose="020B0604030504040204" pitchFamily="50" charset="-128"/>
              </a:rPr>
              <a:t>6</a:t>
            </a: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 DGVMの現状と課題</a:t>
            </a:r>
          </a:p>
        </p:txBody>
      </p:sp>
      <p:sp>
        <p:nvSpPr>
          <p:cNvPr id="36867" name="Rectangle 5">
            <a:extLst>
              <a:ext uri="{FF2B5EF4-FFF2-40B4-BE49-F238E27FC236}">
                <a16:creationId xmlns:a16="http://schemas.microsoft.com/office/drawing/2014/main" id="{8396AD13-8F1E-E749-A14E-AB06ECDAAFB7}"/>
              </a:ext>
            </a:extLst>
          </p:cNvPr>
          <p:cNvSpPr>
            <a:spLocks noChangeArrowheads="1"/>
          </p:cNvSpPr>
          <p:nvPr/>
        </p:nvSpPr>
        <p:spPr bwMode="auto">
          <a:xfrm>
            <a:off x="838200" y="609600"/>
            <a:ext cx="72469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FF"/>
                </a:solidFill>
                <a:latin typeface="メイリオ" panose="020B0604030504040204" pitchFamily="50" charset="-128"/>
                <a:ea typeface="メイリオ" panose="020B0604030504040204" pitchFamily="50" charset="-128"/>
              </a:rPr>
              <a:t>コンテンツ</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正方形/長方形 2">
            <a:extLst>
              <a:ext uri="{FF2B5EF4-FFF2-40B4-BE49-F238E27FC236}">
                <a16:creationId xmlns:a16="http://schemas.microsoft.com/office/drawing/2014/main" id="{43C77BA7-05CA-4D9F-4900-66A7B02C4DD5}"/>
              </a:ext>
            </a:extLst>
          </p:cNvPr>
          <p:cNvSpPr>
            <a:spLocks noChangeArrowheads="1"/>
          </p:cNvSpPr>
          <p:nvPr/>
        </p:nvSpPr>
        <p:spPr bwMode="auto">
          <a:xfrm>
            <a:off x="1676400" y="373063"/>
            <a:ext cx="53546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100" b="0">
                <a:solidFill>
                  <a:srgbClr val="0000FF"/>
                </a:solidFill>
                <a:latin typeface="メイリオ" panose="020B0604030504040204" pitchFamily="50" charset="-128"/>
                <a:ea typeface="メイリオ" panose="020B0604030504040204" pitchFamily="50" charset="-128"/>
              </a:rPr>
              <a:t>気候と</a:t>
            </a:r>
            <a:r>
              <a:rPr lang="en-US" altLang="ja-JP" sz="2100" b="0">
                <a:solidFill>
                  <a:srgbClr val="0000FF"/>
                </a:solidFill>
                <a:latin typeface="メイリオ" panose="020B0604030504040204" pitchFamily="50" charset="-128"/>
                <a:ea typeface="メイリオ" panose="020B0604030504040204" pitchFamily="50" charset="-128"/>
              </a:rPr>
              <a:t>Biome</a:t>
            </a:r>
            <a:r>
              <a:rPr lang="ja-JP" altLang="en-US" sz="2100" b="0">
                <a:solidFill>
                  <a:srgbClr val="0000FF"/>
                </a:solidFill>
                <a:latin typeface="メイリオ" panose="020B0604030504040204" pitchFamily="50" charset="-128"/>
                <a:ea typeface="メイリオ" panose="020B0604030504040204" pitchFamily="50" charset="-128"/>
              </a:rPr>
              <a:t>との地理分布対応</a:t>
            </a:r>
            <a:endParaRPr lang="en-US" altLang="ja-JP" sz="2100" b="0">
              <a:solidFill>
                <a:srgbClr val="0000FF"/>
              </a:solidFill>
              <a:latin typeface="メイリオ" panose="020B0604030504040204" pitchFamily="50" charset="-128"/>
              <a:ea typeface="メイリオ" panose="020B0604030504040204" pitchFamily="50" charset="-128"/>
            </a:endParaRPr>
          </a:p>
          <a:p>
            <a:pPr algn="ctr">
              <a:spcBef>
                <a:spcPct val="0"/>
              </a:spcBef>
              <a:buFontTx/>
              <a:buNone/>
            </a:pPr>
            <a:r>
              <a:rPr lang="ja-JP" altLang="en-US" sz="2100" b="0">
                <a:solidFill>
                  <a:srgbClr val="0000FF"/>
                </a:solidFill>
                <a:latin typeface="メイリオ" panose="020B0604030504040204" pitchFamily="50" charset="-128"/>
                <a:ea typeface="メイリオ" panose="020B0604030504040204" pitchFamily="50" charset="-128"/>
              </a:rPr>
              <a:t>ホイッタカー</a:t>
            </a:r>
            <a:r>
              <a:rPr lang="en-US" altLang="ja-JP" sz="2100" b="0">
                <a:solidFill>
                  <a:srgbClr val="0000FF"/>
                </a:solidFill>
                <a:latin typeface="メイリオ" panose="020B0604030504040204" pitchFamily="50" charset="-128"/>
                <a:ea typeface="メイリオ" panose="020B0604030504040204" pitchFamily="50" charset="-128"/>
              </a:rPr>
              <a:t>(Whittaker)</a:t>
            </a:r>
            <a:r>
              <a:rPr lang="ja-JP" altLang="en-US" sz="2100" b="0">
                <a:solidFill>
                  <a:srgbClr val="0000FF"/>
                </a:solidFill>
                <a:latin typeface="メイリオ" panose="020B0604030504040204" pitchFamily="50" charset="-128"/>
                <a:ea typeface="メイリオ" panose="020B0604030504040204" pitchFamily="50" charset="-128"/>
              </a:rPr>
              <a:t>の植生型</a:t>
            </a:r>
          </a:p>
        </p:txBody>
      </p:sp>
      <p:pic>
        <p:nvPicPr>
          <p:cNvPr id="37891" name="図 7">
            <a:extLst>
              <a:ext uri="{FF2B5EF4-FFF2-40B4-BE49-F238E27FC236}">
                <a16:creationId xmlns:a16="http://schemas.microsoft.com/office/drawing/2014/main" id="{06B0D801-F83C-D889-499B-93CC33414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600200"/>
            <a:ext cx="4749800" cy="312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http://o.quizlet.com/i/iCKYEP6AWGUPAMCI9Wj-jQ.jpg">
            <a:extLst>
              <a:ext uri="{FF2B5EF4-FFF2-40B4-BE49-F238E27FC236}">
                <a16:creationId xmlns:a16="http://schemas.microsoft.com/office/drawing/2014/main" id="{3B4E20AB-D2B7-3CBE-7C63-F5C7FBC8C1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0" y="1600200"/>
            <a:ext cx="3248025"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テキスト ボックス 6">
            <a:extLst>
              <a:ext uri="{FF2B5EF4-FFF2-40B4-BE49-F238E27FC236}">
                <a16:creationId xmlns:a16="http://schemas.microsoft.com/office/drawing/2014/main" id="{BDAAAE84-DC2E-894E-D099-8709C2C3689A}"/>
              </a:ext>
            </a:extLst>
          </p:cNvPr>
          <p:cNvSpPr txBox="1">
            <a:spLocks noChangeArrowheads="1"/>
          </p:cNvSpPr>
          <p:nvPr/>
        </p:nvSpPr>
        <p:spPr bwMode="auto">
          <a:xfrm>
            <a:off x="6570663" y="4841875"/>
            <a:ext cx="17351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700" b="0">
                <a:latin typeface="メイリオ" panose="020B0604030504040204" pitchFamily="50" charset="-128"/>
                <a:ea typeface="メイリオ" panose="020B0604030504040204" pitchFamily="50" charset="-128"/>
              </a:rPr>
              <a:t>Images are gathered from the Web</a:t>
            </a:r>
            <a:endParaRPr lang="ja-JP" altLang="en-US" sz="700" b="0">
              <a:latin typeface="メイリオ" panose="020B0604030504040204" pitchFamily="50" charset="-128"/>
              <a:ea typeface="メイリオ" panose="020B0604030504040204" pitchFamily="50" charset="-128"/>
            </a:endParaRPr>
          </a:p>
        </p:txBody>
      </p:sp>
      <p:sp>
        <p:nvSpPr>
          <p:cNvPr id="37894" name="正方形/長方形 3">
            <a:extLst>
              <a:ext uri="{FF2B5EF4-FFF2-40B4-BE49-F238E27FC236}">
                <a16:creationId xmlns:a16="http://schemas.microsoft.com/office/drawing/2014/main" id="{9028F380-FC3E-BC4A-7BA5-6455D4BD0143}"/>
              </a:ext>
            </a:extLst>
          </p:cNvPr>
          <p:cNvSpPr>
            <a:spLocks noChangeArrowheads="1"/>
          </p:cNvSpPr>
          <p:nvPr/>
        </p:nvSpPr>
        <p:spPr bwMode="auto">
          <a:xfrm>
            <a:off x="990600" y="5776913"/>
            <a:ext cx="7645400" cy="70802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41363">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defTabSz="741363">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defTabSz="741363">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defTabSz="741363">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defTabSz="741363">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defTabSz="7413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defTabSz="7413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defTabSz="7413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defTabSz="7413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ja-JP" sz="2000" b="0">
                <a:latin typeface="メイリオ" panose="020B0604030504040204" pitchFamily="50" charset="-128"/>
                <a:ea typeface="メイリオ" panose="020B0604030504040204" pitchFamily="50" charset="-128"/>
              </a:rPr>
              <a:t>年平均気温と年降水量のみを考慮に入れた</a:t>
            </a:r>
            <a:r>
              <a:rPr lang="ja-JP" altLang="en-US" sz="2000" b="0">
                <a:latin typeface="メイリオ" panose="020B0604030504040204" pitchFamily="50" charset="-128"/>
                <a:ea typeface="メイリオ" panose="020B0604030504040204" pitchFamily="50" charset="-128"/>
              </a:rPr>
              <a:t>経験モデル</a:t>
            </a:r>
            <a:r>
              <a:rPr lang="ja-JP" altLang="ja-JP" sz="2000" b="0">
                <a:latin typeface="メイリオ" panose="020B0604030504040204" pitchFamily="50" charset="-128"/>
                <a:ea typeface="メイリオ" panose="020B0604030504040204" pitchFamily="50" charset="-128"/>
              </a:rPr>
              <a:t>。</a:t>
            </a:r>
            <a:endParaRPr lang="en-US" altLang="ja-JP" sz="2000" b="0">
              <a:latin typeface="メイリオ" panose="020B0604030504040204" pitchFamily="50" charset="-128"/>
              <a:ea typeface="メイリオ" panose="020B0604030504040204" pitchFamily="50" charset="-128"/>
            </a:endParaRPr>
          </a:p>
          <a:p>
            <a:pPr>
              <a:spcBef>
                <a:spcPct val="0"/>
              </a:spcBef>
              <a:buFontTx/>
              <a:buNone/>
            </a:pPr>
            <a:r>
              <a:rPr lang="ja-JP" altLang="en-US" sz="2000" b="0">
                <a:latin typeface="メイリオ" panose="020B0604030504040204" pitchFamily="50" charset="-128"/>
                <a:ea typeface="メイリオ" panose="020B0604030504040204" pitchFamily="50" charset="-128"/>
              </a:rPr>
              <a:t>精度は低いが、そのシンプルさのため現在でも存在感あり。</a:t>
            </a:r>
            <a:endParaRPr lang="en-US" altLang="ja-JP" sz="2000" b="0">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1532D55D-F2F0-929C-4239-1CD04A581E7E}"/>
              </a:ext>
            </a:extLst>
          </p:cNvPr>
          <p:cNvGrpSpPr>
            <a:grpSpLocks/>
          </p:cNvGrpSpPr>
          <p:nvPr/>
        </p:nvGrpSpPr>
        <p:grpSpPr bwMode="auto">
          <a:xfrm>
            <a:off x="5029200" y="3108325"/>
            <a:ext cx="3884613" cy="2276475"/>
            <a:chOff x="3048000" y="2765343"/>
            <a:chExt cx="3885142" cy="2276557"/>
          </a:xfrm>
        </p:grpSpPr>
        <p:pic>
          <p:nvPicPr>
            <p:cNvPr id="37896" name="図 2">
              <a:extLst>
                <a:ext uri="{FF2B5EF4-FFF2-40B4-BE49-F238E27FC236}">
                  <a16:creationId xmlns:a16="http://schemas.microsoft.com/office/drawing/2014/main" id="{43FFA93C-2C29-A6E8-4FCD-7D3F488D9E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765343"/>
              <a:ext cx="3885142" cy="227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7" name="テキスト ボックス 6">
              <a:extLst>
                <a:ext uri="{FF2B5EF4-FFF2-40B4-BE49-F238E27FC236}">
                  <a16:creationId xmlns:a16="http://schemas.microsoft.com/office/drawing/2014/main" id="{2E33DBDF-35A2-4E4F-1325-A83004AAAA29}"/>
                </a:ext>
              </a:extLst>
            </p:cNvPr>
            <p:cNvSpPr txBox="1">
              <a:spLocks noChangeArrowheads="1"/>
            </p:cNvSpPr>
            <p:nvPr/>
          </p:nvSpPr>
          <p:spPr bwMode="auto">
            <a:xfrm>
              <a:off x="3352800" y="2819702"/>
              <a:ext cx="18341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900" b="0">
                  <a:solidFill>
                    <a:srgbClr val="0000FF"/>
                  </a:solidFill>
                  <a:latin typeface="メイリオ" panose="020B0604030504040204" pitchFamily="50" charset="-128"/>
                  <a:ea typeface="メイリオ" panose="020B0604030504040204" pitchFamily="50" charset="-128"/>
                </a:rPr>
                <a:t>Hanbury-Brown et al. (2022)</a:t>
              </a:r>
            </a:p>
            <a:p>
              <a:pPr>
                <a:spcBef>
                  <a:spcPct val="0"/>
                </a:spcBef>
                <a:buFontTx/>
                <a:buNone/>
              </a:pPr>
              <a:r>
                <a:rPr lang="en-US" altLang="ja-JP" sz="900" b="0">
                  <a:solidFill>
                    <a:srgbClr val="0000FF"/>
                  </a:solidFill>
                  <a:latin typeface="メイリオ" panose="020B0604030504040204" pitchFamily="50" charset="-128"/>
                  <a:ea typeface="メイリオ" panose="020B0604030504040204" pitchFamily="50" charset="-128"/>
                </a:rPr>
                <a:t>New Phytologist </a:t>
              </a:r>
              <a:endParaRPr lang="ja-JP" altLang="en-US" sz="900" b="0">
                <a:solidFill>
                  <a:srgbClr val="0000FF"/>
                </a:solidFill>
                <a:latin typeface="メイリオ" panose="020B0604030504040204" pitchFamily="50" charset="-128"/>
                <a:ea typeface="メイリオ" panose="020B0604030504040204" pitchFamily="50" charset="-128"/>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タイトル 1">
            <a:extLst>
              <a:ext uri="{FF2B5EF4-FFF2-40B4-BE49-F238E27FC236}">
                <a16:creationId xmlns:a16="http://schemas.microsoft.com/office/drawing/2014/main" id="{DE6BFF78-448B-B9C7-CCFA-865C10310426}"/>
              </a:ext>
            </a:extLst>
          </p:cNvPr>
          <p:cNvSpPr>
            <a:spLocks noGrp="1" noChangeArrowheads="1"/>
          </p:cNvSpPr>
          <p:nvPr>
            <p:ph type="title"/>
          </p:nvPr>
        </p:nvSpPr>
        <p:spPr>
          <a:xfrm>
            <a:off x="508000" y="457200"/>
            <a:ext cx="8078788" cy="658813"/>
          </a:xfrm>
        </p:spPr>
        <p:txBody>
          <a:bodyPr/>
          <a:lstStyle/>
          <a:p>
            <a:r>
              <a:rPr kumimoji="1" lang="ja-JP" altLang="en-US" sz="2700">
                <a:solidFill>
                  <a:srgbClr val="0000FF"/>
                </a:solidFill>
                <a:latin typeface="メイリオ" panose="020B0604030504040204" pitchFamily="50" charset="-128"/>
                <a:ea typeface="メイリオ" panose="020B0604030504040204" pitchFamily="50" charset="-128"/>
              </a:rPr>
              <a:t>講師略歴</a:t>
            </a:r>
          </a:p>
        </p:txBody>
      </p:sp>
      <p:sp>
        <p:nvSpPr>
          <p:cNvPr id="6147" name="テキスト ボックス 4">
            <a:extLst>
              <a:ext uri="{FF2B5EF4-FFF2-40B4-BE49-F238E27FC236}">
                <a16:creationId xmlns:a16="http://schemas.microsoft.com/office/drawing/2014/main" id="{95EC7FE0-01B3-D8B7-5900-33ACFC564918}"/>
              </a:ext>
            </a:extLst>
          </p:cNvPr>
          <p:cNvSpPr txBox="1">
            <a:spLocks noChangeArrowheads="1"/>
          </p:cNvSpPr>
          <p:nvPr/>
        </p:nvSpPr>
        <p:spPr bwMode="auto">
          <a:xfrm>
            <a:off x="508000" y="1157288"/>
            <a:ext cx="8164513"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en-US" altLang="ja-JP" sz="1800" b="0">
                <a:latin typeface="メイリオ" panose="020B0604030504040204" pitchFamily="50" charset="-128"/>
                <a:ea typeface="メイリオ" panose="020B0604030504040204" pitchFamily="50" charset="-128"/>
              </a:rPr>
              <a:t>【</a:t>
            </a:r>
            <a:r>
              <a:rPr kumimoji="1" lang="ja-JP" altLang="en-US" sz="1800" b="0">
                <a:latin typeface="メイリオ" panose="020B0604030504040204" pitchFamily="50" charset="-128"/>
                <a:ea typeface="メイリオ" panose="020B0604030504040204" pitchFamily="50" charset="-128"/>
              </a:rPr>
              <a:t>佐藤永（さとう　ひさし）</a:t>
            </a:r>
            <a:r>
              <a:rPr kumimoji="1" lang="en-US" altLang="ja-JP" sz="1800" b="0">
                <a:latin typeface="メイリオ" panose="020B0604030504040204" pitchFamily="50" charset="-128"/>
                <a:ea typeface="メイリオ" panose="020B0604030504040204" pitchFamily="50" charset="-128"/>
              </a:rPr>
              <a:t>】</a:t>
            </a:r>
          </a:p>
          <a:p>
            <a:pPr>
              <a:spcBef>
                <a:spcPct val="0"/>
              </a:spcBef>
              <a:buFontTx/>
              <a:buNone/>
            </a:pPr>
            <a:r>
              <a:rPr kumimoji="1" lang="ja-JP" altLang="en-US" sz="1800" b="0">
                <a:latin typeface="メイリオ" panose="020B0604030504040204" pitchFamily="50" charset="-128"/>
                <a:ea typeface="メイリオ" panose="020B0604030504040204" pitchFamily="50" charset="-128"/>
              </a:rPr>
              <a:t>海洋研究開発機構（</a:t>
            </a:r>
            <a:r>
              <a:rPr kumimoji="1" lang="en-US" altLang="ja-JP" sz="1800" b="0">
                <a:latin typeface="メイリオ" panose="020B0604030504040204" pitchFamily="50" charset="-128"/>
                <a:ea typeface="メイリオ" panose="020B0604030504040204" pitchFamily="50" charset="-128"/>
              </a:rPr>
              <a:t>JAMSTEC</a:t>
            </a:r>
            <a:r>
              <a:rPr kumimoji="1" lang="ja-JP" altLang="en-US" sz="1800" b="0">
                <a:latin typeface="メイリオ" panose="020B0604030504040204" pitchFamily="50" charset="-128"/>
                <a:ea typeface="メイリオ" panose="020B0604030504040204" pitchFamily="50" charset="-128"/>
              </a:rPr>
              <a:t>）副主任研究員、</a:t>
            </a:r>
            <a:r>
              <a:rPr kumimoji="1" lang="en-US" altLang="ja-JP" sz="1800" b="0">
                <a:latin typeface="メイリオ" panose="020B0604030504040204" pitchFamily="50" charset="-128"/>
                <a:ea typeface="メイリオ" panose="020B0604030504040204" pitchFamily="50" charset="-128"/>
              </a:rPr>
              <a:t>1972</a:t>
            </a:r>
            <a:r>
              <a:rPr kumimoji="1" lang="ja-JP" altLang="en-US" sz="1800" b="0">
                <a:latin typeface="メイリオ" panose="020B0604030504040204" pitchFamily="50" charset="-128"/>
                <a:ea typeface="メイリオ" panose="020B0604030504040204" pitchFamily="50" charset="-128"/>
              </a:rPr>
              <a:t>年生まれ</a:t>
            </a:r>
            <a:endParaRPr kumimoji="1" lang="en-US" altLang="ja-JP" sz="1800" b="0">
              <a:latin typeface="メイリオ" panose="020B0604030504040204" pitchFamily="50" charset="-128"/>
              <a:ea typeface="メイリオ" panose="020B0604030504040204" pitchFamily="50" charset="-128"/>
            </a:endParaRPr>
          </a:p>
          <a:p>
            <a:pPr>
              <a:spcBef>
                <a:spcPct val="0"/>
              </a:spcBef>
              <a:buFontTx/>
              <a:buNone/>
            </a:pPr>
            <a:endParaRPr kumimoji="1" lang="ja-JP" altLang="en-US" sz="1200" b="0">
              <a:latin typeface="メイリオ" panose="020B0604030504040204" pitchFamily="50" charset="-128"/>
              <a:ea typeface="メイリオ" panose="020B0604030504040204" pitchFamily="50" charset="-128"/>
            </a:endParaRPr>
          </a:p>
          <a:p>
            <a:pPr>
              <a:spcBef>
                <a:spcPct val="0"/>
              </a:spcBef>
              <a:buFontTx/>
              <a:buNone/>
            </a:pPr>
            <a:r>
              <a:rPr kumimoji="1" lang="en-US" altLang="ja-JP" sz="1800" b="0">
                <a:latin typeface="メイリオ" panose="020B0604030504040204" pitchFamily="50" charset="-128"/>
                <a:ea typeface="メイリオ" panose="020B0604030504040204" pitchFamily="50" charset="-128"/>
              </a:rPr>
              <a:t>18</a:t>
            </a:r>
            <a:r>
              <a:rPr kumimoji="1" lang="ja-JP" altLang="en-US" sz="1800" b="0">
                <a:latin typeface="メイリオ" panose="020B0604030504040204" pitchFamily="50" charset="-128"/>
                <a:ea typeface="メイリオ" panose="020B0604030504040204" pitchFamily="50" charset="-128"/>
              </a:rPr>
              <a:t>～</a:t>
            </a:r>
            <a:r>
              <a:rPr kumimoji="1" lang="en-US" altLang="ja-JP" sz="1800" b="0">
                <a:latin typeface="メイリオ" panose="020B0604030504040204" pitchFamily="50" charset="-128"/>
                <a:ea typeface="メイリオ" panose="020B0604030504040204" pitchFamily="50" charset="-128"/>
              </a:rPr>
              <a:t>22</a:t>
            </a:r>
            <a:r>
              <a:rPr kumimoji="1" lang="ja-JP" altLang="en-US" sz="1800" b="0">
                <a:latin typeface="メイリオ" panose="020B0604030504040204" pitchFamily="50" charset="-128"/>
                <a:ea typeface="メイリオ" panose="020B0604030504040204" pitchFamily="50" charset="-128"/>
              </a:rPr>
              <a:t>歳　＠東京大学 理学部 生物学科 植物学教室</a:t>
            </a:r>
          </a:p>
          <a:p>
            <a:pPr lvl="1">
              <a:spcBef>
                <a:spcPct val="0"/>
              </a:spcBef>
              <a:buFontTx/>
              <a:buNone/>
            </a:pPr>
            <a:r>
              <a:rPr kumimoji="1" lang="ja-JP" altLang="en-US" sz="1200" b="0">
                <a:solidFill>
                  <a:srgbClr val="FF0000"/>
                </a:solidFill>
                <a:latin typeface="メイリオ" panose="020B0604030504040204" pitchFamily="50" charset="-128"/>
                <a:ea typeface="メイリオ" panose="020B0604030504040204" pitchFamily="50" charset="-128"/>
              </a:rPr>
              <a:t>「</a:t>
            </a:r>
            <a:r>
              <a:rPr kumimoji="1" lang="en-US" altLang="ja-JP" sz="1200" b="0">
                <a:solidFill>
                  <a:srgbClr val="FF0000"/>
                </a:solidFill>
                <a:latin typeface="メイリオ" panose="020B0604030504040204" pitchFamily="50" charset="-128"/>
                <a:ea typeface="メイリオ" panose="020B0604030504040204" pitchFamily="50" charset="-128"/>
              </a:rPr>
              <a:t>21</a:t>
            </a:r>
            <a:r>
              <a:rPr kumimoji="1" lang="ja-JP" altLang="en-US" sz="1200" b="0">
                <a:solidFill>
                  <a:srgbClr val="FF0000"/>
                </a:solidFill>
                <a:latin typeface="メイリオ" panose="020B0604030504040204" pitchFamily="50" charset="-128"/>
                <a:ea typeface="メイリオ" panose="020B0604030504040204" pitchFamily="50" charset="-128"/>
              </a:rPr>
              <a:t>世紀はバイオの時代」と言われていた頃。分子生物学ばかり勉強したものの、進化生態学の世界に。</a:t>
            </a:r>
          </a:p>
          <a:p>
            <a:pPr lvl="1">
              <a:spcBef>
                <a:spcPct val="0"/>
              </a:spcBef>
              <a:buFontTx/>
              <a:buNone/>
            </a:pPr>
            <a:endParaRPr kumimoji="1" lang="ja-JP" altLang="en-US" sz="900" b="0">
              <a:latin typeface="メイリオ" panose="020B0604030504040204" pitchFamily="50" charset="-128"/>
              <a:ea typeface="メイリオ" panose="020B0604030504040204" pitchFamily="50" charset="-128"/>
            </a:endParaRPr>
          </a:p>
          <a:p>
            <a:pPr>
              <a:spcBef>
                <a:spcPct val="0"/>
              </a:spcBef>
              <a:buFontTx/>
              <a:buNone/>
            </a:pPr>
            <a:r>
              <a:rPr kumimoji="1" lang="en-US" altLang="ja-JP" sz="1800" b="0">
                <a:latin typeface="メイリオ" panose="020B0604030504040204" pitchFamily="50" charset="-128"/>
                <a:ea typeface="メイリオ" panose="020B0604030504040204" pitchFamily="50" charset="-128"/>
              </a:rPr>
              <a:t>23</a:t>
            </a:r>
            <a:r>
              <a:rPr kumimoji="1" lang="ja-JP" altLang="en-US" sz="1800" b="0">
                <a:latin typeface="メイリオ" panose="020B0604030504040204" pitchFamily="50" charset="-128"/>
                <a:ea typeface="メイリオ" panose="020B0604030504040204" pitchFamily="50" charset="-128"/>
              </a:rPr>
              <a:t>～</a:t>
            </a:r>
            <a:r>
              <a:rPr kumimoji="1" lang="en-US" altLang="ja-JP" sz="1800" b="0">
                <a:latin typeface="メイリオ" panose="020B0604030504040204" pitchFamily="50" charset="-128"/>
                <a:ea typeface="メイリオ" panose="020B0604030504040204" pitchFamily="50" charset="-128"/>
              </a:rPr>
              <a:t>28</a:t>
            </a:r>
            <a:r>
              <a:rPr kumimoji="1" lang="ja-JP" altLang="en-US" sz="1800" b="0">
                <a:latin typeface="メイリオ" panose="020B0604030504040204" pitchFamily="50" charset="-128"/>
                <a:ea typeface="メイリオ" panose="020B0604030504040204" pitchFamily="50" charset="-128"/>
              </a:rPr>
              <a:t>歳　＠九州大学大学院 理学研究科 生物学専攻</a:t>
            </a:r>
          </a:p>
          <a:p>
            <a:pPr lvl="1">
              <a:spcBef>
                <a:spcPct val="0"/>
              </a:spcBef>
              <a:buFontTx/>
              <a:buNone/>
            </a:pPr>
            <a:r>
              <a:rPr kumimoji="1" lang="ja-JP" altLang="en-US" sz="1200" b="0">
                <a:solidFill>
                  <a:srgbClr val="FF0000"/>
                </a:solidFill>
                <a:latin typeface="メイリオ" panose="020B0604030504040204" pitchFamily="50" charset="-128"/>
                <a:ea typeface="メイリオ" panose="020B0604030504040204" pitchFamily="50" charset="-128"/>
              </a:rPr>
              <a:t>植物の性表現進化を研究。主な研究手法は、野外調査と野外操作実験。これで学位取得。</a:t>
            </a:r>
            <a:endParaRPr kumimoji="1" lang="en-US" altLang="ja-JP" sz="1200" b="0">
              <a:solidFill>
                <a:srgbClr val="FF0000"/>
              </a:solidFill>
              <a:latin typeface="メイリオ" panose="020B0604030504040204" pitchFamily="50" charset="-128"/>
              <a:ea typeface="メイリオ" panose="020B0604030504040204" pitchFamily="50" charset="-128"/>
            </a:endParaRPr>
          </a:p>
          <a:p>
            <a:pPr lvl="1">
              <a:spcBef>
                <a:spcPct val="0"/>
              </a:spcBef>
              <a:buFontTx/>
              <a:buNone/>
            </a:pPr>
            <a:r>
              <a:rPr kumimoji="1" lang="ja-JP" altLang="en-US" sz="1200" b="0">
                <a:solidFill>
                  <a:srgbClr val="FF0000"/>
                </a:solidFill>
                <a:latin typeface="メイリオ" panose="020B0604030504040204" pitchFamily="50" charset="-128"/>
                <a:ea typeface="メイリオ" panose="020B0604030504040204" pitchFamily="50" charset="-128"/>
              </a:rPr>
              <a:t>ちなみにこの間、大隅良典先生（</a:t>
            </a:r>
            <a:r>
              <a:rPr kumimoji="1" lang="en-US" altLang="ja-JP" sz="1200" b="0">
                <a:solidFill>
                  <a:srgbClr val="FF0000"/>
                </a:solidFill>
                <a:latin typeface="メイリオ" panose="020B0604030504040204" pitchFamily="50" charset="-128"/>
                <a:ea typeface="メイリオ" panose="020B0604030504040204" pitchFamily="50" charset="-128"/>
              </a:rPr>
              <a:t>2016</a:t>
            </a:r>
            <a:r>
              <a:rPr kumimoji="1" lang="ja-JP" altLang="en-US" sz="1200" b="0">
                <a:solidFill>
                  <a:srgbClr val="FF0000"/>
                </a:solidFill>
                <a:latin typeface="メイリオ" panose="020B0604030504040204" pitchFamily="50" charset="-128"/>
                <a:ea typeface="メイリオ" panose="020B0604030504040204" pitchFamily="50" charset="-128"/>
              </a:rPr>
              <a:t>年ノーベル賞受賞）のご実家に、月</a:t>
            </a:r>
            <a:r>
              <a:rPr kumimoji="1" lang="en-US" altLang="ja-JP" sz="1200" b="0">
                <a:solidFill>
                  <a:srgbClr val="FF0000"/>
                </a:solidFill>
                <a:latin typeface="メイリオ" panose="020B0604030504040204" pitchFamily="50" charset="-128"/>
                <a:ea typeface="メイリオ" panose="020B0604030504040204" pitchFamily="50" charset="-128"/>
              </a:rPr>
              <a:t>1</a:t>
            </a:r>
            <a:r>
              <a:rPr kumimoji="1" lang="ja-JP" altLang="en-US" sz="1200" b="0">
                <a:solidFill>
                  <a:srgbClr val="FF0000"/>
                </a:solidFill>
                <a:latin typeface="メイリオ" panose="020B0604030504040204" pitchFamily="50" charset="-128"/>
                <a:ea typeface="メイリオ" panose="020B0604030504040204" pitchFamily="50" charset="-128"/>
              </a:rPr>
              <a:t>万円の家賃で住んでました。</a:t>
            </a:r>
          </a:p>
          <a:p>
            <a:pPr lvl="1">
              <a:spcBef>
                <a:spcPct val="0"/>
              </a:spcBef>
              <a:buFontTx/>
              <a:buNone/>
            </a:pPr>
            <a:endParaRPr kumimoji="1" lang="ja-JP" altLang="en-US" sz="900" b="0">
              <a:latin typeface="メイリオ" panose="020B0604030504040204" pitchFamily="50" charset="-128"/>
              <a:ea typeface="メイリオ" panose="020B0604030504040204" pitchFamily="50" charset="-128"/>
            </a:endParaRPr>
          </a:p>
          <a:p>
            <a:pPr>
              <a:spcBef>
                <a:spcPct val="0"/>
              </a:spcBef>
              <a:buFontTx/>
              <a:buNone/>
            </a:pPr>
            <a:r>
              <a:rPr kumimoji="1" lang="en-US" altLang="ja-JP" sz="1800" b="0">
                <a:latin typeface="メイリオ" panose="020B0604030504040204" pitchFamily="50" charset="-128"/>
                <a:ea typeface="メイリオ" panose="020B0604030504040204" pitchFamily="50" charset="-128"/>
              </a:rPr>
              <a:t>28</a:t>
            </a:r>
            <a:r>
              <a:rPr kumimoji="1" lang="ja-JP" altLang="en-US" sz="1800" b="0">
                <a:latin typeface="メイリオ" panose="020B0604030504040204" pitchFamily="50" charset="-128"/>
                <a:ea typeface="メイリオ" panose="020B0604030504040204" pitchFamily="50" charset="-128"/>
              </a:rPr>
              <a:t>～</a:t>
            </a:r>
            <a:r>
              <a:rPr kumimoji="1" lang="en-US" altLang="ja-JP" sz="1800" b="0">
                <a:latin typeface="メイリオ" panose="020B0604030504040204" pitchFamily="50" charset="-128"/>
                <a:ea typeface="メイリオ" panose="020B0604030504040204" pitchFamily="50" charset="-128"/>
              </a:rPr>
              <a:t>30</a:t>
            </a:r>
            <a:r>
              <a:rPr kumimoji="1" lang="ja-JP" altLang="en-US" sz="1800" b="0">
                <a:latin typeface="メイリオ" panose="020B0604030504040204" pitchFamily="50" charset="-128"/>
                <a:ea typeface="メイリオ" panose="020B0604030504040204" pitchFamily="50" charset="-128"/>
              </a:rPr>
              <a:t>歳　＠九州大学農学部</a:t>
            </a:r>
          </a:p>
          <a:p>
            <a:pPr lvl="1">
              <a:spcBef>
                <a:spcPct val="0"/>
              </a:spcBef>
              <a:buFontTx/>
              <a:buNone/>
            </a:pPr>
            <a:r>
              <a:rPr kumimoji="1" lang="ja-JP" altLang="en-US" sz="1200" b="0">
                <a:solidFill>
                  <a:srgbClr val="FF0000"/>
                </a:solidFill>
                <a:latin typeface="メイリオ" panose="020B0604030504040204" pitchFamily="50" charset="-128"/>
                <a:ea typeface="メイリオ" panose="020B0604030504040204" pitchFamily="50" charset="-128"/>
              </a:rPr>
              <a:t>最初のポスドク職。野外調査する予算が無かったので、ネタは同じで、研究手法を理論に移行。</a:t>
            </a:r>
          </a:p>
          <a:p>
            <a:pPr lvl="1">
              <a:spcBef>
                <a:spcPct val="0"/>
              </a:spcBef>
              <a:buFontTx/>
              <a:buNone/>
            </a:pPr>
            <a:endParaRPr kumimoji="1" lang="ja-JP" altLang="en-US" sz="900" b="0">
              <a:latin typeface="メイリオ" panose="020B0604030504040204" pitchFamily="50" charset="-128"/>
              <a:ea typeface="メイリオ" panose="020B0604030504040204" pitchFamily="50" charset="-128"/>
            </a:endParaRPr>
          </a:p>
          <a:p>
            <a:pPr>
              <a:spcBef>
                <a:spcPct val="0"/>
              </a:spcBef>
              <a:buFontTx/>
              <a:buNone/>
            </a:pPr>
            <a:r>
              <a:rPr kumimoji="1" lang="en-US" altLang="ja-JP" sz="1800" b="0">
                <a:latin typeface="メイリオ" panose="020B0604030504040204" pitchFamily="50" charset="-128"/>
                <a:ea typeface="メイリオ" panose="020B0604030504040204" pitchFamily="50" charset="-128"/>
              </a:rPr>
              <a:t>31</a:t>
            </a:r>
            <a:r>
              <a:rPr kumimoji="1" lang="ja-JP" altLang="en-US" sz="1800" b="0">
                <a:latin typeface="メイリオ" panose="020B0604030504040204" pitchFamily="50" charset="-128"/>
                <a:ea typeface="メイリオ" panose="020B0604030504040204" pitchFamily="50" charset="-128"/>
              </a:rPr>
              <a:t>～</a:t>
            </a:r>
            <a:r>
              <a:rPr kumimoji="1" lang="en-US" altLang="ja-JP" sz="1800" b="0">
                <a:latin typeface="メイリオ" panose="020B0604030504040204" pitchFamily="50" charset="-128"/>
                <a:ea typeface="メイリオ" panose="020B0604030504040204" pitchFamily="50" charset="-128"/>
              </a:rPr>
              <a:t>37</a:t>
            </a:r>
            <a:r>
              <a:rPr kumimoji="1" lang="ja-JP" altLang="en-US" sz="1800" b="0">
                <a:latin typeface="メイリオ" panose="020B0604030504040204" pitchFamily="50" charset="-128"/>
                <a:ea typeface="メイリオ" panose="020B0604030504040204" pitchFamily="50" charset="-128"/>
              </a:rPr>
              <a:t>歳　＠</a:t>
            </a:r>
            <a:r>
              <a:rPr kumimoji="1" lang="en-US" altLang="ja-JP" sz="1800" b="0">
                <a:latin typeface="メイリオ" panose="020B0604030504040204" pitchFamily="50" charset="-128"/>
                <a:ea typeface="メイリオ" panose="020B0604030504040204" pitchFamily="50" charset="-128"/>
              </a:rPr>
              <a:t>JAMSTEC</a:t>
            </a:r>
            <a:r>
              <a:rPr kumimoji="1" lang="ja-JP" altLang="en-US" sz="1800" b="0">
                <a:latin typeface="メイリオ" panose="020B0604030504040204" pitchFamily="50" charset="-128"/>
                <a:ea typeface="メイリオ" panose="020B0604030504040204" pitchFamily="50" charset="-128"/>
              </a:rPr>
              <a:t>／地球フロンティア</a:t>
            </a:r>
          </a:p>
          <a:p>
            <a:pPr lvl="1">
              <a:spcBef>
                <a:spcPct val="0"/>
              </a:spcBef>
              <a:buFontTx/>
              <a:buNone/>
            </a:pPr>
            <a:r>
              <a:rPr kumimoji="1" lang="ja-JP" altLang="en-US" sz="1200" b="0">
                <a:solidFill>
                  <a:srgbClr val="FF0000"/>
                </a:solidFill>
                <a:latin typeface="メイリオ" panose="020B0604030504040204" pitchFamily="50" charset="-128"/>
                <a:ea typeface="メイリオ" panose="020B0604030504040204" pitchFamily="50" charset="-128"/>
              </a:rPr>
              <a:t>地球シミュレーター上で動かす「地球システム統合モデル」の開発チームにて、植生シミュレーターを開発。</a:t>
            </a:r>
          </a:p>
          <a:p>
            <a:pPr lvl="1">
              <a:spcBef>
                <a:spcPct val="0"/>
              </a:spcBef>
              <a:buFontTx/>
              <a:buNone/>
            </a:pPr>
            <a:endParaRPr kumimoji="1" lang="ja-JP" altLang="en-US" sz="900" b="0">
              <a:latin typeface="メイリオ" panose="020B0604030504040204" pitchFamily="50" charset="-128"/>
              <a:ea typeface="メイリオ" panose="020B0604030504040204" pitchFamily="50" charset="-128"/>
            </a:endParaRPr>
          </a:p>
          <a:p>
            <a:pPr>
              <a:spcBef>
                <a:spcPct val="0"/>
              </a:spcBef>
              <a:buFontTx/>
              <a:buNone/>
            </a:pPr>
            <a:r>
              <a:rPr kumimoji="1" lang="en-US" altLang="ja-JP" sz="1800" b="0">
                <a:latin typeface="メイリオ" panose="020B0604030504040204" pitchFamily="50" charset="-128"/>
                <a:ea typeface="メイリオ" panose="020B0604030504040204" pitchFamily="50" charset="-128"/>
              </a:rPr>
              <a:t>38</a:t>
            </a:r>
            <a:r>
              <a:rPr kumimoji="1" lang="ja-JP" altLang="en-US" sz="1800" b="0">
                <a:latin typeface="メイリオ" panose="020B0604030504040204" pitchFamily="50" charset="-128"/>
                <a:ea typeface="メイリオ" panose="020B0604030504040204" pitchFamily="50" charset="-128"/>
              </a:rPr>
              <a:t>～</a:t>
            </a:r>
            <a:r>
              <a:rPr kumimoji="1" lang="en-US" altLang="ja-JP" sz="1800" b="0">
                <a:latin typeface="メイリオ" panose="020B0604030504040204" pitchFamily="50" charset="-128"/>
                <a:ea typeface="メイリオ" panose="020B0604030504040204" pitchFamily="50" charset="-128"/>
              </a:rPr>
              <a:t>41</a:t>
            </a:r>
            <a:r>
              <a:rPr kumimoji="1" lang="ja-JP" altLang="en-US" sz="1800" b="0">
                <a:latin typeface="メイリオ" panose="020B0604030504040204" pitchFamily="50" charset="-128"/>
                <a:ea typeface="メイリオ" panose="020B0604030504040204" pitchFamily="50" charset="-128"/>
              </a:rPr>
              <a:t>歳　＠名古屋大学大学院 環境学研究科</a:t>
            </a:r>
          </a:p>
          <a:p>
            <a:pPr lvl="1">
              <a:spcBef>
                <a:spcPct val="0"/>
              </a:spcBef>
              <a:buFontTx/>
              <a:buNone/>
            </a:pPr>
            <a:r>
              <a:rPr kumimoji="1" lang="ja-JP" altLang="en-US" sz="1200" b="0">
                <a:solidFill>
                  <a:srgbClr val="FF0000"/>
                </a:solidFill>
                <a:latin typeface="メイリオ" panose="020B0604030504040204" pitchFamily="50" charset="-128"/>
                <a:ea typeface="メイリオ" panose="020B0604030504040204" pitchFamily="50" charset="-128"/>
              </a:rPr>
              <a:t>特任准教授として教育にも少し関わる。</a:t>
            </a:r>
          </a:p>
          <a:p>
            <a:pPr lvl="1">
              <a:spcBef>
                <a:spcPct val="0"/>
              </a:spcBef>
              <a:buFontTx/>
              <a:buNone/>
            </a:pPr>
            <a:endParaRPr kumimoji="1" lang="ja-JP" altLang="en-US" sz="900" b="0">
              <a:latin typeface="メイリオ" panose="020B0604030504040204" pitchFamily="50" charset="-128"/>
              <a:ea typeface="メイリオ" panose="020B0604030504040204" pitchFamily="50" charset="-128"/>
            </a:endParaRPr>
          </a:p>
          <a:p>
            <a:pPr>
              <a:spcBef>
                <a:spcPct val="0"/>
              </a:spcBef>
              <a:buFontTx/>
              <a:buNone/>
            </a:pPr>
            <a:r>
              <a:rPr kumimoji="1" lang="en-US" altLang="ja-JP" sz="1800" b="0">
                <a:latin typeface="メイリオ" panose="020B0604030504040204" pitchFamily="50" charset="-128"/>
                <a:ea typeface="メイリオ" panose="020B0604030504040204" pitchFamily="50" charset="-128"/>
              </a:rPr>
              <a:t>42</a:t>
            </a:r>
            <a:r>
              <a:rPr kumimoji="1" lang="ja-JP" altLang="en-US" sz="1800" b="0">
                <a:latin typeface="メイリオ" panose="020B0604030504040204" pitchFamily="50" charset="-128"/>
                <a:ea typeface="メイリオ" panose="020B0604030504040204" pitchFamily="50" charset="-128"/>
              </a:rPr>
              <a:t>歳～現在　＠海洋研究開発機構（</a:t>
            </a:r>
            <a:r>
              <a:rPr kumimoji="1" lang="en-US" altLang="ja-JP" sz="1800" b="0">
                <a:latin typeface="メイリオ" panose="020B0604030504040204" pitchFamily="50" charset="-128"/>
                <a:ea typeface="メイリオ" panose="020B0604030504040204" pitchFamily="50" charset="-128"/>
              </a:rPr>
              <a:t>JAMSTEC</a:t>
            </a:r>
            <a:r>
              <a:rPr kumimoji="1" lang="ja-JP" altLang="en-US" sz="1800" b="0">
                <a:latin typeface="メイリオ" panose="020B0604030504040204" pitchFamily="50" charset="-128"/>
                <a:ea typeface="メイリオ" panose="020B0604030504040204" pitchFamily="50" charset="-128"/>
              </a:rPr>
              <a:t>）</a:t>
            </a:r>
            <a:endParaRPr kumimoji="1" lang="en-US" altLang="ja-JP" sz="1800" b="0">
              <a:latin typeface="メイリオ" panose="020B0604030504040204" pitchFamily="50" charset="-128"/>
              <a:ea typeface="メイリオ" panose="020B0604030504040204" pitchFamily="50" charset="-128"/>
            </a:endParaRPr>
          </a:p>
          <a:p>
            <a:pPr>
              <a:spcBef>
                <a:spcPct val="0"/>
              </a:spcBef>
              <a:spcAft>
                <a:spcPts val="1200"/>
              </a:spcAft>
              <a:buFontTx/>
              <a:buNone/>
            </a:pPr>
            <a:r>
              <a:rPr kumimoji="1" lang="ja-JP" altLang="en-US" sz="1200" b="0">
                <a:solidFill>
                  <a:srgbClr val="FF0000"/>
                </a:solidFill>
                <a:latin typeface="メイリオ" panose="020B0604030504040204" pitchFamily="50" charset="-128"/>
                <a:ea typeface="メイリオ" panose="020B0604030504040204" pitchFamily="50" charset="-128"/>
              </a:rPr>
              <a:t>        元の職場に戻る。テニュアトラック採用→順調に定年制雇用に移行し、やっと安定しました。</a:t>
            </a:r>
            <a:endParaRPr kumimoji="1" lang="en-US" altLang="ja-JP" sz="1200" b="0">
              <a:solidFill>
                <a:srgbClr val="FF0000"/>
              </a:solidFill>
              <a:latin typeface="メイリオ" panose="020B0604030504040204" pitchFamily="50" charset="-128"/>
              <a:ea typeface="メイリオ" panose="020B0604030504040204" pitchFamily="50" charset="-128"/>
            </a:endParaRPr>
          </a:p>
          <a:p>
            <a:pPr>
              <a:spcBef>
                <a:spcPct val="0"/>
              </a:spcBef>
              <a:buFontTx/>
              <a:buNone/>
            </a:pPr>
            <a:r>
              <a:rPr kumimoji="1" lang="en-US" altLang="ja-JP" sz="1800" b="0">
                <a:latin typeface="メイリオ" panose="020B0604030504040204" pitchFamily="50" charset="-128"/>
                <a:ea typeface="メイリオ" panose="020B0604030504040204" pitchFamily="50" charset="-128"/>
              </a:rPr>
              <a:t>51</a:t>
            </a:r>
            <a:r>
              <a:rPr kumimoji="1" lang="ja-JP" altLang="en-US" sz="1800" b="0">
                <a:latin typeface="メイリオ" panose="020B0604030504040204" pitchFamily="50" charset="-128"/>
                <a:ea typeface="メイリオ" panose="020B0604030504040204" pitchFamily="50" charset="-128"/>
              </a:rPr>
              <a:t>歳～現在　＠東京大学大学院 農学生命科学研究科</a:t>
            </a:r>
          </a:p>
          <a:p>
            <a:pPr lvl="1">
              <a:spcBef>
                <a:spcPct val="0"/>
              </a:spcBef>
              <a:buFontTx/>
              <a:buNone/>
            </a:pPr>
            <a:r>
              <a:rPr kumimoji="1" lang="ja-JP" altLang="en-US" sz="1200" b="0">
                <a:solidFill>
                  <a:srgbClr val="FF0000"/>
                </a:solidFill>
                <a:latin typeface="メイリオ" panose="020B0604030504040204" pitchFamily="50" charset="-128"/>
                <a:ea typeface="メイリオ" panose="020B0604030504040204" pitchFamily="50" charset="-128"/>
              </a:rPr>
              <a:t>連携准教授として、再度、教育にも関わらせていただくことになりました。</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図 7">
            <a:extLst>
              <a:ext uri="{FF2B5EF4-FFF2-40B4-BE49-F238E27FC236}">
                <a16:creationId xmlns:a16="http://schemas.microsoft.com/office/drawing/2014/main" id="{87B61E1C-D929-9373-4493-0AE242046C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5738" y="290513"/>
            <a:ext cx="6261100" cy="388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図 4">
            <a:extLst>
              <a:ext uri="{FF2B5EF4-FFF2-40B4-BE49-F238E27FC236}">
                <a16:creationId xmlns:a16="http://schemas.microsoft.com/office/drawing/2014/main" id="{B2878246-6584-C172-2C1D-21770DF08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790950"/>
            <a:ext cx="3101975"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テキスト ボックス 8">
            <a:extLst>
              <a:ext uri="{FF2B5EF4-FFF2-40B4-BE49-F238E27FC236}">
                <a16:creationId xmlns:a16="http://schemas.microsoft.com/office/drawing/2014/main" id="{B9611C41-6FA8-E3D0-F0A1-FF487D35283F}"/>
              </a:ext>
            </a:extLst>
          </p:cNvPr>
          <p:cNvSpPr txBox="1">
            <a:spLocks noChangeArrowheads="1"/>
          </p:cNvSpPr>
          <p:nvPr/>
        </p:nvSpPr>
        <p:spPr bwMode="auto">
          <a:xfrm>
            <a:off x="7312025" y="4137025"/>
            <a:ext cx="17335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700" b="0">
                <a:latin typeface="メイリオ" panose="020B0604030504040204" pitchFamily="50" charset="-128"/>
                <a:ea typeface="メイリオ" panose="020B0604030504040204" pitchFamily="50" charset="-128"/>
              </a:rPr>
              <a:t>Images are gathered from the Web</a:t>
            </a:r>
            <a:endParaRPr lang="ja-JP" altLang="en-US" sz="700" b="0">
              <a:latin typeface="メイリオ" panose="020B0604030504040204" pitchFamily="50" charset="-128"/>
              <a:ea typeface="メイリオ" panose="020B0604030504040204" pitchFamily="50" charset="-128"/>
            </a:endParaRPr>
          </a:p>
        </p:txBody>
      </p:sp>
      <p:sp>
        <p:nvSpPr>
          <p:cNvPr id="39941" name="正方形/長方形 5">
            <a:extLst>
              <a:ext uri="{FF2B5EF4-FFF2-40B4-BE49-F238E27FC236}">
                <a16:creationId xmlns:a16="http://schemas.microsoft.com/office/drawing/2014/main" id="{83F356F5-FA52-C17F-1D9E-799188C1C4B8}"/>
              </a:ext>
            </a:extLst>
          </p:cNvPr>
          <p:cNvSpPr>
            <a:spLocks noChangeArrowheads="1"/>
          </p:cNvSpPr>
          <p:nvPr/>
        </p:nvSpPr>
        <p:spPr bwMode="auto">
          <a:xfrm>
            <a:off x="3952875" y="4498975"/>
            <a:ext cx="4868863" cy="205422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nSpc>
                <a:spcPts val="2100"/>
              </a:lnSpc>
              <a:spcBef>
                <a:spcPct val="0"/>
              </a:spcBef>
              <a:spcAft>
                <a:spcPts val="550"/>
              </a:spcAft>
              <a:buFontTx/>
              <a:buNone/>
            </a:pPr>
            <a:r>
              <a:rPr lang="ja-JP" altLang="en-US" sz="1500" b="0">
                <a:latin typeface="メイリオ" panose="020B0604030504040204" pitchFamily="50" charset="-128"/>
                <a:ea typeface="メイリオ" panose="020B0604030504040204" pitchFamily="50" charset="-128"/>
              </a:rPr>
              <a:t>年降水量と</a:t>
            </a:r>
            <a:r>
              <a:rPr lang="ja-JP" altLang="ja-JP" sz="1500" b="0">
                <a:latin typeface="メイリオ" panose="020B0604030504040204" pitchFamily="50" charset="-128"/>
                <a:ea typeface="メイリオ" panose="020B0604030504040204" pitchFamily="50" charset="-128"/>
              </a:rPr>
              <a:t>生物気温（</a:t>
            </a:r>
            <a:r>
              <a:rPr lang="en-US" altLang="ja-JP" sz="1500" b="0">
                <a:latin typeface="メイリオ" panose="020B0604030504040204" pitchFamily="50" charset="-128"/>
                <a:ea typeface="メイリオ" panose="020B0604030504040204" pitchFamily="50" charset="-128"/>
              </a:rPr>
              <a:t>0</a:t>
            </a:r>
            <a:r>
              <a:rPr lang="ja-JP" altLang="ja-JP" sz="1500" b="0">
                <a:latin typeface="メイリオ" panose="020B0604030504040204" pitchFamily="50" charset="-128"/>
                <a:ea typeface="メイリオ" panose="020B0604030504040204" pitchFamily="50" charset="-128"/>
              </a:rPr>
              <a:t>℃以下の日は、全て</a:t>
            </a:r>
            <a:r>
              <a:rPr lang="en-US" altLang="ja-JP" sz="1500" b="0">
                <a:latin typeface="メイリオ" panose="020B0604030504040204" pitchFamily="50" charset="-128"/>
                <a:ea typeface="メイリオ" panose="020B0604030504040204" pitchFamily="50" charset="-128"/>
              </a:rPr>
              <a:t>0</a:t>
            </a:r>
            <a:r>
              <a:rPr lang="ja-JP" altLang="ja-JP" sz="1500" b="0">
                <a:latin typeface="メイリオ" panose="020B0604030504040204" pitchFamily="50" charset="-128"/>
                <a:ea typeface="メイリオ" panose="020B0604030504040204" pitchFamily="50" charset="-128"/>
              </a:rPr>
              <a:t>℃と考える）</a:t>
            </a:r>
            <a:r>
              <a:rPr lang="ja-JP" altLang="en-US" sz="1500" b="0">
                <a:latin typeface="メイリオ" panose="020B0604030504040204" pitchFamily="50" charset="-128"/>
                <a:ea typeface="メイリオ" panose="020B0604030504040204" pitchFamily="50" charset="-128"/>
              </a:rPr>
              <a:t>の</a:t>
            </a:r>
            <a:r>
              <a:rPr lang="en-US" altLang="ja-JP" sz="1500" b="0">
                <a:latin typeface="メイリオ" panose="020B0604030504040204" pitchFamily="50" charset="-128"/>
                <a:ea typeface="メイリオ" panose="020B0604030504040204" pitchFamily="50" charset="-128"/>
              </a:rPr>
              <a:t>2</a:t>
            </a:r>
            <a:r>
              <a:rPr lang="ja-JP" altLang="en-US" sz="1500" b="0">
                <a:latin typeface="メイリオ" panose="020B0604030504040204" pitchFamily="50" charset="-128"/>
                <a:ea typeface="メイリオ" panose="020B0604030504040204" pitchFamily="50" charset="-128"/>
              </a:rPr>
              <a:t>変数を用いたバイオーム分布モデル</a:t>
            </a:r>
            <a:r>
              <a:rPr lang="ja-JP" altLang="ja-JP" sz="1500" b="0">
                <a:latin typeface="メイリオ" panose="020B0604030504040204" pitchFamily="50" charset="-128"/>
                <a:ea typeface="メイリオ" panose="020B0604030504040204" pitchFamily="50" charset="-128"/>
              </a:rPr>
              <a:t>。</a:t>
            </a:r>
            <a:r>
              <a:rPr lang="ja-JP" altLang="en-US" sz="1500" b="0">
                <a:latin typeface="メイリオ" panose="020B0604030504040204" pitchFamily="50" charset="-128"/>
                <a:ea typeface="メイリオ" panose="020B0604030504040204" pitchFamily="50" charset="-128"/>
              </a:rPr>
              <a:t>年平均気温ではなく、</a:t>
            </a:r>
            <a:r>
              <a:rPr lang="ja-JP" altLang="ja-JP" sz="1500" b="0">
                <a:latin typeface="メイリオ" panose="020B0604030504040204" pitchFamily="50" charset="-128"/>
                <a:ea typeface="メイリオ" panose="020B0604030504040204" pitchFamily="50" charset="-128"/>
              </a:rPr>
              <a:t>生物気温</a:t>
            </a:r>
            <a:r>
              <a:rPr lang="ja-JP" altLang="en-US" sz="1500" b="0">
                <a:latin typeface="メイリオ" panose="020B0604030504040204" pitchFamily="50" charset="-128"/>
                <a:ea typeface="メイリオ" panose="020B0604030504040204" pitchFamily="50" charset="-128"/>
              </a:rPr>
              <a:t>を考慮することで、より植物生理的な視点が加わっている（値の軸も対数となっている）</a:t>
            </a:r>
            <a:r>
              <a:rPr lang="ja-JP" altLang="ja-JP" sz="1500" b="0">
                <a:latin typeface="メイリオ" panose="020B0604030504040204" pitchFamily="50" charset="-128"/>
                <a:ea typeface="メイリオ" panose="020B0604030504040204" pitchFamily="50" charset="-128"/>
              </a:rPr>
              <a:t>。</a:t>
            </a:r>
            <a:endParaRPr lang="en-US" altLang="ja-JP" sz="1500" b="0">
              <a:latin typeface="メイリオ" panose="020B0604030504040204" pitchFamily="50" charset="-128"/>
              <a:ea typeface="メイリオ" panose="020B0604030504040204" pitchFamily="50" charset="-128"/>
            </a:endParaRPr>
          </a:p>
          <a:p>
            <a:pPr>
              <a:lnSpc>
                <a:spcPts val="2100"/>
              </a:lnSpc>
              <a:spcBef>
                <a:spcPct val="0"/>
              </a:spcBef>
              <a:buFontTx/>
              <a:buNone/>
            </a:pPr>
            <a:r>
              <a:rPr lang="ja-JP" altLang="en-US" sz="1500" b="0">
                <a:latin typeface="メイリオ" panose="020B0604030504040204" pitchFamily="50" charset="-128"/>
                <a:ea typeface="メイリオ" panose="020B0604030504040204" pitchFamily="50" charset="-128"/>
              </a:rPr>
              <a:t>とはいえ</a:t>
            </a:r>
            <a:r>
              <a:rPr lang="ja-JP" altLang="ja-JP" sz="1500" b="0">
                <a:latin typeface="メイリオ" panose="020B0604030504040204" pitchFamily="50" charset="-128"/>
                <a:ea typeface="メイリオ" panose="020B0604030504040204" pitchFamily="50" charset="-128"/>
              </a:rPr>
              <a:t>、</a:t>
            </a:r>
            <a:r>
              <a:rPr lang="ja-JP" altLang="en-US" sz="1500" b="0">
                <a:latin typeface="メイリオ" panose="020B0604030504040204" pitchFamily="50" charset="-128"/>
                <a:ea typeface="メイリオ" panose="020B0604030504040204" pitchFamily="50" charset="-128"/>
              </a:rPr>
              <a:t>季節性を考慮していないモデルなので</a:t>
            </a:r>
            <a:r>
              <a:rPr lang="ja-JP" altLang="ja-JP" sz="1500" b="0">
                <a:latin typeface="メイリオ" panose="020B0604030504040204" pitchFamily="50" charset="-128"/>
                <a:ea typeface="メイリオ" panose="020B0604030504040204" pitchFamily="50" charset="-128"/>
              </a:rPr>
              <a:t>、</a:t>
            </a:r>
            <a:r>
              <a:rPr lang="ja-JP" altLang="en-US" sz="1500" b="0">
                <a:latin typeface="メイリオ" panose="020B0604030504040204" pitchFamily="50" charset="-128"/>
                <a:ea typeface="メイリオ" panose="020B0604030504040204" pitchFamily="50" charset="-128"/>
              </a:rPr>
              <a:t>精度は、それほど高くならない</a:t>
            </a:r>
            <a:r>
              <a:rPr lang="ja-JP" altLang="ja-JP" sz="1500" b="0">
                <a:latin typeface="メイリオ" panose="020B0604030504040204" pitchFamily="50" charset="-128"/>
                <a:ea typeface="メイリオ" panose="020B0604030504040204" pitchFamily="50" charset="-128"/>
              </a:rPr>
              <a:t>。</a:t>
            </a:r>
          </a:p>
        </p:txBody>
      </p:sp>
      <p:sp>
        <p:nvSpPr>
          <p:cNvPr id="39942" name="正方形/長方形 2">
            <a:extLst>
              <a:ext uri="{FF2B5EF4-FFF2-40B4-BE49-F238E27FC236}">
                <a16:creationId xmlns:a16="http://schemas.microsoft.com/office/drawing/2014/main" id="{B83B50F8-2A34-D082-7B0D-B61E6442E256}"/>
              </a:ext>
            </a:extLst>
          </p:cNvPr>
          <p:cNvSpPr>
            <a:spLocks noChangeArrowheads="1"/>
          </p:cNvSpPr>
          <p:nvPr/>
        </p:nvSpPr>
        <p:spPr bwMode="auto">
          <a:xfrm>
            <a:off x="614363" y="304800"/>
            <a:ext cx="37020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100" b="0">
                <a:solidFill>
                  <a:srgbClr val="0000FF"/>
                </a:solidFill>
                <a:latin typeface="メイリオ" panose="020B0604030504040204" pitchFamily="50" charset="-128"/>
                <a:ea typeface="メイリオ" panose="020B0604030504040204" pitchFamily="50" charset="-128"/>
              </a:rPr>
              <a:t>気候と</a:t>
            </a:r>
            <a:r>
              <a:rPr lang="en-US" altLang="ja-JP" sz="2100" b="0">
                <a:solidFill>
                  <a:srgbClr val="0000FF"/>
                </a:solidFill>
                <a:latin typeface="メイリオ" panose="020B0604030504040204" pitchFamily="50" charset="-128"/>
                <a:ea typeface="メイリオ" panose="020B0604030504040204" pitchFamily="50" charset="-128"/>
              </a:rPr>
              <a:t>Biome</a:t>
            </a:r>
            <a:r>
              <a:rPr lang="ja-JP" altLang="en-US" sz="2100" b="0">
                <a:solidFill>
                  <a:srgbClr val="0000FF"/>
                </a:solidFill>
                <a:latin typeface="メイリオ" panose="020B0604030504040204" pitchFamily="50" charset="-128"/>
                <a:ea typeface="メイリオ" panose="020B0604030504040204" pitchFamily="50" charset="-128"/>
              </a:rPr>
              <a:t>地理分布の対応</a:t>
            </a:r>
            <a:endParaRPr lang="en-US" altLang="ja-JP" sz="2100" b="0">
              <a:solidFill>
                <a:srgbClr val="0000FF"/>
              </a:solidFill>
              <a:latin typeface="メイリオ" panose="020B0604030504040204" pitchFamily="50" charset="-128"/>
              <a:ea typeface="メイリオ" panose="020B0604030504040204" pitchFamily="50" charset="-128"/>
            </a:endParaRPr>
          </a:p>
          <a:p>
            <a:pPr algn="ctr">
              <a:spcBef>
                <a:spcPct val="0"/>
              </a:spcBef>
              <a:buFontTx/>
              <a:buNone/>
            </a:pPr>
            <a:r>
              <a:rPr lang="en-US" altLang="ja-JP" sz="2100" b="0">
                <a:solidFill>
                  <a:srgbClr val="0000FF"/>
                </a:solidFill>
                <a:latin typeface="メイリオ" panose="020B0604030504040204" pitchFamily="50" charset="-128"/>
                <a:ea typeface="メイリオ" panose="020B0604030504040204" pitchFamily="50" charset="-128"/>
              </a:rPr>
              <a:t>Holdridge life zone</a:t>
            </a:r>
            <a:endParaRPr lang="ja-JP" altLang="en-US" sz="2100" b="0">
              <a:solidFill>
                <a:srgbClr val="0000FF"/>
              </a:solidFill>
              <a:latin typeface="メイリオ" panose="020B0604030504040204" pitchFamily="50" charset="-128"/>
              <a:ea typeface="メイリオ" panose="020B0604030504040204" pitchFamily="50" charset="-128"/>
            </a:endParaRPr>
          </a:p>
        </p:txBody>
      </p:sp>
      <p:sp>
        <p:nvSpPr>
          <p:cNvPr id="2" name="矢印: 上向き折線 1">
            <a:extLst>
              <a:ext uri="{FF2B5EF4-FFF2-40B4-BE49-F238E27FC236}">
                <a16:creationId xmlns:a16="http://schemas.microsoft.com/office/drawing/2014/main" id="{8D44F37C-C0CA-B16D-CCC6-59DBE9A26762}"/>
              </a:ext>
            </a:extLst>
          </p:cNvPr>
          <p:cNvSpPr/>
          <p:nvPr/>
        </p:nvSpPr>
        <p:spPr bwMode="auto">
          <a:xfrm rot="10800000">
            <a:off x="1212850" y="2819400"/>
            <a:ext cx="1454150" cy="914400"/>
          </a:xfrm>
          <a:prstGeom prst="bentUpArrow">
            <a:avLst/>
          </a:prstGeom>
          <a:solidFill>
            <a:srgbClr val="0000FF"/>
          </a:solidFill>
          <a:ln w="9525" cap="flat" cmpd="sng" algn="ctr">
            <a:noFill/>
            <a:prstDash val="solid"/>
            <a:round/>
            <a:headEnd type="none" w="med" len="med"/>
            <a:tailEnd type="none" w="med" len="med"/>
          </a:ln>
          <a:effectLst/>
        </p:spPr>
        <p:txBody>
          <a:bodyPr lIns="0" tIns="0" rIns="0" bIns="0">
            <a:spAutoFit/>
          </a:bodyPr>
          <a:lstStyle/>
          <a:p>
            <a:pPr algn="ct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endParaRPr lang="ja-JP" altLang="en-US">
              <a:ea typeface="HG Mincho Light J" charset="0"/>
              <a:cs typeface="HG Mincho Light J" charset="0"/>
            </a:endParaRPr>
          </a:p>
        </p:txBody>
      </p:sp>
      <p:sp>
        <p:nvSpPr>
          <p:cNvPr id="39944" name="テキスト ボックス 2">
            <a:extLst>
              <a:ext uri="{FF2B5EF4-FFF2-40B4-BE49-F238E27FC236}">
                <a16:creationId xmlns:a16="http://schemas.microsoft.com/office/drawing/2014/main" id="{5C641284-A39B-1AA5-C660-B9751FB8763C}"/>
              </a:ext>
            </a:extLst>
          </p:cNvPr>
          <p:cNvSpPr txBox="1">
            <a:spLocks noChangeArrowheads="1"/>
          </p:cNvSpPr>
          <p:nvPr/>
        </p:nvSpPr>
        <p:spPr bwMode="auto">
          <a:xfrm>
            <a:off x="7086600" y="381000"/>
            <a:ext cx="13398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r>
              <a:rPr kumimoji="1" lang="ja-JP" altLang="en-US">
                <a:solidFill>
                  <a:srgbClr val="FF0000"/>
                </a:solidFill>
                <a:ea typeface="ＭＳ Ｐゴシック" panose="020B0600070205080204" pitchFamily="50" charset="-128"/>
              </a:rPr>
              <a:t>独立変数は</a:t>
            </a:r>
            <a:endParaRPr kumimoji="1" lang="en-US" altLang="ja-JP">
              <a:solidFill>
                <a:srgbClr val="FF0000"/>
              </a:solidFill>
              <a:ea typeface="ＭＳ Ｐゴシック" panose="020B0600070205080204" pitchFamily="50" charset="-128"/>
            </a:endParaRPr>
          </a:p>
          <a:p>
            <a:r>
              <a:rPr kumimoji="1" lang="ja-JP" altLang="en-US">
                <a:solidFill>
                  <a:srgbClr val="FF0000"/>
                </a:solidFill>
                <a:ea typeface="ＭＳ Ｐゴシック" panose="020B0600070205080204" pitchFamily="50" charset="-128"/>
              </a:rPr>
              <a:t>この</a:t>
            </a:r>
            <a:r>
              <a:rPr kumimoji="1" lang="en-US" altLang="ja-JP">
                <a:solidFill>
                  <a:srgbClr val="FF0000"/>
                </a:solidFill>
                <a:ea typeface="ＭＳ Ｐゴシック" panose="020B0600070205080204" pitchFamily="50" charset="-128"/>
              </a:rPr>
              <a:t>2</a:t>
            </a:r>
            <a:r>
              <a:rPr kumimoji="1" lang="ja-JP" altLang="en-US">
                <a:solidFill>
                  <a:srgbClr val="FF0000"/>
                </a:solidFill>
                <a:ea typeface="ＭＳ Ｐゴシック" panose="020B0600070205080204" pitchFamily="50" charset="-128"/>
              </a:rPr>
              <a:t>つだけ</a:t>
            </a:r>
          </a:p>
        </p:txBody>
      </p:sp>
      <p:cxnSp>
        <p:nvCxnSpPr>
          <p:cNvPr id="39945" name="直線矢印コネクタ 4">
            <a:extLst>
              <a:ext uri="{FF2B5EF4-FFF2-40B4-BE49-F238E27FC236}">
                <a16:creationId xmlns:a16="http://schemas.microsoft.com/office/drawing/2014/main" id="{4B8D00BC-BD9B-26C8-2587-ECBB3A2856BA}"/>
              </a:ext>
            </a:extLst>
          </p:cNvPr>
          <p:cNvCxnSpPr>
            <a:cxnSpLocks/>
          </p:cNvCxnSpPr>
          <p:nvPr/>
        </p:nvCxnSpPr>
        <p:spPr bwMode="auto">
          <a:xfrm flipH="1">
            <a:off x="6427788" y="671513"/>
            <a:ext cx="684212" cy="385762"/>
          </a:xfrm>
          <a:prstGeom prst="straightConnector1">
            <a:avLst/>
          </a:prstGeom>
          <a:noFill/>
          <a:ln w="19050" algn="ctr">
            <a:solidFill>
              <a:srgbClr val="FF0000"/>
            </a:solidFill>
            <a:round/>
            <a:headEnd/>
            <a:tailEnd type="triangle" w="med" len="med"/>
          </a:ln>
        </p:spPr>
      </p:cxnSp>
      <p:cxnSp>
        <p:nvCxnSpPr>
          <p:cNvPr id="39946" name="直線矢印コネクタ 6">
            <a:extLst>
              <a:ext uri="{FF2B5EF4-FFF2-40B4-BE49-F238E27FC236}">
                <a16:creationId xmlns:a16="http://schemas.microsoft.com/office/drawing/2014/main" id="{FFDFD6E3-F448-0564-7FA1-B1C1303CFB68}"/>
              </a:ext>
            </a:extLst>
          </p:cNvPr>
          <p:cNvCxnSpPr>
            <a:cxnSpLocks/>
          </p:cNvCxnSpPr>
          <p:nvPr/>
        </p:nvCxnSpPr>
        <p:spPr bwMode="auto">
          <a:xfrm>
            <a:off x="8305800" y="863600"/>
            <a:ext cx="533400" cy="1117600"/>
          </a:xfrm>
          <a:prstGeom prst="straightConnector1">
            <a:avLst/>
          </a:prstGeom>
          <a:noFill/>
          <a:ln w="19050" algn="ctr">
            <a:solidFill>
              <a:srgbClr val="FF0000"/>
            </a:solidFill>
            <a:round/>
            <a:headEnd/>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タイトル 3">
            <a:extLst>
              <a:ext uri="{FF2B5EF4-FFF2-40B4-BE49-F238E27FC236}">
                <a16:creationId xmlns:a16="http://schemas.microsoft.com/office/drawing/2014/main" id="{E33BFCEF-AB67-E5D8-1DF9-B0691C51DBE0}"/>
              </a:ext>
            </a:extLst>
          </p:cNvPr>
          <p:cNvSpPr>
            <a:spLocks noGrp="1" noChangeArrowheads="1"/>
          </p:cNvSpPr>
          <p:nvPr>
            <p:ph type="title"/>
          </p:nvPr>
        </p:nvSpPr>
        <p:spPr>
          <a:xfrm>
            <a:off x="639763" y="1557338"/>
            <a:ext cx="7861300" cy="1060450"/>
          </a:xfrm>
        </p:spPr>
        <p:txBody>
          <a:bodyPr>
            <a:spAutoFit/>
          </a:bodyPr>
          <a:lstStyle/>
          <a:p>
            <a:pPr algn="l"/>
            <a:r>
              <a:rPr lang="ja-JP" altLang="en-US" sz="2100">
                <a:latin typeface="メイリオ" panose="020B0604030504040204" pitchFamily="50" charset="-128"/>
                <a:ea typeface="メイリオ" panose="020B0604030504040204" pitchFamily="50" charset="-128"/>
              </a:rPr>
              <a:t>バイオームの地理分布を実際に決めているのは、</a:t>
            </a:r>
            <a:r>
              <a:rPr lang="ja-JP" altLang="en-US" sz="2100">
                <a:solidFill>
                  <a:schemeClr val="tx1"/>
                </a:solidFill>
                <a:latin typeface="メイリオ" panose="020B0604030504040204" pitchFamily="50" charset="-128"/>
                <a:ea typeface="メイリオ" panose="020B0604030504040204" pitchFamily="50" charset="-128"/>
              </a:rPr>
              <a:t>生物気候的な制限の植物機能型 </a:t>
            </a:r>
            <a:r>
              <a:rPr lang="en-US" altLang="ja-JP" sz="2100">
                <a:solidFill>
                  <a:schemeClr val="tx1"/>
                </a:solidFill>
                <a:latin typeface="メイリオ" panose="020B0604030504040204" pitchFamily="50" charset="-128"/>
                <a:ea typeface="メイリオ" panose="020B0604030504040204" pitchFamily="50" charset="-128"/>
              </a:rPr>
              <a:t>(PFT; </a:t>
            </a:r>
            <a:r>
              <a:rPr lang="en-US" altLang="ja-JP" sz="2100">
                <a:solidFill>
                  <a:srgbClr val="C00000"/>
                </a:solidFill>
                <a:latin typeface="メイリオ" panose="020B0604030504040204" pitchFamily="50" charset="-128"/>
                <a:ea typeface="メイリオ" panose="020B0604030504040204" pitchFamily="50" charset="-128"/>
              </a:rPr>
              <a:t>Plant Functional Type</a:t>
            </a:r>
            <a:r>
              <a:rPr lang="en-US" altLang="ja-JP" sz="2100">
                <a:solidFill>
                  <a:schemeClr val="tx1"/>
                </a:solidFill>
                <a:latin typeface="メイリオ" panose="020B0604030504040204" pitchFamily="50" charset="-128"/>
                <a:ea typeface="メイリオ" panose="020B0604030504040204" pitchFamily="50" charset="-128"/>
              </a:rPr>
              <a:t>)</a:t>
            </a:r>
            <a:r>
              <a:rPr lang="ja-JP" altLang="en-US" sz="2100">
                <a:solidFill>
                  <a:schemeClr val="tx1"/>
                </a:solidFill>
                <a:latin typeface="メイリオ" panose="020B0604030504040204" pitchFamily="50" charset="-128"/>
                <a:ea typeface="メイリオ" panose="020B0604030504040204" pitchFamily="50" charset="-128"/>
              </a:rPr>
              <a:t>ごとの差であることが一般的</a:t>
            </a:r>
            <a:endParaRPr lang="ja-JP" altLang="en-US" sz="2100">
              <a:solidFill>
                <a:srgbClr val="C00000"/>
              </a:solidFill>
              <a:latin typeface="メイリオ" panose="020B0604030504040204" pitchFamily="50" charset="-128"/>
              <a:ea typeface="メイリオ" panose="020B0604030504040204" pitchFamily="50" charset="-128"/>
            </a:endParaRPr>
          </a:p>
        </p:txBody>
      </p:sp>
      <p:sp>
        <p:nvSpPr>
          <p:cNvPr id="41987" name="正方形/長方形 2">
            <a:extLst>
              <a:ext uri="{FF2B5EF4-FFF2-40B4-BE49-F238E27FC236}">
                <a16:creationId xmlns:a16="http://schemas.microsoft.com/office/drawing/2014/main" id="{6C452AEA-1C7C-9D59-35E6-4AACB54484BE}"/>
              </a:ext>
            </a:extLst>
          </p:cNvPr>
          <p:cNvSpPr>
            <a:spLocks noChangeArrowheads="1"/>
          </p:cNvSpPr>
          <p:nvPr/>
        </p:nvSpPr>
        <p:spPr bwMode="auto">
          <a:xfrm>
            <a:off x="1487488" y="6299200"/>
            <a:ext cx="755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000" b="0" baseline="30000">
                <a:latin typeface="メイリオ" panose="020B0604030504040204" pitchFamily="50" charset="-128"/>
                <a:ea typeface="メイリオ" panose="020B0604030504040204" pitchFamily="50" charset="-128"/>
              </a:rPr>
              <a:t>†</a:t>
            </a:r>
            <a:r>
              <a:rPr lang="en-US" altLang="ja-JP" sz="1000" b="0">
                <a:latin typeface="メイリオ" panose="020B0604030504040204" pitchFamily="50" charset="-128"/>
                <a:ea typeface="メイリオ" panose="020B0604030504040204" pitchFamily="50" charset="-128"/>
              </a:rPr>
              <a:t> : </a:t>
            </a:r>
            <a:r>
              <a:rPr lang="ja-JP" altLang="en-US" sz="1000" b="0">
                <a:latin typeface="メイリオ" panose="020B0604030504040204" pitchFamily="50" charset="-128"/>
                <a:ea typeface="メイリオ" panose="020B0604030504040204" pitchFamily="50" charset="-128"/>
              </a:rPr>
              <a:t>Beerling &amp; Woodesrd (2001) Vegetation and the Terrestrial Carbon Cycle</a:t>
            </a:r>
            <a:r>
              <a:rPr lang="en-US" altLang="ja-JP" sz="1000" b="0">
                <a:latin typeface="メイリオ" panose="020B0604030504040204" pitchFamily="50" charset="-128"/>
                <a:ea typeface="メイリオ" panose="020B0604030504040204" pitchFamily="50" charset="-128"/>
              </a:rPr>
              <a:t>: </a:t>
            </a:r>
            <a:r>
              <a:rPr lang="ja-JP" altLang="en-US" sz="1000" b="0">
                <a:latin typeface="メイリオ" panose="020B0604030504040204" pitchFamily="50" charset="-128"/>
                <a:ea typeface="メイリオ" panose="020B0604030504040204" pitchFamily="50" charset="-128"/>
              </a:rPr>
              <a:t>"植生と大気の4億年(及川武久 監修)“</a:t>
            </a:r>
            <a:endParaRPr lang="en-US" altLang="ja-JP" sz="1000" b="0">
              <a:latin typeface="メイリオ" panose="020B0604030504040204" pitchFamily="50" charset="-128"/>
              <a:ea typeface="メイリオ" panose="020B0604030504040204" pitchFamily="50" charset="-128"/>
            </a:endParaRPr>
          </a:p>
          <a:p>
            <a:pPr>
              <a:spcBef>
                <a:spcPct val="0"/>
              </a:spcBef>
              <a:buFontTx/>
              <a:buNone/>
            </a:pPr>
            <a:r>
              <a:rPr lang="en-US" altLang="ja-JP" sz="1000" b="0" baseline="30000">
                <a:latin typeface="メイリオ" panose="020B0604030504040204" pitchFamily="50" charset="-128"/>
                <a:ea typeface="メイリオ" panose="020B0604030504040204" pitchFamily="50" charset="-128"/>
              </a:rPr>
              <a:t>‡</a:t>
            </a:r>
            <a:r>
              <a:rPr lang="ja-JP" altLang="en-US" sz="1000" b="0" baseline="30000">
                <a:latin typeface="メイリオ" panose="020B0604030504040204" pitchFamily="50" charset="-128"/>
                <a:ea typeface="メイリオ" panose="020B0604030504040204" pitchFamily="50" charset="-128"/>
              </a:rPr>
              <a:t>　</a:t>
            </a:r>
            <a:r>
              <a:rPr lang="en-US" altLang="ja-JP" sz="1000" b="0">
                <a:latin typeface="メイリオ" panose="020B0604030504040204" pitchFamily="50" charset="-128"/>
                <a:ea typeface="メイリオ" panose="020B0604030504040204" pitchFamily="50" charset="-128"/>
              </a:rPr>
              <a:t>For the </a:t>
            </a:r>
            <a:r>
              <a:rPr lang="ja-JP" altLang="en-US" sz="1000" b="0">
                <a:latin typeface="メイリオ" panose="020B0604030504040204" pitchFamily="50" charset="-128"/>
                <a:ea typeface="メイリオ" panose="020B0604030504040204" pitchFamily="50" charset="-128"/>
              </a:rPr>
              <a:t>Minimum Air temperature </a:t>
            </a:r>
            <a:r>
              <a:rPr lang="en-US" altLang="ja-JP" sz="1000" b="0">
                <a:latin typeface="メイリオ" panose="020B0604030504040204" pitchFamily="50" charset="-128"/>
                <a:ea typeface="メイリオ" panose="020B0604030504040204" pitchFamily="50" charset="-128"/>
              </a:rPr>
              <a:t>in the nature of</a:t>
            </a:r>
            <a:r>
              <a:rPr lang="ja-JP" altLang="en-US" sz="1000" b="0">
                <a:latin typeface="メイリオ" panose="020B0604030504040204" pitchFamily="50" charset="-128"/>
                <a:ea typeface="メイリオ" panose="020B0604030504040204" pitchFamily="50" charset="-128"/>
              </a:rPr>
              <a:t> the earth surface</a:t>
            </a:r>
          </a:p>
        </p:txBody>
      </p:sp>
      <p:sp>
        <p:nvSpPr>
          <p:cNvPr id="41988" name="正方形/長方形 18">
            <a:extLst>
              <a:ext uri="{FF2B5EF4-FFF2-40B4-BE49-F238E27FC236}">
                <a16:creationId xmlns:a16="http://schemas.microsoft.com/office/drawing/2014/main" id="{3F7A1701-16DE-AEC8-9998-5828A92D30C1}"/>
              </a:ext>
            </a:extLst>
          </p:cNvPr>
          <p:cNvSpPr>
            <a:spLocks noChangeArrowheads="1"/>
          </p:cNvSpPr>
          <p:nvPr/>
        </p:nvSpPr>
        <p:spPr bwMode="auto">
          <a:xfrm>
            <a:off x="639763" y="392113"/>
            <a:ext cx="777240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ts val="450"/>
              </a:spcBef>
              <a:spcAft>
                <a:spcPts val="450"/>
              </a:spcAft>
              <a:buFontTx/>
              <a:buNone/>
            </a:pPr>
            <a:r>
              <a:rPr lang="ja-JP" altLang="en-US" sz="2400" b="0">
                <a:solidFill>
                  <a:srgbClr val="0000FF"/>
                </a:solidFill>
                <a:latin typeface="メイリオ" panose="020B0604030504040204" pitchFamily="50" charset="-128"/>
                <a:ea typeface="メイリオ" panose="020B0604030504040204" pitchFamily="50" charset="-128"/>
              </a:rPr>
              <a:t>植生分布を制御する生物気候的な条件</a:t>
            </a:r>
            <a:r>
              <a:rPr lang="en-US" altLang="ja-JP" sz="2400" b="0">
                <a:solidFill>
                  <a:srgbClr val="0000FF"/>
                </a:solidFill>
                <a:latin typeface="メイリオ" panose="020B0604030504040204" pitchFamily="50" charset="-128"/>
                <a:ea typeface="メイリオ" panose="020B0604030504040204" pitchFamily="50" charset="-128"/>
              </a:rPr>
              <a:t>1: </a:t>
            </a:r>
          </a:p>
          <a:p>
            <a:pPr>
              <a:spcBef>
                <a:spcPts val="450"/>
              </a:spcBef>
              <a:spcAft>
                <a:spcPts val="450"/>
              </a:spcAft>
              <a:buFontTx/>
              <a:buNone/>
            </a:pPr>
            <a:r>
              <a:rPr lang="ja-JP" altLang="en-US" sz="2400" b="0">
                <a:solidFill>
                  <a:srgbClr val="0000FF"/>
                </a:solidFill>
                <a:latin typeface="メイリオ" panose="020B0604030504040204" pitchFamily="50" charset="-128"/>
                <a:ea typeface="メイリオ" panose="020B0604030504040204" pitchFamily="50" charset="-128"/>
              </a:rPr>
              <a:t>生理的な要求</a:t>
            </a:r>
            <a:r>
              <a:rPr lang="en-US" altLang="ja-JP" sz="2400" b="0" baseline="30000">
                <a:solidFill>
                  <a:srgbClr val="0000FF"/>
                </a:solidFill>
                <a:latin typeface="メイリオ" panose="020B0604030504040204" pitchFamily="50" charset="-128"/>
                <a:ea typeface="メイリオ" panose="020B0604030504040204" pitchFamily="50" charset="-128"/>
              </a:rPr>
              <a:t>†</a:t>
            </a:r>
            <a:endParaRPr lang="ja-JP" altLang="en-US" sz="2400" b="0" baseline="30000">
              <a:solidFill>
                <a:srgbClr val="0000FF"/>
              </a:solidFill>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B617281E-25AD-FC34-EF68-F4FF82A8907F}"/>
              </a:ext>
            </a:extLst>
          </p:cNvPr>
          <p:cNvSpPr/>
          <p:nvPr/>
        </p:nvSpPr>
        <p:spPr>
          <a:xfrm>
            <a:off x="566738" y="3175000"/>
            <a:ext cx="4995862" cy="1125538"/>
          </a:xfrm>
          <a:prstGeom prst="rect">
            <a:avLst/>
          </a:prstGeom>
          <a:solidFill>
            <a:schemeClr val="bg1"/>
          </a:solidFill>
          <a:ln>
            <a:solidFill>
              <a:schemeClr val="accent1">
                <a:shade val="50000"/>
              </a:schemeClr>
            </a:solidFill>
          </a:ln>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spcAft>
                <a:spcPts val="450"/>
              </a:spcAft>
              <a:defRPr/>
            </a:pPr>
            <a:r>
              <a:rPr lang="en-US" altLang="ja-JP" sz="1500" b="0" dirty="0">
                <a:solidFill>
                  <a:srgbClr val="008000"/>
                </a:solidFill>
                <a:latin typeface="メイリオ" panose="020B0604030504040204" pitchFamily="50" charset="-128"/>
                <a:ea typeface="メイリオ" panose="020B0604030504040204" pitchFamily="50" charset="-128"/>
              </a:rPr>
              <a:t>[</a:t>
            </a:r>
            <a:r>
              <a:rPr lang="ja-JP" altLang="en-US" sz="1500" b="0" dirty="0">
                <a:solidFill>
                  <a:srgbClr val="008000"/>
                </a:solidFill>
                <a:latin typeface="メイリオ" panose="020B0604030504040204" pitchFamily="50" charset="-128"/>
                <a:ea typeface="メイリオ" panose="020B0604030504040204" pitchFamily="50" charset="-128"/>
              </a:rPr>
              <a:t>例</a:t>
            </a:r>
            <a:r>
              <a:rPr lang="en-US" altLang="ja-JP" sz="1500" b="0" dirty="0">
                <a:solidFill>
                  <a:srgbClr val="008000"/>
                </a:solidFill>
                <a:latin typeface="メイリオ" panose="020B0604030504040204" pitchFamily="50" charset="-128"/>
                <a:ea typeface="メイリオ" panose="020B0604030504040204" pitchFamily="50" charset="-128"/>
              </a:rPr>
              <a:t>1]</a:t>
            </a:r>
            <a:r>
              <a:rPr lang="en-US" altLang="ja-JP" sz="2100" b="0" dirty="0">
                <a:solidFill>
                  <a:srgbClr val="008000"/>
                </a:solidFill>
                <a:latin typeface="メイリオ" panose="020B0604030504040204" pitchFamily="50" charset="-128"/>
                <a:ea typeface="メイリオ" panose="020B0604030504040204" pitchFamily="50" charset="-128"/>
              </a:rPr>
              <a:t> </a:t>
            </a:r>
            <a:r>
              <a:rPr lang="ja-JP" altLang="en-US" sz="2100" b="0" dirty="0">
                <a:solidFill>
                  <a:srgbClr val="008000"/>
                </a:solidFill>
                <a:latin typeface="メイリオ" panose="020B0604030504040204" pitchFamily="50" charset="-128"/>
                <a:ea typeface="メイリオ" panose="020B0604030504040204" pitchFamily="50" charset="-128"/>
              </a:rPr>
              <a:t>高温障害の生じる気温</a:t>
            </a:r>
          </a:p>
          <a:p>
            <a:pPr>
              <a:defRPr/>
            </a:pPr>
            <a:r>
              <a:rPr lang="ja-JP" altLang="en-US" sz="2100" b="0" dirty="0">
                <a:solidFill>
                  <a:srgbClr val="C00000"/>
                </a:solidFill>
                <a:latin typeface="メイリオ" panose="020B0604030504040204" pitchFamily="50" charset="-128"/>
                <a:ea typeface="メイリオ" panose="020B0604030504040204" pitchFamily="50" charset="-128"/>
              </a:rPr>
              <a:t>  49℃</a:t>
            </a:r>
            <a:r>
              <a:rPr lang="ja-JP" altLang="en-US" sz="2100" b="0" dirty="0">
                <a:latin typeface="メイリオ" panose="020B0604030504040204" pitchFamily="50" charset="-128"/>
                <a:ea typeface="メイリオ" panose="020B0604030504040204" pitchFamily="50" charset="-128"/>
              </a:rPr>
              <a:t> : 多くの植物種にとっての限界</a:t>
            </a:r>
          </a:p>
          <a:p>
            <a:pPr>
              <a:defRPr/>
            </a:pPr>
            <a:r>
              <a:rPr lang="ja-JP" altLang="en-US" sz="2100" b="0" dirty="0">
                <a:solidFill>
                  <a:srgbClr val="C00000"/>
                </a:solidFill>
                <a:latin typeface="メイリオ" panose="020B0604030504040204" pitchFamily="50" charset="-128"/>
                <a:ea typeface="メイリオ" panose="020B0604030504040204" pitchFamily="50" charset="-128"/>
              </a:rPr>
              <a:t>  64℃</a:t>
            </a:r>
            <a:r>
              <a:rPr lang="ja-JP" altLang="en-US" sz="2100" b="0" dirty="0">
                <a:latin typeface="メイリオ" panose="020B0604030504040204" pitchFamily="50" charset="-128"/>
                <a:ea typeface="メイリオ" panose="020B0604030504040204" pitchFamily="50" charset="-128"/>
              </a:rPr>
              <a:t> : 幾つかの多肉植物種</a:t>
            </a:r>
          </a:p>
        </p:txBody>
      </p:sp>
      <p:sp>
        <p:nvSpPr>
          <p:cNvPr id="13" name="正方形/長方形 12">
            <a:extLst>
              <a:ext uri="{FF2B5EF4-FFF2-40B4-BE49-F238E27FC236}">
                <a16:creationId xmlns:a16="http://schemas.microsoft.com/office/drawing/2014/main" id="{6E3CBE6B-FE80-CEA6-B55C-09486E03BDEC}"/>
              </a:ext>
            </a:extLst>
          </p:cNvPr>
          <p:cNvSpPr/>
          <p:nvPr/>
        </p:nvSpPr>
        <p:spPr>
          <a:xfrm>
            <a:off x="566738" y="4406900"/>
            <a:ext cx="4995862" cy="1384300"/>
          </a:xfrm>
          <a:prstGeom prst="rect">
            <a:avLst/>
          </a:prstGeom>
          <a:solidFill>
            <a:schemeClr val="bg1"/>
          </a:solidFill>
          <a:ln>
            <a:solidFill>
              <a:schemeClr val="accent1">
                <a:shade val="50000"/>
              </a:schemeClr>
            </a:solidFill>
          </a:ln>
        </p:spPr>
        <p:txBody>
          <a:bodyPr>
            <a:spAutoFit/>
          </a:bodyP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defRPr/>
            </a:pPr>
            <a:r>
              <a:rPr lang="en-US" altLang="ja-JP" sz="1500" b="0" dirty="0">
                <a:solidFill>
                  <a:srgbClr val="008000"/>
                </a:solidFill>
                <a:latin typeface="メイリオ" panose="020B0604030504040204" pitchFamily="50" charset="-128"/>
                <a:ea typeface="メイリオ" panose="020B0604030504040204" pitchFamily="50" charset="-128"/>
              </a:rPr>
              <a:t>[</a:t>
            </a:r>
            <a:r>
              <a:rPr lang="ja-JP" altLang="en-US" sz="1500" b="0" dirty="0">
                <a:solidFill>
                  <a:srgbClr val="008000"/>
                </a:solidFill>
                <a:latin typeface="メイリオ" panose="020B0604030504040204" pitchFamily="50" charset="-128"/>
                <a:ea typeface="メイリオ" panose="020B0604030504040204" pitchFamily="50" charset="-128"/>
              </a:rPr>
              <a:t>例</a:t>
            </a:r>
            <a:r>
              <a:rPr lang="en-US" altLang="ja-JP" sz="1500" b="0" dirty="0">
                <a:solidFill>
                  <a:srgbClr val="008000"/>
                </a:solidFill>
                <a:latin typeface="メイリオ" panose="020B0604030504040204" pitchFamily="50" charset="-128"/>
                <a:ea typeface="メイリオ" panose="020B0604030504040204" pitchFamily="50" charset="-128"/>
              </a:rPr>
              <a:t>2]</a:t>
            </a:r>
            <a:r>
              <a:rPr lang="ja-JP" altLang="en-US" sz="1500" b="0" dirty="0">
                <a:solidFill>
                  <a:srgbClr val="008000"/>
                </a:solidFill>
                <a:latin typeface="メイリオ" panose="020B0604030504040204" pitchFamily="50" charset="-128"/>
                <a:ea typeface="メイリオ" panose="020B0604030504040204" pitchFamily="50" charset="-128"/>
              </a:rPr>
              <a:t> </a:t>
            </a:r>
            <a:r>
              <a:rPr lang="ja-JP" altLang="en-US" sz="2100" b="0" dirty="0">
                <a:solidFill>
                  <a:srgbClr val="008000"/>
                </a:solidFill>
                <a:latin typeface="メイリオ" panose="020B0604030504040204" pitchFamily="50" charset="-128"/>
                <a:ea typeface="メイリオ" panose="020B0604030504040204" pitchFamily="50" charset="-128"/>
              </a:rPr>
              <a:t>霜害の生じる気温</a:t>
            </a:r>
            <a:endParaRPr lang="en-US" altLang="ja-JP" sz="2100" b="0" dirty="0">
              <a:solidFill>
                <a:srgbClr val="008000"/>
              </a:solidFill>
              <a:latin typeface="メイリオ" panose="020B0604030504040204" pitchFamily="50" charset="-128"/>
              <a:ea typeface="メイリオ" panose="020B0604030504040204" pitchFamily="50" charset="-128"/>
            </a:endParaRPr>
          </a:p>
          <a:p>
            <a:pPr>
              <a:defRPr/>
            </a:pPr>
            <a:r>
              <a:rPr lang="ja-JP" altLang="en-US" sz="2100" b="0" dirty="0">
                <a:solidFill>
                  <a:srgbClr val="C00000"/>
                </a:solidFill>
                <a:latin typeface="メイリオ" panose="020B0604030504040204" pitchFamily="50" charset="-128"/>
                <a:ea typeface="メイリオ" panose="020B0604030504040204" pitchFamily="50" charset="-128"/>
              </a:rPr>
              <a:t>  -15℃以下</a:t>
            </a:r>
            <a:r>
              <a:rPr lang="en-US" altLang="ja-JP" sz="2100" b="0" dirty="0">
                <a:solidFill>
                  <a:srgbClr val="C00000"/>
                </a:solidFill>
                <a:latin typeface="メイリオ" panose="020B0604030504040204" pitchFamily="50" charset="-128"/>
                <a:ea typeface="メイリオ" panose="020B0604030504040204" pitchFamily="50" charset="-128"/>
              </a:rPr>
              <a:t>	</a:t>
            </a:r>
            <a:r>
              <a:rPr lang="ja-JP" altLang="en-US" sz="2100" b="0" dirty="0">
                <a:latin typeface="メイリオ" panose="020B0604030504040204" pitchFamily="50" charset="-128"/>
                <a:ea typeface="メイリオ" panose="020B0604030504040204" pitchFamily="50" charset="-128"/>
              </a:rPr>
              <a:t>: 常緑性広葉樹種</a:t>
            </a:r>
          </a:p>
          <a:p>
            <a:pPr>
              <a:defRPr/>
            </a:pPr>
            <a:r>
              <a:rPr lang="ja-JP" altLang="en-US" sz="2100" b="0" dirty="0">
                <a:solidFill>
                  <a:srgbClr val="C00000"/>
                </a:solidFill>
                <a:latin typeface="メイリオ" panose="020B0604030504040204" pitchFamily="50" charset="-128"/>
                <a:ea typeface="メイリオ" panose="020B0604030504040204" pitchFamily="50" charset="-128"/>
              </a:rPr>
              <a:t>  -40℃以下</a:t>
            </a:r>
            <a:r>
              <a:rPr lang="en-US" altLang="ja-JP" sz="2100" b="0" dirty="0">
                <a:solidFill>
                  <a:srgbClr val="C00000"/>
                </a:solidFill>
                <a:latin typeface="メイリオ" panose="020B0604030504040204" pitchFamily="50" charset="-128"/>
                <a:ea typeface="メイリオ" panose="020B0604030504040204" pitchFamily="50" charset="-128"/>
              </a:rPr>
              <a:t>	</a:t>
            </a:r>
            <a:r>
              <a:rPr lang="en-US" altLang="ja-JP" sz="2100" b="0" dirty="0">
                <a:latin typeface="メイリオ" panose="020B0604030504040204" pitchFamily="50" charset="-128"/>
                <a:ea typeface="メイリオ" panose="020B0604030504040204" pitchFamily="50" charset="-128"/>
              </a:rPr>
              <a:t>:</a:t>
            </a:r>
            <a:r>
              <a:rPr lang="ja-JP" altLang="en-US" sz="2100" b="0" dirty="0">
                <a:latin typeface="メイリオ" panose="020B0604030504040204" pitchFamily="50" charset="-128"/>
                <a:ea typeface="メイリオ" panose="020B0604030504040204" pitchFamily="50" charset="-128"/>
              </a:rPr>
              <a:t> 落葉性広葉樹種</a:t>
            </a:r>
          </a:p>
          <a:p>
            <a:pPr>
              <a:defRPr/>
            </a:pPr>
            <a:r>
              <a:rPr lang="en-US" altLang="ja-JP" sz="2100" b="0" dirty="0">
                <a:solidFill>
                  <a:srgbClr val="C00000"/>
                </a:solidFill>
                <a:latin typeface="メイリオ" panose="020B0604030504040204" pitchFamily="50" charset="-128"/>
                <a:ea typeface="メイリオ" panose="020B0604030504040204" pitchFamily="50" charset="-128"/>
              </a:rPr>
              <a:t>  No limits</a:t>
            </a:r>
            <a:r>
              <a:rPr lang="en-US" altLang="ja-JP" sz="2100" b="0" baseline="30000" dirty="0">
                <a:latin typeface="メイリオ" panose="020B0604030504040204" pitchFamily="50" charset="-128"/>
                <a:ea typeface="メイリオ" panose="020B0604030504040204" pitchFamily="50" charset="-128"/>
              </a:rPr>
              <a:t>‡	</a:t>
            </a:r>
            <a:r>
              <a:rPr lang="ja-JP" altLang="en-US" sz="2100" b="0" dirty="0">
                <a:latin typeface="メイリオ" panose="020B0604030504040204" pitchFamily="50" charset="-128"/>
                <a:ea typeface="メイリオ" panose="020B0604030504040204" pitchFamily="50" charset="-128"/>
              </a:rPr>
              <a:t>: 亜寒帯性の針葉樹種</a:t>
            </a:r>
            <a:endParaRPr lang="en-US" altLang="ja-JP" sz="2100" b="0" dirty="0">
              <a:latin typeface="メイリオ" panose="020B0604030504040204" pitchFamily="50" charset="-128"/>
              <a:ea typeface="メイリオ" panose="020B0604030504040204" pitchFamily="50" charset="-128"/>
            </a:endParaRPr>
          </a:p>
        </p:txBody>
      </p:sp>
      <p:sp>
        <p:nvSpPr>
          <p:cNvPr id="15" name="Text Box 2064">
            <a:extLst>
              <a:ext uri="{FF2B5EF4-FFF2-40B4-BE49-F238E27FC236}">
                <a16:creationId xmlns:a16="http://schemas.microsoft.com/office/drawing/2014/main" id="{48C53EC1-167C-02ED-6ED6-BA6553ACF395}"/>
              </a:ext>
            </a:extLst>
          </p:cNvPr>
          <p:cNvSpPr txBox="1">
            <a:spLocks noChangeArrowheads="1"/>
          </p:cNvSpPr>
          <p:nvPr/>
        </p:nvSpPr>
        <p:spPr bwMode="auto">
          <a:xfrm>
            <a:off x="4687888" y="2447925"/>
            <a:ext cx="4014787" cy="554038"/>
          </a:xfrm>
          <a:prstGeom prst="rect">
            <a:avLst/>
          </a:prstGeom>
          <a:solidFill>
            <a:schemeClr val="bg1">
              <a:lumMod val="95000"/>
            </a:schemeClr>
          </a:solidFill>
          <a:ln>
            <a:solidFill>
              <a:schemeClr val="accent1">
                <a:shade val="50000"/>
              </a:schemeClr>
            </a:solidFill>
          </a:ln>
        </p:spPr>
        <p:txBody>
          <a:bodyPr>
            <a:spAutoFit/>
          </a:bodyPr>
          <a:lstStyle>
            <a:lvl1pPr eaLnBrk="0" hangingPunct="0">
              <a:defRPr kumimoji="1" sz="2400">
                <a:solidFill>
                  <a:schemeClr val="tx1"/>
                </a:solidFill>
                <a:latin typeface="Arial" panose="020B0604020202020204" pitchFamily="34" charset="0"/>
                <a:ea typeface="HG丸ｺﾞｼｯｸM-PRO" panose="020F0600000000000000" pitchFamily="50" charset="-128"/>
              </a:defRPr>
            </a:lvl1pPr>
            <a:lvl2pPr marL="742950" indent="-285750" eaLnBrk="0" hangingPunct="0">
              <a:defRPr kumimoji="1" sz="2400">
                <a:solidFill>
                  <a:schemeClr val="tx1"/>
                </a:solidFill>
                <a:latin typeface="Arial" panose="020B0604020202020204" pitchFamily="34" charset="0"/>
                <a:ea typeface="HG丸ｺﾞｼｯｸM-PRO" panose="020F0600000000000000" pitchFamily="50" charset="-128"/>
              </a:defRPr>
            </a:lvl2pPr>
            <a:lvl3pPr marL="1143000" indent="-228600" eaLnBrk="0" hangingPunct="0">
              <a:defRPr kumimoji="1" sz="2400">
                <a:solidFill>
                  <a:schemeClr val="tx1"/>
                </a:solidFill>
                <a:latin typeface="Arial" panose="020B0604020202020204" pitchFamily="34" charset="0"/>
                <a:ea typeface="HG丸ｺﾞｼｯｸM-PRO" panose="020F0600000000000000" pitchFamily="50" charset="-128"/>
              </a:defRPr>
            </a:lvl3pPr>
            <a:lvl4pPr marL="1600200" indent="-228600" eaLnBrk="0" hangingPunct="0">
              <a:defRPr kumimoji="1" sz="2400">
                <a:solidFill>
                  <a:schemeClr val="tx1"/>
                </a:solidFill>
                <a:latin typeface="Arial" panose="020B0604020202020204" pitchFamily="34" charset="0"/>
                <a:ea typeface="HG丸ｺﾞｼｯｸM-PRO" panose="020F0600000000000000" pitchFamily="50" charset="-128"/>
              </a:defRPr>
            </a:lvl4pPr>
            <a:lvl5pPr marL="2057400" indent="-228600" eaLnBrk="0" hangingPunct="0">
              <a:defRPr kumimoji="1" sz="2400">
                <a:solidFill>
                  <a:schemeClr val="tx1"/>
                </a:solidFill>
                <a:latin typeface="Arial" panose="020B0604020202020204" pitchFamily="34" charset="0"/>
                <a:ea typeface="HG丸ｺﾞｼｯｸM-PRO" panose="020F0600000000000000" pitchFamily="50" charset="-128"/>
              </a:defRPr>
            </a:lvl5pPr>
            <a:lvl6pPr marL="25146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6pPr>
            <a:lvl7pPr marL="29718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7pPr>
            <a:lvl8pPr marL="34290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8pPr>
            <a:lvl9pPr marL="3886200" indent="-228600" algn="ctr" eaLnBrk="0" fontAlgn="base" hangingPunct="0">
              <a:spcBef>
                <a:spcPct val="0"/>
              </a:spcBef>
              <a:spcAft>
                <a:spcPct val="0"/>
              </a:spcAft>
              <a:defRPr kumimoji="1" sz="2400">
                <a:solidFill>
                  <a:schemeClr val="tx1"/>
                </a:solidFill>
                <a:latin typeface="Arial" panose="020B0604020202020204" pitchFamily="34" charset="0"/>
                <a:ea typeface="HG丸ｺﾞｼｯｸM-PRO" panose="020F0600000000000000" pitchFamily="50" charset="-128"/>
              </a:defRPr>
            </a:lvl9pPr>
          </a:lstStyle>
          <a:p>
            <a:pPr eaLnBrk="1" hangingPunct="1">
              <a:defRPr/>
            </a:pPr>
            <a:r>
              <a:rPr lang="ja-JP" altLang="en-US" sz="1500" b="0" dirty="0">
                <a:latin typeface="メイリオ" panose="020B0604030504040204" pitchFamily="50" charset="-128"/>
                <a:ea typeface="メイリオ" panose="020B0604030504040204" pitchFamily="50" charset="-128"/>
              </a:rPr>
              <a:t>植物種を、その生理的・系統的・フェノロジー的な特徴でザックリと分類したもの</a:t>
            </a:r>
            <a:endParaRPr lang="ja-JP" altLang="en-US" sz="1500" b="0" baseline="-25000" dirty="0">
              <a:solidFill>
                <a:srgbClr val="FF0000"/>
              </a:solidFill>
              <a:latin typeface="メイリオ" panose="020B0604030504040204" pitchFamily="50" charset="-128"/>
              <a:ea typeface="メイリオ" panose="020B0604030504040204" pitchFamily="50" charset="-128"/>
            </a:endParaRPr>
          </a:p>
        </p:txBody>
      </p:sp>
      <p:sp>
        <p:nvSpPr>
          <p:cNvPr id="5" name="右中かっこ 4">
            <a:extLst>
              <a:ext uri="{FF2B5EF4-FFF2-40B4-BE49-F238E27FC236}">
                <a16:creationId xmlns:a16="http://schemas.microsoft.com/office/drawing/2014/main" id="{73A5087D-37EE-5438-CCD8-6F984DCE3B93}"/>
              </a:ext>
            </a:extLst>
          </p:cNvPr>
          <p:cNvSpPr/>
          <p:nvPr/>
        </p:nvSpPr>
        <p:spPr>
          <a:xfrm>
            <a:off x="5595938" y="3190875"/>
            <a:ext cx="204787" cy="2600325"/>
          </a:xfrm>
          <a:prstGeom prst="rightBrace">
            <a:avLst>
              <a:gd name="adj1" fmla="val 70718"/>
              <a:gd name="adj2" fmla="val 41531"/>
            </a:avLst>
          </a:pr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500" b="0">
              <a:latin typeface="メイリオ" panose="020B0604030504040204" pitchFamily="50" charset="-128"/>
              <a:ea typeface="メイリオ" panose="020B0604030504040204" pitchFamily="50" charset="-128"/>
            </a:endParaRPr>
          </a:p>
        </p:txBody>
      </p:sp>
      <p:sp>
        <p:nvSpPr>
          <p:cNvPr id="41993" name="正方形/長方形 5">
            <a:extLst>
              <a:ext uri="{FF2B5EF4-FFF2-40B4-BE49-F238E27FC236}">
                <a16:creationId xmlns:a16="http://schemas.microsoft.com/office/drawing/2014/main" id="{7FF9498D-2E2E-4F27-516A-4D693CC96CC3}"/>
              </a:ext>
            </a:extLst>
          </p:cNvPr>
          <p:cNvSpPr>
            <a:spLocks noChangeArrowheads="1"/>
          </p:cNvSpPr>
          <p:nvPr/>
        </p:nvSpPr>
        <p:spPr bwMode="auto">
          <a:xfrm>
            <a:off x="5791200" y="4097338"/>
            <a:ext cx="2819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500" b="0">
                <a:latin typeface="メイリオ" panose="020B0604030504040204" pitchFamily="50" charset="-128"/>
                <a:ea typeface="メイリオ" panose="020B0604030504040204" pitchFamily="50" charset="-128"/>
              </a:rPr>
              <a:t>こういうの</a:t>
            </a:r>
            <a:r>
              <a:rPr lang="ja-JP" altLang="en-US" sz="1500">
                <a:solidFill>
                  <a:srgbClr val="FF0000"/>
                </a:solidFill>
                <a:latin typeface="メイリオ" panose="020B0604030504040204" pitchFamily="50" charset="-128"/>
                <a:ea typeface="メイリオ" panose="020B0604030504040204" pitchFamily="50" charset="-128"/>
              </a:rPr>
              <a:t>気候エンベロープ</a:t>
            </a:r>
            <a:r>
              <a:rPr lang="ja-JP" altLang="en-US" sz="1500" b="0">
                <a:latin typeface="メイリオ" panose="020B0604030504040204" pitchFamily="50" charset="-128"/>
                <a:ea typeface="メイリオ" panose="020B0604030504040204" pitchFamily="50" charset="-128"/>
              </a:rPr>
              <a:t>（</a:t>
            </a:r>
            <a:r>
              <a:rPr lang="ja-JP" altLang="en-US" sz="1500" b="0">
                <a:solidFill>
                  <a:srgbClr val="FF0000"/>
                </a:solidFill>
                <a:latin typeface="メイリオ" panose="020B0604030504040204" pitchFamily="50" charset="-128"/>
                <a:ea typeface="メイリオ" panose="020B0604030504040204" pitchFamily="50" charset="-128"/>
              </a:rPr>
              <a:t>Bioclimatic Envelope</a:t>
            </a:r>
            <a:r>
              <a:rPr lang="en-US" altLang="ja-JP" sz="1500" b="0">
                <a:latin typeface="メイリオ" panose="020B0604030504040204" pitchFamily="50" charset="-128"/>
                <a:ea typeface="メイリオ" panose="020B0604030504040204" pitchFamily="50" charset="-128"/>
              </a:rPr>
              <a:t>)</a:t>
            </a:r>
            <a:r>
              <a:rPr lang="ja-JP" altLang="en-US" sz="1500" b="0">
                <a:latin typeface="メイリオ" panose="020B0604030504040204" pitchFamily="50" charset="-128"/>
                <a:ea typeface="メイリオ" panose="020B0604030504040204" pitchFamily="50" charset="-128"/>
              </a:rPr>
              <a:t>、あるいはBioclimatic </a:t>
            </a:r>
            <a:r>
              <a:rPr lang="en-US" altLang="ja-JP" sz="1500" b="0">
                <a:latin typeface="メイリオ" panose="020B0604030504040204" pitchFamily="50" charset="-128"/>
                <a:ea typeface="メイリオ" panose="020B0604030504040204" pitchFamily="50" charset="-128"/>
              </a:rPr>
              <a:t>Limit</a:t>
            </a:r>
            <a:r>
              <a:rPr lang="ja-JP" altLang="en-US" sz="1500" b="0">
                <a:latin typeface="メイリオ" panose="020B0604030504040204" pitchFamily="50" charset="-128"/>
                <a:ea typeface="メイリオ" panose="020B0604030504040204" pitchFamily="50" charset="-128"/>
              </a:rPr>
              <a:t>と言います</a:t>
            </a:r>
          </a:p>
        </p:txBody>
      </p:sp>
      <p:cxnSp>
        <p:nvCxnSpPr>
          <p:cNvPr id="8" name="直線コネクタ 7">
            <a:extLst>
              <a:ext uri="{FF2B5EF4-FFF2-40B4-BE49-F238E27FC236}">
                <a16:creationId xmlns:a16="http://schemas.microsoft.com/office/drawing/2014/main" id="{1E7EF49D-F0D7-E40A-24AD-9E57C814161B}"/>
              </a:ext>
            </a:extLst>
          </p:cNvPr>
          <p:cNvCxnSpPr>
            <a:cxnSpLocks/>
          </p:cNvCxnSpPr>
          <p:nvPr/>
        </p:nvCxnSpPr>
        <p:spPr>
          <a:xfrm>
            <a:off x="1524000" y="2205038"/>
            <a:ext cx="5100638" cy="7937"/>
          </a:xfrm>
          <a:prstGeom prst="line">
            <a:avLst/>
          </a:prstGeom>
          <a:ln w="2222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0AE3BDF7-D0C5-6694-CA2E-A9067D106FB7}"/>
              </a:ext>
            </a:extLst>
          </p:cNvPr>
          <p:cNvCxnSpPr>
            <a:cxnSpLocks/>
          </p:cNvCxnSpPr>
          <p:nvPr/>
        </p:nvCxnSpPr>
        <p:spPr>
          <a:xfrm flipH="1" flipV="1">
            <a:off x="4114800" y="2220913"/>
            <a:ext cx="554038" cy="341312"/>
          </a:xfrm>
          <a:prstGeom prst="straightConnector1">
            <a:avLst/>
          </a:prstGeom>
          <a:ln w="22225">
            <a:solidFill>
              <a:srgbClr val="0000FF"/>
            </a:solidFill>
            <a:tailEnd type="oval" w="lg" len="lg"/>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a:extLst>
              <a:ext uri="{FF2B5EF4-FFF2-40B4-BE49-F238E27FC236}">
                <a16:creationId xmlns:a16="http://schemas.microsoft.com/office/drawing/2014/main" id="{B01CE4BF-2CCB-95EA-32AF-88AE650E22E2}"/>
              </a:ext>
            </a:extLst>
          </p:cNvPr>
          <p:cNvSpPr/>
          <p:nvPr/>
        </p:nvSpPr>
        <p:spPr>
          <a:xfrm>
            <a:off x="1063625" y="4344988"/>
            <a:ext cx="7323138" cy="21320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200" b="0">
              <a:solidFill>
                <a:srgbClr val="FFFFFF"/>
              </a:solidFill>
              <a:latin typeface="メイリオ" panose="020B0604030504040204" pitchFamily="50" charset="-128"/>
              <a:ea typeface="メイリオ" panose="020B0604030504040204" pitchFamily="50" charset="-128"/>
            </a:endParaRPr>
          </a:p>
        </p:txBody>
      </p:sp>
      <p:sp>
        <p:nvSpPr>
          <p:cNvPr id="9" name="正方形/長方形 8">
            <a:extLst>
              <a:ext uri="{FF2B5EF4-FFF2-40B4-BE49-F238E27FC236}">
                <a16:creationId xmlns:a16="http://schemas.microsoft.com/office/drawing/2014/main" id="{E588F1EF-BA0A-1133-BEA9-F11D79B52E1D}"/>
              </a:ext>
            </a:extLst>
          </p:cNvPr>
          <p:cNvSpPr/>
          <p:nvPr/>
        </p:nvSpPr>
        <p:spPr>
          <a:xfrm>
            <a:off x="1063625" y="1624013"/>
            <a:ext cx="7323138" cy="24907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200" b="0">
              <a:solidFill>
                <a:srgbClr val="FFFFFF"/>
              </a:solidFill>
              <a:latin typeface="メイリオ" panose="020B0604030504040204" pitchFamily="50" charset="-128"/>
              <a:ea typeface="メイリオ" panose="020B0604030504040204" pitchFamily="50" charset="-128"/>
            </a:endParaRPr>
          </a:p>
        </p:txBody>
      </p:sp>
      <p:sp>
        <p:nvSpPr>
          <p:cNvPr id="44036" name="テキスト ボックス 5">
            <a:extLst>
              <a:ext uri="{FF2B5EF4-FFF2-40B4-BE49-F238E27FC236}">
                <a16:creationId xmlns:a16="http://schemas.microsoft.com/office/drawing/2014/main" id="{FAB22FBD-8D94-7B1E-FD65-18EEB9CDB373}"/>
              </a:ext>
            </a:extLst>
          </p:cNvPr>
          <p:cNvSpPr txBox="1">
            <a:spLocks noChangeArrowheads="1"/>
          </p:cNvSpPr>
          <p:nvPr/>
        </p:nvSpPr>
        <p:spPr bwMode="auto">
          <a:xfrm>
            <a:off x="1143000" y="1758950"/>
            <a:ext cx="556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0">
                <a:solidFill>
                  <a:srgbClr val="008000"/>
                </a:solidFill>
                <a:latin typeface="メイリオ" panose="020B0604030504040204" pitchFamily="50" charset="-128"/>
                <a:ea typeface="メイリオ" panose="020B0604030504040204" pitchFamily="50" charset="-128"/>
              </a:rPr>
              <a:t>[</a:t>
            </a:r>
            <a:r>
              <a:rPr lang="ja-JP" altLang="en-US" sz="1800" b="0">
                <a:solidFill>
                  <a:srgbClr val="008000"/>
                </a:solidFill>
                <a:latin typeface="メイリオ" panose="020B0604030504040204" pitchFamily="50" charset="-128"/>
                <a:ea typeface="メイリオ" panose="020B0604030504040204" pitchFamily="50" charset="-128"/>
              </a:rPr>
              <a:t>例１</a:t>
            </a:r>
            <a:r>
              <a:rPr lang="en-US" altLang="ja-JP" sz="1800" b="0">
                <a:solidFill>
                  <a:srgbClr val="008000"/>
                </a:solidFill>
                <a:latin typeface="メイリオ" panose="020B0604030504040204" pitchFamily="50" charset="-128"/>
                <a:ea typeface="メイリオ" panose="020B0604030504040204" pitchFamily="50" charset="-128"/>
              </a:rPr>
              <a:t>]</a:t>
            </a:r>
            <a:r>
              <a:rPr lang="ja-JP" altLang="en-US" sz="1800" b="0">
                <a:solidFill>
                  <a:srgbClr val="008000"/>
                </a:solidFill>
                <a:latin typeface="メイリオ" panose="020B0604030504040204" pitchFamily="50" charset="-128"/>
                <a:ea typeface="メイリオ" panose="020B0604030504040204" pitchFamily="50" charset="-128"/>
              </a:rPr>
              <a:t> 樹木の生存に必要な気温と降水量</a:t>
            </a:r>
            <a:endParaRPr lang="ja-JP" altLang="en-US" sz="2000" b="0">
              <a:solidFill>
                <a:srgbClr val="008000"/>
              </a:solidFill>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AC669078-A777-5B96-8B08-94990D3FF826}"/>
              </a:ext>
            </a:extLst>
          </p:cNvPr>
          <p:cNvSpPr/>
          <p:nvPr/>
        </p:nvSpPr>
        <p:spPr>
          <a:xfrm>
            <a:off x="1414463" y="2247900"/>
            <a:ext cx="2624137" cy="1258888"/>
          </a:xfrm>
          <a:prstGeom prst="rect">
            <a:avLst/>
          </a:prstGeom>
          <a:solidFill>
            <a:schemeClr val="bg1">
              <a:lumMod val="8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800" b="0">
              <a:solidFill>
                <a:srgbClr val="FFFFFF"/>
              </a:solidFill>
              <a:latin typeface="メイリオ" panose="020B0604030504040204" pitchFamily="50" charset="-128"/>
              <a:ea typeface="メイリオ" panose="020B0604030504040204" pitchFamily="50" charset="-128"/>
            </a:endParaRPr>
          </a:p>
        </p:txBody>
      </p:sp>
      <p:sp>
        <p:nvSpPr>
          <p:cNvPr id="44038" name="正方形/長方形 4">
            <a:extLst>
              <a:ext uri="{FF2B5EF4-FFF2-40B4-BE49-F238E27FC236}">
                <a16:creationId xmlns:a16="http://schemas.microsoft.com/office/drawing/2014/main" id="{3F019596-5E28-CAD5-F81F-288DE174B341}"/>
              </a:ext>
            </a:extLst>
          </p:cNvPr>
          <p:cNvSpPr>
            <a:spLocks noChangeArrowheads="1"/>
          </p:cNvSpPr>
          <p:nvPr/>
        </p:nvSpPr>
        <p:spPr bwMode="auto">
          <a:xfrm>
            <a:off x="1414463" y="2570163"/>
            <a:ext cx="2579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0" i="1">
                <a:solidFill>
                  <a:srgbClr val="C00000"/>
                </a:solidFill>
                <a:latin typeface="メイリオ" panose="020B0604030504040204" pitchFamily="50" charset="-128"/>
                <a:ea typeface="メイリオ" panose="020B0604030504040204" pitchFamily="50" charset="-128"/>
              </a:rPr>
              <a:t>T &gt;</a:t>
            </a:r>
            <a:r>
              <a:rPr lang="en-US" altLang="ja-JP" sz="1800" b="0">
                <a:solidFill>
                  <a:srgbClr val="C00000"/>
                </a:solidFill>
                <a:latin typeface="メイリオ" panose="020B0604030504040204" pitchFamily="50" charset="-128"/>
                <a:ea typeface="メイリオ" panose="020B0604030504040204" pitchFamily="50" charset="-128"/>
              </a:rPr>
              <a:t> -5</a:t>
            </a:r>
          </a:p>
          <a:p>
            <a:pPr>
              <a:spcBef>
                <a:spcPct val="0"/>
              </a:spcBef>
              <a:buFontTx/>
              <a:buNone/>
            </a:pPr>
            <a:r>
              <a:rPr lang="en-US" altLang="ja-JP" sz="1800" b="0" i="1">
                <a:solidFill>
                  <a:srgbClr val="C00000"/>
                </a:solidFill>
                <a:latin typeface="メイリオ" panose="020B0604030504040204" pitchFamily="50" charset="-128"/>
                <a:ea typeface="メイリオ" panose="020B0604030504040204" pitchFamily="50" charset="-128"/>
              </a:rPr>
              <a:t>T</a:t>
            </a:r>
            <a:r>
              <a:rPr lang="en-US" altLang="ja-JP" sz="1800" b="0">
                <a:solidFill>
                  <a:srgbClr val="C00000"/>
                </a:solidFill>
                <a:latin typeface="メイリオ" panose="020B0604030504040204" pitchFamily="50" charset="-128"/>
                <a:ea typeface="メイリオ" panose="020B0604030504040204" pitchFamily="50" charset="-128"/>
              </a:rPr>
              <a:t> </a:t>
            </a:r>
            <a:r>
              <a:rPr lang="ja-JP" altLang="en-US" sz="1800" b="0">
                <a:solidFill>
                  <a:srgbClr val="C00000"/>
                </a:solidFill>
                <a:latin typeface="メイリオ" panose="020B0604030504040204" pitchFamily="50" charset="-128"/>
                <a:ea typeface="メイリオ" panose="020B0604030504040204" pitchFamily="50" charset="-128"/>
              </a:rPr>
              <a:t>&lt; 42×log </a:t>
            </a:r>
            <a:r>
              <a:rPr lang="en-US" altLang="ja-JP" sz="1800" b="0" i="1">
                <a:solidFill>
                  <a:srgbClr val="C00000"/>
                </a:solidFill>
                <a:latin typeface="メイリオ" panose="020B0604030504040204" pitchFamily="50" charset="-128"/>
                <a:ea typeface="メイリオ" panose="020B0604030504040204" pitchFamily="50" charset="-128"/>
              </a:rPr>
              <a:t>P</a:t>
            </a:r>
            <a:r>
              <a:rPr lang="ja-JP" altLang="en-US" sz="1800" b="0">
                <a:solidFill>
                  <a:srgbClr val="C00000"/>
                </a:solidFill>
                <a:latin typeface="メイリオ" panose="020B0604030504040204" pitchFamily="50" charset="-128"/>
                <a:ea typeface="メイリオ" panose="020B0604030504040204" pitchFamily="50" charset="-128"/>
              </a:rPr>
              <a:t> − 106</a:t>
            </a:r>
            <a:r>
              <a:rPr lang="ja-JP" altLang="en-US" sz="1800" b="0">
                <a:solidFill>
                  <a:srgbClr val="003399"/>
                </a:solidFill>
                <a:latin typeface="メイリオ" panose="020B0604030504040204" pitchFamily="50" charset="-128"/>
                <a:ea typeface="メイリオ" panose="020B0604030504040204" pitchFamily="50" charset="-128"/>
              </a:rPr>
              <a:t> </a:t>
            </a:r>
          </a:p>
        </p:txBody>
      </p:sp>
      <p:sp>
        <p:nvSpPr>
          <p:cNvPr id="44039" name="正方形/長方形 7">
            <a:extLst>
              <a:ext uri="{FF2B5EF4-FFF2-40B4-BE49-F238E27FC236}">
                <a16:creationId xmlns:a16="http://schemas.microsoft.com/office/drawing/2014/main" id="{9CE14A1C-3D6C-C785-9B85-BFE603EBD293}"/>
              </a:ext>
            </a:extLst>
          </p:cNvPr>
          <p:cNvSpPr>
            <a:spLocks noChangeArrowheads="1"/>
          </p:cNvSpPr>
          <p:nvPr/>
        </p:nvSpPr>
        <p:spPr bwMode="auto">
          <a:xfrm>
            <a:off x="4038600" y="3657600"/>
            <a:ext cx="4191000" cy="33813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0" i="1">
                <a:latin typeface="メイリオ" panose="020B0604030504040204" pitchFamily="50" charset="-128"/>
                <a:ea typeface="メイリオ" panose="020B0604030504040204" pitchFamily="50" charset="-128"/>
              </a:rPr>
              <a:t>T </a:t>
            </a:r>
            <a:r>
              <a:rPr lang="en-US" altLang="ja-JP" sz="1600" b="0">
                <a:latin typeface="メイリオ" panose="020B0604030504040204" pitchFamily="50" charset="-128"/>
                <a:ea typeface="メイリオ" panose="020B0604030504040204" pitchFamily="50" charset="-128"/>
              </a:rPr>
              <a:t>: </a:t>
            </a:r>
            <a:r>
              <a:rPr lang="ja-JP" altLang="en-US" sz="1600" b="0">
                <a:latin typeface="メイリオ" panose="020B0604030504040204" pitchFamily="50" charset="-128"/>
                <a:ea typeface="メイリオ" panose="020B0604030504040204" pitchFamily="50" charset="-128"/>
              </a:rPr>
              <a:t>年平均気温</a:t>
            </a:r>
            <a:r>
              <a:rPr lang="en-US" altLang="ja-JP" sz="1600" b="0">
                <a:latin typeface="メイリオ" panose="020B0604030504040204" pitchFamily="50" charset="-128"/>
                <a:ea typeface="メイリオ" panose="020B0604030504040204" pitchFamily="50" charset="-128"/>
              </a:rPr>
              <a:t> (</a:t>
            </a:r>
            <a:r>
              <a:rPr lang="ja-JP" altLang="en-US" sz="1600" b="0">
                <a:latin typeface="メイリオ" panose="020B0604030504040204" pitchFamily="50" charset="-128"/>
                <a:ea typeface="メイリオ" panose="020B0604030504040204" pitchFamily="50" charset="-128"/>
              </a:rPr>
              <a:t>℃</a:t>
            </a:r>
            <a:r>
              <a:rPr lang="en-US" altLang="ja-JP" sz="1600" b="0">
                <a:latin typeface="メイリオ" panose="020B0604030504040204" pitchFamily="50" charset="-128"/>
                <a:ea typeface="メイリオ" panose="020B0604030504040204" pitchFamily="50" charset="-128"/>
              </a:rPr>
              <a:t>),</a:t>
            </a:r>
            <a:r>
              <a:rPr lang="ja-JP" altLang="en-US" sz="1600" b="0">
                <a:latin typeface="メイリオ" panose="020B0604030504040204" pitchFamily="50" charset="-128"/>
                <a:ea typeface="メイリオ" panose="020B0604030504040204" pitchFamily="50" charset="-128"/>
              </a:rPr>
              <a:t>　</a:t>
            </a:r>
            <a:r>
              <a:rPr lang="en-US" altLang="ja-JP" sz="1600" b="0" i="1">
                <a:latin typeface="メイリオ" panose="020B0604030504040204" pitchFamily="50" charset="-128"/>
                <a:ea typeface="メイリオ" panose="020B0604030504040204" pitchFamily="50" charset="-128"/>
              </a:rPr>
              <a:t>P</a:t>
            </a:r>
            <a:r>
              <a:rPr lang="en-US" altLang="ja-JP" sz="1600" b="0">
                <a:latin typeface="メイリオ" panose="020B0604030504040204" pitchFamily="50" charset="-128"/>
                <a:ea typeface="メイリオ" panose="020B0604030504040204" pitchFamily="50" charset="-128"/>
              </a:rPr>
              <a:t> : </a:t>
            </a:r>
            <a:r>
              <a:rPr lang="ja-JP" altLang="en-US" sz="1600" b="0">
                <a:latin typeface="メイリオ" panose="020B0604030504040204" pitchFamily="50" charset="-128"/>
                <a:ea typeface="メイリオ" panose="020B0604030504040204" pitchFamily="50" charset="-128"/>
              </a:rPr>
              <a:t>年降水量</a:t>
            </a:r>
            <a:r>
              <a:rPr lang="en-US" altLang="ja-JP" sz="1600" b="0">
                <a:latin typeface="メイリオ" panose="020B0604030504040204" pitchFamily="50" charset="-128"/>
                <a:ea typeface="メイリオ" panose="020B0604030504040204" pitchFamily="50" charset="-128"/>
              </a:rPr>
              <a:t> (mm)</a:t>
            </a:r>
            <a:endParaRPr lang="ja-JP" altLang="en-US" sz="1600" b="0">
              <a:latin typeface="メイリオ" panose="020B0604030504040204" pitchFamily="50" charset="-128"/>
              <a:ea typeface="メイリオ" panose="020B0604030504040204" pitchFamily="50" charset="-128"/>
            </a:endParaRPr>
          </a:p>
        </p:txBody>
      </p:sp>
      <p:sp>
        <p:nvSpPr>
          <p:cNvPr id="44040" name="正方形/長方形 10">
            <a:extLst>
              <a:ext uri="{FF2B5EF4-FFF2-40B4-BE49-F238E27FC236}">
                <a16:creationId xmlns:a16="http://schemas.microsoft.com/office/drawing/2014/main" id="{B87A8E51-5CDF-1198-3DE6-199B49572262}"/>
              </a:ext>
            </a:extLst>
          </p:cNvPr>
          <p:cNvSpPr>
            <a:spLocks noChangeArrowheads="1"/>
          </p:cNvSpPr>
          <p:nvPr/>
        </p:nvSpPr>
        <p:spPr bwMode="auto">
          <a:xfrm>
            <a:off x="1433513" y="2233613"/>
            <a:ext cx="2039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0">
                <a:latin typeface="メイリオ" panose="020B0604030504040204" pitchFamily="50" charset="-128"/>
                <a:ea typeface="メイリオ" panose="020B0604030504040204" pitchFamily="50" charset="-128"/>
              </a:rPr>
              <a:t>Koppen (1936)</a:t>
            </a:r>
          </a:p>
        </p:txBody>
      </p:sp>
      <p:sp>
        <p:nvSpPr>
          <p:cNvPr id="15" name="正方形/長方形 14">
            <a:extLst>
              <a:ext uri="{FF2B5EF4-FFF2-40B4-BE49-F238E27FC236}">
                <a16:creationId xmlns:a16="http://schemas.microsoft.com/office/drawing/2014/main" id="{3E71BBFC-0FD2-CEE5-824F-499765F2C04B}"/>
              </a:ext>
            </a:extLst>
          </p:cNvPr>
          <p:cNvSpPr/>
          <p:nvPr/>
        </p:nvSpPr>
        <p:spPr>
          <a:xfrm>
            <a:off x="4527550" y="2257425"/>
            <a:ext cx="2254250" cy="1247775"/>
          </a:xfrm>
          <a:prstGeom prst="rect">
            <a:avLst/>
          </a:prstGeom>
          <a:solidFill>
            <a:schemeClr val="bg1">
              <a:lumMod val="85000"/>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800" b="0">
              <a:solidFill>
                <a:srgbClr val="FFFFFF"/>
              </a:solidFill>
              <a:latin typeface="メイリオ" panose="020B0604030504040204" pitchFamily="50" charset="-128"/>
              <a:ea typeface="メイリオ" panose="020B0604030504040204" pitchFamily="50" charset="-128"/>
            </a:endParaRPr>
          </a:p>
        </p:txBody>
      </p:sp>
      <p:sp>
        <p:nvSpPr>
          <p:cNvPr id="44042" name="正方形/長方形 9">
            <a:extLst>
              <a:ext uri="{FF2B5EF4-FFF2-40B4-BE49-F238E27FC236}">
                <a16:creationId xmlns:a16="http://schemas.microsoft.com/office/drawing/2014/main" id="{CE46A026-BAFD-A7D5-A5D7-29F5FCFEEA3D}"/>
              </a:ext>
            </a:extLst>
          </p:cNvPr>
          <p:cNvSpPr>
            <a:spLocks noChangeArrowheads="1"/>
          </p:cNvSpPr>
          <p:nvPr/>
        </p:nvSpPr>
        <p:spPr bwMode="auto">
          <a:xfrm>
            <a:off x="4684713" y="2578100"/>
            <a:ext cx="28590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0" i="1">
                <a:solidFill>
                  <a:srgbClr val="C00000"/>
                </a:solidFill>
                <a:latin typeface="メイリオ" panose="020B0604030504040204" pitchFamily="50" charset="-128"/>
                <a:ea typeface="メイリオ" panose="020B0604030504040204" pitchFamily="50" charset="-128"/>
              </a:rPr>
              <a:t>P</a:t>
            </a:r>
            <a:r>
              <a:rPr lang="en-US" altLang="ja-JP" sz="1800" b="0">
                <a:solidFill>
                  <a:srgbClr val="C00000"/>
                </a:solidFill>
                <a:latin typeface="メイリオ" panose="020B0604030504040204" pitchFamily="50" charset="-128"/>
                <a:ea typeface="メイリオ" panose="020B0604030504040204" pitchFamily="50" charset="-128"/>
              </a:rPr>
              <a:t> &gt; </a:t>
            </a:r>
            <a:r>
              <a:rPr lang="ja-JP" altLang="en-US" sz="1800" b="0">
                <a:solidFill>
                  <a:srgbClr val="C00000"/>
                </a:solidFill>
                <a:latin typeface="メイリオ" panose="020B0604030504040204" pitchFamily="50" charset="-128"/>
                <a:ea typeface="メイリオ" panose="020B0604030504040204" pitchFamily="50" charset="-128"/>
              </a:rPr>
              <a:t>100</a:t>
            </a:r>
            <a:endParaRPr lang="en-US" altLang="ja-JP" sz="1800" b="0">
              <a:solidFill>
                <a:srgbClr val="C00000"/>
              </a:solidFill>
              <a:latin typeface="メイリオ" panose="020B0604030504040204" pitchFamily="50" charset="-128"/>
              <a:ea typeface="メイリオ" panose="020B0604030504040204" pitchFamily="50" charset="-128"/>
            </a:endParaRPr>
          </a:p>
          <a:p>
            <a:pPr>
              <a:spcBef>
                <a:spcPct val="0"/>
              </a:spcBef>
              <a:buFontTx/>
              <a:buNone/>
            </a:pPr>
            <a:r>
              <a:rPr lang="en-US" altLang="ja-JP" sz="1800" b="0" i="1">
                <a:solidFill>
                  <a:srgbClr val="C00000"/>
                </a:solidFill>
                <a:latin typeface="メイリオ" panose="020B0604030504040204" pitchFamily="50" charset="-128"/>
                <a:ea typeface="メイリオ" panose="020B0604030504040204" pitchFamily="50" charset="-128"/>
              </a:rPr>
              <a:t>P</a:t>
            </a:r>
            <a:r>
              <a:rPr lang="en-US" altLang="ja-JP" sz="1800" b="0">
                <a:solidFill>
                  <a:srgbClr val="C00000"/>
                </a:solidFill>
                <a:latin typeface="メイリオ" panose="020B0604030504040204" pitchFamily="50" charset="-128"/>
                <a:ea typeface="メイリオ" panose="020B0604030504040204" pitchFamily="50" charset="-128"/>
              </a:rPr>
              <a:t> &gt; </a:t>
            </a:r>
            <a:r>
              <a:rPr lang="ja-JP" altLang="en-US" sz="1800" b="0">
                <a:solidFill>
                  <a:srgbClr val="C00000"/>
                </a:solidFill>
                <a:latin typeface="メイリオ" panose="020B0604030504040204" pitchFamily="50" charset="-128"/>
                <a:ea typeface="メイリオ" panose="020B0604030504040204" pitchFamily="50" charset="-128"/>
              </a:rPr>
              <a:t>20.0 </a:t>
            </a:r>
            <a:r>
              <a:rPr lang="en-US" altLang="ja-JP" sz="1800" b="0">
                <a:solidFill>
                  <a:srgbClr val="C00000"/>
                </a:solidFill>
                <a:latin typeface="メイリオ" panose="020B0604030504040204" pitchFamily="50" charset="-128"/>
                <a:ea typeface="メイリオ" panose="020B0604030504040204" pitchFamily="50" charset="-128"/>
              </a:rPr>
              <a:t>× </a:t>
            </a:r>
            <a:r>
              <a:rPr lang="ja-JP" altLang="en-US" sz="1800" b="0" i="1">
                <a:solidFill>
                  <a:srgbClr val="C00000"/>
                </a:solidFill>
                <a:latin typeface="メイリオ" panose="020B0604030504040204" pitchFamily="50" charset="-128"/>
                <a:ea typeface="メイリオ" panose="020B0604030504040204" pitchFamily="50" charset="-128"/>
              </a:rPr>
              <a:t>T</a:t>
            </a:r>
          </a:p>
        </p:txBody>
      </p:sp>
      <p:sp>
        <p:nvSpPr>
          <p:cNvPr id="44043" name="正方形/長方形 11">
            <a:extLst>
              <a:ext uri="{FF2B5EF4-FFF2-40B4-BE49-F238E27FC236}">
                <a16:creationId xmlns:a16="http://schemas.microsoft.com/office/drawing/2014/main" id="{88921D25-621D-4DCD-B185-2ACB7126FBCD}"/>
              </a:ext>
            </a:extLst>
          </p:cNvPr>
          <p:cNvSpPr>
            <a:spLocks noChangeArrowheads="1"/>
          </p:cNvSpPr>
          <p:nvPr/>
        </p:nvSpPr>
        <p:spPr bwMode="auto">
          <a:xfrm>
            <a:off x="4510088" y="2239963"/>
            <a:ext cx="2214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0">
                <a:latin typeface="メイリオ" panose="020B0604030504040204" pitchFamily="50" charset="-128"/>
                <a:ea typeface="メイリオ" panose="020B0604030504040204" pitchFamily="50" charset="-128"/>
              </a:rPr>
              <a:t>Ojima </a:t>
            </a:r>
            <a:r>
              <a:rPr lang="ja-JP" altLang="en-US" sz="1800" b="0">
                <a:latin typeface="メイリオ" panose="020B0604030504040204" pitchFamily="50" charset="-128"/>
                <a:ea typeface="メイリオ" panose="020B0604030504040204" pitchFamily="50" charset="-128"/>
              </a:rPr>
              <a:t>(</a:t>
            </a:r>
            <a:r>
              <a:rPr lang="en-US" altLang="ja-JP" sz="1800" b="0">
                <a:latin typeface="メイリオ" panose="020B0604030504040204" pitchFamily="50" charset="-128"/>
                <a:ea typeface="メイリオ" panose="020B0604030504040204" pitchFamily="50" charset="-128"/>
              </a:rPr>
              <a:t>1991</a:t>
            </a:r>
            <a:r>
              <a:rPr lang="ja-JP" altLang="en-US" sz="1800" b="0">
                <a:latin typeface="メイリオ" panose="020B0604030504040204" pitchFamily="50" charset="-128"/>
                <a:ea typeface="メイリオ" panose="020B0604030504040204" pitchFamily="50" charset="-128"/>
              </a:rPr>
              <a:t>)</a:t>
            </a:r>
          </a:p>
        </p:txBody>
      </p:sp>
      <p:sp>
        <p:nvSpPr>
          <p:cNvPr id="44044" name="テキスト ボックス 15">
            <a:extLst>
              <a:ext uri="{FF2B5EF4-FFF2-40B4-BE49-F238E27FC236}">
                <a16:creationId xmlns:a16="http://schemas.microsoft.com/office/drawing/2014/main" id="{00FD390C-1F01-FBCA-14D2-E0EECB2F105B}"/>
              </a:ext>
            </a:extLst>
          </p:cNvPr>
          <p:cNvSpPr txBox="1">
            <a:spLocks noChangeArrowheads="1"/>
          </p:cNvSpPr>
          <p:nvPr/>
        </p:nvSpPr>
        <p:spPr bwMode="auto">
          <a:xfrm>
            <a:off x="1331913" y="4416425"/>
            <a:ext cx="6897687"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nSpc>
                <a:spcPts val="1875"/>
              </a:lnSpc>
              <a:spcBef>
                <a:spcPct val="0"/>
              </a:spcBef>
              <a:buFontTx/>
              <a:buNone/>
            </a:pPr>
            <a:r>
              <a:rPr lang="en-US" altLang="ja-JP" sz="1600" b="0">
                <a:solidFill>
                  <a:srgbClr val="008000"/>
                </a:solidFill>
                <a:latin typeface="メイリオ" panose="020B0604030504040204" pitchFamily="50" charset="-128"/>
                <a:ea typeface="メイリオ" panose="020B0604030504040204" pitchFamily="50" charset="-128"/>
              </a:rPr>
              <a:t>[</a:t>
            </a:r>
            <a:r>
              <a:rPr lang="ja-JP" altLang="en-US" sz="1600" b="0">
                <a:solidFill>
                  <a:srgbClr val="008000"/>
                </a:solidFill>
                <a:latin typeface="メイリオ" panose="020B0604030504040204" pitchFamily="50" charset="-128"/>
                <a:ea typeface="メイリオ" panose="020B0604030504040204" pitchFamily="50" charset="-128"/>
              </a:rPr>
              <a:t>例２</a:t>
            </a:r>
            <a:r>
              <a:rPr lang="en-US" altLang="ja-JP" sz="1600" b="0">
                <a:solidFill>
                  <a:srgbClr val="008000"/>
                </a:solidFill>
                <a:latin typeface="メイリオ" panose="020B0604030504040204" pitchFamily="50" charset="-128"/>
                <a:ea typeface="メイリオ" panose="020B0604030504040204" pitchFamily="50" charset="-128"/>
              </a:rPr>
              <a:t>]</a:t>
            </a:r>
            <a:r>
              <a:rPr lang="ja-JP" altLang="en-US" sz="1600" b="0">
                <a:solidFill>
                  <a:srgbClr val="008000"/>
                </a:solidFill>
                <a:latin typeface="メイリオ" panose="020B0604030504040204" pitchFamily="50" charset="-128"/>
                <a:ea typeface="メイリオ" panose="020B0604030504040204" pitchFamily="50" charset="-128"/>
              </a:rPr>
              <a:t> </a:t>
            </a:r>
            <a:r>
              <a:rPr lang="en-US" altLang="ja-JP" sz="1800" b="0">
                <a:solidFill>
                  <a:srgbClr val="008000"/>
                </a:solidFill>
                <a:latin typeface="メイリオ" panose="020B0604030504040204" pitchFamily="50" charset="-128"/>
                <a:ea typeface="メイリオ" panose="020B0604030504040204" pitchFamily="50" charset="-128"/>
              </a:rPr>
              <a:t>LPJ-DGVM</a:t>
            </a:r>
            <a:r>
              <a:rPr lang="ja-JP" altLang="en-US" sz="1800" b="0">
                <a:solidFill>
                  <a:srgbClr val="008000"/>
                </a:solidFill>
                <a:latin typeface="メイリオ" panose="020B0604030504040204" pitchFamily="50" charset="-128"/>
                <a:ea typeface="メイリオ" panose="020B0604030504040204" pitchFamily="50" charset="-128"/>
              </a:rPr>
              <a:t>で用いられている木本</a:t>
            </a:r>
            <a:r>
              <a:rPr lang="en-US" altLang="ja-JP" sz="1800" b="0">
                <a:solidFill>
                  <a:srgbClr val="008000"/>
                </a:solidFill>
                <a:latin typeface="メイリオ" panose="020B0604030504040204" pitchFamily="50" charset="-128"/>
                <a:ea typeface="メイリオ" panose="020B0604030504040204" pitchFamily="50" charset="-128"/>
              </a:rPr>
              <a:t>PFTs</a:t>
            </a:r>
            <a:r>
              <a:rPr lang="ja-JP" altLang="en-US" sz="1800" b="0">
                <a:solidFill>
                  <a:srgbClr val="008000"/>
                </a:solidFill>
                <a:latin typeface="メイリオ" panose="020B0604030504040204" pitchFamily="50" charset="-128"/>
                <a:ea typeface="メイリオ" panose="020B0604030504040204" pitchFamily="50" charset="-128"/>
              </a:rPr>
              <a:t>の</a:t>
            </a:r>
            <a:r>
              <a:rPr lang="en-US" altLang="ja-JP" sz="1800" b="0">
                <a:solidFill>
                  <a:srgbClr val="008000"/>
                </a:solidFill>
                <a:latin typeface="メイリオ" panose="020B0604030504040204" pitchFamily="50" charset="-128"/>
                <a:ea typeface="メイリオ" panose="020B0604030504040204" pitchFamily="50" charset="-128"/>
              </a:rPr>
              <a:t>GDD</a:t>
            </a:r>
            <a:r>
              <a:rPr lang="en-US" altLang="ja-JP" sz="1800" b="0" baseline="30000">
                <a:solidFill>
                  <a:srgbClr val="008000"/>
                </a:solidFill>
                <a:latin typeface="メイリオ" panose="020B0604030504040204" pitchFamily="50" charset="-128"/>
                <a:ea typeface="メイリオ" panose="020B0604030504040204" pitchFamily="50" charset="-128"/>
              </a:rPr>
              <a:t>*</a:t>
            </a:r>
            <a:r>
              <a:rPr lang="en-US" altLang="ja-JP" sz="1800" b="0">
                <a:solidFill>
                  <a:srgbClr val="008000"/>
                </a:solidFill>
                <a:latin typeface="メイリオ" panose="020B0604030504040204" pitchFamily="50" charset="-128"/>
                <a:ea typeface="メイリオ" panose="020B0604030504040204" pitchFamily="50" charset="-128"/>
              </a:rPr>
              <a:t> </a:t>
            </a:r>
            <a:r>
              <a:rPr lang="ja-JP" altLang="en-US" sz="1800" b="0">
                <a:solidFill>
                  <a:srgbClr val="008000"/>
                </a:solidFill>
                <a:latin typeface="メイリオ" panose="020B0604030504040204" pitchFamily="50" charset="-128"/>
                <a:ea typeface="メイリオ" panose="020B0604030504040204" pitchFamily="50" charset="-128"/>
              </a:rPr>
              <a:t>要求</a:t>
            </a:r>
          </a:p>
        </p:txBody>
      </p:sp>
      <p:sp>
        <p:nvSpPr>
          <p:cNvPr id="44045" name="テキスト ボックス 16">
            <a:extLst>
              <a:ext uri="{FF2B5EF4-FFF2-40B4-BE49-F238E27FC236}">
                <a16:creationId xmlns:a16="http://schemas.microsoft.com/office/drawing/2014/main" id="{B933C543-AD56-8E0A-3428-AA5F11AC3F84}"/>
              </a:ext>
            </a:extLst>
          </p:cNvPr>
          <p:cNvSpPr txBox="1">
            <a:spLocks noChangeArrowheads="1"/>
          </p:cNvSpPr>
          <p:nvPr/>
        </p:nvSpPr>
        <p:spPr bwMode="auto">
          <a:xfrm>
            <a:off x="2060575" y="6175375"/>
            <a:ext cx="5130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b="0">
                <a:latin typeface="メイリオ" panose="020B0604030504040204" pitchFamily="50" charset="-128"/>
                <a:ea typeface="メイリオ" panose="020B0604030504040204" pitchFamily="50" charset="-128"/>
              </a:rPr>
              <a:t>* 5 °C</a:t>
            </a:r>
            <a:r>
              <a:rPr lang="ja-JP" altLang="en-US" sz="1200" b="0">
                <a:latin typeface="メイリオ" panose="020B0604030504040204" pitchFamily="50" charset="-128"/>
                <a:ea typeface="メイリオ" panose="020B0604030504040204" pitchFamily="50" charset="-128"/>
              </a:rPr>
              <a:t>以上の日平均気温を</a:t>
            </a:r>
            <a:r>
              <a:rPr lang="en-US" altLang="ja-JP" sz="1200" b="0">
                <a:latin typeface="メイリオ" panose="020B0604030504040204" pitchFamily="50" charset="-128"/>
                <a:ea typeface="メイリオ" panose="020B0604030504040204" pitchFamily="50" charset="-128"/>
              </a:rPr>
              <a:t>1</a:t>
            </a:r>
            <a:r>
              <a:rPr lang="ja-JP" altLang="en-US" sz="1200" b="0">
                <a:latin typeface="メイリオ" panose="020B0604030504040204" pitchFamily="50" charset="-128"/>
                <a:ea typeface="メイリオ" panose="020B0604030504040204" pitchFamily="50" charset="-128"/>
              </a:rPr>
              <a:t>年分足し合わせた数値</a:t>
            </a:r>
          </a:p>
        </p:txBody>
      </p:sp>
      <p:sp>
        <p:nvSpPr>
          <p:cNvPr id="44046" name="正方形/長方形 17">
            <a:extLst>
              <a:ext uri="{FF2B5EF4-FFF2-40B4-BE49-F238E27FC236}">
                <a16:creationId xmlns:a16="http://schemas.microsoft.com/office/drawing/2014/main" id="{52709DB7-0C1E-5AE7-C5C4-898EB88035E4}"/>
              </a:ext>
            </a:extLst>
          </p:cNvPr>
          <p:cNvSpPr>
            <a:spLocks noChangeArrowheads="1"/>
          </p:cNvSpPr>
          <p:nvPr/>
        </p:nvSpPr>
        <p:spPr bwMode="auto">
          <a:xfrm>
            <a:off x="1746250" y="4822825"/>
            <a:ext cx="55292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0">
                <a:solidFill>
                  <a:srgbClr val="C00000"/>
                </a:solidFill>
                <a:latin typeface="メイリオ" panose="020B0604030504040204" pitchFamily="50" charset="-128"/>
                <a:ea typeface="メイリオ" panose="020B0604030504040204" pitchFamily="50" charset="-128"/>
              </a:rPr>
              <a:t>GDD&gt; 1200</a:t>
            </a:r>
            <a:r>
              <a:rPr lang="ja-JP" altLang="en-US" sz="1800" b="0">
                <a:solidFill>
                  <a:srgbClr val="003399"/>
                </a:solidFill>
                <a:latin typeface="メイリオ" panose="020B0604030504040204" pitchFamily="50" charset="-128"/>
                <a:ea typeface="メイリオ" panose="020B0604030504040204" pitchFamily="50" charset="-128"/>
              </a:rPr>
              <a:t> </a:t>
            </a:r>
            <a:r>
              <a:rPr lang="en-US" altLang="ja-JP" sz="1800" b="0">
                <a:latin typeface="メイリオ" panose="020B0604030504040204" pitchFamily="50" charset="-128"/>
                <a:ea typeface="メイリオ" panose="020B0604030504040204" pitchFamily="50" charset="-128"/>
              </a:rPr>
              <a:t>:</a:t>
            </a:r>
            <a:r>
              <a:rPr lang="ja-JP" altLang="en-US" sz="1800" b="0">
                <a:latin typeface="メイリオ" panose="020B0604030504040204" pitchFamily="50" charset="-128"/>
                <a:ea typeface="メイリオ" panose="020B0604030504040204" pitchFamily="50" charset="-128"/>
              </a:rPr>
              <a:t> 温帯性広葉樹種 (常緑性・落葉性)</a:t>
            </a:r>
          </a:p>
          <a:p>
            <a:pPr>
              <a:spcBef>
                <a:spcPct val="0"/>
              </a:spcBef>
              <a:buFontTx/>
              <a:buNone/>
            </a:pPr>
            <a:r>
              <a:rPr lang="ja-JP" altLang="en-US" sz="1800" b="0">
                <a:solidFill>
                  <a:srgbClr val="C00000"/>
                </a:solidFill>
                <a:latin typeface="メイリオ" panose="020B0604030504040204" pitchFamily="50" charset="-128"/>
                <a:ea typeface="メイリオ" panose="020B0604030504040204" pitchFamily="50" charset="-128"/>
              </a:rPr>
              <a:t>GDD&gt;   900</a:t>
            </a:r>
            <a:r>
              <a:rPr lang="ja-JP" altLang="en-US" sz="1800" b="0">
                <a:latin typeface="メイリオ" panose="020B0604030504040204" pitchFamily="50" charset="-128"/>
                <a:ea typeface="メイリオ" panose="020B0604030504040204" pitchFamily="50" charset="-128"/>
              </a:rPr>
              <a:t> </a:t>
            </a:r>
            <a:r>
              <a:rPr lang="en-US" altLang="ja-JP" sz="1800" b="0">
                <a:latin typeface="メイリオ" panose="020B0604030504040204" pitchFamily="50" charset="-128"/>
                <a:ea typeface="メイリオ" panose="020B0604030504040204" pitchFamily="50" charset="-128"/>
              </a:rPr>
              <a:t>:</a:t>
            </a:r>
            <a:r>
              <a:rPr lang="ja-JP" altLang="en-US" sz="1800" b="0">
                <a:latin typeface="メイリオ" panose="020B0604030504040204" pitchFamily="50" charset="-128"/>
                <a:ea typeface="メイリオ" panose="020B0604030504040204" pitchFamily="50" charset="-128"/>
              </a:rPr>
              <a:t> 温帯性常緑針葉樹</a:t>
            </a:r>
          </a:p>
          <a:p>
            <a:pPr>
              <a:spcBef>
                <a:spcPct val="0"/>
              </a:spcBef>
              <a:buFontTx/>
              <a:buNone/>
            </a:pPr>
            <a:r>
              <a:rPr lang="ja-JP" altLang="en-US" sz="1800" b="0">
                <a:solidFill>
                  <a:srgbClr val="C00000"/>
                </a:solidFill>
                <a:latin typeface="メイリオ" panose="020B0604030504040204" pitchFamily="50" charset="-128"/>
                <a:ea typeface="メイリオ" panose="020B0604030504040204" pitchFamily="50" charset="-128"/>
              </a:rPr>
              <a:t>GDD&gt;   600</a:t>
            </a:r>
            <a:r>
              <a:rPr lang="ja-JP" altLang="en-US" sz="1800" b="0">
                <a:solidFill>
                  <a:srgbClr val="003399"/>
                </a:solidFill>
                <a:latin typeface="メイリオ" panose="020B0604030504040204" pitchFamily="50" charset="-128"/>
                <a:ea typeface="メイリオ" panose="020B0604030504040204" pitchFamily="50" charset="-128"/>
              </a:rPr>
              <a:t> </a:t>
            </a:r>
            <a:r>
              <a:rPr lang="en-US" altLang="ja-JP" sz="1800" b="0">
                <a:latin typeface="メイリオ" panose="020B0604030504040204" pitchFamily="50" charset="-128"/>
                <a:ea typeface="メイリオ" panose="020B0604030504040204" pitchFamily="50" charset="-128"/>
              </a:rPr>
              <a:t>:</a:t>
            </a:r>
            <a:r>
              <a:rPr lang="ja-JP" altLang="en-US" sz="1800" b="0">
                <a:latin typeface="メイリオ" panose="020B0604030504040204" pitchFamily="50" charset="-128"/>
                <a:ea typeface="メイリオ" panose="020B0604030504040204" pitchFamily="50" charset="-128"/>
              </a:rPr>
              <a:t> 亜寒帯性常緑針葉樹</a:t>
            </a:r>
          </a:p>
          <a:p>
            <a:pPr>
              <a:spcBef>
                <a:spcPct val="0"/>
              </a:spcBef>
              <a:buFontTx/>
              <a:buNone/>
            </a:pPr>
            <a:r>
              <a:rPr lang="ja-JP" altLang="en-US" sz="1800" b="0">
                <a:solidFill>
                  <a:srgbClr val="C00000"/>
                </a:solidFill>
                <a:latin typeface="メイリオ" panose="020B0604030504040204" pitchFamily="50" charset="-128"/>
                <a:ea typeface="メイリオ" panose="020B0604030504040204" pitchFamily="50" charset="-128"/>
              </a:rPr>
              <a:t>GDD&gt;   350</a:t>
            </a:r>
            <a:r>
              <a:rPr lang="ja-JP" altLang="en-US" sz="1800" b="0">
                <a:solidFill>
                  <a:srgbClr val="003399"/>
                </a:solidFill>
                <a:latin typeface="メイリオ" panose="020B0604030504040204" pitchFamily="50" charset="-128"/>
                <a:ea typeface="メイリオ" panose="020B0604030504040204" pitchFamily="50" charset="-128"/>
              </a:rPr>
              <a:t> </a:t>
            </a:r>
            <a:r>
              <a:rPr lang="en-US" altLang="ja-JP" sz="1800" b="0">
                <a:latin typeface="メイリオ" panose="020B0604030504040204" pitchFamily="50" charset="-128"/>
                <a:ea typeface="メイリオ" panose="020B0604030504040204" pitchFamily="50" charset="-128"/>
              </a:rPr>
              <a:t>: </a:t>
            </a:r>
            <a:r>
              <a:rPr lang="ja-JP" altLang="en-US" sz="1800" b="0">
                <a:latin typeface="メイリオ" panose="020B0604030504040204" pitchFamily="50" charset="-128"/>
                <a:ea typeface="メイリオ" panose="020B0604030504040204" pitchFamily="50" charset="-128"/>
              </a:rPr>
              <a:t>亜寒帯性落葉樹 </a:t>
            </a:r>
            <a:r>
              <a:rPr lang="en-US" altLang="ja-JP" sz="1800" b="0">
                <a:latin typeface="メイリオ" panose="020B0604030504040204" pitchFamily="50" charset="-128"/>
                <a:ea typeface="メイリオ" panose="020B0604030504040204" pitchFamily="50" charset="-128"/>
              </a:rPr>
              <a:t>(</a:t>
            </a:r>
            <a:r>
              <a:rPr lang="ja-JP" altLang="en-US" sz="1800" b="0">
                <a:latin typeface="メイリオ" panose="020B0604030504040204" pitchFamily="50" charset="-128"/>
                <a:ea typeface="メイリオ" panose="020B0604030504040204" pitchFamily="50" charset="-128"/>
              </a:rPr>
              <a:t>針葉・広葉</a:t>
            </a:r>
            <a:r>
              <a:rPr lang="en-US" altLang="ja-JP" sz="1800" b="0">
                <a:latin typeface="メイリオ" panose="020B0604030504040204" pitchFamily="50" charset="-128"/>
                <a:ea typeface="メイリオ" panose="020B0604030504040204" pitchFamily="50" charset="-128"/>
              </a:rPr>
              <a:t>)</a:t>
            </a:r>
            <a:endParaRPr lang="ja-JP" altLang="en-US" sz="1800" b="0">
              <a:latin typeface="メイリオ" panose="020B0604030504040204" pitchFamily="50" charset="-128"/>
              <a:ea typeface="メイリオ" panose="020B0604030504040204" pitchFamily="50" charset="-128"/>
            </a:endParaRPr>
          </a:p>
        </p:txBody>
      </p:sp>
      <p:sp>
        <p:nvSpPr>
          <p:cNvPr id="44047" name="正方形/長方形 18">
            <a:extLst>
              <a:ext uri="{FF2B5EF4-FFF2-40B4-BE49-F238E27FC236}">
                <a16:creationId xmlns:a16="http://schemas.microsoft.com/office/drawing/2014/main" id="{110A291A-938C-6800-D8DC-69DB14662378}"/>
              </a:ext>
            </a:extLst>
          </p:cNvPr>
          <p:cNvSpPr>
            <a:spLocks noChangeArrowheads="1"/>
          </p:cNvSpPr>
          <p:nvPr/>
        </p:nvSpPr>
        <p:spPr bwMode="auto">
          <a:xfrm>
            <a:off x="739775" y="417513"/>
            <a:ext cx="76644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ts val="450"/>
              </a:spcBef>
              <a:spcAft>
                <a:spcPts val="450"/>
              </a:spcAft>
              <a:buFontTx/>
              <a:buNone/>
            </a:pPr>
            <a:r>
              <a:rPr lang="ja-JP" altLang="en-US" sz="2400" b="0">
                <a:solidFill>
                  <a:srgbClr val="0000FF"/>
                </a:solidFill>
                <a:latin typeface="メイリオ" panose="020B0604030504040204" pitchFamily="50" charset="-128"/>
                <a:ea typeface="メイリオ" panose="020B0604030504040204" pitchFamily="50" charset="-128"/>
              </a:rPr>
              <a:t>植生分布を制御する生物気候的な条件</a:t>
            </a:r>
            <a:r>
              <a:rPr lang="en-US" altLang="ja-JP" sz="2400" b="0">
                <a:solidFill>
                  <a:srgbClr val="0000FF"/>
                </a:solidFill>
                <a:latin typeface="メイリオ" panose="020B0604030504040204" pitchFamily="50" charset="-128"/>
                <a:ea typeface="メイリオ" panose="020B0604030504040204" pitchFamily="50" charset="-128"/>
              </a:rPr>
              <a:t>2: </a:t>
            </a:r>
          </a:p>
          <a:p>
            <a:pPr>
              <a:spcBef>
                <a:spcPts val="450"/>
              </a:spcBef>
              <a:spcAft>
                <a:spcPts val="450"/>
              </a:spcAft>
              <a:buFontTx/>
              <a:buNone/>
            </a:pPr>
            <a:r>
              <a:rPr lang="ja-JP" altLang="en-US" sz="2400" b="0">
                <a:solidFill>
                  <a:srgbClr val="0000FF"/>
                </a:solidFill>
                <a:latin typeface="メイリオ" panose="020B0604030504040204" pitchFamily="50" charset="-128"/>
                <a:ea typeface="メイリオ" panose="020B0604030504040204" pitchFamily="50" charset="-128"/>
              </a:rPr>
              <a:t>生活史を完結させるために必要な生物気候条件</a:t>
            </a:r>
            <a:endParaRPr lang="ja-JP" altLang="en-US" sz="2400" b="0" baseline="30000">
              <a:solidFill>
                <a:srgbClr val="0000FF"/>
              </a:solidFill>
              <a:latin typeface="メイリオ" panose="020B0604030504040204" pitchFamily="50" charset="-128"/>
              <a:ea typeface="メイリオ" panose="020B0604030504040204" pitchFamily="50" charset="-128"/>
            </a:endParaRPr>
          </a:p>
        </p:txBody>
      </p:sp>
      <p:sp>
        <p:nvSpPr>
          <p:cNvPr id="44048" name="正方形/長方形 10">
            <a:extLst>
              <a:ext uri="{FF2B5EF4-FFF2-40B4-BE49-F238E27FC236}">
                <a16:creationId xmlns:a16="http://schemas.microsoft.com/office/drawing/2014/main" id="{B169DA78-D80C-C38C-3080-E483CE782D2B}"/>
              </a:ext>
            </a:extLst>
          </p:cNvPr>
          <p:cNvSpPr>
            <a:spLocks noChangeArrowheads="1"/>
          </p:cNvSpPr>
          <p:nvPr/>
        </p:nvSpPr>
        <p:spPr bwMode="auto">
          <a:xfrm>
            <a:off x="2016125" y="3303588"/>
            <a:ext cx="2039938"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en-US" altLang="ja-JP" sz="1000" b="0">
                <a:latin typeface="メイリオ" panose="020B0604030504040204" pitchFamily="50" charset="-128"/>
                <a:ea typeface="メイリオ" panose="020B0604030504040204" pitchFamily="50" charset="-128"/>
              </a:rPr>
              <a:t>※</a:t>
            </a:r>
            <a:r>
              <a:rPr lang="ja-JP" altLang="en-US" sz="1000" b="0">
                <a:latin typeface="メイリオ" panose="020B0604030504040204" pitchFamily="50" charset="-128"/>
                <a:ea typeface="メイリオ" panose="020B0604030504040204" pitchFamily="50" charset="-128"/>
              </a:rPr>
              <a:t>両条件を満たす必要がある</a:t>
            </a:r>
          </a:p>
        </p:txBody>
      </p:sp>
      <p:sp>
        <p:nvSpPr>
          <p:cNvPr id="44049" name="正方形/長方形 10">
            <a:extLst>
              <a:ext uri="{FF2B5EF4-FFF2-40B4-BE49-F238E27FC236}">
                <a16:creationId xmlns:a16="http://schemas.microsoft.com/office/drawing/2014/main" id="{91BEE083-1053-ED71-D0B8-F71CB14FF0CD}"/>
              </a:ext>
            </a:extLst>
          </p:cNvPr>
          <p:cNvSpPr>
            <a:spLocks noChangeArrowheads="1"/>
          </p:cNvSpPr>
          <p:nvPr/>
        </p:nvSpPr>
        <p:spPr bwMode="auto">
          <a:xfrm>
            <a:off x="4683125" y="3295650"/>
            <a:ext cx="203993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en-US" altLang="ja-JP" sz="1000" b="0">
                <a:latin typeface="メイリオ" panose="020B0604030504040204" pitchFamily="50" charset="-128"/>
                <a:ea typeface="メイリオ" panose="020B0604030504040204" pitchFamily="50" charset="-128"/>
              </a:rPr>
              <a:t>※</a:t>
            </a:r>
            <a:r>
              <a:rPr lang="ja-JP" altLang="en-US" sz="1000" b="0">
                <a:latin typeface="メイリオ" panose="020B0604030504040204" pitchFamily="50" charset="-128"/>
                <a:ea typeface="メイリオ" panose="020B0604030504040204" pitchFamily="50" charset="-128"/>
              </a:rPr>
              <a:t>両条件を満たす必要がある</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a:extLst>
              <a:ext uri="{FF2B5EF4-FFF2-40B4-BE49-F238E27FC236}">
                <a16:creationId xmlns:a16="http://schemas.microsoft.com/office/drawing/2014/main" id="{FBA3FB74-6E1C-65D5-9A72-0A4151F42758}"/>
              </a:ext>
            </a:extLst>
          </p:cNvPr>
          <p:cNvSpPr/>
          <p:nvPr/>
        </p:nvSpPr>
        <p:spPr>
          <a:xfrm>
            <a:off x="374650" y="1014413"/>
            <a:ext cx="7550150" cy="3679825"/>
          </a:xfrm>
          <a:prstGeom prst="roundRect">
            <a:avLst>
              <a:gd name="adj" fmla="val 688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050" b="0">
              <a:latin typeface="メイリオ" panose="020B0604030504040204" pitchFamily="50" charset="-128"/>
              <a:ea typeface="メイリオ" panose="020B0604030504040204" pitchFamily="50" charset="-128"/>
            </a:endParaRPr>
          </a:p>
        </p:txBody>
      </p:sp>
      <p:sp>
        <p:nvSpPr>
          <p:cNvPr id="46083" name="正方形/長方形 2">
            <a:extLst>
              <a:ext uri="{FF2B5EF4-FFF2-40B4-BE49-F238E27FC236}">
                <a16:creationId xmlns:a16="http://schemas.microsoft.com/office/drawing/2014/main" id="{DFEB1AE1-DE80-7625-2CF7-ACB607887626}"/>
              </a:ext>
            </a:extLst>
          </p:cNvPr>
          <p:cNvSpPr>
            <a:spLocks noChangeArrowheads="1"/>
          </p:cNvSpPr>
          <p:nvPr/>
        </p:nvSpPr>
        <p:spPr bwMode="auto">
          <a:xfrm>
            <a:off x="211138" y="227013"/>
            <a:ext cx="8801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lang="ja-JP" altLang="en-US" sz="2400" b="0">
                <a:solidFill>
                  <a:srgbClr val="0000FF"/>
                </a:solidFill>
                <a:latin typeface="メイリオ" panose="020B0604030504040204" pitchFamily="50" charset="-128"/>
                <a:ea typeface="メイリオ" panose="020B0604030504040204" pitchFamily="50" charset="-128"/>
              </a:rPr>
              <a:t>生物気候的な条件を用いて作成された気候エンベロープモデル</a:t>
            </a:r>
          </a:p>
        </p:txBody>
      </p:sp>
      <p:pic>
        <p:nvPicPr>
          <p:cNvPr id="46084" name="図 4">
            <a:extLst>
              <a:ext uri="{FF2B5EF4-FFF2-40B4-BE49-F238E27FC236}">
                <a16:creationId xmlns:a16="http://schemas.microsoft.com/office/drawing/2014/main" id="{F7C51666-1CD5-8086-F79F-C342E60DAA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1978025"/>
            <a:ext cx="45688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テキスト ボックス 16">
            <a:extLst>
              <a:ext uri="{FF2B5EF4-FFF2-40B4-BE49-F238E27FC236}">
                <a16:creationId xmlns:a16="http://schemas.microsoft.com/office/drawing/2014/main" id="{C67D98FD-1BAC-5F74-0044-6AA8C924953F}"/>
              </a:ext>
            </a:extLst>
          </p:cNvPr>
          <p:cNvSpPr txBox="1">
            <a:spLocks noChangeArrowheads="1"/>
          </p:cNvSpPr>
          <p:nvPr/>
        </p:nvSpPr>
        <p:spPr bwMode="auto">
          <a:xfrm>
            <a:off x="501650" y="1616075"/>
            <a:ext cx="2184400" cy="307975"/>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1400" b="0">
                <a:latin typeface="メイリオ" panose="020B0604030504040204" pitchFamily="50" charset="-128"/>
                <a:ea typeface="メイリオ" panose="020B0604030504040204" pitchFamily="50" charset="-128"/>
              </a:rPr>
              <a:t>最寒月の平均気温</a:t>
            </a:r>
            <a:endParaRPr kumimoji="1" lang="en-US" altLang="ja-JP" sz="1400" b="0">
              <a:latin typeface="メイリオ" panose="020B0604030504040204" pitchFamily="50" charset="-128"/>
              <a:ea typeface="メイリオ" panose="020B0604030504040204" pitchFamily="50" charset="-128"/>
            </a:endParaRPr>
          </a:p>
        </p:txBody>
      </p:sp>
      <p:sp>
        <p:nvSpPr>
          <p:cNvPr id="46086" name="テキスト ボックス 19">
            <a:extLst>
              <a:ext uri="{FF2B5EF4-FFF2-40B4-BE49-F238E27FC236}">
                <a16:creationId xmlns:a16="http://schemas.microsoft.com/office/drawing/2014/main" id="{84BE1B14-D2E0-E847-2813-1C03D29C8789}"/>
              </a:ext>
            </a:extLst>
          </p:cNvPr>
          <p:cNvSpPr txBox="1">
            <a:spLocks noChangeArrowheads="1"/>
          </p:cNvSpPr>
          <p:nvPr/>
        </p:nvSpPr>
        <p:spPr bwMode="auto">
          <a:xfrm>
            <a:off x="1141413" y="1165225"/>
            <a:ext cx="2001837" cy="307975"/>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0">
                <a:latin typeface="メイリオ" panose="020B0604030504040204" pitchFamily="50" charset="-128"/>
                <a:ea typeface="メイリオ" panose="020B0604030504040204" pitchFamily="50" charset="-128"/>
              </a:rPr>
              <a:t>Growing Degree Day</a:t>
            </a:r>
            <a:endParaRPr kumimoji="1" lang="en-US" altLang="ja-JP" sz="1400" b="0">
              <a:latin typeface="メイリオ" panose="020B0604030504040204" pitchFamily="50" charset="-128"/>
              <a:ea typeface="メイリオ" panose="020B0604030504040204" pitchFamily="50" charset="-128"/>
            </a:endParaRPr>
          </a:p>
        </p:txBody>
      </p:sp>
      <p:sp>
        <p:nvSpPr>
          <p:cNvPr id="46087" name="テキスト ボックス 20">
            <a:extLst>
              <a:ext uri="{FF2B5EF4-FFF2-40B4-BE49-F238E27FC236}">
                <a16:creationId xmlns:a16="http://schemas.microsoft.com/office/drawing/2014/main" id="{FE5814B7-04CC-2BA3-C19C-5DBA8DD8A78B}"/>
              </a:ext>
            </a:extLst>
          </p:cNvPr>
          <p:cNvSpPr txBox="1">
            <a:spLocks noChangeArrowheads="1"/>
          </p:cNvSpPr>
          <p:nvPr/>
        </p:nvSpPr>
        <p:spPr bwMode="auto">
          <a:xfrm>
            <a:off x="3473450" y="1165225"/>
            <a:ext cx="2308225" cy="307975"/>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0">
                <a:latin typeface="メイリオ" panose="020B0604030504040204" pitchFamily="50" charset="-128"/>
                <a:ea typeface="メイリオ" panose="020B0604030504040204" pitchFamily="50" charset="-128"/>
              </a:rPr>
              <a:t>最暖月の平均気温</a:t>
            </a:r>
            <a:endParaRPr kumimoji="1" lang="en-US" altLang="ja-JP" sz="1400" b="0">
              <a:latin typeface="メイリオ" panose="020B0604030504040204" pitchFamily="50" charset="-128"/>
              <a:ea typeface="メイリオ" panose="020B0604030504040204" pitchFamily="50" charset="-128"/>
            </a:endParaRPr>
          </a:p>
        </p:txBody>
      </p:sp>
      <p:sp>
        <p:nvSpPr>
          <p:cNvPr id="46088" name="テキスト ボックス 21">
            <a:extLst>
              <a:ext uri="{FF2B5EF4-FFF2-40B4-BE49-F238E27FC236}">
                <a16:creationId xmlns:a16="http://schemas.microsoft.com/office/drawing/2014/main" id="{E9874972-3CB4-7986-8429-92BE6F34801F}"/>
              </a:ext>
            </a:extLst>
          </p:cNvPr>
          <p:cNvSpPr txBox="1">
            <a:spLocks noChangeArrowheads="1"/>
          </p:cNvSpPr>
          <p:nvPr/>
        </p:nvSpPr>
        <p:spPr bwMode="auto">
          <a:xfrm>
            <a:off x="5907088" y="1182688"/>
            <a:ext cx="1892300" cy="307975"/>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0">
                <a:latin typeface="メイリオ" panose="020B0604030504040204" pitchFamily="50" charset="-128"/>
                <a:ea typeface="メイリオ" panose="020B0604030504040204" pitchFamily="50" charset="-128"/>
              </a:rPr>
              <a:t>湿潤ファクター</a:t>
            </a:r>
            <a:endParaRPr kumimoji="1" lang="en-US" altLang="ja-JP" sz="1400" b="0">
              <a:latin typeface="メイリオ" panose="020B0604030504040204" pitchFamily="50" charset="-128"/>
              <a:ea typeface="メイリオ" panose="020B0604030504040204" pitchFamily="50" charset="-128"/>
            </a:endParaRPr>
          </a:p>
        </p:txBody>
      </p:sp>
      <p:sp>
        <p:nvSpPr>
          <p:cNvPr id="46089" name="テキスト ボックス 22">
            <a:extLst>
              <a:ext uri="{FF2B5EF4-FFF2-40B4-BE49-F238E27FC236}">
                <a16:creationId xmlns:a16="http://schemas.microsoft.com/office/drawing/2014/main" id="{00F88992-37A4-3B4B-B313-72192C856EB4}"/>
              </a:ext>
            </a:extLst>
          </p:cNvPr>
          <p:cNvSpPr txBox="1">
            <a:spLocks noChangeArrowheads="1"/>
          </p:cNvSpPr>
          <p:nvPr/>
        </p:nvSpPr>
        <p:spPr bwMode="auto">
          <a:xfrm>
            <a:off x="6480175" y="1885950"/>
            <a:ext cx="1285875" cy="522288"/>
          </a:xfrm>
          <a:prstGeom prst="rect">
            <a:avLst/>
          </a:prstGeom>
          <a:solidFill>
            <a:srgbClr val="99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1400" b="0">
                <a:latin typeface="メイリオ" panose="020B0604030504040204" pitchFamily="50" charset="-128"/>
                <a:ea typeface="メイリオ" panose="020B0604030504040204" pitchFamily="50" charset="-128"/>
              </a:rPr>
              <a:t>Dominating</a:t>
            </a:r>
          </a:p>
          <a:p>
            <a:pPr algn="ctr">
              <a:spcBef>
                <a:spcPct val="0"/>
              </a:spcBef>
              <a:buFontTx/>
              <a:buNone/>
            </a:pPr>
            <a:r>
              <a:rPr lang="en-US" altLang="ja-JP" sz="1400" b="0">
                <a:latin typeface="メイリオ" panose="020B0604030504040204" pitchFamily="50" charset="-128"/>
                <a:ea typeface="メイリオ" panose="020B0604030504040204" pitchFamily="50" charset="-128"/>
              </a:rPr>
              <a:t> h</a:t>
            </a:r>
            <a:r>
              <a:rPr kumimoji="1" lang="en-US" altLang="ja-JP" sz="1400" b="0">
                <a:latin typeface="メイリオ" panose="020B0604030504040204" pitchFamily="50" charset="-128"/>
                <a:ea typeface="メイリオ" panose="020B0604030504040204" pitchFamily="50" charset="-128"/>
              </a:rPr>
              <a:t>ierarchy</a:t>
            </a:r>
          </a:p>
        </p:txBody>
      </p:sp>
      <p:sp>
        <p:nvSpPr>
          <p:cNvPr id="38" name="円/楕円 37">
            <a:extLst>
              <a:ext uri="{FF2B5EF4-FFF2-40B4-BE49-F238E27FC236}">
                <a16:creationId xmlns:a16="http://schemas.microsoft.com/office/drawing/2014/main" id="{31A29C37-4959-8334-8653-78A7A4B6B4F2}"/>
              </a:ext>
            </a:extLst>
          </p:cNvPr>
          <p:cNvSpPr/>
          <p:nvPr/>
        </p:nvSpPr>
        <p:spPr>
          <a:xfrm>
            <a:off x="3560763" y="2259013"/>
            <a:ext cx="739775" cy="530225"/>
          </a:xfrm>
          <a:prstGeom prst="ellipse">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050" b="0">
              <a:latin typeface="メイリオ" panose="020B0604030504040204" pitchFamily="50" charset="-128"/>
              <a:ea typeface="メイリオ" panose="020B0604030504040204" pitchFamily="50" charset="-128"/>
            </a:endParaRPr>
          </a:p>
        </p:txBody>
      </p:sp>
      <p:cxnSp>
        <p:nvCxnSpPr>
          <p:cNvPr id="40" name="直線矢印コネクタ 39">
            <a:extLst>
              <a:ext uri="{FF2B5EF4-FFF2-40B4-BE49-F238E27FC236}">
                <a16:creationId xmlns:a16="http://schemas.microsoft.com/office/drawing/2014/main" id="{72DEC924-B191-624E-30C6-227F3DD0BECF}"/>
              </a:ext>
            </a:extLst>
          </p:cNvPr>
          <p:cNvCxnSpPr>
            <a:cxnSpLocks/>
            <a:stCxn id="46085" idx="2"/>
          </p:cNvCxnSpPr>
          <p:nvPr/>
        </p:nvCxnSpPr>
        <p:spPr>
          <a:xfrm>
            <a:off x="1593850" y="1924050"/>
            <a:ext cx="1019175" cy="598488"/>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7D92C009-AD22-FB46-C79E-778C7199C11E}"/>
              </a:ext>
            </a:extLst>
          </p:cNvPr>
          <p:cNvCxnSpPr>
            <a:cxnSpLocks/>
          </p:cNvCxnSpPr>
          <p:nvPr/>
        </p:nvCxnSpPr>
        <p:spPr>
          <a:xfrm>
            <a:off x="3195638" y="1506538"/>
            <a:ext cx="449262" cy="796925"/>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08713A12-EC5F-B38C-1991-A57B49DADBF3}"/>
              </a:ext>
            </a:extLst>
          </p:cNvPr>
          <p:cNvCxnSpPr>
            <a:cxnSpLocks/>
            <a:stCxn id="46087" idx="2"/>
          </p:cNvCxnSpPr>
          <p:nvPr/>
        </p:nvCxnSpPr>
        <p:spPr>
          <a:xfrm flipH="1">
            <a:off x="4595813" y="1473200"/>
            <a:ext cx="31750" cy="973138"/>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id="{07457202-76E4-9256-1F3F-7957F3D2FC8D}"/>
              </a:ext>
            </a:extLst>
          </p:cNvPr>
          <p:cNvCxnSpPr>
            <a:cxnSpLocks/>
            <a:stCxn id="46088" idx="2"/>
          </p:cNvCxnSpPr>
          <p:nvPr/>
        </p:nvCxnSpPr>
        <p:spPr>
          <a:xfrm flipH="1">
            <a:off x="5580063" y="1490663"/>
            <a:ext cx="1273175" cy="836612"/>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id="{0AF381A1-ECB0-C2F3-41B8-DBD2B585381B}"/>
              </a:ext>
            </a:extLst>
          </p:cNvPr>
          <p:cNvCxnSpPr>
            <a:cxnSpLocks/>
            <a:stCxn id="46089" idx="1"/>
          </p:cNvCxnSpPr>
          <p:nvPr/>
        </p:nvCxnSpPr>
        <p:spPr>
          <a:xfrm flipH="1">
            <a:off x="6005513" y="2146300"/>
            <a:ext cx="474662" cy="388938"/>
          </a:xfrm>
          <a:prstGeom prst="straightConnector1">
            <a:avLst/>
          </a:prstGeom>
          <a:ln w="1905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6096" name="テキスト ボックス 1">
            <a:extLst>
              <a:ext uri="{FF2B5EF4-FFF2-40B4-BE49-F238E27FC236}">
                <a16:creationId xmlns:a16="http://schemas.microsoft.com/office/drawing/2014/main" id="{6880B35A-EB53-B263-8123-F5ADC002C3C8}"/>
              </a:ext>
            </a:extLst>
          </p:cNvPr>
          <p:cNvSpPr txBox="1">
            <a:spLocks noChangeArrowheads="1"/>
          </p:cNvSpPr>
          <p:nvPr/>
        </p:nvSpPr>
        <p:spPr bwMode="auto">
          <a:xfrm>
            <a:off x="409575" y="4811713"/>
            <a:ext cx="18065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kumimoji="1" lang="en-US" altLang="ja-JP" sz="1100" b="0">
                <a:latin typeface="メイリオ" panose="020B0604030504040204" pitchFamily="50" charset="-128"/>
                <a:ea typeface="メイリオ" panose="020B0604030504040204" pitchFamily="50" charset="-128"/>
              </a:rPr>
              <a:t>Prentice </a:t>
            </a:r>
            <a:r>
              <a:rPr kumimoji="1" lang="en-US" altLang="ja-JP" sz="1100" b="0" i="1">
                <a:latin typeface="メイリオ" panose="020B0604030504040204" pitchFamily="50" charset="-128"/>
                <a:ea typeface="メイリオ" panose="020B0604030504040204" pitchFamily="50" charset="-128"/>
              </a:rPr>
              <a:t>et al.</a:t>
            </a:r>
            <a:r>
              <a:rPr kumimoji="1" lang="en-US" altLang="ja-JP" sz="1100" b="0">
                <a:latin typeface="メイリオ" panose="020B0604030504040204" pitchFamily="50" charset="-128"/>
                <a:ea typeface="メイリオ" panose="020B0604030504040204" pitchFamily="50" charset="-128"/>
              </a:rPr>
              <a:t> (1992)</a:t>
            </a:r>
          </a:p>
          <a:p>
            <a:pPr algn="r">
              <a:spcBef>
                <a:spcPct val="0"/>
              </a:spcBef>
              <a:buFontTx/>
              <a:buNone/>
            </a:pPr>
            <a:r>
              <a:rPr lang="en-US" altLang="ja-JP" sz="1100" b="0" i="1">
                <a:latin typeface="メイリオ" panose="020B0604030504040204" pitchFamily="50" charset="-128"/>
                <a:ea typeface="メイリオ" panose="020B0604030504040204" pitchFamily="50" charset="-128"/>
              </a:rPr>
              <a:t>J. Biogeo. </a:t>
            </a:r>
            <a:r>
              <a:rPr lang="en-US" altLang="ja-JP" sz="1100" b="0">
                <a:latin typeface="メイリオ" panose="020B0604030504040204" pitchFamily="50" charset="-128"/>
                <a:ea typeface="メイリオ" panose="020B0604030504040204" pitchFamily="50" charset="-128"/>
              </a:rPr>
              <a:t>19</a:t>
            </a:r>
            <a:endParaRPr kumimoji="1" lang="ja-JP" altLang="en-US" sz="1100" b="0">
              <a:latin typeface="メイリオ" panose="020B0604030504040204" pitchFamily="50" charset="-128"/>
              <a:ea typeface="メイリオ" panose="020B0604030504040204" pitchFamily="50" charset="-128"/>
            </a:endParaRPr>
          </a:p>
        </p:txBody>
      </p:sp>
      <p:sp>
        <p:nvSpPr>
          <p:cNvPr id="4" name="左中かっこ 3">
            <a:extLst>
              <a:ext uri="{FF2B5EF4-FFF2-40B4-BE49-F238E27FC236}">
                <a16:creationId xmlns:a16="http://schemas.microsoft.com/office/drawing/2014/main" id="{0B82C1ED-7DD8-32F1-5584-3C909EC45984}"/>
              </a:ext>
            </a:extLst>
          </p:cNvPr>
          <p:cNvSpPr/>
          <p:nvPr/>
        </p:nvSpPr>
        <p:spPr>
          <a:xfrm>
            <a:off x="1346200" y="2716213"/>
            <a:ext cx="247650" cy="1625600"/>
          </a:xfrm>
          <a:prstGeom prst="leftBrace">
            <a:avLst>
              <a:gd name="adj1" fmla="val 28391"/>
              <a:gd name="adj2"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sz="1050" b="0">
              <a:latin typeface="メイリオ" panose="020B0604030504040204" pitchFamily="50" charset="-128"/>
              <a:ea typeface="メイリオ" panose="020B0604030504040204" pitchFamily="50" charset="-128"/>
            </a:endParaRPr>
          </a:p>
        </p:txBody>
      </p:sp>
      <p:sp>
        <p:nvSpPr>
          <p:cNvPr id="46098" name="テキスト ボックス 18">
            <a:extLst>
              <a:ext uri="{FF2B5EF4-FFF2-40B4-BE49-F238E27FC236}">
                <a16:creationId xmlns:a16="http://schemas.microsoft.com/office/drawing/2014/main" id="{83975278-DF54-B464-CD4B-109C15932742}"/>
              </a:ext>
            </a:extLst>
          </p:cNvPr>
          <p:cNvSpPr txBox="1">
            <a:spLocks noChangeArrowheads="1"/>
          </p:cNvSpPr>
          <p:nvPr/>
        </p:nvSpPr>
        <p:spPr bwMode="auto">
          <a:xfrm rot="-5400000">
            <a:off x="742156" y="3344069"/>
            <a:ext cx="866775" cy="36988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800" b="0">
                <a:latin typeface="メイリオ" panose="020B0604030504040204" pitchFamily="50" charset="-128"/>
                <a:ea typeface="メイリオ" panose="020B0604030504040204" pitchFamily="50" charset="-128"/>
              </a:rPr>
              <a:t>PFT</a:t>
            </a:r>
          </a:p>
        </p:txBody>
      </p:sp>
      <p:sp>
        <p:nvSpPr>
          <p:cNvPr id="6" name="円/楕円 37">
            <a:extLst>
              <a:ext uri="{FF2B5EF4-FFF2-40B4-BE49-F238E27FC236}">
                <a16:creationId xmlns:a16="http://schemas.microsoft.com/office/drawing/2014/main" id="{45FD682F-6D67-89EF-9917-F57ED6BF578C}"/>
              </a:ext>
            </a:extLst>
          </p:cNvPr>
          <p:cNvSpPr/>
          <p:nvPr/>
        </p:nvSpPr>
        <p:spPr>
          <a:xfrm>
            <a:off x="4894263" y="2259013"/>
            <a:ext cx="739775" cy="530225"/>
          </a:xfrm>
          <a:prstGeom prst="ellipse">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050" b="0">
              <a:latin typeface="メイリオ" panose="020B0604030504040204" pitchFamily="50" charset="-128"/>
              <a:ea typeface="メイリオ" panose="020B0604030504040204" pitchFamily="50" charset="-128"/>
            </a:endParaRPr>
          </a:p>
        </p:txBody>
      </p:sp>
      <p:sp>
        <p:nvSpPr>
          <p:cNvPr id="7" name="円/楕円 37">
            <a:extLst>
              <a:ext uri="{FF2B5EF4-FFF2-40B4-BE49-F238E27FC236}">
                <a16:creationId xmlns:a16="http://schemas.microsoft.com/office/drawing/2014/main" id="{1BCA6954-6947-098C-B92B-C338F9CABAE0}"/>
              </a:ext>
            </a:extLst>
          </p:cNvPr>
          <p:cNvSpPr/>
          <p:nvPr/>
        </p:nvSpPr>
        <p:spPr>
          <a:xfrm>
            <a:off x="2609850" y="2259013"/>
            <a:ext cx="741363" cy="530225"/>
          </a:xfrm>
          <a:prstGeom prst="ellipse">
            <a:avLst/>
          </a:pr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050" b="0">
              <a:latin typeface="メイリオ" panose="020B0604030504040204" pitchFamily="50" charset="-128"/>
              <a:ea typeface="メイリオ" panose="020B0604030504040204" pitchFamily="50" charset="-128"/>
            </a:endParaRPr>
          </a:p>
        </p:txBody>
      </p:sp>
      <p:pic>
        <p:nvPicPr>
          <p:cNvPr id="9" name="図 8">
            <a:extLst>
              <a:ext uri="{FF2B5EF4-FFF2-40B4-BE49-F238E27FC236}">
                <a16:creationId xmlns:a16="http://schemas.microsoft.com/office/drawing/2014/main" id="{A7B5B71A-E1F0-87C7-CE5D-1125A3870DF4}"/>
              </a:ext>
            </a:extLst>
          </p:cNvPr>
          <p:cNvPicPr>
            <a:picLocks noChangeAspect="1"/>
          </p:cNvPicPr>
          <p:nvPr/>
        </p:nvPicPr>
        <p:blipFill>
          <a:blip r:embed="rId4"/>
          <a:stretch>
            <a:fillRect/>
          </a:stretch>
        </p:blipFill>
        <p:spPr>
          <a:xfrm>
            <a:off x="6400800" y="2819400"/>
            <a:ext cx="2508250" cy="3694113"/>
          </a:xfrm>
          <a:prstGeom prst="rect">
            <a:avLst/>
          </a:prstGeom>
          <a:ln>
            <a:solidFill>
              <a:schemeClr val="accent1">
                <a:shade val="50000"/>
              </a:schemeClr>
            </a:solidFill>
          </a:ln>
        </p:spPr>
      </p:pic>
      <p:sp>
        <p:nvSpPr>
          <p:cNvPr id="10" name="矢印: 上向き折線 9">
            <a:extLst>
              <a:ext uri="{FF2B5EF4-FFF2-40B4-BE49-F238E27FC236}">
                <a16:creationId xmlns:a16="http://schemas.microsoft.com/office/drawing/2014/main" id="{77A18D2F-D98A-904C-FC46-B536E73D5C47}"/>
              </a:ext>
            </a:extLst>
          </p:cNvPr>
          <p:cNvSpPr/>
          <p:nvPr/>
        </p:nvSpPr>
        <p:spPr bwMode="auto">
          <a:xfrm rot="5400000">
            <a:off x="3771900" y="3543300"/>
            <a:ext cx="1390650" cy="3714750"/>
          </a:xfrm>
          <a:prstGeom prst="bentUpArrow">
            <a:avLst>
              <a:gd name="adj1" fmla="val 25000"/>
              <a:gd name="adj2" fmla="val 27320"/>
              <a:gd name="adj3" fmla="val 29040"/>
            </a:avLst>
          </a:prstGeom>
          <a:solidFill>
            <a:srgbClr val="0000FF"/>
          </a:solidFill>
          <a:ln w="9525" cap="flat" cmpd="sng" algn="ctr">
            <a:noFill/>
            <a:prstDash val="solid"/>
            <a:round/>
            <a:headEnd type="none" w="med" len="med"/>
            <a:tailEnd type="none" w="med" len="med"/>
          </a:ln>
          <a:effectLst/>
        </p:spPr>
        <p:txBody>
          <a:bodyPr lIns="0" tIns="0" rIns="0" bIns="0"/>
          <a:lstStyle/>
          <a:p>
            <a:pPr algn="ct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endParaRPr lang="ja-JP" altLang="en-US">
              <a:ea typeface="HG Mincho Light J" charset="0"/>
              <a:cs typeface="HG Mincho Light J" charset="0"/>
            </a:endParaRPr>
          </a:p>
        </p:txBody>
      </p:sp>
      <p:sp>
        <p:nvSpPr>
          <p:cNvPr id="46103" name="テキスト ボックス 1">
            <a:extLst>
              <a:ext uri="{FF2B5EF4-FFF2-40B4-BE49-F238E27FC236}">
                <a16:creationId xmlns:a16="http://schemas.microsoft.com/office/drawing/2014/main" id="{2F76A2FD-27CC-8D13-D4EF-28834A3CA6E1}"/>
              </a:ext>
            </a:extLst>
          </p:cNvPr>
          <p:cNvSpPr txBox="1">
            <a:spLocks noChangeArrowheads="1"/>
          </p:cNvSpPr>
          <p:nvPr/>
        </p:nvSpPr>
        <p:spPr bwMode="auto">
          <a:xfrm>
            <a:off x="2979738" y="5011738"/>
            <a:ext cx="2832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600" b="0">
                <a:latin typeface="メイリオ" panose="020B0604030504040204" pitchFamily="50" charset="-128"/>
                <a:ea typeface="メイリオ" panose="020B0604030504040204" pitchFamily="50" charset="-128"/>
              </a:rPr>
              <a:t>優占する</a:t>
            </a:r>
            <a:r>
              <a:rPr kumimoji="1" lang="en-US" altLang="ja-JP" sz="1600" b="0">
                <a:latin typeface="メイリオ" panose="020B0604030504040204" pitchFamily="50" charset="-128"/>
                <a:ea typeface="メイリオ" panose="020B0604030504040204" pitchFamily="50" charset="-128"/>
              </a:rPr>
              <a:t>PFT</a:t>
            </a:r>
            <a:r>
              <a:rPr kumimoji="1" lang="ja-JP" altLang="en-US" sz="1600" b="0">
                <a:latin typeface="メイリオ" panose="020B0604030504040204" pitchFamily="50" charset="-128"/>
                <a:ea typeface="メイリオ" panose="020B0604030504040204" pitchFamily="50" charset="-128"/>
              </a:rPr>
              <a:t>の組合せにより</a:t>
            </a:r>
            <a:endParaRPr kumimoji="1" lang="en-US" altLang="ja-JP" sz="1600" b="0">
              <a:latin typeface="メイリオ" panose="020B0604030504040204" pitchFamily="50" charset="-128"/>
              <a:ea typeface="メイリオ" panose="020B0604030504040204" pitchFamily="50" charset="-128"/>
            </a:endParaRPr>
          </a:p>
          <a:p>
            <a:pPr>
              <a:spcBef>
                <a:spcPct val="0"/>
              </a:spcBef>
              <a:buFontTx/>
              <a:buNone/>
            </a:pPr>
            <a:r>
              <a:rPr kumimoji="1" lang="ja-JP" altLang="en-US" sz="1600" b="0">
                <a:latin typeface="メイリオ" panose="020B0604030504040204" pitchFamily="50" charset="-128"/>
                <a:ea typeface="メイリオ" panose="020B0604030504040204" pitchFamily="50" charset="-128"/>
              </a:rPr>
              <a:t>バイオームを決めてやる</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5">
            <a:extLst>
              <a:ext uri="{FF2B5EF4-FFF2-40B4-BE49-F238E27FC236}">
                <a16:creationId xmlns:a16="http://schemas.microsoft.com/office/drawing/2014/main" id="{A0D355F7-E3A7-CF09-25EF-A7279CF8EA7C}"/>
              </a:ext>
            </a:extLst>
          </p:cNvPr>
          <p:cNvSpPr/>
          <p:nvPr/>
        </p:nvSpPr>
        <p:spPr>
          <a:xfrm>
            <a:off x="287338" y="1262063"/>
            <a:ext cx="8459787" cy="4148137"/>
          </a:xfrm>
          <a:prstGeom prst="roundRect">
            <a:avLst>
              <a:gd name="adj" fmla="val 334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500" b="0">
              <a:solidFill>
                <a:srgbClr val="FFFFFF"/>
              </a:solidFill>
              <a:latin typeface="メイリオ" panose="020B0604030504040204" pitchFamily="50" charset="-128"/>
              <a:ea typeface="メイリオ" panose="020B0604030504040204" pitchFamily="50" charset="-128"/>
            </a:endParaRPr>
          </a:p>
        </p:txBody>
      </p:sp>
      <p:sp>
        <p:nvSpPr>
          <p:cNvPr id="48131" name="正方形/長方形 2">
            <a:extLst>
              <a:ext uri="{FF2B5EF4-FFF2-40B4-BE49-F238E27FC236}">
                <a16:creationId xmlns:a16="http://schemas.microsoft.com/office/drawing/2014/main" id="{5968ADF8-C18B-86D0-E78C-D15C56F2B392}"/>
              </a:ext>
            </a:extLst>
          </p:cNvPr>
          <p:cNvSpPr>
            <a:spLocks noChangeArrowheads="1"/>
          </p:cNvSpPr>
          <p:nvPr/>
        </p:nvSpPr>
        <p:spPr bwMode="auto">
          <a:xfrm>
            <a:off x="417513" y="546100"/>
            <a:ext cx="8188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0">
                <a:solidFill>
                  <a:srgbClr val="0000FF"/>
                </a:solidFill>
                <a:latin typeface="メイリオ" panose="020B0604030504040204" pitchFamily="50" charset="-128"/>
                <a:ea typeface="メイリオ" panose="020B0604030504040204" pitchFamily="50" charset="-128"/>
              </a:rPr>
              <a:t>機械学習アルゴリズムを用いて作成した気候エンベロープ</a:t>
            </a:r>
          </a:p>
        </p:txBody>
      </p:sp>
      <p:sp>
        <p:nvSpPr>
          <p:cNvPr id="48132" name="テキスト ボックス 4">
            <a:extLst>
              <a:ext uri="{FF2B5EF4-FFF2-40B4-BE49-F238E27FC236}">
                <a16:creationId xmlns:a16="http://schemas.microsoft.com/office/drawing/2014/main" id="{D0D6C8E3-EF4B-7D8A-2A8F-E1C19A2E3C79}"/>
              </a:ext>
            </a:extLst>
          </p:cNvPr>
          <p:cNvSpPr txBox="1">
            <a:spLocks noChangeArrowheads="1"/>
          </p:cNvSpPr>
          <p:nvPr/>
        </p:nvSpPr>
        <p:spPr bwMode="auto">
          <a:xfrm>
            <a:off x="3794125" y="5570538"/>
            <a:ext cx="4953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kumimoji="1" lang="ja-JP" altLang="en-US" sz="1200" b="0">
                <a:latin typeface="メイリオ" panose="020B0604030504040204" pitchFamily="50" charset="-128"/>
                <a:ea typeface="メイリオ" panose="020B0604030504040204" pitchFamily="50" charset="-128"/>
              </a:rPr>
              <a:t>Beigaite, R., </a:t>
            </a:r>
            <a:r>
              <a:rPr kumimoji="1" lang="ja-JP" altLang="en-US" sz="1200" b="0" i="1">
                <a:latin typeface="メイリオ" panose="020B0604030504040204" pitchFamily="50" charset="-128"/>
                <a:ea typeface="メイリオ" panose="020B0604030504040204" pitchFamily="50" charset="-128"/>
              </a:rPr>
              <a:t>et al.</a:t>
            </a:r>
            <a:r>
              <a:rPr kumimoji="1" lang="ja-JP" altLang="en-US" sz="1200" b="0">
                <a:latin typeface="メイリオ" panose="020B0604030504040204" pitchFamily="50" charset="-128"/>
                <a:ea typeface="メイリオ" panose="020B0604030504040204" pitchFamily="50" charset="-128"/>
              </a:rPr>
              <a:t> (2022) Glob Chang Biol 28(11): 3557-3579</a:t>
            </a:r>
          </a:p>
        </p:txBody>
      </p:sp>
      <p:pic>
        <p:nvPicPr>
          <p:cNvPr id="48133" name="図 6">
            <a:extLst>
              <a:ext uri="{FF2B5EF4-FFF2-40B4-BE49-F238E27FC236}">
                <a16:creationId xmlns:a16="http://schemas.microsoft.com/office/drawing/2014/main" id="{B4B00659-E0CA-ACA7-5F51-C7AA633D6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675" y="2444750"/>
            <a:ext cx="4013200" cy="271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Text Box 2">
            <a:extLst>
              <a:ext uri="{FF2B5EF4-FFF2-40B4-BE49-F238E27FC236}">
                <a16:creationId xmlns:a16="http://schemas.microsoft.com/office/drawing/2014/main" id="{21C45E8D-7D00-027A-E73D-59B6256ED73D}"/>
              </a:ext>
            </a:extLst>
          </p:cNvPr>
          <p:cNvSpPr txBox="1">
            <a:spLocks noChangeArrowheads="1"/>
          </p:cNvSpPr>
          <p:nvPr/>
        </p:nvSpPr>
        <p:spPr bwMode="auto">
          <a:xfrm>
            <a:off x="2486025" y="1628775"/>
            <a:ext cx="2386013"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sysDash"/>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900" b="0">
                <a:solidFill>
                  <a:srgbClr val="0000FF"/>
                </a:solidFill>
                <a:latin typeface="メイリオ" panose="020B0604030504040204" pitchFamily="50" charset="-128"/>
                <a:ea typeface="メイリオ" panose="020B0604030504040204" pitchFamily="50" charset="-128"/>
              </a:rPr>
              <a:t>BIO10.</a:t>
            </a:r>
            <a:r>
              <a:rPr lang="en-US" altLang="ja-JP" sz="900" b="0">
                <a:latin typeface="メイリオ" panose="020B0604030504040204" pitchFamily="50" charset="-128"/>
                <a:ea typeface="メイリオ" panose="020B0604030504040204" pitchFamily="50" charset="-128"/>
              </a:rPr>
              <a:t> Warmest quarter</a:t>
            </a:r>
            <a:r>
              <a:rPr lang="ja-JP" altLang="en-US" sz="900" b="0">
                <a:latin typeface="メイリオ" panose="020B0604030504040204" pitchFamily="50" charset="-128"/>
                <a:ea typeface="メイリオ" panose="020B0604030504040204" pitchFamily="50" charset="-128"/>
              </a:rPr>
              <a:t>平均気温 </a:t>
            </a:r>
            <a:r>
              <a:rPr lang="en-US" altLang="ja-JP" sz="900" b="0">
                <a:latin typeface="メイリオ" panose="020B0604030504040204" pitchFamily="50" charset="-128"/>
                <a:ea typeface="メイリオ" panose="020B0604030504040204" pitchFamily="50" charset="-128"/>
              </a:rPr>
              <a:t>(℃)</a:t>
            </a:r>
          </a:p>
          <a:p>
            <a:pPr>
              <a:spcBef>
                <a:spcPct val="0"/>
              </a:spcBef>
              <a:buFontTx/>
              <a:buNone/>
            </a:pPr>
            <a:r>
              <a:rPr lang="en-US" altLang="ja-JP" sz="900" b="0">
                <a:solidFill>
                  <a:srgbClr val="0000FF"/>
                </a:solidFill>
                <a:latin typeface="メイリオ" panose="020B0604030504040204" pitchFamily="50" charset="-128"/>
                <a:ea typeface="メイリオ" panose="020B0604030504040204" pitchFamily="50" charset="-128"/>
              </a:rPr>
              <a:t>BIO11.</a:t>
            </a:r>
            <a:r>
              <a:rPr lang="en-US" altLang="ja-JP" sz="900" b="0">
                <a:latin typeface="メイリオ" panose="020B0604030504040204" pitchFamily="50" charset="-128"/>
                <a:ea typeface="メイリオ" panose="020B0604030504040204" pitchFamily="50" charset="-128"/>
              </a:rPr>
              <a:t> Coldest quarter</a:t>
            </a:r>
            <a:r>
              <a:rPr lang="ja-JP" altLang="en-US" sz="900" b="0">
                <a:latin typeface="メイリオ" panose="020B0604030504040204" pitchFamily="50" charset="-128"/>
                <a:ea typeface="メイリオ" panose="020B0604030504040204" pitchFamily="50" charset="-128"/>
              </a:rPr>
              <a:t>平均気温 </a:t>
            </a:r>
            <a:r>
              <a:rPr lang="en-US" altLang="ja-JP" sz="900" b="0">
                <a:latin typeface="メイリオ" panose="020B0604030504040204" pitchFamily="50" charset="-128"/>
                <a:ea typeface="メイリオ" panose="020B0604030504040204" pitchFamily="50" charset="-128"/>
              </a:rPr>
              <a:t>(℃)</a:t>
            </a:r>
          </a:p>
          <a:p>
            <a:pPr>
              <a:spcBef>
                <a:spcPct val="0"/>
              </a:spcBef>
              <a:buFontTx/>
              <a:buNone/>
            </a:pPr>
            <a:r>
              <a:rPr lang="en-US" altLang="ja-JP" sz="900" b="0">
                <a:solidFill>
                  <a:srgbClr val="0000FF"/>
                </a:solidFill>
                <a:latin typeface="メイリオ" panose="020B0604030504040204" pitchFamily="50" charset="-128"/>
                <a:ea typeface="メイリオ" panose="020B0604030504040204" pitchFamily="50" charset="-128"/>
              </a:rPr>
              <a:t>BIO12.</a:t>
            </a:r>
            <a:r>
              <a:rPr lang="en-US" altLang="ja-JP" sz="900" b="0">
                <a:latin typeface="メイリオ" panose="020B0604030504040204" pitchFamily="50" charset="-128"/>
                <a:ea typeface="メイリオ" panose="020B0604030504040204" pitchFamily="50" charset="-128"/>
              </a:rPr>
              <a:t> </a:t>
            </a:r>
            <a:r>
              <a:rPr lang="ja-JP" altLang="en-US" sz="900" b="0">
                <a:latin typeface="メイリオ" panose="020B0604030504040204" pitchFamily="50" charset="-128"/>
                <a:ea typeface="メイリオ" panose="020B0604030504040204" pitchFamily="50" charset="-128"/>
              </a:rPr>
              <a:t>年降水量 </a:t>
            </a:r>
            <a:r>
              <a:rPr lang="en-US" altLang="ja-JP" sz="900" b="0">
                <a:latin typeface="メイリオ" panose="020B0604030504040204" pitchFamily="50" charset="-128"/>
                <a:ea typeface="メイリオ" panose="020B0604030504040204" pitchFamily="50" charset="-128"/>
              </a:rPr>
              <a:t>(mm)</a:t>
            </a:r>
          </a:p>
          <a:p>
            <a:pPr>
              <a:spcBef>
                <a:spcPct val="0"/>
              </a:spcBef>
              <a:buFontTx/>
              <a:buNone/>
            </a:pPr>
            <a:r>
              <a:rPr lang="en-US" altLang="ja-JP" sz="900" b="0">
                <a:solidFill>
                  <a:srgbClr val="0000FF"/>
                </a:solidFill>
                <a:latin typeface="メイリオ" panose="020B0604030504040204" pitchFamily="50" charset="-128"/>
                <a:ea typeface="メイリオ" panose="020B0604030504040204" pitchFamily="50" charset="-128"/>
              </a:rPr>
              <a:t>BIO13.</a:t>
            </a:r>
            <a:r>
              <a:rPr lang="en-US" altLang="ja-JP" sz="900" b="0">
                <a:latin typeface="メイリオ" panose="020B0604030504040204" pitchFamily="50" charset="-128"/>
                <a:ea typeface="メイリオ" panose="020B0604030504040204" pitchFamily="50" charset="-128"/>
              </a:rPr>
              <a:t> Wettest month</a:t>
            </a:r>
            <a:r>
              <a:rPr lang="ja-JP" altLang="en-US" sz="900" b="0">
                <a:latin typeface="メイリオ" panose="020B0604030504040204" pitchFamily="50" charset="-128"/>
                <a:ea typeface="メイリオ" panose="020B0604030504040204" pitchFamily="50" charset="-128"/>
              </a:rPr>
              <a:t>降水量 </a:t>
            </a:r>
            <a:r>
              <a:rPr lang="en-US" altLang="ja-JP" sz="900" b="0">
                <a:latin typeface="メイリオ" panose="020B0604030504040204" pitchFamily="50" charset="-128"/>
                <a:ea typeface="メイリオ" panose="020B0604030504040204" pitchFamily="50" charset="-128"/>
              </a:rPr>
              <a:t>(mm)</a:t>
            </a:r>
          </a:p>
          <a:p>
            <a:pPr>
              <a:spcBef>
                <a:spcPct val="0"/>
              </a:spcBef>
              <a:buFontTx/>
              <a:buNone/>
            </a:pPr>
            <a:r>
              <a:rPr lang="en-US" altLang="ja-JP" sz="900" b="0">
                <a:solidFill>
                  <a:srgbClr val="0000FF"/>
                </a:solidFill>
                <a:latin typeface="メイリオ" panose="020B0604030504040204" pitchFamily="50" charset="-128"/>
                <a:ea typeface="メイリオ" panose="020B0604030504040204" pitchFamily="50" charset="-128"/>
              </a:rPr>
              <a:t>BIO14.</a:t>
            </a:r>
            <a:r>
              <a:rPr lang="en-US" altLang="ja-JP" sz="900" b="0">
                <a:latin typeface="メイリオ" panose="020B0604030504040204" pitchFamily="50" charset="-128"/>
                <a:ea typeface="メイリオ" panose="020B0604030504040204" pitchFamily="50" charset="-128"/>
              </a:rPr>
              <a:t> Driest month</a:t>
            </a:r>
            <a:r>
              <a:rPr lang="ja-JP" altLang="en-US" sz="900" b="0">
                <a:latin typeface="メイリオ" panose="020B0604030504040204" pitchFamily="50" charset="-128"/>
                <a:ea typeface="メイリオ" panose="020B0604030504040204" pitchFamily="50" charset="-128"/>
              </a:rPr>
              <a:t>降水量 </a:t>
            </a:r>
            <a:r>
              <a:rPr lang="en-US" altLang="ja-JP" sz="900" b="0">
                <a:latin typeface="メイリオ" panose="020B0604030504040204" pitchFamily="50" charset="-128"/>
                <a:ea typeface="メイリオ" panose="020B0604030504040204" pitchFamily="50" charset="-128"/>
              </a:rPr>
              <a:t>(mm)</a:t>
            </a:r>
          </a:p>
          <a:p>
            <a:pPr>
              <a:spcBef>
                <a:spcPct val="0"/>
              </a:spcBef>
              <a:buFontTx/>
              <a:buNone/>
            </a:pPr>
            <a:r>
              <a:rPr lang="en-US" altLang="ja-JP" sz="900" b="0">
                <a:solidFill>
                  <a:srgbClr val="0000FF"/>
                </a:solidFill>
                <a:latin typeface="メイリオ" panose="020B0604030504040204" pitchFamily="50" charset="-128"/>
                <a:ea typeface="メイリオ" panose="020B0604030504040204" pitchFamily="50" charset="-128"/>
              </a:rPr>
              <a:t>BIO16.</a:t>
            </a:r>
            <a:r>
              <a:rPr lang="en-US" altLang="ja-JP" sz="900" b="0">
                <a:latin typeface="メイリオ" panose="020B0604030504040204" pitchFamily="50" charset="-128"/>
                <a:ea typeface="メイリオ" panose="020B0604030504040204" pitchFamily="50" charset="-128"/>
              </a:rPr>
              <a:t> Wettest quarter</a:t>
            </a:r>
            <a:r>
              <a:rPr lang="ja-JP" altLang="en-US" sz="900" b="0">
                <a:latin typeface="メイリオ" panose="020B0604030504040204" pitchFamily="50" charset="-128"/>
                <a:ea typeface="メイリオ" panose="020B0604030504040204" pitchFamily="50" charset="-128"/>
              </a:rPr>
              <a:t>降水量 </a:t>
            </a:r>
            <a:r>
              <a:rPr lang="en-US" altLang="ja-JP" sz="900" b="0">
                <a:latin typeface="メイリオ" panose="020B0604030504040204" pitchFamily="50" charset="-128"/>
                <a:ea typeface="メイリオ" panose="020B0604030504040204" pitchFamily="50" charset="-128"/>
              </a:rPr>
              <a:t>(mm)</a:t>
            </a:r>
          </a:p>
          <a:p>
            <a:pPr>
              <a:spcBef>
                <a:spcPct val="0"/>
              </a:spcBef>
              <a:buFontTx/>
              <a:buNone/>
            </a:pPr>
            <a:r>
              <a:rPr lang="en-US" altLang="ja-JP" sz="900" b="0">
                <a:solidFill>
                  <a:srgbClr val="0000FF"/>
                </a:solidFill>
                <a:latin typeface="メイリオ" panose="020B0604030504040204" pitchFamily="50" charset="-128"/>
                <a:ea typeface="メイリオ" panose="020B0604030504040204" pitchFamily="50" charset="-128"/>
              </a:rPr>
              <a:t>BIO17.</a:t>
            </a:r>
            <a:r>
              <a:rPr lang="en-US" altLang="ja-JP" sz="900" b="0">
                <a:latin typeface="メイリオ" panose="020B0604030504040204" pitchFamily="50" charset="-128"/>
                <a:ea typeface="メイリオ" panose="020B0604030504040204" pitchFamily="50" charset="-128"/>
              </a:rPr>
              <a:t> Driest quarter</a:t>
            </a:r>
            <a:r>
              <a:rPr lang="ja-JP" altLang="en-US" sz="900" b="0">
                <a:latin typeface="メイリオ" panose="020B0604030504040204" pitchFamily="50" charset="-128"/>
                <a:ea typeface="メイリオ" panose="020B0604030504040204" pitchFamily="50" charset="-128"/>
              </a:rPr>
              <a:t>降水量 </a:t>
            </a:r>
            <a:r>
              <a:rPr lang="en-US" altLang="ja-JP" sz="900" b="0">
                <a:latin typeface="メイリオ" panose="020B0604030504040204" pitchFamily="50" charset="-128"/>
                <a:ea typeface="メイリオ" panose="020B0604030504040204" pitchFamily="50" charset="-128"/>
              </a:rPr>
              <a:t>(mm)</a:t>
            </a:r>
          </a:p>
          <a:p>
            <a:pPr>
              <a:spcBef>
                <a:spcPct val="0"/>
              </a:spcBef>
              <a:buFontTx/>
              <a:buNone/>
            </a:pPr>
            <a:r>
              <a:rPr lang="en-US" altLang="ja-JP" sz="900" b="0">
                <a:solidFill>
                  <a:srgbClr val="0000FF"/>
                </a:solidFill>
                <a:latin typeface="メイリオ" panose="020B0604030504040204" pitchFamily="50" charset="-128"/>
                <a:ea typeface="メイリオ" panose="020B0604030504040204" pitchFamily="50" charset="-128"/>
              </a:rPr>
              <a:t>BIO18.</a:t>
            </a:r>
            <a:r>
              <a:rPr lang="en-US" altLang="ja-JP" sz="900" b="0">
                <a:latin typeface="メイリオ" panose="020B0604030504040204" pitchFamily="50" charset="-128"/>
                <a:ea typeface="メイリオ" panose="020B0604030504040204" pitchFamily="50" charset="-128"/>
              </a:rPr>
              <a:t> Warmest quarter</a:t>
            </a:r>
            <a:r>
              <a:rPr lang="ja-JP" altLang="en-US" sz="900" b="0">
                <a:latin typeface="メイリオ" panose="020B0604030504040204" pitchFamily="50" charset="-128"/>
                <a:ea typeface="メイリオ" panose="020B0604030504040204" pitchFamily="50" charset="-128"/>
              </a:rPr>
              <a:t>降水量 </a:t>
            </a:r>
            <a:r>
              <a:rPr lang="en-US" altLang="ja-JP" sz="900" b="0">
                <a:latin typeface="メイリオ" panose="020B0604030504040204" pitchFamily="50" charset="-128"/>
                <a:ea typeface="メイリオ" panose="020B0604030504040204" pitchFamily="50" charset="-128"/>
              </a:rPr>
              <a:t>(mm)</a:t>
            </a:r>
          </a:p>
          <a:p>
            <a:pPr>
              <a:spcBef>
                <a:spcPct val="0"/>
              </a:spcBef>
              <a:buFontTx/>
              <a:buNone/>
            </a:pPr>
            <a:r>
              <a:rPr lang="en-US" altLang="ja-JP" sz="900" b="0">
                <a:solidFill>
                  <a:srgbClr val="0000FF"/>
                </a:solidFill>
                <a:latin typeface="メイリオ" panose="020B0604030504040204" pitchFamily="50" charset="-128"/>
                <a:ea typeface="メイリオ" panose="020B0604030504040204" pitchFamily="50" charset="-128"/>
              </a:rPr>
              <a:t>BIO19.</a:t>
            </a:r>
            <a:r>
              <a:rPr lang="en-US" altLang="ja-JP" sz="900" b="0">
                <a:latin typeface="メイリオ" panose="020B0604030504040204" pitchFamily="50" charset="-128"/>
                <a:ea typeface="メイリオ" panose="020B0604030504040204" pitchFamily="50" charset="-128"/>
              </a:rPr>
              <a:t> Coldest quarter</a:t>
            </a:r>
            <a:r>
              <a:rPr lang="ja-JP" altLang="en-US" sz="900" b="0">
                <a:latin typeface="メイリオ" panose="020B0604030504040204" pitchFamily="50" charset="-128"/>
                <a:ea typeface="メイリオ" panose="020B0604030504040204" pitchFamily="50" charset="-128"/>
              </a:rPr>
              <a:t>降水量 </a:t>
            </a:r>
            <a:r>
              <a:rPr lang="en-US" altLang="ja-JP" sz="900" b="0">
                <a:latin typeface="メイリオ" panose="020B0604030504040204" pitchFamily="50" charset="-128"/>
                <a:ea typeface="メイリオ" panose="020B0604030504040204" pitchFamily="50" charset="-128"/>
              </a:rPr>
              <a:t>(mm)</a:t>
            </a:r>
            <a:endParaRPr kumimoji="1" lang="en-US" altLang="ja-JP" sz="900" b="0">
              <a:latin typeface="メイリオ" panose="020B0604030504040204" pitchFamily="50" charset="-128"/>
              <a:ea typeface="メイリオ" panose="020B0604030504040204" pitchFamily="50" charset="-128"/>
            </a:endParaRPr>
          </a:p>
        </p:txBody>
      </p:sp>
      <p:sp>
        <p:nvSpPr>
          <p:cNvPr id="48135" name="Text Box 2">
            <a:extLst>
              <a:ext uri="{FF2B5EF4-FFF2-40B4-BE49-F238E27FC236}">
                <a16:creationId xmlns:a16="http://schemas.microsoft.com/office/drawing/2014/main" id="{84DB9172-1F52-B126-BA0C-A50779BD8D4C}"/>
              </a:ext>
            </a:extLst>
          </p:cNvPr>
          <p:cNvSpPr txBox="1">
            <a:spLocks noChangeArrowheads="1"/>
          </p:cNvSpPr>
          <p:nvPr/>
        </p:nvSpPr>
        <p:spPr bwMode="auto">
          <a:xfrm>
            <a:off x="428625" y="1360488"/>
            <a:ext cx="50292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sysDash"/>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0">
                <a:solidFill>
                  <a:srgbClr val="00B050"/>
                </a:solidFill>
                <a:latin typeface="メイリオ" panose="020B0604030504040204" pitchFamily="50" charset="-128"/>
                <a:ea typeface="メイリオ" panose="020B0604030504040204" pitchFamily="50" charset="-128"/>
              </a:rPr>
              <a:t>月ごと気温・降水量データから算出した気候インデックス</a:t>
            </a:r>
            <a:endParaRPr kumimoji="1" lang="en-US" altLang="ja-JP" sz="1400" b="0">
              <a:solidFill>
                <a:srgbClr val="00B050"/>
              </a:solidFill>
              <a:latin typeface="メイリオ" panose="020B0604030504040204" pitchFamily="50" charset="-128"/>
              <a:ea typeface="メイリオ" panose="020B0604030504040204" pitchFamily="50" charset="-128"/>
            </a:endParaRPr>
          </a:p>
        </p:txBody>
      </p:sp>
      <p:pic>
        <p:nvPicPr>
          <p:cNvPr id="48136" name="図 5">
            <a:extLst>
              <a:ext uri="{FF2B5EF4-FFF2-40B4-BE49-F238E27FC236}">
                <a16:creationId xmlns:a16="http://schemas.microsoft.com/office/drawing/2014/main" id="{0FB7D636-DFD7-3621-8D40-A6C976E93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419475"/>
            <a:ext cx="3924300" cy="17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Text Box 2">
            <a:extLst>
              <a:ext uri="{FF2B5EF4-FFF2-40B4-BE49-F238E27FC236}">
                <a16:creationId xmlns:a16="http://schemas.microsoft.com/office/drawing/2014/main" id="{0B7A8AF7-23EC-142A-A985-086D2FF5EA4A}"/>
              </a:ext>
            </a:extLst>
          </p:cNvPr>
          <p:cNvSpPr txBox="1">
            <a:spLocks noChangeArrowheads="1"/>
          </p:cNvSpPr>
          <p:nvPr/>
        </p:nvSpPr>
        <p:spPr bwMode="auto">
          <a:xfrm>
            <a:off x="354013" y="3178175"/>
            <a:ext cx="3941762"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sysDash"/>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400" b="0">
                <a:solidFill>
                  <a:srgbClr val="00B050"/>
                </a:solidFill>
                <a:latin typeface="メイリオ" panose="020B0604030504040204" pitchFamily="50" charset="-128"/>
                <a:ea typeface="メイリオ" panose="020B0604030504040204" pitchFamily="50" charset="-128"/>
              </a:rPr>
              <a:t>人工衛星データなどから推定した潜在植生地図</a:t>
            </a:r>
            <a:endParaRPr kumimoji="1" lang="en-US" altLang="ja-JP" sz="1400" b="0">
              <a:solidFill>
                <a:srgbClr val="00B050"/>
              </a:solidFill>
              <a:latin typeface="メイリオ" panose="020B0604030504040204" pitchFamily="50" charset="-128"/>
              <a:ea typeface="メイリオ" panose="020B0604030504040204" pitchFamily="50" charset="-128"/>
            </a:endParaRPr>
          </a:p>
        </p:txBody>
      </p:sp>
      <p:sp>
        <p:nvSpPr>
          <p:cNvPr id="48138" name="Text Box 2">
            <a:extLst>
              <a:ext uri="{FF2B5EF4-FFF2-40B4-BE49-F238E27FC236}">
                <a16:creationId xmlns:a16="http://schemas.microsoft.com/office/drawing/2014/main" id="{6E1C156D-DC6C-24DD-5478-B8AE943F12D8}"/>
              </a:ext>
            </a:extLst>
          </p:cNvPr>
          <p:cNvSpPr txBox="1">
            <a:spLocks noChangeArrowheads="1"/>
          </p:cNvSpPr>
          <p:nvPr/>
        </p:nvSpPr>
        <p:spPr bwMode="auto">
          <a:xfrm>
            <a:off x="428625" y="1646238"/>
            <a:ext cx="23844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sysDash"/>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900" b="0">
                <a:solidFill>
                  <a:srgbClr val="0000FF"/>
                </a:solidFill>
                <a:latin typeface="メイリオ" panose="020B0604030504040204" pitchFamily="50" charset="-128"/>
                <a:ea typeface="メイリオ" panose="020B0604030504040204" pitchFamily="50" charset="-128"/>
              </a:rPr>
              <a:t>BIO1.</a:t>
            </a:r>
            <a:r>
              <a:rPr lang="en-US" altLang="ja-JP" sz="900" b="0">
                <a:latin typeface="メイリオ" panose="020B0604030504040204" pitchFamily="50" charset="-128"/>
                <a:ea typeface="メイリオ" panose="020B0604030504040204" pitchFamily="50" charset="-128"/>
              </a:rPr>
              <a:t> </a:t>
            </a:r>
            <a:r>
              <a:rPr lang="ja-JP" altLang="en-US" sz="900" b="0">
                <a:latin typeface="メイリオ" panose="020B0604030504040204" pitchFamily="50" charset="-128"/>
                <a:ea typeface="メイリオ" panose="020B0604030504040204" pitchFamily="50" charset="-128"/>
              </a:rPr>
              <a:t>年平均気温 </a:t>
            </a:r>
            <a:r>
              <a:rPr lang="en-US" altLang="ja-JP" sz="900" b="0">
                <a:latin typeface="メイリオ" panose="020B0604030504040204" pitchFamily="50" charset="-128"/>
                <a:ea typeface="メイリオ" panose="020B0604030504040204" pitchFamily="50" charset="-128"/>
              </a:rPr>
              <a:t>(℃)</a:t>
            </a:r>
          </a:p>
          <a:p>
            <a:pPr>
              <a:spcBef>
                <a:spcPct val="0"/>
              </a:spcBef>
              <a:buFontTx/>
              <a:buNone/>
            </a:pPr>
            <a:r>
              <a:rPr lang="en-US" altLang="ja-JP" sz="900" b="0">
                <a:solidFill>
                  <a:srgbClr val="0000FF"/>
                </a:solidFill>
                <a:latin typeface="メイリオ" panose="020B0604030504040204" pitchFamily="50" charset="-128"/>
                <a:ea typeface="メイリオ" panose="020B0604030504040204" pitchFamily="50" charset="-128"/>
              </a:rPr>
              <a:t>BIO2.</a:t>
            </a:r>
            <a:r>
              <a:rPr lang="en-US" altLang="ja-JP" sz="900" b="0">
                <a:latin typeface="メイリオ" panose="020B0604030504040204" pitchFamily="50" charset="-128"/>
                <a:ea typeface="メイリオ" panose="020B0604030504040204" pitchFamily="50" charset="-128"/>
              </a:rPr>
              <a:t> </a:t>
            </a:r>
            <a:r>
              <a:rPr lang="ja-JP" altLang="en-US" sz="900" b="0">
                <a:latin typeface="メイリオ" panose="020B0604030504040204" pitchFamily="50" charset="-128"/>
                <a:ea typeface="メイリオ" panose="020B0604030504040204" pitchFamily="50" charset="-128"/>
              </a:rPr>
              <a:t>平均日気温差 </a:t>
            </a:r>
            <a:r>
              <a:rPr lang="en-US" altLang="ja-JP" sz="900" b="0">
                <a:latin typeface="メイリオ" panose="020B0604030504040204" pitchFamily="50" charset="-128"/>
                <a:ea typeface="メイリオ" panose="020B0604030504040204" pitchFamily="50" charset="-128"/>
              </a:rPr>
              <a:t>(℃)</a:t>
            </a:r>
          </a:p>
          <a:p>
            <a:pPr>
              <a:spcBef>
                <a:spcPct val="0"/>
              </a:spcBef>
              <a:buFontTx/>
              <a:buNone/>
            </a:pPr>
            <a:r>
              <a:rPr lang="en-US" altLang="ja-JP" sz="900" b="0">
                <a:solidFill>
                  <a:srgbClr val="0000FF"/>
                </a:solidFill>
                <a:latin typeface="メイリオ" panose="020B0604030504040204" pitchFamily="50" charset="-128"/>
                <a:ea typeface="メイリオ" panose="020B0604030504040204" pitchFamily="50" charset="-128"/>
              </a:rPr>
              <a:t>BIO3.</a:t>
            </a:r>
            <a:r>
              <a:rPr lang="en-US" altLang="ja-JP" sz="900" b="0">
                <a:latin typeface="メイリオ" panose="020B0604030504040204" pitchFamily="50" charset="-128"/>
                <a:ea typeface="メイリオ" panose="020B0604030504040204" pitchFamily="50" charset="-128"/>
              </a:rPr>
              <a:t> Isothermality (%)</a:t>
            </a:r>
          </a:p>
          <a:p>
            <a:pPr>
              <a:spcBef>
                <a:spcPct val="0"/>
              </a:spcBef>
              <a:buFontTx/>
              <a:buNone/>
            </a:pPr>
            <a:r>
              <a:rPr lang="en-US" altLang="ja-JP" sz="900" b="0">
                <a:solidFill>
                  <a:srgbClr val="0000FF"/>
                </a:solidFill>
                <a:latin typeface="メイリオ" panose="020B0604030504040204" pitchFamily="50" charset="-128"/>
                <a:ea typeface="メイリオ" panose="020B0604030504040204" pitchFamily="50" charset="-128"/>
              </a:rPr>
              <a:t>BIO5.</a:t>
            </a:r>
            <a:r>
              <a:rPr lang="en-US" altLang="ja-JP" sz="900" b="0">
                <a:latin typeface="メイリオ" panose="020B0604030504040204" pitchFamily="50" charset="-128"/>
                <a:ea typeface="メイリオ" panose="020B0604030504040204" pitchFamily="50" charset="-128"/>
              </a:rPr>
              <a:t> </a:t>
            </a:r>
            <a:r>
              <a:rPr lang="ja-JP" altLang="en-US" sz="900" b="0">
                <a:latin typeface="メイリオ" panose="020B0604030504040204" pitchFamily="50" charset="-128"/>
                <a:ea typeface="メイリオ" panose="020B0604030504040204" pitchFamily="50" charset="-128"/>
              </a:rPr>
              <a:t>最暖月最大気温 </a:t>
            </a:r>
            <a:r>
              <a:rPr lang="en-US" altLang="ja-JP" sz="900" b="0">
                <a:latin typeface="メイリオ" panose="020B0604030504040204" pitchFamily="50" charset="-128"/>
                <a:ea typeface="メイリオ" panose="020B0604030504040204" pitchFamily="50" charset="-128"/>
              </a:rPr>
              <a:t>(℃)</a:t>
            </a:r>
          </a:p>
          <a:p>
            <a:pPr>
              <a:spcBef>
                <a:spcPct val="0"/>
              </a:spcBef>
              <a:buFontTx/>
              <a:buNone/>
            </a:pPr>
            <a:r>
              <a:rPr lang="en-US" altLang="ja-JP" sz="900" b="0">
                <a:solidFill>
                  <a:srgbClr val="0000FF"/>
                </a:solidFill>
                <a:latin typeface="メイリオ" panose="020B0604030504040204" pitchFamily="50" charset="-128"/>
                <a:ea typeface="メイリオ" panose="020B0604030504040204" pitchFamily="50" charset="-128"/>
              </a:rPr>
              <a:t>BIO6.</a:t>
            </a:r>
            <a:r>
              <a:rPr lang="en-US" altLang="ja-JP" sz="900" b="0">
                <a:latin typeface="メイリオ" panose="020B0604030504040204" pitchFamily="50" charset="-128"/>
                <a:ea typeface="メイリオ" panose="020B0604030504040204" pitchFamily="50" charset="-128"/>
              </a:rPr>
              <a:t> </a:t>
            </a:r>
            <a:r>
              <a:rPr lang="ja-JP" altLang="en-US" sz="900" b="0">
                <a:latin typeface="メイリオ" panose="020B0604030504040204" pitchFamily="50" charset="-128"/>
                <a:ea typeface="メイリオ" panose="020B0604030504040204" pitchFamily="50" charset="-128"/>
              </a:rPr>
              <a:t>最寒月最低気温 </a:t>
            </a:r>
            <a:r>
              <a:rPr lang="en-US" altLang="ja-JP" sz="900" b="0">
                <a:latin typeface="メイリオ" panose="020B0604030504040204" pitchFamily="50" charset="-128"/>
                <a:ea typeface="メイリオ" panose="020B0604030504040204" pitchFamily="50" charset="-128"/>
              </a:rPr>
              <a:t>(℃)</a:t>
            </a:r>
          </a:p>
          <a:p>
            <a:pPr>
              <a:spcBef>
                <a:spcPct val="0"/>
              </a:spcBef>
              <a:buFontTx/>
              <a:buNone/>
            </a:pPr>
            <a:r>
              <a:rPr lang="en-US" altLang="ja-JP" sz="900" b="0">
                <a:solidFill>
                  <a:srgbClr val="0000FF"/>
                </a:solidFill>
                <a:latin typeface="メイリオ" panose="020B0604030504040204" pitchFamily="50" charset="-128"/>
                <a:ea typeface="メイリオ" panose="020B0604030504040204" pitchFamily="50" charset="-128"/>
              </a:rPr>
              <a:t>BIO8.</a:t>
            </a:r>
            <a:r>
              <a:rPr lang="en-US" altLang="ja-JP" sz="900" b="0">
                <a:latin typeface="メイリオ" panose="020B0604030504040204" pitchFamily="50" charset="-128"/>
                <a:ea typeface="メイリオ" panose="020B0604030504040204" pitchFamily="50" charset="-128"/>
              </a:rPr>
              <a:t> Wettest quarter</a:t>
            </a:r>
            <a:r>
              <a:rPr lang="ja-JP" altLang="en-US" sz="900" b="0">
                <a:latin typeface="メイリオ" panose="020B0604030504040204" pitchFamily="50" charset="-128"/>
                <a:ea typeface="メイリオ" panose="020B0604030504040204" pitchFamily="50" charset="-128"/>
              </a:rPr>
              <a:t>平均気温 </a:t>
            </a:r>
            <a:r>
              <a:rPr lang="en-US" altLang="ja-JP" sz="900" b="0">
                <a:latin typeface="メイリオ" panose="020B0604030504040204" pitchFamily="50" charset="-128"/>
                <a:ea typeface="メイリオ" panose="020B0604030504040204" pitchFamily="50" charset="-128"/>
              </a:rPr>
              <a:t>(℃)</a:t>
            </a:r>
          </a:p>
          <a:p>
            <a:pPr>
              <a:spcBef>
                <a:spcPct val="0"/>
              </a:spcBef>
              <a:buFontTx/>
              <a:buNone/>
            </a:pPr>
            <a:r>
              <a:rPr lang="en-US" altLang="ja-JP" sz="900" b="0">
                <a:solidFill>
                  <a:srgbClr val="0000FF"/>
                </a:solidFill>
                <a:latin typeface="メイリオ" panose="020B0604030504040204" pitchFamily="50" charset="-128"/>
                <a:ea typeface="メイリオ" panose="020B0604030504040204" pitchFamily="50" charset="-128"/>
              </a:rPr>
              <a:t>BIO9.</a:t>
            </a:r>
            <a:r>
              <a:rPr lang="en-US" altLang="ja-JP" sz="900" b="0">
                <a:latin typeface="メイリオ" panose="020B0604030504040204" pitchFamily="50" charset="-128"/>
                <a:ea typeface="メイリオ" panose="020B0604030504040204" pitchFamily="50" charset="-128"/>
              </a:rPr>
              <a:t> Driest quarter</a:t>
            </a:r>
            <a:r>
              <a:rPr lang="ja-JP" altLang="en-US" sz="900" b="0">
                <a:latin typeface="メイリオ" panose="020B0604030504040204" pitchFamily="50" charset="-128"/>
                <a:ea typeface="メイリオ" panose="020B0604030504040204" pitchFamily="50" charset="-128"/>
              </a:rPr>
              <a:t>平均気温 </a:t>
            </a:r>
            <a:r>
              <a:rPr lang="en-US" altLang="ja-JP" sz="900" b="0">
                <a:latin typeface="メイリオ" panose="020B0604030504040204" pitchFamily="50" charset="-128"/>
                <a:ea typeface="メイリオ" panose="020B0604030504040204" pitchFamily="50" charset="-128"/>
              </a:rPr>
              <a:t>(℃)</a:t>
            </a:r>
          </a:p>
        </p:txBody>
      </p:sp>
      <p:sp>
        <p:nvSpPr>
          <p:cNvPr id="48139" name="矢印: 右 9">
            <a:extLst>
              <a:ext uri="{FF2B5EF4-FFF2-40B4-BE49-F238E27FC236}">
                <a16:creationId xmlns:a16="http://schemas.microsoft.com/office/drawing/2014/main" id="{33003367-7132-8D60-7A9E-CA7BE2641BC6}"/>
              </a:ext>
            </a:extLst>
          </p:cNvPr>
          <p:cNvSpPr>
            <a:spLocks noChangeArrowheads="1"/>
          </p:cNvSpPr>
          <p:nvPr/>
        </p:nvSpPr>
        <p:spPr bwMode="auto">
          <a:xfrm>
            <a:off x="4724400" y="2438400"/>
            <a:ext cx="1098550" cy="609600"/>
          </a:xfrm>
          <a:prstGeom prst="rightArrow">
            <a:avLst>
              <a:gd name="adj1" fmla="val 37435"/>
              <a:gd name="adj2" fmla="val 52394"/>
            </a:avLst>
          </a:prstGeom>
          <a:solidFill>
            <a:srgbClr val="0000FF"/>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11" name="L 字 10">
            <a:extLst>
              <a:ext uri="{FF2B5EF4-FFF2-40B4-BE49-F238E27FC236}">
                <a16:creationId xmlns:a16="http://schemas.microsoft.com/office/drawing/2014/main" id="{E2E3F75E-0649-21A5-6C4E-7FABB06D7F75}"/>
              </a:ext>
            </a:extLst>
          </p:cNvPr>
          <p:cNvSpPr/>
          <p:nvPr/>
        </p:nvSpPr>
        <p:spPr bwMode="auto">
          <a:xfrm rot="16200000">
            <a:off x="4291013" y="2774950"/>
            <a:ext cx="922338" cy="706437"/>
          </a:xfrm>
          <a:prstGeom prst="corner">
            <a:avLst>
              <a:gd name="adj1" fmla="val 33737"/>
              <a:gd name="adj2" fmla="val 32382"/>
            </a:avLst>
          </a:prstGeom>
          <a:solidFill>
            <a:srgbClr val="0000FF"/>
          </a:solidFill>
          <a:ln w="9525" cap="flat" cmpd="sng" algn="ctr">
            <a:noFill/>
            <a:prstDash val="solid"/>
            <a:round/>
            <a:headEnd type="none" w="med" len="med"/>
            <a:tailEnd type="none" w="med" len="med"/>
          </a:ln>
          <a:effectLst/>
        </p:spPr>
        <p:txBody>
          <a:bodyPr lIns="0" tIns="0" rIns="0" bIns="0">
            <a:spAutoFit/>
          </a:bodyPr>
          <a:lstStyle/>
          <a:p>
            <a:pPr algn="ct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endParaRPr lang="ja-JP" altLang="en-US">
              <a:ea typeface="HG Mincho Light J" charset="0"/>
              <a:cs typeface="HG Mincho Light J" charset="0"/>
            </a:endParaRPr>
          </a:p>
        </p:txBody>
      </p:sp>
      <p:sp>
        <p:nvSpPr>
          <p:cNvPr id="48141" name="Text Box 2">
            <a:extLst>
              <a:ext uri="{FF2B5EF4-FFF2-40B4-BE49-F238E27FC236}">
                <a16:creationId xmlns:a16="http://schemas.microsoft.com/office/drawing/2014/main" id="{BFA0A13A-83F2-71D7-DCDC-CFCA9205A158}"/>
              </a:ext>
            </a:extLst>
          </p:cNvPr>
          <p:cNvSpPr txBox="1">
            <a:spLocks noChangeArrowheads="1"/>
          </p:cNvSpPr>
          <p:nvPr/>
        </p:nvSpPr>
        <p:spPr bwMode="auto">
          <a:xfrm>
            <a:off x="5562600" y="1835150"/>
            <a:ext cx="2441575"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prstDash val="sysDash"/>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400" b="0">
                <a:solidFill>
                  <a:srgbClr val="00B050"/>
                </a:solidFill>
                <a:latin typeface="メイリオ" panose="020B0604030504040204" pitchFamily="50" charset="-128"/>
                <a:ea typeface="メイリオ" panose="020B0604030504040204" pitchFamily="50" charset="-128"/>
              </a:rPr>
              <a:t>決定木（教師あり機械学習アルゴリズムの</a:t>
            </a:r>
            <a:r>
              <a:rPr kumimoji="1" lang="en-US" altLang="ja-JP" sz="1400" b="0">
                <a:solidFill>
                  <a:srgbClr val="00B050"/>
                </a:solidFill>
                <a:latin typeface="メイリオ" panose="020B0604030504040204" pitchFamily="50" charset="-128"/>
                <a:ea typeface="メイリオ" panose="020B0604030504040204" pitchFamily="50" charset="-128"/>
              </a:rPr>
              <a:t>1</a:t>
            </a:r>
            <a:r>
              <a:rPr kumimoji="1" lang="ja-JP" altLang="en-US" sz="1400" b="0">
                <a:solidFill>
                  <a:srgbClr val="00B050"/>
                </a:solidFill>
                <a:latin typeface="メイリオ" panose="020B0604030504040204" pitchFamily="50" charset="-128"/>
                <a:ea typeface="メイリオ" panose="020B0604030504040204" pitchFamily="50" charset="-128"/>
              </a:rPr>
              <a:t>種）の適用</a:t>
            </a:r>
            <a:endParaRPr kumimoji="1" lang="en-US" altLang="ja-JP" sz="1400" b="0">
              <a:solidFill>
                <a:srgbClr val="00B050"/>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正方形/長方形 2">
            <a:extLst>
              <a:ext uri="{FF2B5EF4-FFF2-40B4-BE49-F238E27FC236}">
                <a16:creationId xmlns:a16="http://schemas.microsoft.com/office/drawing/2014/main" id="{D419EF2A-4761-DC4E-2BCE-A8A47082C970}"/>
              </a:ext>
            </a:extLst>
          </p:cNvPr>
          <p:cNvSpPr>
            <a:spLocks noChangeArrowheads="1"/>
          </p:cNvSpPr>
          <p:nvPr/>
        </p:nvSpPr>
        <p:spPr bwMode="auto">
          <a:xfrm>
            <a:off x="1219200" y="304800"/>
            <a:ext cx="63785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100" b="0">
                <a:solidFill>
                  <a:srgbClr val="0000FF"/>
                </a:solidFill>
                <a:latin typeface="メイリオ" panose="020B0604030504040204" pitchFamily="50" charset="-128"/>
                <a:ea typeface="メイリオ" panose="020B0604030504040204" pitchFamily="50" charset="-128"/>
              </a:rPr>
              <a:t>人工ニューロンを用いて作成した気候エンベロープ</a:t>
            </a:r>
          </a:p>
        </p:txBody>
      </p:sp>
      <p:pic>
        <p:nvPicPr>
          <p:cNvPr id="50179" name="Picture 2" descr="図1">
            <a:extLst>
              <a:ext uri="{FF2B5EF4-FFF2-40B4-BE49-F238E27FC236}">
                <a16:creationId xmlns:a16="http://schemas.microsoft.com/office/drawing/2014/main" id="{743FC969-32D6-9BD9-7CA9-A043ED553B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613" y="768350"/>
            <a:ext cx="69627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正方形/長方形 3">
            <a:extLst>
              <a:ext uri="{FF2B5EF4-FFF2-40B4-BE49-F238E27FC236}">
                <a16:creationId xmlns:a16="http://schemas.microsoft.com/office/drawing/2014/main" id="{F47BBD09-2298-E9D3-5DEF-3723C805215E}"/>
              </a:ext>
            </a:extLst>
          </p:cNvPr>
          <p:cNvSpPr>
            <a:spLocks noChangeArrowheads="1"/>
          </p:cNvSpPr>
          <p:nvPr/>
        </p:nvSpPr>
        <p:spPr bwMode="auto">
          <a:xfrm>
            <a:off x="627063" y="5867400"/>
            <a:ext cx="7983537" cy="6461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41363">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defTabSz="741363">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defTabSz="741363">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defTabSz="741363">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defTabSz="741363">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defTabSz="7413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defTabSz="7413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defTabSz="7413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defTabSz="741363"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0">
                <a:latin typeface="メイリオ" panose="020B0604030504040204" pitchFamily="50" charset="-128"/>
                <a:ea typeface="メイリオ" panose="020B0604030504040204" pitchFamily="50" charset="-128"/>
              </a:rPr>
              <a:t>現在使える気候エンベロープモデルの中で、たぶん精度が最も高い方法。</a:t>
            </a:r>
            <a:endParaRPr lang="en-US" altLang="ja-JP" sz="1800" b="0">
              <a:latin typeface="メイリオ" panose="020B0604030504040204" pitchFamily="50" charset="-128"/>
              <a:ea typeface="メイリオ" panose="020B0604030504040204" pitchFamily="50" charset="-128"/>
            </a:endParaRPr>
          </a:p>
          <a:p>
            <a:pPr>
              <a:spcBef>
                <a:spcPct val="0"/>
              </a:spcBef>
              <a:buFontTx/>
              <a:buNone/>
            </a:pPr>
            <a:r>
              <a:rPr lang="ja-JP" altLang="en-US" sz="1800" b="0">
                <a:latin typeface="メイリオ" panose="020B0604030504040204" pitchFamily="50" charset="-128"/>
                <a:ea typeface="メイリオ" panose="020B0604030504040204" pitchFamily="50" charset="-128"/>
              </a:rPr>
              <a:t>ただし、モデルの中身はブラックボックスで、計算的にも手軽ではない。</a:t>
            </a:r>
            <a:endParaRPr lang="en-US" altLang="ja-JP" sz="1800" b="0">
              <a:latin typeface="メイリオ" panose="020B0604030504040204" pitchFamily="50" charset="-128"/>
              <a:ea typeface="メイリオ" panose="020B0604030504040204" pitchFamily="50" charset="-128"/>
            </a:endParaRPr>
          </a:p>
        </p:txBody>
      </p:sp>
      <p:sp>
        <p:nvSpPr>
          <p:cNvPr id="50181" name="テキスト ボックス 6">
            <a:extLst>
              <a:ext uri="{FF2B5EF4-FFF2-40B4-BE49-F238E27FC236}">
                <a16:creationId xmlns:a16="http://schemas.microsoft.com/office/drawing/2014/main" id="{B9ABE200-1DA8-EBBF-CAA8-67916D9759FA}"/>
              </a:ext>
            </a:extLst>
          </p:cNvPr>
          <p:cNvSpPr txBox="1">
            <a:spLocks noChangeArrowheads="1"/>
          </p:cNvSpPr>
          <p:nvPr/>
        </p:nvSpPr>
        <p:spPr bwMode="auto">
          <a:xfrm>
            <a:off x="1219200" y="5330825"/>
            <a:ext cx="3581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200" b="0">
                <a:latin typeface="メイリオ" panose="020B0604030504040204" pitchFamily="50" charset="-128"/>
                <a:ea typeface="メイリオ" panose="020B0604030504040204" pitchFamily="50" charset="-128"/>
              </a:rPr>
              <a:t>Sato &amp; Ise (2022) </a:t>
            </a:r>
            <a:r>
              <a:rPr lang="ja-JP" altLang="en-US" sz="1200" b="0">
                <a:latin typeface="メイリオ" panose="020B0604030504040204" pitchFamily="50" charset="-128"/>
                <a:ea typeface="メイリオ" panose="020B0604030504040204" pitchFamily="50" charset="-128"/>
              </a:rPr>
              <a:t>Geosci</a:t>
            </a:r>
            <a:r>
              <a:rPr lang="en-US" altLang="ja-JP" sz="1200" b="0">
                <a:latin typeface="メイリオ" panose="020B0604030504040204" pitchFamily="50" charset="-128"/>
                <a:ea typeface="メイリオ" panose="020B0604030504040204" pitchFamily="50" charset="-128"/>
              </a:rPr>
              <a:t>.</a:t>
            </a:r>
            <a:r>
              <a:rPr lang="ja-JP" altLang="en-US" sz="1200" b="0">
                <a:latin typeface="メイリオ" panose="020B0604030504040204" pitchFamily="50" charset="-128"/>
                <a:ea typeface="メイリオ" panose="020B0604030504040204" pitchFamily="50" charset="-128"/>
              </a:rPr>
              <a:t> Model Dev</a:t>
            </a:r>
            <a:r>
              <a:rPr lang="en-US" altLang="ja-JP" sz="1200" b="0">
                <a:latin typeface="メイリオ" panose="020B0604030504040204" pitchFamily="50" charset="-128"/>
                <a:ea typeface="メイリオ" panose="020B0604030504040204" pitchFamily="50" charset="-128"/>
              </a:rPr>
              <a:t>.</a:t>
            </a:r>
            <a:r>
              <a:rPr lang="ja-JP" altLang="en-US" sz="1200" b="0">
                <a:latin typeface="メイリオ" panose="020B0604030504040204" pitchFamily="50" charset="-128"/>
                <a:ea typeface="メイリオ" panose="020B0604030504040204" pitchFamily="50" charset="-128"/>
              </a:rPr>
              <a:t>, 15</a:t>
            </a:r>
          </a:p>
        </p:txBody>
      </p:sp>
      <p:sp>
        <p:nvSpPr>
          <p:cNvPr id="3" name="テキスト ボックス 2">
            <a:extLst>
              <a:ext uri="{FF2B5EF4-FFF2-40B4-BE49-F238E27FC236}">
                <a16:creationId xmlns:a16="http://schemas.microsoft.com/office/drawing/2014/main" id="{C8381AEB-F475-8C00-C3D8-2C8763B2BCDF}"/>
              </a:ext>
            </a:extLst>
          </p:cNvPr>
          <p:cNvSpPr txBox="1"/>
          <p:nvPr/>
        </p:nvSpPr>
        <p:spPr>
          <a:xfrm>
            <a:off x="1219200" y="5535613"/>
            <a:ext cx="7010400" cy="254000"/>
          </a:xfrm>
          <a:prstGeom prst="rect">
            <a:avLst/>
          </a:prstGeom>
          <a:noFill/>
        </p:spPr>
        <p:txBody>
          <a:bodyPr>
            <a:spAutoFit/>
          </a:bodyPr>
          <a:lstStyle/>
          <a:p>
            <a:pPr>
              <a:defRPr/>
            </a:pPr>
            <a:r>
              <a:rPr lang="ja-JP" altLang="en-US" sz="1050" b="0" dirty="0">
                <a:latin typeface="メイリオ" panose="020B0604030504040204" pitchFamily="50" charset="-128"/>
                <a:ea typeface="メイリオ" panose="020B0604030504040204" pitchFamily="50" charset="-128"/>
              </a:rPr>
              <a:t>佐藤永・伊勢武史 (2022年4月18日) プレスリリース「画像分類AIを用いた潜在植生を予測する新手法を開発」</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49CC7F43-218E-C768-0F9C-066130B5B6B9}"/>
              </a:ext>
            </a:extLst>
          </p:cNvPr>
          <p:cNvSpPr txBox="1"/>
          <p:nvPr/>
        </p:nvSpPr>
        <p:spPr>
          <a:xfrm>
            <a:off x="685800" y="1404938"/>
            <a:ext cx="7772400" cy="4462462"/>
          </a:xfrm>
          <a:prstGeom prst="rect">
            <a:avLst/>
          </a:prstGeom>
          <a:solidFill>
            <a:schemeClr val="bg1"/>
          </a:solidFill>
          <a:ln>
            <a:solidFill>
              <a:schemeClr val="tx1"/>
            </a:solidFill>
          </a:ln>
        </p:spPr>
        <p:txBody>
          <a:bodyPr>
            <a:spAutoFit/>
          </a:bodyPr>
          <a:lstStyle/>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1. 気候モデル発達の歴史</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2. 気候に対応した植生分布</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3. 気候エンベロープモデル</a:t>
            </a:r>
          </a:p>
          <a:p>
            <a:pPr>
              <a:lnSpc>
                <a:spcPct val="150000"/>
              </a:lnSpc>
              <a:defRPr/>
            </a:pPr>
            <a:r>
              <a:rPr lang="ja-JP" altLang="en-US" sz="3200" b="0" dirty="0">
                <a:latin typeface="メイリオ" panose="020B0604030504040204" pitchFamily="50" charset="-128"/>
                <a:ea typeface="メイリオ" panose="020B0604030504040204" pitchFamily="50" charset="-128"/>
              </a:rPr>
              <a:t>4. 気候エンベロープで扱えない諸問題</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5. 動的全球植生モデル（DGVM）</a:t>
            </a:r>
          </a:p>
          <a:p>
            <a:pPr>
              <a:lnSpc>
                <a:spcPct val="150000"/>
              </a:lnSpc>
              <a:defRPr/>
            </a:pPr>
            <a:r>
              <a:rPr lang="en-US" altLang="ja-JP" sz="3200" b="0" dirty="0">
                <a:solidFill>
                  <a:schemeClr val="bg1">
                    <a:lumMod val="75000"/>
                  </a:schemeClr>
                </a:solidFill>
                <a:latin typeface="メイリオ" panose="020B0604030504040204" pitchFamily="50" charset="-128"/>
                <a:ea typeface="メイリオ" panose="020B0604030504040204" pitchFamily="50" charset="-128"/>
              </a:rPr>
              <a:t>6</a:t>
            </a: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 DGVMの現状と課題</a:t>
            </a:r>
          </a:p>
        </p:txBody>
      </p:sp>
      <p:sp>
        <p:nvSpPr>
          <p:cNvPr id="52227" name="Rectangle 5">
            <a:extLst>
              <a:ext uri="{FF2B5EF4-FFF2-40B4-BE49-F238E27FC236}">
                <a16:creationId xmlns:a16="http://schemas.microsoft.com/office/drawing/2014/main" id="{85CA65FD-0F93-2C4F-63B6-341288953753}"/>
              </a:ext>
            </a:extLst>
          </p:cNvPr>
          <p:cNvSpPr>
            <a:spLocks noChangeArrowheads="1"/>
          </p:cNvSpPr>
          <p:nvPr/>
        </p:nvSpPr>
        <p:spPr bwMode="auto">
          <a:xfrm>
            <a:off x="838200" y="609600"/>
            <a:ext cx="72469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FF"/>
                </a:solidFill>
                <a:latin typeface="メイリオ" panose="020B0604030504040204" pitchFamily="50" charset="-128"/>
                <a:ea typeface="メイリオ" panose="020B0604030504040204" pitchFamily="50" charset="-128"/>
              </a:rPr>
              <a:t>コンテンツ</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4">
            <a:extLst>
              <a:ext uri="{FF2B5EF4-FFF2-40B4-BE49-F238E27FC236}">
                <a16:creationId xmlns:a16="http://schemas.microsoft.com/office/drawing/2014/main" id="{2C93445C-9019-AA6A-E2D3-950DD3EBF3D2}"/>
              </a:ext>
            </a:extLst>
          </p:cNvPr>
          <p:cNvSpPr>
            <a:spLocks noChangeArrowheads="1"/>
          </p:cNvSpPr>
          <p:nvPr/>
        </p:nvSpPr>
        <p:spPr bwMode="auto">
          <a:xfrm>
            <a:off x="4643438" y="836613"/>
            <a:ext cx="4249737" cy="4751387"/>
          </a:xfrm>
          <a:prstGeom prst="rect">
            <a:avLst/>
          </a:prstGeom>
          <a:solidFill>
            <a:srgbClr val="FFFFFF"/>
          </a:solidFill>
          <a:ln w="19050">
            <a:solidFill>
              <a:schemeClr val="tx1"/>
            </a:solidFill>
            <a:miter lim="800000"/>
            <a:headEnd/>
            <a:tailEnd type="none" w="lg" len="lg"/>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53251" name="Rectangle 13">
            <a:extLst>
              <a:ext uri="{FF2B5EF4-FFF2-40B4-BE49-F238E27FC236}">
                <a16:creationId xmlns:a16="http://schemas.microsoft.com/office/drawing/2014/main" id="{F45695D1-1BBC-043A-F99C-245BA5CD01F1}"/>
              </a:ext>
            </a:extLst>
          </p:cNvPr>
          <p:cNvSpPr>
            <a:spLocks noChangeArrowheads="1"/>
          </p:cNvSpPr>
          <p:nvPr/>
        </p:nvSpPr>
        <p:spPr bwMode="auto">
          <a:xfrm>
            <a:off x="250825" y="836613"/>
            <a:ext cx="4249738" cy="4751387"/>
          </a:xfrm>
          <a:prstGeom prst="rect">
            <a:avLst/>
          </a:prstGeom>
          <a:solidFill>
            <a:srgbClr val="FFFFFF"/>
          </a:solidFill>
          <a:ln w="19050">
            <a:solidFill>
              <a:schemeClr val="tx1"/>
            </a:solidFill>
            <a:miter lim="800000"/>
            <a:headEnd/>
            <a:tailEnd type="none" w="lg" len="lg"/>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pic>
        <p:nvPicPr>
          <p:cNvPr id="53252" name="Picture 3" descr="biome_grad">
            <a:extLst>
              <a:ext uri="{FF2B5EF4-FFF2-40B4-BE49-F238E27FC236}">
                <a16:creationId xmlns:a16="http://schemas.microsoft.com/office/drawing/2014/main" id="{7D7921BC-1464-8909-07EC-C9D023A0A2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063" y="1787525"/>
            <a:ext cx="34274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Line 4">
            <a:extLst>
              <a:ext uri="{FF2B5EF4-FFF2-40B4-BE49-F238E27FC236}">
                <a16:creationId xmlns:a16="http://schemas.microsoft.com/office/drawing/2014/main" id="{F289D4AB-7016-6665-0024-44492F751376}"/>
              </a:ext>
            </a:extLst>
          </p:cNvPr>
          <p:cNvSpPr>
            <a:spLocks noChangeShapeType="1"/>
          </p:cNvSpPr>
          <p:nvPr/>
        </p:nvSpPr>
        <p:spPr bwMode="auto">
          <a:xfrm flipV="1">
            <a:off x="6697663" y="3082925"/>
            <a:ext cx="1295400" cy="21336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3254" name="Line 5">
            <a:extLst>
              <a:ext uri="{FF2B5EF4-FFF2-40B4-BE49-F238E27FC236}">
                <a16:creationId xmlns:a16="http://schemas.microsoft.com/office/drawing/2014/main" id="{B2B0C900-A027-8C57-573B-3D9FD12F6410}"/>
              </a:ext>
            </a:extLst>
          </p:cNvPr>
          <p:cNvSpPr>
            <a:spLocks noChangeShapeType="1"/>
          </p:cNvSpPr>
          <p:nvPr/>
        </p:nvSpPr>
        <p:spPr bwMode="auto">
          <a:xfrm flipV="1">
            <a:off x="5486400" y="3429000"/>
            <a:ext cx="304800" cy="533400"/>
          </a:xfrm>
          <a:prstGeom prst="line">
            <a:avLst/>
          </a:prstGeom>
          <a:noFill/>
          <a:ln w="38100">
            <a:solidFill>
              <a:srgbClr val="339966"/>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53255" name="Text Box 6">
            <a:extLst>
              <a:ext uri="{FF2B5EF4-FFF2-40B4-BE49-F238E27FC236}">
                <a16:creationId xmlns:a16="http://schemas.microsoft.com/office/drawing/2014/main" id="{1B917B8D-7148-F6C3-2954-51875C871B35}"/>
              </a:ext>
            </a:extLst>
          </p:cNvPr>
          <p:cNvSpPr txBox="1">
            <a:spLocks noChangeArrowheads="1"/>
          </p:cNvSpPr>
          <p:nvPr/>
        </p:nvSpPr>
        <p:spPr bwMode="auto">
          <a:xfrm>
            <a:off x="6705600" y="5102225"/>
            <a:ext cx="1966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400">
                <a:solidFill>
                  <a:srgbClr val="FF0510"/>
                </a:solidFill>
                <a:latin typeface="メイリオ" panose="020B0604030504040204" pitchFamily="50" charset="-128"/>
                <a:ea typeface="メイリオ" panose="020B0604030504040204" pitchFamily="50" charset="-128"/>
              </a:rPr>
              <a:t> </a:t>
            </a:r>
            <a:r>
              <a:rPr lang="en-US" altLang="ja-JP" sz="1400">
                <a:solidFill>
                  <a:srgbClr val="FF0510"/>
                </a:solidFill>
                <a:latin typeface="メイリオ" panose="020B0604030504040204" pitchFamily="50" charset="-128"/>
                <a:ea typeface="メイリオ" panose="020B0604030504040204" pitchFamily="50" charset="-128"/>
              </a:rPr>
              <a:t>Potential: </a:t>
            </a:r>
            <a:r>
              <a:rPr lang="ja-JP" altLang="en-US" sz="1400">
                <a:solidFill>
                  <a:srgbClr val="FF0510"/>
                </a:solidFill>
                <a:latin typeface="メイリオ" panose="020B0604030504040204" pitchFamily="50" charset="-128"/>
                <a:ea typeface="メイリオ" panose="020B0604030504040204" pitchFamily="50" charset="-128"/>
              </a:rPr>
              <a:t>気候変化</a:t>
            </a:r>
            <a:endParaRPr lang="en-US" altLang="ja-JP" sz="1400">
              <a:solidFill>
                <a:srgbClr val="FF0510"/>
              </a:solidFill>
              <a:latin typeface="メイリオ" panose="020B0604030504040204" pitchFamily="50" charset="-128"/>
              <a:ea typeface="メイリオ" panose="020B0604030504040204" pitchFamily="50" charset="-128"/>
            </a:endParaRPr>
          </a:p>
        </p:txBody>
      </p:sp>
      <p:sp>
        <p:nvSpPr>
          <p:cNvPr id="53256" name="Text Box 7">
            <a:extLst>
              <a:ext uri="{FF2B5EF4-FFF2-40B4-BE49-F238E27FC236}">
                <a16:creationId xmlns:a16="http://schemas.microsoft.com/office/drawing/2014/main" id="{F46E4FF0-6857-53B0-F201-1D5FB4AF6B20}"/>
              </a:ext>
            </a:extLst>
          </p:cNvPr>
          <p:cNvSpPr txBox="1">
            <a:spLocks noChangeArrowheads="1"/>
          </p:cNvSpPr>
          <p:nvPr/>
        </p:nvSpPr>
        <p:spPr bwMode="auto">
          <a:xfrm>
            <a:off x="4648200" y="2290763"/>
            <a:ext cx="16764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50000"/>
              </a:lnSpc>
              <a:spcBef>
                <a:spcPct val="50000"/>
              </a:spcBef>
              <a:buFontTx/>
              <a:buNone/>
            </a:pPr>
            <a:r>
              <a:rPr lang="en-US" altLang="ja-JP" sz="1400">
                <a:solidFill>
                  <a:srgbClr val="008A3E"/>
                </a:solidFill>
                <a:latin typeface="メイリオ" panose="020B0604030504040204" pitchFamily="50" charset="-128"/>
                <a:ea typeface="メイリオ" panose="020B0604030504040204" pitchFamily="50" charset="-128"/>
              </a:rPr>
              <a:t>Actual:</a:t>
            </a:r>
          </a:p>
          <a:p>
            <a:pPr eaLnBrk="1" hangingPunct="1">
              <a:lnSpc>
                <a:spcPct val="50000"/>
              </a:lnSpc>
              <a:spcBef>
                <a:spcPct val="50000"/>
              </a:spcBef>
              <a:buFontTx/>
              <a:buNone/>
            </a:pPr>
            <a:r>
              <a:rPr lang="ja-JP" altLang="en-US" sz="1400">
                <a:solidFill>
                  <a:srgbClr val="008A3E"/>
                </a:solidFill>
                <a:latin typeface="メイリオ" panose="020B0604030504040204" pitchFamily="50" charset="-128"/>
                <a:ea typeface="メイリオ" panose="020B0604030504040204" pitchFamily="50" charset="-128"/>
              </a:rPr>
              <a:t> 種子拡散・</a:t>
            </a:r>
            <a:endParaRPr lang="en-US" altLang="ja-JP" sz="1400">
              <a:solidFill>
                <a:srgbClr val="008A3E"/>
              </a:solidFill>
              <a:latin typeface="メイリオ" panose="020B0604030504040204" pitchFamily="50" charset="-128"/>
              <a:ea typeface="メイリオ" panose="020B0604030504040204" pitchFamily="50" charset="-128"/>
            </a:endParaRPr>
          </a:p>
          <a:p>
            <a:pPr eaLnBrk="1" hangingPunct="1">
              <a:lnSpc>
                <a:spcPct val="50000"/>
              </a:lnSpc>
              <a:spcBef>
                <a:spcPct val="50000"/>
              </a:spcBef>
              <a:buFontTx/>
              <a:buNone/>
            </a:pPr>
            <a:r>
              <a:rPr lang="ja-JP" altLang="en-US" sz="1400">
                <a:solidFill>
                  <a:srgbClr val="008A3E"/>
                </a:solidFill>
                <a:latin typeface="メイリオ" panose="020B0604030504040204" pitchFamily="50" charset="-128"/>
                <a:ea typeface="メイリオ" panose="020B0604030504040204" pitchFamily="50" charset="-128"/>
              </a:rPr>
              <a:t> 競争・</a:t>
            </a:r>
            <a:r>
              <a:rPr lang="en-US" altLang="ja-JP" sz="1400">
                <a:solidFill>
                  <a:srgbClr val="008A3E"/>
                </a:solidFill>
                <a:latin typeface="メイリオ" panose="020B0604030504040204" pitchFamily="50" charset="-128"/>
                <a:ea typeface="メイリオ" panose="020B0604030504040204" pitchFamily="50" charset="-128"/>
              </a:rPr>
              <a:t>(</a:t>
            </a:r>
            <a:r>
              <a:rPr lang="ja-JP" altLang="en-US" sz="1400">
                <a:solidFill>
                  <a:srgbClr val="008A3E"/>
                </a:solidFill>
                <a:latin typeface="メイリオ" panose="020B0604030504040204" pitchFamily="50" charset="-128"/>
                <a:ea typeface="メイリオ" panose="020B0604030504040204" pitchFamily="50" charset="-128"/>
              </a:rPr>
              <a:t>攪乱</a:t>
            </a:r>
            <a:r>
              <a:rPr lang="en-US" altLang="ja-JP" sz="1400">
                <a:solidFill>
                  <a:srgbClr val="008A3E"/>
                </a:solidFill>
                <a:latin typeface="メイリオ" panose="020B0604030504040204" pitchFamily="50" charset="-128"/>
                <a:ea typeface="メイリオ" panose="020B0604030504040204" pitchFamily="50" charset="-128"/>
              </a:rPr>
              <a:t>)</a:t>
            </a:r>
          </a:p>
          <a:p>
            <a:pPr eaLnBrk="1" hangingPunct="1">
              <a:lnSpc>
                <a:spcPct val="50000"/>
              </a:lnSpc>
              <a:spcBef>
                <a:spcPct val="50000"/>
              </a:spcBef>
              <a:buFontTx/>
              <a:buNone/>
            </a:pPr>
            <a:r>
              <a:rPr lang="ja-JP" altLang="en-US" sz="1400">
                <a:solidFill>
                  <a:srgbClr val="008A3E"/>
                </a:solidFill>
                <a:latin typeface="メイリオ" panose="020B0604030504040204" pitchFamily="50" charset="-128"/>
                <a:ea typeface="メイリオ" panose="020B0604030504040204" pitchFamily="50" charset="-128"/>
              </a:rPr>
              <a:t>　↓</a:t>
            </a:r>
            <a:endParaRPr lang="en-US" altLang="ja-JP" sz="1400">
              <a:solidFill>
                <a:srgbClr val="008A3E"/>
              </a:solidFill>
              <a:latin typeface="メイリオ" panose="020B0604030504040204" pitchFamily="50" charset="-128"/>
              <a:ea typeface="メイリオ" panose="020B0604030504040204" pitchFamily="50" charset="-128"/>
            </a:endParaRPr>
          </a:p>
          <a:p>
            <a:pPr eaLnBrk="1" hangingPunct="1">
              <a:lnSpc>
                <a:spcPct val="50000"/>
              </a:lnSpc>
              <a:spcBef>
                <a:spcPct val="50000"/>
              </a:spcBef>
              <a:buFontTx/>
              <a:buNone/>
            </a:pPr>
            <a:r>
              <a:rPr lang="ja-JP" altLang="en-US" sz="1400">
                <a:solidFill>
                  <a:srgbClr val="008A3E"/>
                </a:solidFill>
                <a:latin typeface="メイリオ" panose="020B0604030504040204" pitchFamily="50" charset="-128"/>
                <a:ea typeface="メイリオ" panose="020B0604030504040204" pitchFamily="50" charset="-128"/>
              </a:rPr>
              <a:t> タイムラグ</a:t>
            </a:r>
          </a:p>
        </p:txBody>
      </p:sp>
      <p:sp>
        <p:nvSpPr>
          <p:cNvPr id="53257" name="Text Box 8">
            <a:extLst>
              <a:ext uri="{FF2B5EF4-FFF2-40B4-BE49-F238E27FC236}">
                <a16:creationId xmlns:a16="http://schemas.microsoft.com/office/drawing/2014/main" id="{3A8BB2B6-07AB-F3A4-A7E7-E1DA9A8DC0E2}"/>
              </a:ext>
            </a:extLst>
          </p:cNvPr>
          <p:cNvSpPr txBox="1">
            <a:spLocks noChangeArrowheads="1"/>
          </p:cNvSpPr>
          <p:nvPr/>
        </p:nvSpPr>
        <p:spPr bwMode="auto">
          <a:xfrm>
            <a:off x="4716463" y="904875"/>
            <a:ext cx="41052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800" b="0">
                <a:latin typeface="メイリオ" panose="020B0604030504040204" pitchFamily="50" charset="-128"/>
                <a:ea typeface="メイリオ" panose="020B0604030504040204" pitchFamily="50" charset="-128"/>
              </a:rPr>
              <a:t>しかし、気候が変化しても、実際に植生の移動が完了するまでには、最大数千年に及ぶタイムラグが生じる</a:t>
            </a:r>
            <a:endParaRPr lang="en-US" altLang="ja-JP" sz="1800" b="0">
              <a:latin typeface="メイリオ" panose="020B0604030504040204" pitchFamily="50" charset="-128"/>
              <a:ea typeface="メイリオ" panose="020B0604030504040204" pitchFamily="50" charset="-128"/>
            </a:endParaRPr>
          </a:p>
        </p:txBody>
      </p:sp>
      <p:sp>
        <p:nvSpPr>
          <p:cNvPr id="53258" name="Text Box 12">
            <a:extLst>
              <a:ext uri="{FF2B5EF4-FFF2-40B4-BE49-F238E27FC236}">
                <a16:creationId xmlns:a16="http://schemas.microsoft.com/office/drawing/2014/main" id="{2888EB65-CE2A-32C6-4B07-B5017160A119}"/>
              </a:ext>
            </a:extLst>
          </p:cNvPr>
          <p:cNvSpPr txBox="1">
            <a:spLocks noChangeArrowheads="1"/>
          </p:cNvSpPr>
          <p:nvPr/>
        </p:nvSpPr>
        <p:spPr bwMode="auto">
          <a:xfrm>
            <a:off x="395288" y="904875"/>
            <a:ext cx="4013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800" b="0">
                <a:latin typeface="メイリオ" panose="020B0604030504040204" pitchFamily="50" charset="-128"/>
                <a:ea typeface="メイリオ" panose="020B0604030504040204" pitchFamily="50" charset="-128"/>
              </a:rPr>
              <a:t>全球スケールにおいては、植生帯の分布は、主に気候要素で決まる</a:t>
            </a:r>
            <a:endParaRPr lang="en-US" altLang="ja-JP" sz="1800" b="0">
              <a:latin typeface="メイリオ" panose="020B0604030504040204" pitchFamily="50" charset="-128"/>
              <a:ea typeface="メイリオ" panose="020B0604030504040204" pitchFamily="50" charset="-128"/>
            </a:endParaRPr>
          </a:p>
        </p:txBody>
      </p:sp>
      <p:sp>
        <p:nvSpPr>
          <p:cNvPr id="53259" name="タイトル 1">
            <a:extLst>
              <a:ext uri="{FF2B5EF4-FFF2-40B4-BE49-F238E27FC236}">
                <a16:creationId xmlns:a16="http://schemas.microsoft.com/office/drawing/2014/main" id="{34DA4199-3225-0AD0-3F6E-B7DF4FB18CCE}"/>
              </a:ext>
            </a:extLst>
          </p:cNvPr>
          <p:cNvSpPr txBox="1">
            <a:spLocks/>
          </p:cNvSpPr>
          <p:nvPr/>
        </p:nvSpPr>
        <p:spPr bwMode="auto">
          <a:xfrm>
            <a:off x="533400" y="5764213"/>
            <a:ext cx="7977188" cy="86518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b="0">
                <a:latin typeface="メイリオ" panose="020B0604030504040204" pitchFamily="50" charset="-128"/>
                <a:ea typeface="メイリオ" panose="020B0604030504040204" pitchFamily="50" charset="-128"/>
              </a:rPr>
              <a:t>人間社会にとって重要なのは、数十～数百年間の気候変動予測。</a:t>
            </a:r>
            <a:endParaRPr lang="en-US" altLang="ja-JP" sz="2000" b="0">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2000" b="0">
                <a:latin typeface="メイリオ" panose="020B0604030504040204" pitchFamily="50" charset="-128"/>
                <a:ea typeface="メイリオ" panose="020B0604030504040204" pitchFamily="50" charset="-128"/>
              </a:rPr>
              <a:t>よって、気候変化と植生変化との間のタイムラグは無視できない。</a:t>
            </a:r>
            <a:endParaRPr lang="en-US" altLang="ja-JP" sz="2000" b="0">
              <a:latin typeface="メイリオ" panose="020B0604030504040204" pitchFamily="50" charset="-128"/>
              <a:ea typeface="メイリオ" panose="020B0604030504040204" pitchFamily="50" charset="-128"/>
            </a:endParaRPr>
          </a:p>
        </p:txBody>
      </p:sp>
      <p:pic>
        <p:nvPicPr>
          <p:cNvPr id="53260" name="Picture 8" descr="D:\Hisashi\Dropbox\研究\プレゼン\イメージ\気候区分植生図.jpg">
            <a:extLst>
              <a:ext uri="{FF2B5EF4-FFF2-40B4-BE49-F238E27FC236}">
                <a16:creationId xmlns:a16="http://schemas.microsoft.com/office/drawing/2014/main" id="{3452DE7A-F6CF-2D7A-94F2-D31641E41D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5" y="1828800"/>
            <a:ext cx="3997325"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1" name="Rectangle 16">
            <a:extLst>
              <a:ext uri="{FF2B5EF4-FFF2-40B4-BE49-F238E27FC236}">
                <a16:creationId xmlns:a16="http://schemas.microsoft.com/office/drawing/2014/main" id="{71286B52-44CA-810B-EE13-E4D3813C241D}"/>
              </a:ext>
            </a:extLst>
          </p:cNvPr>
          <p:cNvSpPr>
            <a:spLocks noChangeArrowheads="1"/>
          </p:cNvSpPr>
          <p:nvPr/>
        </p:nvSpPr>
        <p:spPr bwMode="auto">
          <a:xfrm>
            <a:off x="228600" y="223838"/>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kumimoji="1" lang="ja-JP" altLang="en-US" sz="2800" b="0">
                <a:solidFill>
                  <a:srgbClr val="0000FF"/>
                </a:solidFill>
                <a:latin typeface="メイリオ" panose="020B0604030504040204" pitchFamily="50" charset="-128"/>
                <a:ea typeface="メイリオ" panose="020B0604030504040204" pitchFamily="50" charset="-128"/>
              </a:rPr>
              <a:t>気候変動と植生変化との間の時間遅れ</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角丸四角形 15">
            <a:extLst>
              <a:ext uri="{FF2B5EF4-FFF2-40B4-BE49-F238E27FC236}">
                <a16:creationId xmlns:a16="http://schemas.microsoft.com/office/drawing/2014/main" id="{4C893CA6-C807-10B1-7433-006F1AE377B2}"/>
              </a:ext>
            </a:extLst>
          </p:cNvPr>
          <p:cNvSpPr/>
          <p:nvPr/>
        </p:nvSpPr>
        <p:spPr>
          <a:xfrm>
            <a:off x="5481638" y="1036638"/>
            <a:ext cx="3281362" cy="3916362"/>
          </a:xfrm>
          <a:prstGeom prst="roundRect">
            <a:avLst>
              <a:gd name="adj" fmla="val 72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kumimoji="1" lang="ja-JP" altLang="en-US" sz="1200" b="0">
              <a:solidFill>
                <a:srgbClr val="FFFFFF"/>
              </a:solidFill>
              <a:latin typeface="メイリオ" panose="020B0604030504040204" pitchFamily="50" charset="-128"/>
              <a:ea typeface="メイリオ" panose="020B0604030504040204" pitchFamily="50" charset="-128"/>
            </a:endParaRPr>
          </a:p>
        </p:txBody>
      </p:sp>
      <p:sp>
        <p:nvSpPr>
          <p:cNvPr id="4" name="角丸四角形 15">
            <a:extLst>
              <a:ext uri="{FF2B5EF4-FFF2-40B4-BE49-F238E27FC236}">
                <a16:creationId xmlns:a16="http://schemas.microsoft.com/office/drawing/2014/main" id="{40B5021F-8FB8-B2AA-7EA8-9B089DEA431A}"/>
              </a:ext>
            </a:extLst>
          </p:cNvPr>
          <p:cNvSpPr/>
          <p:nvPr/>
        </p:nvSpPr>
        <p:spPr>
          <a:xfrm>
            <a:off x="330200" y="1023938"/>
            <a:ext cx="4927600" cy="3929062"/>
          </a:xfrm>
          <a:prstGeom prst="roundRect">
            <a:avLst>
              <a:gd name="adj" fmla="val 72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kumimoji="1" lang="ja-JP" altLang="en-US" sz="1200" b="0">
              <a:solidFill>
                <a:srgbClr val="FFFFFF"/>
              </a:solidFill>
              <a:latin typeface="メイリオ" panose="020B0604030504040204" pitchFamily="50" charset="-128"/>
              <a:ea typeface="メイリオ" panose="020B0604030504040204" pitchFamily="50" charset="-128"/>
            </a:endParaRPr>
          </a:p>
        </p:txBody>
      </p:sp>
      <p:sp>
        <p:nvSpPr>
          <p:cNvPr id="11" name="タイトル 1">
            <a:extLst>
              <a:ext uri="{FF2B5EF4-FFF2-40B4-BE49-F238E27FC236}">
                <a16:creationId xmlns:a16="http://schemas.microsoft.com/office/drawing/2014/main" id="{9FA807D6-270B-7407-13E2-C25A6D3EDD58}"/>
              </a:ext>
            </a:extLst>
          </p:cNvPr>
          <p:cNvSpPr txBox="1">
            <a:spLocks/>
          </p:cNvSpPr>
          <p:nvPr/>
        </p:nvSpPr>
        <p:spPr>
          <a:xfrm>
            <a:off x="476250" y="5487988"/>
            <a:ext cx="8515350" cy="1081087"/>
          </a:xfrm>
          <a:prstGeom prst="rect">
            <a:avLst/>
          </a:prstGeom>
          <a:solidFill>
            <a:srgbClr val="FFFF99"/>
          </a:solidFill>
        </p:spPr>
        <p:txBody>
          <a:bodyPr anchor="ctr"/>
          <a:lstStyle/>
          <a:p>
            <a:pPr>
              <a:defRPr/>
            </a:pPr>
            <a:r>
              <a:rPr lang="ja-JP" altLang="en-US" sz="2000" b="0" dirty="0">
                <a:latin typeface="メイリオ" panose="020B0604030504040204" pitchFamily="50" charset="-128"/>
                <a:ea typeface="メイリオ" panose="020B0604030504040204" pitchFamily="50" charset="-128"/>
                <a:cs typeface="+mj-cs"/>
              </a:rPr>
              <a:t>ヨーロッパでは、約</a:t>
            </a:r>
            <a:r>
              <a:rPr lang="en-US" altLang="ja-JP" sz="2000" b="0" dirty="0">
                <a:latin typeface="メイリオ" panose="020B0604030504040204" pitchFamily="50" charset="-128"/>
                <a:ea typeface="メイリオ" panose="020B0604030504040204" pitchFamily="50" charset="-128"/>
                <a:cs typeface="+mj-cs"/>
              </a:rPr>
              <a:t>11500</a:t>
            </a:r>
            <a:r>
              <a:rPr lang="ja-JP" altLang="en-US" sz="2000" b="0" dirty="0">
                <a:latin typeface="メイリオ" panose="020B0604030504040204" pitchFamily="50" charset="-128"/>
                <a:ea typeface="メイリオ" panose="020B0604030504040204" pitchFamily="50" charset="-128"/>
                <a:cs typeface="+mj-cs"/>
              </a:rPr>
              <a:t>年前から樹木の成長が可能な温暖な時代が続いている。しかし、</a:t>
            </a:r>
            <a:r>
              <a:rPr lang="ja-JP" altLang="en-US" sz="2000" b="0" dirty="0">
                <a:latin typeface="メイリオ" panose="020B0604030504040204" pitchFamily="50" charset="-128"/>
                <a:ea typeface="メイリオ" panose="020B0604030504040204" pitchFamily="50" charset="-128"/>
              </a:rPr>
              <a:t>イングランドへのヨーロッパ</a:t>
            </a:r>
            <a:r>
              <a:rPr lang="ja-JP" altLang="en-US" sz="2000" b="0" dirty="0">
                <a:latin typeface="メイリオ" panose="020B0604030504040204" pitchFamily="50" charset="-128"/>
                <a:ea typeface="メイリオ" panose="020B0604030504040204" pitchFamily="50" charset="-128"/>
                <a:cs typeface="+mj-cs"/>
              </a:rPr>
              <a:t>アカマツの侵入は約</a:t>
            </a:r>
            <a:r>
              <a:rPr lang="en-US" altLang="ja-JP" sz="2000" b="0" dirty="0">
                <a:latin typeface="メイリオ" panose="020B0604030504040204" pitchFamily="50" charset="-128"/>
                <a:ea typeface="メイリオ" panose="020B0604030504040204" pitchFamily="50" charset="-128"/>
                <a:cs typeface="+mj-cs"/>
              </a:rPr>
              <a:t>10</a:t>
            </a:r>
          </a:p>
          <a:p>
            <a:pPr>
              <a:defRPr/>
            </a:pPr>
            <a:r>
              <a:rPr lang="en-US" altLang="ja-JP" sz="2000" b="0" dirty="0">
                <a:latin typeface="メイリオ" panose="020B0604030504040204" pitchFamily="50" charset="-128"/>
                <a:ea typeface="メイリオ" panose="020B0604030504040204" pitchFamily="50" charset="-128"/>
                <a:cs typeface="+mj-cs"/>
              </a:rPr>
              <a:t>500</a:t>
            </a:r>
            <a:r>
              <a:rPr lang="ja-JP" altLang="en-US" sz="2000" b="0" dirty="0">
                <a:latin typeface="メイリオ" panose="020B0604030504040204" pitchFamily="50" charset="-128"/>
                <a:ea typeface="メイリオ" panose="020B0604030504040204" pitchFamily="50" charset="-128"/>
                <a:cs typeface="+mj-cs"/>
              </a:rPr>
              <a:t>年前であり、その被度が増えるためには更に</a:t>
            </a:r>
            <a:r>
              <a:rPr lang="en-US" altLang="ja-JP" sz="2000" b="0" dirty="0">
                <a:latin typeface="メイリオ" panose="020B0604030504040204" pitchFamily="50" charset="-128"/>
                <a:ea typeface="メイリオ" panose="020B0604030504040204" pitchFamily="50" charset="-128"/>
                <a:cs typeface="+mj-cs"/>
              </a:rPr>
              <a:t>500</a:t>
            </a:r>
            <a:r>
              <a:rPr lang="ja-JP" altLang="en-US" sz="2000" b="0" dirty="0">
                <a:latin typeface="メイリオ" panose="020B0604030504040204" pitchFamily="50" charset="-128"/>
                <a:ea typeface="メイリオ" panose="020B0604030504040204" pitchFamily="50" charset="-128"/>
                <a:cs typeface="+mj-cs"/>
              </a:rPr>
              <a:t>年を費やした</a:t>
            </a:r>
            <a:endParaRPr lang="en-US" altLang="ja-JP" sz="2000" b="0" dirty="0">
              <a:latin typeface="メイリオ" panose="020B0604030504040204" pitchFamily="50" charset="-128"/>
              <a:ea typeface="メイリオ" panose="020B0604030504040204" pitchFamily="50" charset="-128"/>
              <a:cs typeface="+mj-cs"/>
            </a:endParaRPr>
          </a:p>
        </p:txBody>
      </p:sp>
      <p:sp>
        <p:nvSpPr>
          <p:cNvPr id="55301" name="Text Box 2">
            <a:extLst>
              <a:ext uri="{FF2B5EF4-FFF2-40B4-BE49-F238E27FC236}">
                <a16:creationId xmlns:a16="http://schemas.microsoft.com/office/drawing/2014/main" id="{3CD0EA14-C47B-05F8-DE53-844E7FB20A76}"/>
              </a:ext>
            </a:extLst>
          </p:cNvPr>
          <p:cNvSpPr txBox="1">
            <a:spLocks noChangeArrowheads="1"/>
          </p:cNvSpPr>
          <p:nvPr/>
        </p:nvSpPr>
        <p:spPr bwMode="auto">
          <a:xfrm>
            <a:off x="233363" y="315913"/>
            <a:ext cx="8677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0">
                <a:solidFill>
                  <a:srgbClr val="000099"/>
                </a:solidFill>
                <a:latin typeface="メイリオ" panose="020B0604030504040204" pitchFamily="50" charset="-128"/>
                <a:ea typeface="メイリオ" panose="020B0604030504040204" pitchFamily="50" charset="-128"/>
              </a:rPr>
              <a:t>気候変動と植生変化との間の時間遅れ（実際の例）</a:t>
            </a:r>
            <a:endParaRPr lang="en-US" altLang="ja-JP" sz="2400" b="0">
              <a:solidFill>
                <a:srgbClr val="000099"/>
              </a:solidFill>
              <a:latin typeface="メイリオ" panose="020B0604030504040204" pitchFamily="50" charset="-128"/>
              <a:ea typeface="メイリオ" panose="020B0604030504040204" pitchFamily="50" charset="-128"/>
            </a:endParaRPr>
          </a:p>
        </p:txBody>
      </p:sp>
      <p:pic>
        <p:nvPicPr>
          <p:cNvPr id="55302" name="Picture 2" descr="D:\Hisashi\Desktop\Holocene_Temperature_Variations.png">
            <a:extLst>
              <a:ext uri="{FF2B5EF4-FFF2-40B4-BE49-F238E27FC236}">
                <a16:creationId xmlns:a16="http://schemas.microsoft.com/office/drawing/2014/main" id="{B5902BC3-953D-370A-DDB3-DA0E1C6FF7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1341438"/>
            <a:ext cx="4633913" cy="308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直線矢印コネクタ 36">
            <a:extLst>
              <a:ext uri="{FF2B5EF4-FFF2-40B4-BE49-F238E27FC236}">
                <a16:creationId xmlns:a16="http://schemas.microsoft.com/office/drawing/2014/main" id="{844C9AC7-3E82-527F-CBE0-622B1102B9A4}"/>
              </a:ext>
            </a:extLst>
          </p:cNvPr>
          <p:cNvCxnSpPr/>
          <p:nvPr/>
        </p:nvCxnSpPr>
        <p:spPr>
          <a:xfrm>
            <a:off x="1417638" y="3357563"/>
            <a:ext cx="149225" cy="0"/>
          </a:xfrm>
          <a:prstGeom prst="straightConnector1">
            <a:avLst/>
          </a:prstGeom>
          <a:ln w="25400" cap="sq">
            <a:solidFill>
              <a:srgbClr val="FF0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二等辺三角形 9">
            <a:extLst>
              <a:ext uri="{FF2B5EF4-FFF2-40B4-BE49-F238E27FC236}">
                <a16:creationId xmlns:a16="http://schemas.microsoft.com/office/drawing/2014/main" id="{394FB333-123C-7218-65F8-3707FDB003AD}"/>
              </a:ext>
            </a:extLst>
          </p:cNvPr>
          <p:cNvSpPr/>
          <p:nvPr/>
        </p:nvSpPr>
        <p:spPr>
          <a:xfrm rot="3665242">
            <a:off x="5992019" y="3564732"/>
            <a:ext cx="142875" cy="293687"/>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sz="1200" b="0">
              <a:latin typeface="メイリオ" panose="020B0604030504040204" pitchFamily="50" charset="-128"/>
              <a:ea typeface="メイリオ" panose="020B0604030504040204" pitchFamily="50" charset="-128"/>
            </a:endParaRPr>
          </a:p>
        </p:txBody>
      </p:sp>
      <p:sp>
        <p:nvSpPr>
          <p:cNvPr id="55305" name="テキスト ボックス 2">
            <a:extLst>
              <a:ext uri="{FF2B5EF4-FFF2-40B4-BE49-F238E27FC236}">
                <a16:creationId xmlns:a16="http://schemas.microsoft.com/office/drawing/2014/main" id="{353C51DB-995F-BC15-A293-08E7612DC85E}"/>
              </a:ext>
            </a:extLst>
          </p:cNvPr>
          <p:cNvSpPr txBox="1">
            <a:spLocks noChangeArrowheads="1"/>
          </p:cNvSpPr>
          <p:nvPr/>
        </p:nvSpPr>
        <p:spPr bwMode="auto">
          <a:xfrm>
            <a:off x="381000" y="4706938"/>
            <a:ext cx="29098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00" b="0">
                <a:latin typeface="メイリオ" panose="020B0604030504040204" pitchFamily="50" charset="-128"/>
                <a:ea typeface="メイリオ" panose="020B0604030504040204" pitchFamily="50" charset="-128"/>
              </a:rPr>
              <a:t>図の出典：Wikipedia (完新世の気候最温暖期)</a:t>
            </a:r>
          </a:p>
        </p:txBody>
      </p:sp>
      <p:sp>
        <p:nvSpPr>
          <p:cNvPr id="55306" name="正方形/長方形 11">
            <a:extLst>
              <a:ext uri="{FF2B5EF4-FFF2-40B4-BE49-F238E27FC236}">
                <a16:creationId xmlns:a16="http://schemas.microsoft.com/office/drawing/2014/main" id="{933A2457-B39B-FFB2-4A48-39A284C37E96}"/>
              </a:ext>
            </a:extLst>
          </p:cNvPr>
          <p:cNvSpPr>
            <a:spLocks noChangeArrowheads="1"/>
          </p:cNvSpPr>
          <p:nvPr/>
        </p:nvSpPr>
        <p:spPr bwMode="auto">
          <a:xfrm>
            <a:off x="671513" y="1231900"/>
            <a:ext cx="4008437"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00" b="0">
                <a:solidFill>
                  <a:srgbClr val="00B050"/>
                </a:solidFill>
                <a:latin typeface="メイリオ" panose="020B0604030504040204" pitchFamily="50" charset="-128"/>
                <a:ea typeface="メイリオ" panose="020B0604030504040204" pitchFamily="50" charset="-128"/>
              </a:rPr>
              <a:t>過去</a:t>
            </a:r>
            <a:r>
              <a:rPr lang="en-US" altLang="ja-JP" sz="1800" b="0">
                <a:solidFill>
                  <a:srgbClr val="00B050"/>
                </a:solidFill>
                <a:latin typeface="メイリオ" panose="020B0604030504040204" pitchFamily="50" charset="-128"/>
                <a:ea typeface="メイリオ" panose="020B0604030504040204" pitchFamily="50" charset="-128"/>
              </a:rPr>
              <a:t>12000</a:t>
            </a:r>
            <a:r>
              <a:rPr lang="ja-JP" altLang="en-US" sz="1800" b="0">
                <a:solidFill>
                  <a:srgbClr val="00B050"/>
                </a:solidFill>
                <a:latin typeface="メイリオ" panose="020B0604030504040204" pitchFamily="50" charset="-128"/>
                <a:ea typeface="メイリオ" panose="020B0604030504040204" pitchFamily="50" charset="-128"/>
              </a:rPr>
              <a:t>千年間の年平均気温変化</a:t>
            </a:r>
          </a:p>
        </p:txBody>
      </p:sp>
      <p:sp>
        <p:nvSpPr>
          <p:cNvPr id="55307" name="正方形/長方形 11">
            <a:extLst>
              <a:ext uri="{FF2B5EF4-FFF2-40B4-BE49-F238E27FC236}">
                <a16:creationId xmlns:a16="http://schemas.microsoft.com/office/drawing/2014/main" id="{91EC787F-DA8A-2DEC-3E36-70117D8DE1A7}"/>
              </a:ext>
            </a:extLst>
          </p:cNvPr>
          <p:cNvSpPr>
            <a:spLocks noChangeArrowheads="1"/>
          </p:cNvSpPr>
          <p:nvPr/>
        </p:nvSpPr>
        <p:spPr bwMode="auto">
          <a:xfrm>
            <a:off x="5494338" y="1181100"/>
            <a:ext cx="32686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0">
                <a:solidFill>
                  <a:srgbClr val="00B050"/>
                </a:solidFill>
                <a:latin typeface="メイリオ" panose="020B0604030504040204" pitchFamily="50" charset="-128"/>
                <a:ea typeface="メイリオ" panose="020B0604030504040204" pitchFamily="50" charset="-128"/>
              </a:rPr>
              <a:t>イングランド東部におけるヨーロッパアカマツ花粉化石の密度時系列変化（</a:t>
            </a:r>
            <a:r>
              <a:rPr lang="en-US" altLang="ja-JP" sz="1600" b="0">
                <a:solidFill>
                  <a:srgbClr val="00B050"/>
                </a:solidFill>
                <a:latin typeface="メイリオ" panose="020B0604030504040204" pitchFamily="50" charset="-128"/>
                <a:ea typeface="メイリオ" panose="020B0604030504040204" pitchFamily="50" charset="-128"/>
              </a:rPr>
              <a:t>10500</a:t>
            </a:r>
            <a:r>
              <a:rPr lang="ja-JP" altLang="en-US" sz="1600" b="0">
                <a:solidFill>
                  <a:srgbClr val="00B050"/>
                </a:solidFill>
                <a:latin typeface="メイリオ" panose="020B0604030504040204" pitchFamily="50" charset="-128"/>
                <a:ea typeface="メイリオ" panose="020B0604030504040204" pitchFamily="50" charset="-128"/>
              </a:rPr>
              <a:t>～</a:t>
            </a:r>
            <a:r>
              <a:rPr lang="en-US" altLang="ja-JP" sz="1600" b="0">
                <a:solidFill>
                  <a:srgbClr val="00B050"/>
                </a:solidFill>
                <a:latin typeface="メイリオ" panose="020B0604030504040204" pitchFamily="50" charset="-128"/>
                <a:ea typeface="メイリオ" panose="020B0604030504040204" pitchFamily="50" charset="-128"/>
              </a:rPr>
              <a:t>9800</a:t>
            </a:r>
            <a:r>
              <a:rPr lang="ja-JP" altLang="en-US" sz="1600" b="0">
                <a:solidFill>
                  <a:srgbClr val="00B050"/>
                </a:solidFill>
                <a:latin typeface="メイリオ" panose="020B0604030504040204" pitchFamily="50" charset="-128"/>
                <a:ea typeface="メイリオ" panose="020B0604030504040204" pitchFamily="50" charset="-128"/>
              </a:rPr>
              <a:t>年前）</a:t>
            </a:r>
          </a:p>
        </p:txBody>
      </p:sp>
      <p:sp>
        <p:nvSpPr>
          <p:cNvPr id="55308" name="テキスト ボックス 8">
            <a:extLst>
              <a:ext uri="{FF2B5EF4-FFF2-40B4-BE49-F238E27FC236}">
                <a16:creationId xmlns:a16="http://schemas.microsoft.com/office/drawing/2014/main" id="{88FE5FE0-80CB-D33F-70FB-9C925C2BC85D}"/>
              </a:ext>
            </a:extLst>
          </p:cNvPr>
          <p:cNvSpPr txBox="1">
            <a:spLocks noChangeArrowheads="1"/>
          </p:cNvSpPr>
          <p:nvPr/>
        </p:nvSpPr>
        <p:spPr bwMode="auto">
          <a:xfrm>
            <a:off x="5486400" y="4552950"/>
            <a:ext cx="2773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000" b="0">
                <a:latin typeface="メイリオ" panose="020B0604030504040204" pitchFamily="50" charset="-128"/>
                <a:ea typeface="メイリオ" panose="020B0604030504040204" pitchFamily="50" charset="-128"/>
              </a:rPr>
              <a:t>図の出典：</a:t>
            </a:r>
            <a:endParaRPr lang="en-US" altLang="ja-JP" sz="1000" b="0">
              <a:latin typeface="メイリオ" panose="020B0604030504040204" pitchFamily="50" charset="-128"/>
              <a:ea typeface="メイリオ" panose="020B0604030504040204" pitchFamily="50" charset="-128"/>
            </a:endParaRPr>
          </a:p>
          <a:p>
            <a:pPr>
              <a:spcBef>
                <a:spcPct val="0"/>
              </a:spcBef>
              <a:buFontTx/>
              <a:buNone/>
            </a:pPr>
            <a:r>
              <a:rPr lang="en-US" altLang="ja-JP" sz="1000" b="0">
                <a:latin typeface="メイリオ" panose="020B0604030504040204" pitchFamily="50" charset="-128"/>
                <a:ea typeface="メイリオ" panose="020B0604030504040204" pitchFamily="50" charset="-128"/>
              </a:rPr>
              <a:t>Vegetation-Climate Interaction 2</a:t>
            </a:r>
            <a:r>
              <a:rPr lang="en-US" altLang="ja-JP" sz="1000" b="0" baseline="30000">
                <a:latin typeface="メイリオ" panose="020B0604030504040204" pitchFamily="50" charset="-128"/>
                <a:ea typeface="メイリオ" panose="020B0604030504040204" pitchFamily="50" charset="-128"/>
              </a:rPr>
              <a:t>nd</a:t>
            </a:r>
            <a:r>
              <a:rPr lang="en-US" altLang="ja-JP" sz="1000" b="0">
                <a:latin typeface="メイリオ" panose="020B0604030504040204" pitchFamily="50" charset="-128"/>
                <a:ea typeface="メイリオ" panose="020B0604030504040204" pitchFamily="50" charset="-128"/>
              </a:rPr>
              <a:t> edition</a:t>
            </a:r>
            <a:endParaRPr lang="ja-JP" altLang="en-US" sz="1000" b="0">
              <a:latin typeface="メイリオ" panose="020B0604030504040204" pitchFamily="50" charset="-128"/>
              <a:ea typeface="メイリオ" panose="020B0604030504040204" pitchFamily="50" charset="-128"/>
            </a:endParaRPr>
          </a:p>
        </p:txBody>
      </p:sp>
      <p:pic>
        <p:nvPicPr>
          <p:cNvPr id="55309" name="図 13">
            <a:extLst>
              <a:ext uri="{FF2B5EF4-FFF2-40B4-BE49-F238E27FC236}">
                <a16:creationId xmlns:a16="http://schemas.microsoft.com/office/drawing/2014/main" id="{9A6A2642-E82C-4D34-607D-7D91B3FBA0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5475" y="2012950"/>
            <a:ext cx="264318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円弧 39">
            <a:extLst>
              <a:ext uri="{FF2B5EF4-FFF2-40B4-BE49-F238E27FC236}">
                <a16:creationId xmlns:a16="http://schemas.microsoft.com/office/drawing/2014/main" id="{BAE4AC1F-CE89-2641-C70C-9B64FD9C9ED5}"/>
              </a:ext>
            </a:extLst>
          </p:cNvPr>
          <p:cNvSpPr/>
          <p:nvPr/>
        </p:nvSpPr>
        <p:spPr>
          <a:xfrm rot="4878133" flipV="1">
            <a:off x="2470150" y="119063"/>
            <a:ext cx="3562350" cy="5600700"/>
          </a:xfrm>
          <a:prstGeom prst="arc">
            <a:avLst>
              <a:gd name="adj1" fmla="val 16200000"/>
              <a:gd name="adj2" fmla="val 3499714"/>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kumimoji="1" lang="ja-JP" altLang="en-US" sz="1200" b="0">
              <a:latin typeface="メイリオ" panose="020B0604030504040204" pitchFamily="50" charset="-128"/>
              <a:ea typeface="メイリオ" panose="020B0604030504040204" pitchFamily="50" charset="-128"/>
            </a:endParaRPr>
          </a:p>
        </p:txBody>
      </p:sp>
      <p:sp>
        <p:nvSpPr>
          <p:cNvPr id="55311" name="テキスト ボックス 1">
            <a:extLst>
              <a:ext uri="{FF2B5EF4-FFF2-40B4-BE49-F238E27FC236}">
                <a16:creationId xmlns:a16="http://schemas.microsoft.com/office/drawing/2014/main" id="{46D55051-82C7-9D04-739D-178507BF213D}"/>
              </a:ext>
            </a:extLst>
          </p:cNvPr>
          <p:cNvSpPr txBox="1">
            <a:spLocks noChangeArrowheads="1"/>
          </p:cNvSpPr>
          <p:nvPr/>
        </p:nvSpPr>
        <p:spPr bwMode="auto">
          <a:xfrm>
            <a:off x="6450013" y="4295775"/>
            <a:ext cx="17541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100" b="0">
                <a:solidFill>
                  <a:srgbClr val="008000"/>
                </a:solidFill>
                <a:latin typeface="メイリオ" panose="020B0604030504040204" pitchFamily="50" charset="-128"/>
                <a:ea typeface="メイリオ" panose="020B0604030504040204" pitchFamily="50" charset="-128"/>
              </a:rPr>
              <a:t>↑暦年代で約</a:t>
            </a:r>
            <a:r>
              <a:rPr kumimoji="1" lang="en-US" altLang="ja-JP" sz="1100" b="0">
                <a:solidFill>
                  <a:srgbClr val="008000"/>
                </a:solidFill>
                <a:latin typeface="メイリオ" panose="020B0604030504040204" pitchFamily="50" charset="-128"/>
                <a:ea typeface="メイリオ" panose="020B0604030504040204" pitchFamily="50" charset="-128"/>
              </a:rPr>
              <a:t>10500</a:t>
            </a:r>
            <a:r>
              <a:rPr kumimoji="1" lang="ja-JP" altLang="en-US" sz="1100" b="0">
                <a:solidFill>
                  <a:srgbClr val="008000"/>
                </a:solidFill>
                <a:latin typeface="メイリオ" panose="020B0604030504040204" pitchFamily="50" charset="-128"/>
                <a:ea typeface="メイリオ" panose="020B0604030504040204" pitchFamily="50" charset="-128"/>
              </a:rPr>
              <a:t>年前</a:t>
            </a:r>
          </a:p>
        </p:txBody>
      </p:sp>
      <p:sp>
        <p:nvSpPr>
          <p:cNvPr id="55312" name="テキスト ボックス 2">
            <a:extLst>
              <a:ext uri="{FF2B5EF4-FFF2-40B4-BE49-F238E27FC236}">
                <a16:creationId xmlns:a16="http://schemas.microsoft.com/office/drawing/2014/main" id="{72B0924A-BEE0-A5C4-81D7-AA34DD65AA11}"/>
              </a:ext>
            </a:extLst>
          </p:cNvPr>
          <p:cNvSpPr txBox="1">
            <a:spLocks noChangeArrowheads="1"/>
          </p:cNvSpPr>
          <p:nvPr/>
        </p:nvSpPr>
        <p:spPr bwMode="auto">
          <a:xfrm>
            <a:off x="7842250" y="3951288"/>
            <a:ext cx="11017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100" b="0">
                <a:solidFill>
                  <a:srgbClr val="008000"/>
                </a:solidFill>
                <a:latin typeface="メイリオ" panose="020B0604030504040204" pitchFamily="50" charset="-128"/>
                <a:ea typeface="メイリオ" panose="020B0604030504040204" pitchFamily="50" charset="-128"/>
              </a:rPr>
              <a:t>↑暦年代で</a:t>
            </a:r>
            <a:endParaRPr kumimoji="1" lang="en-US" altLang="ja-JP" sz="1100" b="0">
              <a:solidFill>
                <a:srgbClr val="008000"/>
              </a:solidFill>
              <a:latin typeface="メイリオ" panose="020B0604030504040204" pitchFamily="50" charset="-128"/>
              <a:ea typeface="メイリオ" panose="020B0604030504040204" pitchFamily="50" charset="-128"/>
            </a:endParaRPr>
          </a:p>
          <a:p>
            <a:pPr>
              <a:spcBef>
                <a:spcPct val="0"/>
              </a:spcBef>
              <a:buFontTx/>
              <a:buNone/>
            </a:pPr>
            <a:r>
              <a:rPr kumimoji="1" lang="ja-JP" altLang="en-US" sz="1100" b="0">
                <a:solidFill>
                  <a:srgbClr val="008000"/>
                </a:solidFill>
                <a:latin typeface="メイリオ" panose="020B0604030504040204" pitchFamily="50" charset="-128"/>
                <a:ea typeface="メイリオ" panose="020B0604030504040204" pitchFamily="50" charset="-128"/>
              </a:rPr>
              <a:t>　約</a:t>
            </a:r>
            <a:r>
              <a:rPr kumimoji="1" lang="en-US" altLang="ja-JP" sz="1100" b="0">
                <a:solidFill>
                  <a:srgbClr val="008000"/>
                </a:solidFill>
                <a:latin typeface="メイリオ" panose="020B0604030504040204" pitchFamily="50" charset="-128"/>
                <a:ea typeface="メイリオ" panose="020B0604030504040204" pitchFamily="50" charset="-128"/>
              </a:rPr>
              <a:t>9800</a:t>
            </a:r>
            <a:r>
              <a:rPr kumimoji="1" lang="ja-JP" altLang="en-US" sz="1100" b="0">
                <a:solidFill>
                  <a:srgbClr val="008000"/>
                </a:solidFill>
                <a:latin typeface="メイリオ" panose="020B0604030504040204" pitchFamily="50" charset="-128"/>
                <a:ea typeface="メイリオ" panose="020B0604030504040204" pitchFamily="50" charset="-128"/>
              </a:rPr>
              <a:t>年前</a:t>
            </a:r>
          </a:p>
        </p:txBody>
      </p:sp>
      <p:sp>
        <p:nvSpPr>
          <p:cNvPr id="2" name="矢印: 下 1">
            <a:extLst>
              <a:ext uri="{FF2B5EF4-FFF2-40B4-BE49-F238E27FC236}">
                <a16:creationId xmlns:a16="http://schemas.microsoft.com/office/drawing/2014/main" id="{3CF3AF44-3384-5C7B-F471-B60D8F86C923}"/>
              </a:ext>
            </a:extLst>
          </p:cNvPr>
          <p:cNvSpPr/>
          <p:nvPr/>
        </p:nvSpPr>
        <p:spPr bwMode="auto">
          <a:xfrm>
            <a:off x="620713" y="2286000"/>
            <a:ext cx="595312" cy="304800"/>
          </a:xfrm>
          <a:prstGeom prst="downArrow">
            <a:avLst/>
          </a:prstGeom>
          <a:ln>
            <a:headEnd type="none" w="med" len="med"/>
            <a:tailEnd type="none" w="med" len="med"/>
          </a:ln>
        </p:spPr>
        <p:style>
          <a:lnRef idx="2">
            <a:schemeClr val="dk1">
              <a:shade val="15000"/>
            </a:schemeClr>
          </a:lnRef>
          <a:fillRef idx="1">
            <a:schemeClr val="dk1"/>
          </a:fillRef>
          <a:effectRef idx="0">
            <a:schemeClr val="dk1"/>
          </a:effectRef>
          <a:fontRef idx="minor">
            <a:schemeClr val="lt1"/>
          </a:fontRef>
        </p:style>
        <p:txBody>
          <a:bodyPr wrap="none" lIns="0" tIns="0" rIns="0" bIns="0">
            <a:spAutoFit/>
          </a:bodyPr>
          <a:lstStyle/>
          <a:p>
            <a:pPr algn="ct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endParaRPr lang="ja-JP" altLang="en-US">
              <a:solidFill>
                <a:schemeClr val="tx1"/>
              </a:solidFill>
              <a:latin typeface="Nimbus Roman No9 L" pitchFamily="16" charset="0"/>
              <a:ea typeface="HG Mincho Light J" charset="0"/>
              <a:cs typeface="HG Mincho Light J"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4E8B2730-434E-B742-E300-8F4E086B02D5}"/>
              </a:ext>
            </a:extLst>
          </p:cNvPr>
          <p:cNvSpPr/>
          <p:nvPr/>
        </p:nvSpPr>
        <p:spPr>
          <a:xfrm>
            <a:off x="762000" y="747713"/>
            <a:ext cx="7694613" cy="5181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100" b="0">
              <a:solidFill>
                <a:srgbClr val="FFFFFF"/>
              </a:solidFill>
              <a:latin typeface="メイリオ" panose="020B0604030504040204" pitchFamily="50" charset="-128"/>
              <a:ea typeface="メイリオ" panose="020B0604030504040204" pitchFamily="50" charset="-128"/>
            </a:endParaRPr>
          </a:p>
        </p:txBody>
      </p:sp>
      <p:pic>
        <p:nvPicPr>
          <p:cNvPr id="57347" name="図 1">
            <a:extLst>
              <a:ext uri="{FF2B5EF4-FFF2-40B4-BE49-F238E27FC236}">
                <a16:creationId xmlns:a16="http://schemas.microsoft.com/office/drawing/2014/main" id="{B7B8FA6F-DC62-70F5-EBF6-1998DF3E22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8150" y="1509713"/>
            <a:ext cx="5678488" cy="434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正方形/長方形 3">
            <a:extLst>
              <a:ext uri="{FF2B5EF4-FFF2-40B4-BE49-F238E27FC236}">
                <a16:creationId xmlns:a16="http://schemas.microsoft.com/office/drawing/2014/main" id="{0E797955-6FEA-98E4-023B-578523A830A5}"/>
              </a:ext>
            </a:extLst>
          </p:cNvPr>
          <p:cNvSpPr>
            <a:spLocks noChangeArrowheads="1"/>
          </p:cNvSpPr>
          <p:nvPr/>
        </p:nvSpPr>
        <p:spPr bwMode="auto">
          <a:xfrm rot="-5400000">
            <a:off x="6876257" y="3291681"/>
            <a:ext cx="22177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0">
                <a:latin typeface="メイリオ" panose="020B0604030504040204" pitchFamily="50" charset="-128"/>
                <a:ea typeface="メイリオ" panose="020B0604030504040204" pitchFamily="50" charset="-128"/>
              </a:rPr>
              <a:t>Davis &amp; Shaw (2001)　</a:t>
            </a:r>
            <a:r>
              <a:rPr lang="en-US" altLang="ja-JP" sz="1400" b="0">
                <a:latin typeface="メイリオ" panose="020B0604030504040204" pitchFamily="50" charset="-128"/>
                <a:ea typeface="メイリオ" panose="020B0604030504040204" pitchFamily="50" charset="-128"/>
              </a:rPr>
              <a:t>Science 292</a:t>
            </a:r>
            <a:endParaRPr lang="ja-JP" altLang="en-US" sz="1400" b="0">
              <a:latin typeface="メイリオ" panose="020B0604030504040204" pitchFamily="50" charset="-128"/>
              <a:ea typeface="メイリオ" panose="020B0604030504040204" pitchFamily="50" charset="-128"/>
            </a:endParaRPr>
          </a:p>
        </p:txBody>
      </p:sp>
      <p:sp>
        <p:nvSpPr>
          <p:cNvPr id="57349" name="正方形/長方形 4">
            <a:extLst>
              <a:ext uri="{FF2B5EF4-FFF2-40B4-BE49-F238E27FC236}">
                <a16:creationId xmlns:a16="http://schemas.microsoft.com/office/drawing/2014/main" id="{49FF8E7A-0C0F-77DA-A4D5-23F35FA58922}"/>
              </a:ext>
            </a:extLst>
          </p:cNvPr>
          <p:cNvSpPr>
            <a:spLocks noChangeArrowheads="1"/>
          </p:cNvSpPr>
          <p:nvPr/>
        </p:nvSpPr>
        <p:spPr bwMode="auto">
          <a:xfrm>
            <a:off x="1247775" y="871538"/>
            <a:ext cx="6475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0">
                <a:solidFill>
                  <a:srgbClr val="00B050"/>
                </a:solidFill>
                <a:latin typeface="メイリオ" panose="020B0604030504040204" pitchFamily="50" charset="-128"/>
                <a:ea typeface="メイリオ" panose="020B0604030504040204" pitchFamily="50" charset="-128"/>
              </a:rPr>
              <a:t>花粉化石から推定された、北米大陸におけるトウヒ（常緑性針葉樹）とナラ（落葉性広葉樹）の最終氷期後の分布変化</a:t>
            </a:r>
          </a:p>
        </p:txBody>
      </p:sp>
      <p:sp>
        <p:nvSpPr>
          <p:cNvPr id="57350" name="テキスト ボックス 1">
            <a:extLst>
              <a:ext uri="{FF2B5EF4-FFF2-40B4-BE49-F238E27FC236}">
                <a16:creationId xmlns:a16="http://schemas.microsoft.com/office/drawing/2014/main" id="{C06F16BC-C69E-B933-1BC7-32B7D8ED02EC}"/>
              </a:ext>
            </a:extLst>
          </p:cNvPr>
          <p:cNvSpPr txBox="1">
            <a:spLocks noChangeArrowheads="1"/>
          </p:cNvSpPr>
          <p:nvPr/>
        </p:nvSpPr>
        <p:spPr bwMode="auto">
          <a:xfrm>
            <a:off x="5181600" y="5556250"/>
            <a:ext cx="1873250"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200" b="0">
                <a:latin typeface="メイリオ" panose="020B0604030504040204" pitchFamily="50" charset="-128"/>
                <a:ea typeface="メイリオ" panose="020B0604030504040204" pitchFamily="50" charset="-128"/>
              </a:rPr>
              <a:t>ローレンタイド氷床</a:t>
            </a:r>
          </a:p>
        </p:txBody>
      </p:sp>
      <p:sp>
        <p:nvSpPr>
          <p:cNvPr id="7" name="タイトル 1">
            <a:extLst>
              <a:ext uri="{FF2B5EF4-FFF2-40B4-BE49-F238E27FC236}">
                <a16:creationId xmlns:a16="http://schemas.microsoft.com/office/drawing/2014/main" id="{178FD6A0-1F9B-DF20-37A0-2D723D1E9747}"/>
              </a:ext>
            </a:extLst>
          </p:cNvPr>
          <p:cNvSpPr txBox="1">
            <a:spLocks/>
          </p:cNvSpPr>
          <p:nvPr/>
        </p:nvSpPr>
        <p:spPr>
          <a:xfrm>
            <a:off x="533400" y="6005513"/>
            <a:ext cx="8153400" cy="738187"/>
          </a:xfrm>
          <a:prstGeom prst="rect">
            <a:avLst/>
          </a:prstGeom>
          <a:solidFill>
            <a:srgbClr val="FFFF99"/>
          </a:solidFill>
        </p:spPr>
        <p:txBody>
          <a:bodyPr anchor="ctr"/>
          <a:lstStyle/>
          <a:p>
            <a:pPr>
              <a:defRPr/>
            </a:pPr>
            <a:r>
              <a:rPr lang="ja-JP" altLang="en-US" sz="2000" b="0" dirty="0">
                <a:latin typeface="メイリオ" panose="020B0604030504040204" pitchFamily="50" charset="-128"/>
                <a:ea typeface="メイリオ" panose="020B0604030504040204" pitchFamily="50" charset="-128"/>
                <a:cs typeface="+mj-cs"/>
              </a:rPr>
              <a:t>気候環境変動に応じて、森林群落全体が一斉に移動するわけでは無く、個々の樹種が、それぞれのニッチに基づいて個別に分布が変化した</a:t>
            </a:r>
            <a:endParaRPr lang="en-US" altLang="ja-JP" sz="2000" b="0" dirty="0">
              <a:latin typeface="メイリオ" panose="020B0604030504040204" pitchFamily="50" charset="-128"/>
              <a:ea typeface="メイリオ" panose="020B0604030504040204" pitchFamily="50" charset="-128"/>
              <a:cs typeface="+mj-cs"/>
            </a:endParaRPr>
          </a:p>
        </p:txBody>
      </p:sp>
      <p:sp>
        <p:nvSpPr>
          <p:cNvPr id="57352" name="四角形: 角を丸くする 2">
            <a:extLst>
              <a:ext uri="{FF2B5EF4-FFF2-40B4-BE49-F238E27FC236}">
                <a16:creationId xmlns:a16="http://schemas.microsoft.com/office/drawing/2014/main" id="{50721237-4B42-8350-D8DE-6A09CCCEFF7C}"/>
              </a:ext>
            </a:extLst>
          </p:cNvPr>
          <p:cNvSpPr>
            <a:spLocks noChangeArrowheads="1"/>
          </p:cNvSpPr>
          <p:nvPr/>
        </p:nvSpPr>
        <p:spPr bwMode="auto">
          <a:xfrm>
            <a:off x="3886200" y="1779588"/>
            <a:ext cx="914400" cy="3159125"/>
          </a:xfrm>
          <a:prstGeom prst="roundRect">
            <a:avLst>
              <a:gd name="adj" fmla="val 27750"/>
            </a:avLst>
          </a:prstGeom>
          <a:noFill/>
          <a:ln w="25400" algn="ctr">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57353" name="四角形: 角を丸くする 3">
            <a:extLst>
              <a:ext uri="{FF2B5EF4-FFF2-40B4-BE49-F238E27FC236}">
                <a16:creationId xmlns:a16="http://schemas.microsoft.com/office/drawing/2014/main" id="{001D0145-5122-741D-8E5B-5FA5ECF73934}"/>
              </a:ext>
            </a:extLst>
          </p:cNvPr>
          <p:cNvSpPr>
            <a:spLocks noChangeArrowheads="1"/>
          </p:cNvSpPr>
          <p:nvPr/>
        </p:nvSpPr>
        <p:spPr bwMode="auto">
          <a:xfrm>
            <a:off x="5867400" y="1779588"/>
            <a:ext cx="914400" cy="3159125"/>
          </a:xfrm>
          <a:prstGeom prst="roundRect">
            <a:avLst>
              <a:gd name="adj" fmla="val 27750"/>
            </a:avLst>
          </a:prstGeom>
          <a:noFill/>
          <a:ln w="25400" algn="ctr">
            <a:solidFill>
              <a:srgbClr val="0000FF"/>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57354" name="テキスト ボックス 2">
            <a:extLst>
              <a:ext uri="{FF2B5EF4-FFF2-40B4-BE49-F238E27FC236}">
                <a16:creationId xmlns:a16="http://schemas.microsoft.com/office/drawing/2014/main" id="{8AC31270-8236-EF17-D500-C841FDEE113C}"/>
              </a:ext>
            </a:extLst>
          </p:cNvPr>
          <p:cNvSpPr txBox="1">
            <a:spLocks noChangeArrowheads="1"/>
          </p:cNvSpPr>
          <p:nvPr/>
        </p:nvSpPr>
        <p:spPr bwMode="auto">
          <a:xfrm>
            <a:off x="1566863" y="5113338"/>
            <a:ext cx="20716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0">
                <a:solidFill>
                  <a:srgbClr val="0000FF"/>
                </a:solidFill>
                <a:latin typeface="メイリオ" panose="020B0604030504040204" pitchFamily="50" charset="-128"/>
                <a:ea typeface="メイリオ" panose="020B0604030504040204" pitchFamily="50" charset="-128"/>
              </a:rPr>
              <a:t>最終氷期の終わり頃には両樹種の分布はかなり重なっていたものの</a:t>
            </a:r>
          </a:p>
        </p:txBody>
      </p:sp>
      <p:sp>
        <p:nvSpPr>
          <p:cNvPr id="57355" name="テキスト ボックス 2">
            <a:extLst>
              <a:ext uri="{FF2B5EF4-FFF2-40B4-BE49-F238E27FC236}">
                <a16:creationId xmlns:a16="http://schemas.microsoft.com/office/drawing/2014/main" id="{D9C91348-B152-94CD-558A-70DCBBBA9633}"/>
              </a:ext>
            </a:extLst>
          </p:cNvPr>
          <p:cNvSpPr txBox="1">
            <a:spLocks noChangeArrowheads="1"/>
          </p:cNvSpPr>
          <p:nvPr/>
        </p:nvSpPr>
        <p:spPr bwMode="auto">
          <a:xfrm>
            <a:off x="6969125" y="4987925"/>
            <a:ext cx="15081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b="0">
                <a:solidFill>
                  <a:srgbClr val="0000FF"/>
                </a:solidFill>
                <a:latin typeface="メイリオ" panose="020B0604030504040204" pitchFamily="50" charset="-128"/>
                <a:ea typeface="メイリオ" panose="020B0604030504040204" pitchFamily="50" charset="-128"/>
              </a:rPr>
              <a:t>現在では、ほぼ同所的には生育していない</a:t>
            </a:r>
          </a:p>
        </p:txBody>
      </p:sp>
      <p:cxnSp>
        <p:nvCxnSpPr>
          <p:cNvPr id="57356" name="直線矢印コネクタ 9">
            <a:extLst>
              <a:ext uri="{FF2B5EF4-FFF2-40B4-BE49-F238E27FC236}">
                <a16:creationId xmlns:a16="http://schemas.microsoft.com/office/drawing/2014/main" id="{D9D2BC92-E97E-46CF-C7B7-F6EAA8D8D794}"/>
              </a:ext>
            </a:extLst>
          </p:cNvPr>
          <p:cNvCxnSpPr>
            <a:cxnSpLocks/>
          </p:cNvCxnSpPr>
          <p:nvPr/>
        </p:nvCxnSpPr>
        <p:spPr bwMode="auto">
          <a:xfrm flipV="1">
            <a:off x="3489325" y="4975225"/>
            <a:ext cx="455613" cy="333375"/>
          </a:xfrm>
          <a:prstGeom prst="straightConnector1">
            <a:avLst/>
          </a:prstGeom>
          <a:noFill/>
          <a:ln w="22225" algn="ctr">
            <a:solidFill>
              <a:srgbClr val="0000FF"/>
            </a:solidFill>
            <a:round/>
            <a:headEnd/>
            <a:tailEnd type="triangle" w="med" len="med"/>
          </a:ln>
          <a:extLst>
            <a:ext uri="{909E8E84-426E-40DD-AFC4-6F175D3DCCD1}">
              <a14:hiddenFill xmlns:a14="http://schemas.microsoft.com/office/drawing/2010/main">
                <a:noFill/>
              </a14:hiddenFill>
            </a:ext>
          </a:extLst>
        </p:spPr>
      </p:cxnSp>
      <p:cxnSp>
        <p:nvCxnSpPr>
          <p:cNvPr id="57357" name="直線矢印コネクタ 11">
            <a:extLst>
              <a:ext uri="{FF2B5EF4-FFF2-40B4-BE49-F238E27FC236}">
                <a16:creationId xmlns:a16="http://schemas.microsoft.com/office/drawing/2014/main" id="{9CE5F688-50F3-93F7-6C46-8A6A7C676563}"/>
              </a:ext>
            </a:extLst>
          </p:cNvPr>
          <p:cNvCxnSpPr>
            <a:cxnSpLocks/>
          </p:cNvCxnSpPr>
          <p:nvPr/>
        </p:nvCxnSpPr>
        <p:spPr bwMode="auto">
          <a:xfrm flipH="1" flipV="1">
            <a:off x="6662738" y="4945063"/>
            <a:ext cx="317500" cy="407987"/>
          </a:xfrm>
          <a:prstGeom prst="straightConnector1">
            <a:avLst/>
          </a:prstGeom>
          <a:noFill/>
          <a:ln w="22225" algn="ctr">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57358" name="Text Box 2">
            <a:extLst>
              <a:ext uri="{FF2B5EF4-FFF2-40B4-BE49-F238E27FC236}">
                <a16:creationId xmlns:a16="http://schemas.microsoft.com/office/drawing/2014/main" id="{F5E1C096-10A3-A589-F649-7AE714DE38AF}"/>
              </a:ext>
            </a:extLst>
          </p:cNvPr>
          <p:cNvSpPr txBox="1">
            <a:spLocks noChangeArrowheads="1"/>
          </p:cNvSpPr>
          <p:nvPr/>
        </p:nvSpPr>
        <p:spPr bwMode="auto">
          <a:xfrm>
            <a:off x="417513" y="246063"/>
            <a:ext cx="82692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0">
                <a:solidFill>
                  <a:srgbClr val="000099"/>
                </a:solidFill>
                <a:latin typeface="メイリオ" panose="020B0604030504040204" pitchFamily="50" charset="-128"/>
                <a:ea typeface="メイリオ" panose="020B0604030504040204" pitchFamily="50" charset="-128"/>
              </a:rPr>
              <a:t>バイオームや植生タイプという植生分類手法の限界</a:t>
            </a:r>
            <a:endParaRPr lang="en-US" altLang="ja-JP" sz="2400" b="0">
              <a:solidFill>
                <a:srgbClr val="000099"/>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6497D30-E343-9E6C-5022-759472CD8C25}"/>
              </a:ext>
            </a:extLst>
          </p:cNvPr>
          <p:cNvSpPr txBox="1"/>
          <p:nvPr/>
        </p:nvSpPr>
        <p:spPr>
          <a:xfrm>
            <a:off x="685800" y="1404938"/>
            <a:ext cx="7772400" cy="4462462"/>
          </a:xfrm>
          <a:prstGeom prst="rect">
            <a:avLst/>
          </a:prstGeom>
          <a:solidFill>
            <a:schemeClr val="bg1"/>
          </a:solidFill>
          <a:ln>
            <a:solidFill>
              <a:schemeClr val="tx1"/>
            </a:solidFill>
          </a:ln>
        </p:spPr>
        <p:txBody>
          <a:bodyPr>
            <a:spAutoFit/>
          </a:bodyPr>
          <a:lstStyle/>
          <a:p>
            <a:pPr>
              <a:lnSpc>
                <a:spcPct val="150000"/>
              </a:lnSpc>
              <a:defRPr/>
            </a:pPr>
            <a:r>
              <a:rPr lang="ja-JP" altLang="en-US" sz="3200" b="0" dirty="0">
                <a:latin typeface="メイリオ" panose="020B0604030504040204" pitchFamily="50" charset="-128"/>
                <a:ea typeface="メイリオ" panose="020B0604030504040204" pitchFamily="50" charset="-128"/>
              </a:rPr>
              <a:t>1. 気候モデル発達の歴史</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2. 気候に対応した植生分布</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3. 気候エンベロープモデル</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4. 気候エンベロープで扱えない諸問題</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5. 動的全球植生モデル（DGVM）</a:t>
            </a:r>
          </a:p>
          <a:p>
            <a:pPr>
              <a:lnSpc>
                <a:spcPct val="150000"/>
              </a:lnSpc>
              <a:defRPr/>
            </a:pPr>
            <a:r>
              <a:rPr lang="en-US" altLang="ja-JP" sz="3200" b="0" dirty="0">
                <a:solidFill>
                  <a:schemeClr val="bg1">
                    <a:lumMod val="75000"/>
                  </a:schemeClr>
                </a:solidFill>
                <a:latin typeface="メイリオ" panose="020B0604030504040204" pitchFamily="50" charset="-128"/>
                <a:ea typeface="メイリオ" panose="020B0604030504040204" pitchFamily="50" charset="-128"/>
              </a:rPr>
              <a:t>6</a:t>
            </a: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 DGVMの現状と課題</a:t>
            </a:r>
          </a:p>
        </p:txBody>
      </p:sp>
      <p:sp>
        <p:nvSpPr>
          <p:cNvPr id="8195" name="Rectangle 5">
            <a:extLst>
              <a:ext uri="{FF2B5EF4-FFF2-40B4-BE49-F238E27FC236}">
                <a16:creationId xmlns:a16="http://schemas.microsoft.com/office/drawing/2014/main" id="{1A674A94-F882-FAF1-8BD0-4A24C75360F4}"/>
              </a:ext>
            </a:extLst>
          </p:cNvPr>
          <p:cNvSpPr>
            <a:spLocks noChangeArrowheads="1"/>
          </p:cNvSpPr>
          <p:nvPr/>
        </p:nvSpPr>
        <p:spPr bwMode="auto">
          <a:xfrm>
            <a:off x="838200" y="609600"/>
            <a:ext cx="72469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FF"/>
                </a:solidFill>
                <a:latin typeface="メイリオ" panose="020B0604030504040204" pitchFamily="50" charset="-128"/>
                <a:ea typeface="メイリオ" panose="020B0604030504040204" pitchFamily="50" charset="-128"/>
              </a:rPr>
              <a:t>コンテンツ</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a:extLst>
              <a:ext uri="{FF2B5EF4-FFF2-40B4-BE49-F238E27FC236}">
                <a16:creationId xmlns:a16="http://schemas.microsoft.com/office/drawing/2014/main" id="{B94472D8-3529-BAEF-7E06-FF5D03893AEC}"/>
              </a:ext>
            </a:extLst>
          </p:cNvPr>
          <p:cNvSpPr/>
          <p:nvPr/>
        </p:nvSpPr>
        <p:spPr>
          <a:xfrm>
            <a:off x="4622800" y="1677988"/>
            <a:ext cx="4287838" cy="3324225"/>
          </a:xfrm>
          <a:prstGeom prst="roundRect">
            <a:avLst>
              <a:gd name="adj" fmla="val 68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kumimoji="1" lang="ja-JP" altLang="en-US" sz="1200" b="0">
              <a:solidFill>
                <a:srgbClr val="FFFFFF"/>
              </a:solidFill>
              <a:latin typeface="Arial" panose="020B0604020202020204" pitchFamily="34" charset="0"/>
              <a:ea typeface="ＭＳ Ｐゴシック" panose="020B0600070205080204" pitchFamily="50" charset="-128"/>
            </a:endParaRPr>
          </a:p>
        </p:txBody>
      </p:sp>
      <p:sp>
        <p:nvSpPr>
          <p:cNvPr id="3" name="角丸四角形 2">
            <a:extLst>
              <a:ext uri="{FF2B5EF4-FFF2-40B4-BE49-F238E27FC236}">
                <a16:creationId xmlns:a16="http://schemas.microsoft.com/office/drawing/2014/main" id="{47BE3700-3568-BEA6-8DC8-F9C0C03A4A83}"/>
              </a:ext>
            </a:extLst>
          </p:cNvPr>
          <p:cNvSpPr/>
          <p:nvPr/>
        </p:nvSpPr>
        <p:spPr>
          <a:xfrm>
            <a:off x="153988" y="1677988"/>
            <a:ext cx="4418012" cy="3324225"/>
          </a:xfrm>
          <a:prstGeom prst="roundRect">
            <a:avLst>
              <a:gd name="adj" fmla="val 689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kumimoji="1" lang="ja-JP" altLang="en-US" sz="1200" b="0">
              <a:solidFill>
                <a:srgbClr val="FFFFFF"/>
              </a:solidFill>
              <a:latin typeface="Arial" panose="020B0604020202020204" pitchFamily="34" charset="0"/>
              <a:ea typeface="ＭＳ Ｐゴシック" panose="020B0600070205080204" pitchFamily="50" charset="-128"/>
            </a:endParaRPr>
          </a:p>
        </p:txBody>
      </p:sp>
      <p:sp>
        <p:nvSpPr>
          <p:cNvPr id="59396" name="正方形/長方形 3">
            <a:extLst>
              <a:ext uri="{FF2B5EF4-FFF2-40B4-BE49-F238E27FC236}">
                <a16:creationId xmlns:a16="http://schemas.microsoft.com/office/drawing/2014/main" id="{ACF9F6DA-1650-764F-B445-79081D1CACF8}"/>
              </a:ext>
            </a:extLst>
          </p:cNvPr>
          <p:cNvSpPr>
            <a:spLocks noChangeArrowheads="1"/>
          </p:cNvSpPr>
          <p:nvPr/>
        </p:nvSpPr>
        <p:spPr bwMode="auto">
          <a:xfrm>
            <a:off x="471488" y="1114425"/>
            <a:ext cx="80041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100" b="0">
                <a:solidFill>
                  <a:srgbClr val="FF0000"/>
                </a:solidFill>
                <a:latin typeface="メイリオ" panose="020B0604030504040204" pitchFamily="50" charset="-128"/>
                <a:ea typeface="メイリオ" panose="020B0604030504040204" pitchFamily="50" charset="-128"/>
              </a:rPr>
              <a:t>遷移</a:t>
            </a:r>
            <a:r>
              <a:rPr lang="ja-JP" altLang="en-US" sz="2100" b="0">
                <a:latin typeface="メイリオ" panose="020B0604030504040204" pitchFamily="50" charset="-128"/>
                <a:ea typeface="メイリオ" panose="020B0604030504040204" pitchFamily="50" charset="-128"/>
              </a:rPr>
              <a:t>：植物における、攪乱からの時間経過に対してのニッチ分割</a:t>
            </a:r>
          </a:p>
        </p:txBody>
      </p:sp>
      <p:pic>
        <p:nvPicPr>
          <p:cNvPr id="59397" name="図 4">
            <a:extLst>
              <a:ext uri="{FF2B5EF4-FFF2-40B4-BE49-F238E27FC236}">
                <a16:creationId xmlns:a16="http://schemas.microsoft.com/office/drawing/2014/main" id="{AAAF0C4D-BD63-F2A7-7323-10858F38A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725" y="2182813"/>
            <a:ext cx="4014788"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正方形/長方形 5">
            <a:extLst>
              <a:ext uri="{FF2B5EF4-FFF2-40B4-BE49-F238E27FC236}">
                <a16:creationId xmlns:a16="http://schemas.microsoft.com/office/drawing/2014/main" id="{14582187-A939-B961-3CED-1C68FBA2D28C}"/>
              </a:ext>
            </a:extLst>
          </p:cNvPr>
          <p:cNvSpPr>
            <a:spLocks noChangeArrowheads="1"/>
          </p:cNvSpPr>
          <p:nvPr/>
        </p:nvSpPr>
        <p:spPr bwMode="auto">
          <a:xfrm>
            <a:off x="6646863" y="4770438"/>
            <a:ext cx="2497137"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b="0">
                <a:latin typeface="メイリオ" panose="020B0604030504040204" pitchFamily="50" charset="-128"/>
                <a:ea typeface="メイリオ" panose="020B0604030504040204" pitchFamily="50" charset="-128"/>
              </a:rPr>
              <a:t>図の出典：冨田啓介「はじめて地理学」</a:t>
            </a:r>
          </a:p>
        </p:txBody>
      </p:sp>
      <p:sp>
        <p:nvSpPr>
          <p:cNvPr id="59399" name="正方形/長方形 6">
            <a:extLst>
              <a:ext uri="{FF2B5EF4-FFF2-40B4-BE49-F238E27FC236}">
                <a16:creationId xmlns:a16="http://schemas.microsoft.com/office/drawing/2014/main" id="{F5E59F2F-F63A-2FAD-3367-600E74799408}"/>
              </a:ext>
            </a:extLst>
          </p:cNvPr>
          <p:cNvSpPr>
            <a:spLocks noChangeArrowheads="1"/>
          </p:cNvSpPr>
          <p:nvPr/>
        </p:nvSpPr>
        <p:spPr bwMode="auto">
          <a:xfrm>
            <a:off x="4414838" y="1792288"/>
            <a:ext cx="4729162"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00" b="0">
                <a:latin typeface="メイリオ" panose="020B0604030504040204" pitchFamily="50" charset="-128"/>
                <a:ea typeface="メイリオ" panose="020B0604030504040204" pitchFamily="50" charset="-128"/>
              </a:rPr>
              <a:t>二次遷移</a:t>
            </a:r>
            <a:endParaRPr lang="en-US" altLang="ja-JP" sz="1800" b="0">
              <a:latin typeface="メイリオ" panose="020B0604030504040204" pitchFamily="50" charset="-128"/>
              <a:ea typeface="メイリオ" panose="020B0604030504040204" pitchFamily="50" charset="-128"/>
            </a:endParaRPr>
          </a:p>
          <a:p>
            <a:pPr algn="ctr">
              <a:spcBef>
                <a:spcPct val="0"/>
              </a:spcBef>
              <a:buFontTx/>
              <a:buNone/>
            </a:pPr>
            <a:r>
              <a:rPr lang="ja-JP" altLang="en-US" sz="1500" b="0">
                <a:latin typeface="メイリオ" panose="020B0604030504040204" pitchFamily="50" charset="-128"/>
                <a:ea typeface="メイリオ" panose="020B0604030504040204" pitchFamily="50" charset="-128"/>
              </a:rPr>
              <a:t>（土壌のある条件で始まる遷移）</a:t>
            </a:r>
          </a:p>
        </p:txBody>
      </p:sp>
      <p:sp>
        <p:nvSpPr>
          <p:cNvPr id="59400" name="正方形/長方形 11">
            <a:extLst>
              <a:ext uri="{FF2B5EF4-FFF2-40B4-BE49-F238E27FC236}">
                <a16:creationId xmlns:a16="http://schemas.microsoft.com/office/drawing/2014/main" id="{4C3E2EAD-7657-9101-0540-C0FFBCC53932}"/>
              </a:ext>
            </a:extLst>
          </p:cNvPr>
          <p:cNvSpPr>
            <a:spLocks noChangeArrowheads="1"/>
          </p:cNvSpPr>
          <p:nvPr/>
        </p:nvSpPr>
        <p:spPr bwMode="auto">
          <a:xfrm>
            <a:off x="1443038" y="4637088"/>
            <a:ext cx="3349625"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b="0">
                <a:latin typeface="メイリオ" panose="020B0604030504040204" pitchFamily="50" charset="-128"/>
                <a:ea typeface="メイリオ" panose="020B0604030504040204" pitchFamily="50" charset="-128"/>
              </a:rPr>
              <a:t>図の出典：</a:t>
            </a:r>
            <a:r>
              <a:rPr lang="en-US" altLang="ja-JP" sz="900" b="0">
                <a:latin typeface="メイリオ" panose="020B0604030504040204" pitchFamily="50" charset="-128"/>
                <a:ea typeface="メイリオ" panose="020B0604030504040204" pitchFamily="50" charset="-128"/>
              </a:rPr>
              <a:t>schoolbag.info/biology/concepts/108.html</a:t>
            </a:r>
            <a:endParaRPr lang="ja-JP" altLang="en-US" sz="900" b="0">
              <a:latin typeface="メイリオ" panose="020B0604030504040204" pitchFamily="50" charset="-128"/>
              <a:ea typeface="メイリオ" panose="020B0604030504040204" pitchFamily="50" charset="-128"/>
            </a:endParaRPr>
          </a:p>
        </p:txBody>
      </p:sp>
      <p:sp>
        <p:nvSpPr>
          <p:cNvPr id="59401" name="正方形/長方形 12">
            <a:extLst>
              <a:ext uri="{FF2B5EF4-FFF2-40B4-BE49-F238E27FC236}">
                <a16:creationId xmlns:a16="http://schemas.microsoft.com/office/drawing/2014/main" id="{02FEAC8C-E810-D606-69A4-B239CE3E669B}"/>
              </a:ext>
            </a:extLst>
          </p:cNvPr>
          <p:cNvSpPr>
            <a:spLocks noChangeArrowheads="1"/>
          </p:cNvSpPr>
          <p:nvPr/>
        </p:nvSpPr>
        <p:spPr bwMode="auto">
          <a:xfrm>
            <a:off x="609600" y="1792288"/>
            <a:ext cx="36925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00" b="0">
                <a:latin typeface="メイリオ" panose="020B0604030504040204" pitchFamily="50" charset="-128"/>
                <a:ea typeface="メイリオ" panose="020B0604030504040204" pitchFamily="50" charset="-128"/>
              </a:rPr>
              <a:t>一次遷移</a:t>
            </a:r>
            <a:endParaRPr lang="en-US" altLang="ja-JP" sz="1800" b="0">
              <a:latin typeface="メイリオ" panose="020B0604030504040204" pitchFamily="50" charset="-128"/>
              <a:ea typeface="メイリオ" panose="020B0604030504040204" pitchFamily="50" charset="-128"/>
            </a:endParaRPr>
          </a:p>
          <a:p>
            <a:pPr algn="ctr">
              <a:spcBef>
                <a:spcPct val="0"/>
              </a:spcBef>
              <a:buFontTx/>
              <a:buNone/>
            </a:pPr>
            <a:r>
              <a:rPr lang="ja-JP" altLang="en-US" sz="1500" b="0">
                <a:latin typeface="メイリオ" panose="020B0604030504040204" pitchFamily="50" charset="-128"/>
                <a:ea typeface="メイリオ" panose="020B0604030504040204" pitchFamily="50" charset="-128"/>
              </a:rPr>
              <a:t>（土壌のない条件から始まる遷移）</a:t>
            </a:r>
          </a:p>
        </p:txBody>
      </p:sp>
      <p:pic>
        <p:nvPicPr>
          <p:cNvPr id="59402" name="Picture 2" descr="http://schoolbag.info/biology/concepts/concepts.files/image474.jpg">
            <a:extLst>
              <a:ext uri="{FF2B5EF4-FFF2-40B4-BE49-F238E27FC236}">
                <a16:creationId xmlns:a16="http://schemas.microsoft.com/office/drawing/2014/main" id="{608726F6-92E2-E97D-8432-3A41A54B67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8" y="2432050"/>
            <a:ext cx="4319587"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3" name="正方形/長方形 8">
            <a:extLst>
              <a:ext uri="{FF2B5EF4-FFF2-40B4-BE49-F238E27FC236}">
                <a16:creationId xmlns:a16="http://schemas.microsoft.com/office/drawing/2014/main" id="{C7A2BFA5-F0E8-6122-61EE-071AB2976E6F}"/>
              </a:ext>
            </a:extLst>
          </p:cNvPr>
          <p:cNvSpPr>
            <a:spLocks noChangeArrowheads="1"/>
          </p:cNvSpPr>
          <p:nvPr/>
        </p:nvSpPr>
        <p:spPr bwMode="auto">
          <a:xfrm>
            <a:off x="320675" y="5278438"/>
            <a:ext cx="8558213" cy="9556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600"/>
              </a:spcAft>
              <a:buFontTx/>
              <a:buNone/>
            </a:pPr>
            <a:r>
              <a:rPr lang="ja-JP" altLang="en-US" sz="1700" b="0">
                <a:latin typeface="メイリオ" panose="020B0604030504040204" pitchFamily="50" charset="-128"/>
                <a:ea typeface="メイリオ" panose="020B0604030504040204" pitchFamily="50" charset="-128"/>
              </a:rPr>
              <a:t>遷移は攪乱後の植生回復において、優占種が次々と代わる現象であるが、これは植生の発達に伴う環境変化が、ニッチの異なる植物種を次々と優占させることで生じる。</a:t>
            </a:r>
            <a:endParaRPr lang="en-US" altLang="ja-JP" sz="1700" b="0">
              <a:latin typeface="メイリオ" panose="020B0604030504040204" pitchFamily="50" charset="-128"/>
              <a:ea typeface="メイリオ" panose="020B0604030504040204" pitchFamily="50" charset="-128"/>
            </a:endParaRPr>
          </a:p>
          <a:p>
            <a:pPr>
              <a:spcBef>
                <a:spcPct val="0"/>
              </a:spcBef>
              <a:buFontTx/>
              <a:buNone/>
            </a:pPr>
            <a:r>
              <a:rPr lang="ja-JP" altLang="en-US" sz="1700" b="0">
                <a:latin typeface="Nimbus Roman No9 L" pitchFamily="16" charset="0"/>
                <a:ea typeface="メイリオ" panose="020B0604030504040204" pitchFamily="50" charset="-128"/>
              </a:rPr>
              <a:t>このような過渡的な変化も気候エンベロープモデルでは扱う事ができない。</a:t>
            </a:r>
          </a:p>
        </p:txBody>
      </p:sp>
      <p:sp>
        <p:nvSpPr>
          <p:cNvPr id="59404" name="Text Box 2">
            <a:extLst>
              <a:ext uri="{FF2B5EF4-FFF2-40B4-BE49-F238E27FC236}">
                <a16:creationId xmlns:a16="http://schemas.microsoft.com/office/drawing/2014/main" id="{70429259-DDDD-0782-6B91-562D7661C6C1}"/>
              </a:ext>
            </a:extLst>
          </p:cNvPr>
          <p:cNvSpPr txBox="1">
            <a:spLocks noChangeArrowheads="1"/>
          </p:cNvSpPr>
          <p:nvPr/>
        </p:nvSpPr>
        <p:spPr bwMode="auto">
          <a:xfrm>
            <a:off x="339725" y="325438"/>
            <a:ext cx="82677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b="0">
                <a:solidFill>
                  <a:srgbClr val="000099"/>
                </a:solidFill>
                <a:latin typeface="メイリオ" panose="020B0604030504040204" pitchFamily="50" charset="-128"/>
                <a:ea typeface="メイリオ" panose="020B0604030504040204" pitchFamily="50" charset="-128"/>
              </a:rPr>
              <a:t>氷河退行跡地の植生回復は、土壌の発達に伴って生じる</a:t>
            </a:r>
            <a:endParaRPr lang="en-US" altLang="ja-JP" sz="2400" b="0">
              <a:solidFill>
                <a:srgbClr val="000099"/>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C128D08-EDCB-9362-5658-547E2F427F31}"/>
              </a:ext>
            </a:extLst>
          </p:cNvPr>
          <p:cNvSpPr txBox="1"/>
          <p:nvPr/>
        </p:nvSpPr>
        <p:spPr>
          <a:xfrm>
            <a:off x="685800" y="1404938"/>
            <a:ext cx="7772400" cy="4462462"/>
          </a:xfrm>
          <a:prstGeom prst="rect">
            <a:avLst/>
          </a:prstGeom>
          <a:solidFill>
            <a:schemeClr val="bg1"/>
          </a:solidFill>
          <a:ln>
            <a:solidFill>
              <a:schemeClr val="tx1"/>
            </a:solidFill>
          </a:ln>
        </p:spPr>
        <p:txBody>
          <a:bodyPr>
            <a:spAutoFit/>
          </a:bodyPr>
          <a:lstStyle/>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1. 気候モデル発達の歴史</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2. 気候に対応した植生分布</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3. 気候エンベロープモデル</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4. 気候エンベロープで扱えない諸問題</a:t>
            </a:r>
          </a:p>
          <a:p>
            <a:pPr>
              <a:lnSpc>
                <a:spcPct val="150000"/>
              </a:lnSpc>
              <a:defRPr/>
            </a:pPr>
            <a:r>
              <a:rPr lang="ja-JP" altLang="en-US" sz="3200" b="0" dirty="0">
                <a:latin typeface="メイリオ" panose="020B0604030504040204" pitchFamily="50" charset="-128"/>
                <a:ea typeface="メイリオ" panose="020B0604030504040204" pitchFamily="50" charset="-128"/>
              </a:rPr>
              <a:t>5. 動的全球植生モデル（DGVM）</a:t>
            </a:r>
          </a:p>
          <a:p>
            <a:pPr>
              <a:lnSpc>
                <a:spcPct val="150000"/>
              </a:lnSpc>
              <a:defRPr/>
            </a:pPr>
            <a:r>
              <a:rPr lang="en-US" altLang="ja-JP" sz="3200" b="0" dirty="0">
                <a:solidFill>
                  <a:schemeClr val="bg1">
                    <a:lumMod val="75000"/>
                  </a:schemeClr>
                </a:solidFill>
                <a:latin typeface="メイリオ" panose="020B0604030504040204" pitchFamily="50" charset="-128"/>
                <a:ea typeface="メイリオ" panose="020B0604030504040204" pitchFamily="50" charset="-128"/>
              </a:rPr>
              <a:t>6</a:t>
            </a: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 DGVMの現状と課題</a:t>
            </a:r>
          </a:p>
        </p:txBody>
      </p:sp>
      <p:sp>
        <p:nvSpPr>
          <p:cNvPr id="61443" name="Rectangle 5">
            <a:extLst>
              <a:ext uri="{FF2B5EF4-FFF2-40B4-BE49-F238E27FC236}">
                <a16:creationId xmlns:a16="http://schemas.microsoft.com/office/drawing/2014/main" id="{EA11C652-F4E7-7A4D-F788-C0732B1FC967}"/>
              </a:ext>
            </a:extLst>
          </p:cNvPr>
          <p:cNvSpPr>
            <a:spLocks noChangeArrowheads="1"/>
          </p:cNvSpPr>
          <p:nvPr/>
        </p:nvSpPr>
        <p:spPr bwMode="auto">
          <a:xfrm>
            <a:off x="838200" y="609600"/>
            <a:ext cx="72469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FF"/>
                </a:solidFill>
                <a:latin typeface="メイリオ" panose="020B0604030504040204" pitchFamily="50" charset="-128"/>
                <a:ea typeface="メイリオ" panose="020B0604030504040204" pitchFamily="50" charset="-128"/>
              </a:rPr>
              <a:t>コンテンツ</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8">
            <a:extLst>
              <a:ext uri="{FF2B5EF4-FFF2-40B4-BE49-F238E27FC236}">
                <a16:creationId xmlns:a16="http://schemas.microsoft.com/office/drawing/2014/main" id="{7D35715B-2E7A-6D5A-3CAC-A7AF4607AB1B}"/>
              </a:ext>
            </a:extLst>
          </p:cNvPr>
          <p:cNvSpPr>
            <a:spLocks noChangeArrowheads="1"/>
          </p:cNvSpPr>
          <p:nvPr/>
        </p:nvSpPr>
        <p:spPr bwMode="auto">
          <a:xfrm>
            <a:off x="288925" y="1670050"/>
            <a:ext cx="8534400" cy="4121150"/>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62467" name="Text Box 3">
            <a:extLst>
              <a:ext uri="{FF2B5EF4-FFF2-40B4-BE49-F238E27FC236}">
                <a16:creationId xmlns:a16="http://schemas.microsoft.com/office/drawing/2014/main" id="{663B6634-D425-AC90-F3AA-AB78F80A0140}"/>
              </a:ext>
            </a:extLst>
          </p:cNvPr>
          <p:cNvSpPr txBox="1">
            <a:spLocks noChangeArrowheads="1"/>
          </p:cNvSpPr>
          <p:nvPr/>
        </p:nvSpPr>
        <p:spPr bwMode="auto">
          <a:xfrm>
            <a:off x="838200" y="3967163"/>
            <a:ext cx="78486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9pPr>
          </a:lstStyle>
          <a:p>
            <a:pPr eaLnBrk="1">
              <a:lnSpc>
                <a:spcPct val="97000"/>
              </a:lnSpc>
              <a:spcBef>
                <a:spcPct val="0"/>
              </a:spcBef>
              <a:buClr>
                <a:srgbClr val="000000"/>
              </a:buClr>
              <a:buFontTx/>
              <a:buNone/>
            </a:pPr>
            <a:r>
              <a:rPr lang="en-GB" altLang="ja-JP" sz="1400" b="0">
                <a:latin typeface="メイリオ" panose="020B0604030504040204" pitchFamily="50" charset="-128"/>
                <a:ea typeface="メイリオ" panose="020B0604030504040204" pitchFamily="50" charset="-128"/>
              </a:rPr>
              <a:t>Hours          Months          Years               Decades         Centuries            Millennia    </a:t>
            </a:r>
          </a:p>
        </p:txBody>
      </p:sp>
      <p:sp>
        <p:nvSpPr>
          <p:cNvPr id="62468" name="Line 4">
            <a:extLst>
              <a:ext uri="{FF2B5EF4-FFF2-40B4-BE49-F238E27FC236}">
                <a16:creationId xmlns:a16="http://schemas.microsoft.com/office/drawing/2014/main" id="{C9F5B17B-8D3B-45E6-A0DF-35ED51563C24}"/>
              </a:ext>
            </a:extLst>
          </p:cNvPr>
          <p:cNvSpPr>
            <a:spLocks noChangeShapeType="1"/>
          </p:cNvSpPr>
          <p:nvPr/>
        </p:nvSpPr>
        <p:spPr bwMode="auto">
          <a:xfrm>
            <a:off x="365125" y="3814763"/>
            <a:ext cx="8305800" cy="0"/>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2469" name="Line 5">
            <a:extLst>
              <a:ext uri="{FF2B5EF4-FFF2-40B4-BE49-F238E27FC236}">
                <a16:creationId xmlns:a16="http://schemas.microsoft.com/office/drawing/2014/main" id="{7A7D71F8-74EC-D0A0-8FC7-B148B86E027A}"/>
              </a:ext>
            </a:extLst>
          </p:cNvPr>
          <p:cNvSpPr>
            <a:spLocks noChangeShapeType="1"/>
          </p:cNvSpPr>
          <p:nvPr/>
        </p:nvSpPr>
        <p:spPr bwMode="auto">
          <a:xfrm>
            <a:off x="3581400" y="3814763"/>
            <a:ext cx="1588" cy="152400"/>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2470" name="Line 6">
            <a:extLst>
              <a:ext uri="{FF2B5EF4-FFF2-40B4-BE49-F238E27FC236}">
                <a16:creationId xmlns:a16="http://schemas.microsoft.com/office/drawing/2014/main" id="{EAE657F0-4B57-CCFE-8A7E-A63D2466312E}"/>
              </a:ext>
            </a:extLst>
          </p:cNvPr>
          <p:cNvSpPr>
            <a:spLocks noChangeShapeType="1"/>
          </p:cNvSpPr>
          <p:nvPr/>
        </p:nvSpPr>
        <p:spPr bwMode="auto">
          <a:xfrm>
            <a:off x="5089525" y="3814763"/>
            <a:ext cx="1588" cy="152400"/>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2471" name="Line 7">
            <a:extLst>
              <a:ext uri="{FF2B5EF4-FFF2-40B4-BE49-F238E27FC236}">
                <a16:creationId xmlns:a16="http://schemas.microsoft.com/office/drawing/2014/main" id="{7B4F4DA7-9D42-DCD4-F3B1-B33F32BB5EF2}"/>
              </a:ext>
            </a:extLst>
          </p:cNvPr>
          <p:cNvSpPr>
            <a:spLocks noChangeShapeType="1"/>
          </p:cNvSpPr>
          <p:nvPr/>
        </p:nvSpPr>
        <p:spPr bwMode="auto">
          <a:xfrm>
            <a:off x="8077200" y="3803650"/>
            <a:ext cx="1588" cy="152400"/>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2472" name="Text Box 8">
            <a:extLst>
              <a:ext uri="{FF2B5EF4-FFF2-40B4-BE49-F238E27FC236}">
                <a16:creationId xmlns:a16="http://schemas.microsoft.com/office/drawing/2014/main" id="{99664642-728B-D05B-3A02-F9B4A7C366D9}"/>
              </a:ext>
            </a:extLst>
          </p:cNvPr>
          <p:cNvSpPr txBox="1">
            <a:spLocks noChangeArrowheads="1"/>
          </p:cNvSpPr>
          <p:nvPr/>
        </p:nvSpPr>
        <p:spPr bwMode="auto">
          <a:xfrm>
            <a:off x="685800" y="1757363"/>
            <a:ext cx="213360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97000"/>
              </a:lnSpc>
              <a:spcBef>
                <a:spcPts val="1113"/>
              </a:spcBef>
              <a:buClr>
                <a:srgbClr val="000000"/>
              </a:buClr>
              <a:buFontTx/>
              <a:buNone/>
            </a:pPr>
            <a:r>
              <a:rPr lang="ja-JP" altLang="en-GB" sz="2400" b="0">
                <a:latin typeface="メイリオ" panose="020B0604030504040204" pitchFamily="50" charset="-128"/>
                <a:ea typeface="メイリオ" panose="020B0604030504040204" pitchFamily="50" charset="-128"/>
              </a:rPr>
              <a:t>生理プロセス</a:t>
            </a:r>
            <a:endParaRPr lang="en-GB" altLang="ja-JP" sz="2400" b="0">
              <a:latin typeface="メイリオ" panose="020B0604030504040204" pitchFamily="50" charset="-128"/>
              <a:ea typeface="メイリオ" panose="020B0604030504040204" pitchFamily="50" charset="-128"/>
            </a:endParaRPr>
          </a:p>
        </p:txBody>
      </p:sp>
      <p:sp>
        <p:nvSpPr>
          <p:cNvPr id="62473" name="Text Box 11">
            <a:extLst>
              <a:ext uri="{FF2B5EF4-FFF2-40B4-BE49-F238E27FC236}">
                <a16:creationId xmlns:a16="http://schemas.microsoft.com/office/drawing/2014/main" id="{A1F6098C-0F2F-B7C1-259E-C4F4D9059528}"/>
              </a:ext>
            </a:extLst>
          </p:cNvPr>
          <p:cNvSpPr txBox="1">
            <a:spLocks noChangeArrowheads="1"/>
          </p:cNvSpPr>
          <p:nvPr/>
        </p:nvSpPr>
        <p:spPr bwMode="auto">
          <a:xfrm>
            <a:off x="6629400" y="1757363"/>
            <a:ext cx="213360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9pPr>
          </a:lstStyle>
          <a:p>
            <a:pPr algn="r" eaLnBrk="1">
              <a:lnSpc>
                <a:spcPct val="97000"/>
              </a:lnSpc>
              <a:spcBef>
                <a:spcPts val="1113"/>
              </a:spcBef>
              <a:buClr>
                <a:srgbClr val="000000"/>
              </a:buClr>
              <a:buFontTx/>
              <a:buNone/>
            </a:pPr>
            <a:r>
              <a:rPr lang="ja-JP" altLang="en-GB" sz="2400" b="0">
                <a:latin typeface="メイリオ" panose="020B0604030504040204" pitchFamily="50" charset="-128"/>
                <a:ea typeface="メイリオ" panose="020B0604030504040204" pitchFamily="50" charset="-128"/>
              </a:rPr>
              <a:t>植物地理</a:t>
            </a:r>
            <a:endParaRPr lang="en-GB" altLang="ja-JP" sz="2400" b="0">
              <a:latin typeface="メイリオ" panose="020B0604030504040204" pitchFamily="50" charset="-128"/>
              <a:ea typeface="メイリオ" panose="020B0604030504040204" pitchFamily="50" charset="-128"/>
            </a:endParaRPr>
          </a:p>
        </p:txBody>
      </p:sp>
      <p:sp>
        <p:nvSpPr>
          <p:cNvPr id="62474" name="Text Box 13">
            <a:extLst>
              <a:ext uri="{FF2B5EF4-FFF2-40B4-BE49-F238E27FC236}">
                <a16:creationId xmlns:a16="http://schemas.microsoft.com/office/drawing/2014/main" id="{1932AA42-0E25-F8FF-591D-6E77B01585DB}"/>
              </a:ext>
            </a:extLst>
          </p:cNvPr>
          <p:cNvSpPr txBox="1">
            <a:spLocks noChangeArrowheads="1"/>
          </p:cNvSpPr>
          <p:nvPr/>
        </p:nvSpPr>
        <p:spPr bwMode="auto">
          <a:xfrm>
            <a:off x="547688" y="5233988"/>
            <a:ext cx="78343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r>
              <a:rPr lang="ja-JP" altLang="en-US" sz="2000" b="0">
                <a:solidFill>
                  <a:srgbClr val="000000"/>
                </a:solidFill>
                <a:latin typeface="メイリオ" panose="020B0604030504040204" pitchFamily="50" charset="-128"/>
                <a:ea typeface="メイリオ" panose="020B0604030504040204" pitchFamily="50" charset="-128"/>
              </a:rPr>
              <a:t>動的全球植生モデル</a:t>
            </a:r>
            <a:r>
              <a:rPr lang="en-US" altLang="ja-JP" sz="2000" b="0">
                <a:solidFill>
                  <a:srgbClr val="000000"/>
                </a:solidFill>
                <a:latin typeface="メイリオ" panose="020B0604030504040204" pitchFamily="50" charset="-128"/>
                <a:ea typeface="メイリオ" panose="020B0604030504040204" pitchFamily="50" charset="-128"/>
              </a:rPr>
              <a:t>(DGVM)</a:t>
            </a:r>
            <a:r>
              <a:rPr lang="ja-JP" altLang="en-US" sz="2000" b="0">
                <a:solidFill>
                  <a:srgbClr val="000000"/>
                </a:solidFill>
                <a:latin typeface="メイリオ" panose="020B0604030504040204" pitchFamily="50" charset="-128"/>
                <a:ea typeface="メイリオ" panose="020B0604030504040204" pitchFamily="50" charset="-128"/>
              </a:rPr>
              <a:t>が取り扱うプロセスと時間スケール</a:t>
            </a:r>
            <a:endParaRPr lang="en-US" altLang="ja-JP" sz="2000" b="0">
              <a:solidFill>
                <a:srgbClr val="000000"/>
              </a:solidFill>
              <a:latin typeface="メイリオ" panose="020B0604030504040204" pitchFamily="50" charset="-128"/>
              <a:ea typeface="メイリオ" panose="020B0604030504040204" pitchFamily="50" charset="-128"/>
            </a:endParaRPr>
          </a:p>
        </p:txBody>
      </p:sp>
      <p:sp>
        <p:nvSpPr>
          <p:cNvPr id="62475" name="Text Box 14">
            <a:extLst>
              <a:ext uri="{FF2B5EF4-FFF2-40B4-BE49-F238E27FC236}">
                <a16:creationId xmlns:a16="http://schemas.microsoft.com/office/drawing/2014/main" id="{DB1C515E-E889-F99B-7858-D0A9990DA78A}"/>
              </a:ext>
            </a:extLst>
          </p:cNvPr>
          <p:cNvSpPr txBox="1">
            <a:spLocks noChangeArrowheads="1"/>
          </p:cNvSpPr>
          <p:nvPr/>
        </p:nvSpPr>
        <p:spPr bwMode="auto">
          <a:xfrm>
            <a:off x="7092950" y="4260850"/>
            <a:ext cx="167005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r>
              <a:rPr lang="ja-JP" altLang="en-US" sz="1600" b="0">
                <a:solidFill>
                  <a:srgbClr val="000000"/>
                </a:solidFill>
                <a:latin typeface="メイリオ" panose="020B0604030504040204" pitchFamily="50" charset="-128"/>
                <a:ea typeface="メイリオ" panose="020B0604030504040204" pitchFamily="50" charset="-128"/>
              </a:rPr>
              <a:t>古気候学の</a:t>
            </a:r>
          </a:p>
          <a:p>
            <a:pPr algn="ctr" eaLnBrk="1">
              <a:lnSpc>
                <a:spcPct val="116000"/>
              </a:lnSpc>
              <a:spcBef>
                <a:spcPct val="0"/>
              </a:spcBef>
              <a:buClr>
                <a:srgbClr val="000000"/>
              </a:buClr>
              <a:buSzPct val="45000"/>
              <a:buFont typeface="StarSymbol"/>
              <a:buNone/>
            </a:pPr>
            <a:r>
              <a:rPr lang="ja-JP" altLang="en-US" sz="1600" b="0">
                <a:solidFill>
                  <a:srgbClr val="000000"/>
                </a:solidFill>
                <a:latin typeface="メイリオ" panose="020B0604030504040204" pitchFamily="50" charset="-128"/>
                <a:ea typeface="メイリオ" panose="020B0604030504040204" pitchFamily="50" charset="-128"/>
              </a:rPr>
              <a:t>時間スケール</a:t>
            </a:r>
          </a:p>
        </p:txBody>
      </p:sp>
      <p:sp>
        <p:nvSpPr>
          <p:cNvPr id="62476" name="Text Box 16">
            <a:extLst>
              <a:ext uri="{FF2B5EF4-FFF2-40B4-BE49-F238E27FC236}">
                <a16:creationId xmlns:a16="http://schemas.microsoft.com/office/drawing/2014/main" id="{D61A757F-5FAF-3ED1-B124-8D9435EC1297}"/>
              </a:ext>
            </a:extLst>
          </p:cNvPr>
          <p:cNvSpPr txBox="1">
            <a:spLocks noChangeArrowheads="1"/>
          </p:cNvSpPr>
          <p:nvPr/>
        </p:nvSpPr>
        <p:spPr bwMode="auto">
          <a:xfrm>
            <a:off x="3616325" y="4351338"/>
            <a:ext cx="99695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r>
              <a:rPr lang="ja-JP" altLang="en-US" sz="1600" b="0">
                <a:solidFill>
                  <a:srgbClr val="000000"/>
                </a:solidFill>
                <a:latin typeface="メイリオ" panose="020B0604030504040204" pitchFamily="50" charset="-128"/>
                <a:ea typeface="メイリオ" panose="020B0604030504040204" pitchFamily="50" charset="-128"/>
              </a:rPr>
              <a:t>年々変動</a:t>
            </a:r>
            <a:endParaRPr lang="en-US" altLang="ja-JP" sz="1600" b="0">
              <a:solidFill>
                <a:srgbClr val="000000"/>
              </a:solidFill>
              <a:latin typeface="メイリオ" panose="020B0604030504040204" pitchFamily="50" charset="-128"/>
              <a:ea typeface="メイリオ" panose="020B0604030504040204" pitchFamily="50" charset="-128"/>
            </a:endParaRPr>
          </a:p>
        </p:txBody>
      </p:sp>
      <p:sp>
        <p:nvSpPr>
          <p:cNvPr id="62477" name="Line 17">
            <a:extLst>
              <a:ext uri="{FF2B5EF4-FFF2-40B4-BE49-F238E27FC236}">
                <a16:creationId xmlns:a16="http://schemas.microsoft.com/office/drawing/2014/main" id="{84475BED-E41F-A6F3-1CB1-93756B02F986}"/>
              </a:ext>
            </a:extLst>
          </p:cNvPr>
          <p:cNvSpPr>
            <a:spLocks noChangeShapeType="1"/>
          </p:cNvSpPr>
          <p:nvPr/>
        </p:nvSpPr>
        <p:spPr bwMode="auto">
          <a:xfrm>
            <a:off x="6475413" y="3814763"/>
            <a:ext cx="1587" cy="152400"/>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2478" name="Line 18">
            <a:extLst>
              <a:ext uri="{FF2B5EF4-FFF2-40B4-BE49-F238E27FC236}">
                <a16:creationId xmlns:a16="http://schemas.microsoft.com/office/drawing/2014/main" id="{2C0276D8-3E65-C111-2211-72C80B49B3EB}"/>
              </a:ext>
            </a:extLst>
          </p:cNvPr>
          <p:cNvSpPr>
            <a:spLocks noChangeShapeType="1"/>
          </p:cNvSpPr>
          <p:nvPr/>
        </p:nvSpPr>
        <p:spPr bwMode="auto">
          <a:xfrm>
            <a:off x="2362200" y="3814763"/>
            <a:ext cx="1588" cy="152400"/>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2479" name="Line 19">
            <a:extLst>
              <a:ext uri="{FF2B5EF4-FFF2-40B4-BE49-F238E27FC236}">
                <a16:creationId xmlns:a16="http://schemas.microsoft.com/office/drawing/2014/main" id="{B09EA519-4D45-A28C-1DC1-C283CF2D77A5}"/>
              </a:ext>
            </a:extLst>
          </p:cNvPr>
          <p:cNvSpPr>
            <a:spLocks noChangeShapeType="1"/>
          </p:cNvSpPr>
          <p:nvPr/>
        </p:nvSpPr>
        <p:spPr bwMode="auto">
          <a:xfrm>
            <a:off x="1217613" y="3814763"/>
            <a:ext cx="1587" cy="152400"/>
          </a:xfrm>
          <a:prstGeom prst="line">
            <a:avLst/>
          </a:prstGeom>
          <a:noFill/>
          <a:ln w="936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2480" name="Text Box 21">
            <a:extLst>
              <a:ext uri="{FF2B5EF4-FFF2-40B4-BE49-F238E27FC236}">
                <a16:creationId xmlns:a16="http://schemas.microsoft.com/office/drawing/2014/main" id="{5A558DC1-1361-E33D-6648-9182C5CF6E63}"/>
              </a:ext>
            </a:extLst>
          </p:cNvPr>
          <p:cNvSpPr txBox="1">
            <a:spLocks noChangeArrowheads="1"/>
          </p:cNvSpPr>
          <p:nvPr/>
        </p:nvSpPr>
        <p:spPr bwMode="auto">
          <a:xfrm>
            <a:off x="4114800" y="1757363"/>
            <a:ext cx="2133600"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97000"/>
              </a:lnSpc>
              <a:spcBef>
                <a:spcPts val="1113"/>
              </a:spcBef>
              <a:buClr>
                <a:srgbClr val="000000"/>
              </a:buClr>
              <a:buFontTx/>
              <a:buNone/>
            </a:pPr>
            <a:r>
              <a:rPr lang="ja-JP" altLang="en-GB" sz="2400" b="0">
                <a:latin typeface="メイリオ" panose="020B0604030504040204" pitchFamily="50" charset="-128"/>
                <a:ea typeface="メイリオ" panose="020B0604030504040204" pitchFamily="50" charset="-128"/>
              </a:rPr>
              <a:t>生態プロセス</a:t>
            </a:r>
            <a:endParaRPr lang="en-GB" altLang="ja-JP" sz="2400" b="0">
              <a:latin typeface="メイリオ" panose="020B0604030504040204" pitchFamily="50" charset="-128"/>
              <a:ea typeface="メイリオ" panose="020B0604030504040204" pitchFamily="50" charset="-128"/>
            </a:endParaRPr>
          </a:p>
        </p:txBody>
      </p:sp>
      <p:sp>
        <p:nvSpPr>
          <p:cNvPr id="62481" name="Text Box 31">
            <a:extLst>
              <a:ext uri="{FF2B5EF4-FFF2-40B4-BE49-F238E27FC236}">
                <a16:creationId xmlns:a16="http://schemas.microsoft.com/office/drawing/2014/main" id="{3017C76E-FC21-43A8-082F-A64336A00DBD}"/>
              </a:ext>
            </a:extLst>
          </p:cNvPr>
          <p:cNvSpPr txBox="1">
            <a:spLocks noChangeArrowheads="1"/>
          </p:cNvSpPr>
          <p:nvPr/>
        </p:nvSpPr>
        <p:spPr bwMode="auto">
          <a:xfrm>
            <a:off x="5089525" y="4370388"/>
            <a:ext cx="182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0">
                <a:latin typeface="メイリオ" panose="020B0604030504040204" pitchFamily="50" charset="-128"/>
                <a:ea typeface="メイリオ" panose="020B0604030504040204" pitchFamily="50" charset="-128"/>
              </a:rPr>
              <a:t>人為的気候変化</a:t>
            </a:r>
            <a:endParaRPr lang="en-US" altLang="ja-JP" sz="1600" b="0">
              <a:latin typeface="メイリオ" panose="020B0604030504040204" pitchFamily="50" charset="-128"/>
              <a:ea typeface="メイリオ" panose="020B0604030504040204" pitchFamily="50" charset="-128"/>
            </a:endParaRPr>
          </a:p>
        </p:txBody>
      </p:sp>
      <p:sp>
        <p:nvSpPr>
          <p:cNvPr id="62482" name="Text Box 16">
            <a:extLst>
              <a:ext uri="{FF2B5EF4-FFF2-40B4-BE49-F238E27FC236}">
                <a16:creationId xmlns:a16="http://schemas.microsoft.com/office/drawing/2014/main" id="{919E8293-E18C-B053-06DD-9BAFFCBB2602}"/>
              </a:ext>
            </a:extLst>
          </p:cNvPr>
          <p:cNvSpPr txBox="1">
            <a:spLocks noChangeArrowheads="1"/>
          </p:cNvSpPr>
          <p:nvPr/>
        </p:nvSpPr>
        <p:spPr bwMode="auto">
          <a:xfrm>
            <a:off x="2054225" y="4349750"/>
            <a:ext cx="99695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r>
              <a:rPr lang="ja-JP" altLang="en-US" sz="1600" b="0">
                <a:solidFill>
                  <a:srgbClr val="000000"/>
                </a:solidFill>
                <a:latin typeface="メイリオ" panose="020B0604030504040204" pitchFamily="50" charset="-128"/>
                <a:ea typeface="メイリオ" panose="020B0604030504040204" pitchFamily="50" charset="-128"/>
              </a:rPr>
              <a:t>季節変化</a:t>
            </a:r>
            <a:endParaRPr lang="en-US" altLang="ja-JP" sz="1600" b="0">
              <a:solidFill>
                <a:srgbClr val="000000"/>
              </a:solidFill>
              <a:latin typeface="メイリオ" panose="020B0604030504040204" pitchFamily="50" charset="-128"/>
              <a:ea typeface="メイリオ" panose="020B0604030504040204" pitchFamily="50" charset="-128"/>
            </a:endParaRPr>
          </a:p>
        </p:txBody>
      </p:sp>
      <p:sp>
        <p:nvSpPr>
          <p:cNvPr id="62483" name="Text Box 16">
            <a:extLst>
              <a:ext uri="{FF2B5EF4-FFF2-40B4-BE49-F238E27FC236}">
                <a16:creationId xmlns:a16="http://schemas.microsoft.com/office/drawing/2014/main" id="{798D344A-52F3-6FB0-0A8D-B22600A4D146}"/>
              </a:ext>
            </a:extLst>
          </p:cNvPr>
          <p:cNvSpPr txBox="1">
            <a:spLocks noChangeArrowheads="1"/>
          </p:cNvSpPr>
          <p:nvPr/>
        </p:nvSpPr>
        <p:spPr bwMode="auto">
          <a:xfrm>
            <a:off x="696913" y="4349750"/>
            <a:ext cx="79375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r>
              <a:rPr lang="ja-JP" altLang="en-US" sz="1600" b="0">
                <a:solidFill>
                  <a:srgbClr val="000000"/>
                </a:solidFill>
                <a:latin typeface="メイリオ" panose="020B0604030504040204" pitchFamily="50" charset="-128"/>
                <a:ea typeface="メイリオ" panose="020B0604030504040204" pitchFamily="50" charset="-128"/>
              </a:rPr>
              <a:t>日変化</a:t>
            </a:r>
            <a:endParaRPr lang="en-US" altLang="ja-JP" sz="1600" b="0">
              <a:solidFill>
                <a:srgbClr val="000000"/>
              </a:solidFill>
              <a:latin typeface="メイリオ" panose="020B0604030504040204" pitchFamily="50" charset="-128"/>
              <a:ea typeface="メイリオ" panose="020B0604030504040204" pitchFamily="50" charset="-128"/>
            </a:endParaRPr>
          </a:p>
        </p:txBody>
      </p:sp>
      <p:sp>
        <p:nvSpPr>
          <p:cNvPr id="62484" name="AutoShape 32">
            <a:extLst>
              <a:ext uri="{FF2B5EF4-FFF2-40B4-BE49-F238E27FC236}">
                <a16:creationId xmlns:a16="http://schemas.microsoft.com/office/drawing/2014/main" id="{BC1F3CD0-7753-E6F5-AF7B-4C32165C8950}"/>
              </a:ext>
            </a:extLst>
          </p:cNvPr>
          <p:cNvSpPr>
            <a:spLocks noChangeArrowheads="1"/>
          </p:cNvSpPr>
          <p:nvPr/>
        </p:nvSpPr>
        <p:spPr bwMode="auto">
          <a:xfrm>
            <a:off x="3260725" y="2290763"/>
            <a:ext cx="4130675" cy="1219200"/>
          </a:xfrm>
          <a:prstGeom prst="roundRect">
            <a:avLst>
              <a:gd name="adj" fmla="val 16667"/>
            </a:avLst>
          </a:prstGeom>
          <a:solidFill>
            <a:schemeClr val="accent1"/>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62485" name="Text Box 23">
            <a:extLst>
              <a:ext uri="{FF2B5EF4-FFF2-40B4-BE49-F238E27FC236}">
                <a16:creationId xmlns:a16="http://schemas.microsoft.com/office/drawing/2014/main" id="{2D0F6B91-CC11-3C5A-7F18-77F66985CC98}"/>
              </a:ext>
            </a:extLst>
          </p:cNvPr>
          <p:cNvSpPr txBox="1">
            <a:spLocks noChangeArrowheads="1"/>
          </p:cNvSpPr>
          <p:nvPr/>
        </p:nvSpPr>
        <p:spPr bwMode="auto">
          <a:xfrm>
            <a:off x="3276600" y="2508250"/>
            <a:ext cx="150812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97000"/>
              </a:lnSpc>
              <a:spcBef>
                <a:spcPts val="863"/>
              </a:spcBef>
              <a:buClr>
                <a:srgbClr val="000000"/>
              </a:buClr>
              <a:buFontTx/>
              <a:buNone/>
            </a:pPr>
            <a:r>
              <a:rPr lang="ja-JP" altLang="en-GB" sz="1400" b="0">
                <a:latin typeface="メイリオ" panose="020B0604030504040204" pitchFamily="50" charset="-128"/>
                <a:ea typeface="メイリオ" panose="020B0604030504040204" pitchFamily="50" charset="-128"/>
              </a:rPr>
              <a:t>植物個体群動態</a:t>
            </a:r>
          </a:p>
          <a:p>
            <a:pPr algn="ctr" eaLnBrk="1">
              <a:lnSpc>
                <a:spcPct val="97000"/>
              </a:lnSpc>
              <a:spcBef>
                <a:spcPct val="0"/>
              </a:spcBef>
              <a:buClr>
                <a:srgbClr val="000000"/>
              </a:buClr>
              <a:buFontTx/>
              <a:buNone/>
            </a:pPr>
            <a:r>
              <a:rPr lang="en-US" altLang="ja-JP" sz="1400" b="0">
                <a:latin typeface="メイリオ" panose="020B0604030504040204" pitchFamily="50" charset="-128"/>
                <a:ea typeface="メイリオ" panose="020B0604030504040204" pitchFamily="50" charset="-128"/>
              </a:rPr>
              <a:t>(</a:t>
            </a:r>
            <a:r>
              <a:rPr lang="ja-JP" altLang="en-GB" sz="1400" b="0">
                <a:latin typeface="メイリオ" panose="020B0604030504040204" pitchFamily="50" charset="-128"/>
                <a:ea typeface="メイリオ" panose="020B0604030504040204" pitchFamily="50" charset="-128"/>
              </a:rPr>
              <a:t>成長速度・死亡率・定着率</a:t>
            </a:r>
            <a:r>
              <a:rPr lang="en-US" altLang="ja-JP" sz="1400" b="0">
                <a:latin typeface="メイリオ" panose="020B0604030504040204" pitchFamily="50" charset="-128"/>
                <a:ea typeface="メイリオ" panose="020B0604030504040204" pitchFamily="50" charset="-128"/>
              </a:rPr>
              <a:t>)</a:t>
            </a:r>
            <a:endParaRPr lang="en-GB" altLang="ja-JP" sz="1400" b="0">
              <a:latin typeface="メイリオ" panose="020B0604030504040204" pitchFamily="50" charset="-128"/>
              <a:ea typeface="メイリオ" panose="020B0604030504040204" pitchFamily="50" charset="-128"/>
            </a:endParaRPr>
          </a:p>
        </p:txBody>
      </p:sp>
      <p:sp>
        <p:nvSpPr>
          <p:cNvPr id="62486" name="Text Box 24">
            <a:extLst>
              <a:ext uri="{FF2B5EF4-FFF2-40B4-BE49-F238E27FC236}">
                <a16:creationId xmlns:a16="http://schemas.microsoft.com/office/drawing/2014/main" id="{409538F9-BA18-BB4E-2E09-6DFD608AECF7}"/>
              </a:ext>
            </a:extLst>
          </p:cNvPr>
          <p:cNvSpPr txBox="1">
            <a:spLocks noChangeArrowheads="1"/>
          </p:cNvSpPr>
          <p:nvPr/>
        </p:nvSpPr>
        <p:spPr bwMode="auto">
          <a:xfrm>
            <a:off x="4800600" y="2584450"/>
            <a:ext cx="1219200"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97000"/>
              </a:lnSpc>
              <a:spcBef>
                <a:spcPts val="863"/>
              </a:spcBef>
              <a:buClr>
                <a:srgbClr val="000000"/>
              </a:buClr>
              <a:buFontTx/>
              <a:buNone/>
            </a:pPr>
            <a:r>
              <a:rPr lang="ja-JP" altLang="en-GB" sz="1400" b="0">
                <a:latin typeface="メイリオ" panose="020B0604030504040204" pitchFamily="50" charset="-128"/>
                <a:ea typeface="メイリオ" panose="020B0604030504040204" pitchFamily="50" charset="-128"/>
              </a:rPr>
              <a:t>遷移</a:t>
            </a:r>
          </a:p>
          <a:p>
            <a:pPr algn="ctr" eaLnBrk="1">
              <a:lnSpc>
                <a:spcPct val="97000"/>
              </a:lnSpc>
              <a:spcBef>
                <a:spcPct val="0"/>
              </a:spcBef>
              <a:buClr>
                <a:srgbClr val="000000"/>
              </a:buClr>
              <a:buFontTx/>
              <a:buNone/>
            </a:pPr>
            <a:r>
              <a:rPr lang="ja-JP" altLang="en-GB" sz="1400" b="0">
                <a:latin typeface="メイリオ" panose="020B0604030504040204" pitchFamily="50" charset="-128"/>
                <a:ea typeface="メイリオ" panose="020B0604030504040204" pitchFamily="50" charset="-128"/>
              </a:rPr>
              <a:t>（種組成）</a:t>
            </a:r>
            <a:endParaRPr lang="en-GB" altLang="ja-JP" sz="1400" b="0">
              <a:latin typeface="メイリオ" panose="020B0604030504040204" pitchFamily="50" charset="-128"/>
              <a:ea typeface="メイリオ" panose="020B0604030504040204" pitchFamily="50" charset="-128"/>
            </a:endParaRPr>
          </a:p>
        </p:txBody>
      </p:sp>
      <p:sp>
        <p:nvSpPr>
          <p:cNvPr id="62487" name="AutoShape 25">
            <a:extLst>
              <a:ext uri="{FF2B5EF4-FFF2-40B4-BE49-F238E27FC236}">
                <a16:creationId xmlns:a16="http://schemas.microsoft.com/office/drawing/2014/main" id="{C832D940-FCC3-E112-9B0A-EDAE6B8EEDC8}"/>
              </a:ext>
            </a:extLst>
          </p:cNvPr>
          <p:cNvSpPr>
            <a:spLocks noChangeArrowheads="1"/>
          </p:cNvSpPr>
          <p:nvPr/>
        </p:nvSpPr>
        <p:spPr bwMode="auto">
          <a:xfrm>
            <a:off x="4724400" y="2673350"/>
            <a:ext cx="304800" cy="304800"/>
          </a:xfrm>
          <a:prstGeom prst="rightArrow">
            <a:avLst>
              <a:gd name="adj1" fmla="val 56250"/>
              <a:gd name="adj2" fmla="val 39583"/>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b="0">
              <a:latin typeface="メイリオ" panose="020B0604030504040204" pitchFamily="50" charset="-128"/>
              <a:ea typeface="メイリオ" panose="020B0604030504040204" pitchFamily="50" charset="-128"/>
            </a:endParaRPr>
          </a:p>
        </p:txBody>
      </p:sp>
      <p:sp>
        <p:nvSpPr>
          <p:cNvPr id="62488" name="AutoShape 36">
            <a:extLst>
              <a:ext uri="{FF2B5EF4-FFF2-40B4-BE49-F238E27FC236}">
                <a16:creationId xmlns:a16="http://schemas.microsoft.com/office/drawing/2014/main" id="{538FC95F-9A6E-D2BB-99E9-CA31D536394B}"/>
              </a:ext>
            </a:extLst>
          </p:cNvPr>
          <p:cNvSpPr>
            <a:spLocks noChangeArrowheads="1"/>
          </p:cNvSpPr>
          <p:nvPr/>
        </p:nvSpPr>
        <p:spPr bwMode="auto">
          <a:xfrm>
            <a:off x="381000" y="2290763"/>
            <a:ext cx="2819400" cy="1219200"/>
          </a:xfrm>
          <a:prstGeom prst="roundRect">
            <a:avLst>
              <a:gd name="adj" fmla="val 16667"/>
            </a:avLst>
          </a:prstGeom>
          <a:solidFill>
            <a:srgbClr val="CCFF99"/>
          </a:solidFill>
          <a:ln w="9525">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62489" name="Text Box 9">
            <a:extLst>
              <a:ext uri="{FF2B5EF4-FFF2-40B4-BE49-F238E27FC236}">
                <a16:creationId xmlns:a16="http://schemas.microsoft.com/office/drawing/2014/main" id="{0241E004-3BC0-35F9-49BF-C210D380A9B5}"/>
              </a:ext>
            </a:extLst>
          </p:cNvPr>
          <p:cNvSpPr txBox="1">
            <a:spLocks noChangeArrowheads="1"/>
          </p:cNvSpPr>
          <p:nvPr/>
        </p:nvSpPr>
        <p:spPr bwMode="auto">
          <a:xfrm>
            <a:off x="288925" y="2646363"/>
            <a:ext cx="17526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97000"/>
              </a:lnSpc>
              <a:spcBef>
                <a:spcPts val="863"/>
              </a:spcBef>
              <a:buClr>
                <a:srgbClr val="000000"/>
              </a:buClr>
              <a:buFontTx/>
              <a:buNone/>
            </a:pPr>
            <a:r>
              <a:rPr lang="ja-JP" altLang="en-GB" sz="1400" b="0">
                <a:latin typeface="メイリオ" panose="020B0604030504040204" pitchFamily="50" charset="-128"/>
                <a:ea typeface="メイリオ" panose="020B0604030504040204" pitchFamily="50" charset="-128"/>
              </a:rPr>
              <a:t>気孔コンダクタンスの反応</a:t>
            </a:r>
          </a:p>
        </p:txBody>
      </p:sp>
      <p:sp>
        <p:nvSpPr>
          <p:cNvPr id="62490" name="Text Box 10">
            <a:extLst>
              <a:ext uri="{FF2B5EF4-FFF2-40B4-BE49-F238E27FC236}">
                <a16:creationId xmlns:a16="http://schemas.microsoft.com/office/drawing/2014/main" id="{1A122305-EDC2-E997-755E-11A48E681C05}"/>
              </a:ext>
            </a:extLst>
          </p:cNvPr>
          <p:cNvSpPr txBox="1">
            <a:spLocks noChangeArrowheads="1"/>
          </p:cNvSpPr>
          <p:nvPr/>
        </p:nvSpPr>
        <p:spPr bwMode="auto">
          <a:xfrm>
            <a:off x="1905000" y="2640013"/>
            <a:ext cx="135572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97000"/>
              </a:lnSpc>
              <a:spcBef>
                <a:spcPts val="863"/>
              </a:spcBef>
              <a:buClr>
                <a:srgbClr val="000000"/>
              </a:buClr>
              <a:buFontTx/>
              <a:buNone/>
            </a:pPr>
            <a:r>
              <a:rPr lang="ja-JP" altLang="en-GB" sz="1400" b="0">
                <a:latin typeface="メイリオ" panose="020B0604030504040204" pitchFamily="50" charset="-128"/>
                <a:ea typeface="メイリオ" panose="020B0604030504040204" pitchFamily="50" charset="-128"/>
              </a:rPr>
              <a:t>葉の</a:t>
            </a:r>
          </a:p>
          <a:p>
            <a:pPr algn="ctr" eaLnBrk="1">
              <a:lnSpc>
                <a:spcPct val="50000"/>
              </a:lnSpc>
              <a:spcBef>
                <a:spcPts val="900"/>
              </a:spcBef>
              <a:buClr>
                <a:srgbClr val="000000"/>
              </a:buClr>
              <a:buFontTx/>
              <a:buNone/>
            </a:pPr>
            <a:r>
              <a:rPr lang="ja-JP" altLang="en-GB" sz="1400" b="0">
                <a:latin typeface="メイリオ" panose="020B0604030504040204" pitchFamily="50" charset="-128"/>
                <a:ea typeface="メイリオ" panose="020B0604030504040204" pitchFamily="50" charset="-128"/>
              </a:rPr>
              <a:t>フェノロジー</a:t>
            </a:r>
            <a:endParaRPr lang="en-GB" altLang="ja-JP" sz="1400" b="0">
              <a:latin typeface="メイリオ" panose="020B0604030504040204" pitchFamily="50" charset="-128"/>
              <a:ea typeface="メイリオ" panose="020B0604030504040204" pitchFamily="50" charset="-128"/>
            </a:endParaRPr>
          </a:p>
        </p:txBody>
      </p:sp>
      <p:pic>
        <p:nvPicPr>
          <p:cNvPr id="62491" name="Picture 37" descr="気候区分植生図">
            <a:extLst>
              <a:ext uri="{FF2B5EF4-FFF2-40B4-BE49-F238E27FC236}">
                <a16:creationId xmlns:a16="http://schemas.microsoft.com/office/drawing/2014/main" id="{8791288F-9DA0-C830-1498-A772FFFED3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2336800"/>
            <a:ext cx="12954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92" name="Text Box 24">
            <a:extLst>
              <a:ext uri="{FF2B5EF4-FFF2-40B4-BE49-F238E27FC236}">
                <a16:creationId xmlns:a16="http://schemas.microsoft.com/office/drawing/2014/main" id="{E7387EB4-4BBF-CEFE-F4C4-5630FB5CC1FB}"/>
              </a:ext>
            </a:extLst>
          </p:cNvPr>
          <p:cNvSpPr txBox="1">
            <a:spLocks noChangeArrowheads="1"/>
          </p:cNvSpPr>
          <p:nvPr/>
        </p:nvSpPr>
        <p:spPr bwMode="auto">
          <a:xfrm>
            <a:off x="7620000" y="2432050"/>
            <a:ext cx="1066800"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9pPr>
          </a:lstStyle>
          <a:p>
            <a:pPr eaLnBrk="1">
              <a:lnSpc>
                <a:spcPct val="97000"/>
              </a:lnSpc>
              <a:spcBef>
                <a:spcPts val="863"/>
              </a:spcBef>
              <a:buClr>
                <a:srgbClr val="000000"/>
              </a:buClr>
              <a:buFontTx/>
              <a:buNone/>
            </a:pPr>
            <a:r>
              <a:rPr lang="ja-JP" altLang="en-US" sz="1200" b="0">
                <a:latin typeface="メイリオ" panose="020B0604030504040204" pitchFamily="50" charset="-128"/>
                <a:ea typeface="メイリオ" panose="020B0604030504040204" pitchFamily="50" charset="-128"/>
              </a:rPr>
              <a:t>潜在</a:t>
            </a:r>
            <a:r>
              <a:rPr lang="ja-JP" altLang="en-GB" sz="1200" b="0">
                <a:latin typeface="メイリオ" panose="020B0604030504040204" pitchFamily="50" charset="-128"/>
                <a:ea typeface="メイリオ" panose="020B0604030504040204" pitchFamily="50" charset="-128"/>
              </a:rPr>
              <a:t>植生</a:t>
            </a:r>
            <a:r>
              <a:rPr lang="ja-JP" altLang="en-US" sz="1200" b="0">
                <a:latin typeface="メイリオ" panose="020B0604030504040204" pitchFamily="50" charset="-128"/>
                <a:ea typeface="メイリオ" panose="020B0604030504040204" pitchFamily="50" charset="-128"/>
              </a:rPr>
              <a:t>の分布</a:t>
            </a:r>
            <a:r>
              <a:rPr lang="ja-JP" altLang="en-GB" sz="1200" b="0">
                <a:latin typeface="メイリオ" panose="020B0604030504040204" pitchFamily="50" charset="-128"/>
                <a:ea typeface="メイリオ" panose="020B0604030504040204" pitchFamily="50" charset="-128"/>
              </a:rPr>
              <a:t>地図</a:t>
            </a:r>
            <a:endParaRPr lang="en-GB" altLang="ja-JP" sz="1200" b="0">
              <a:latin typeface="メイリオ" panose="020B0604030504040204" pitchFamily="50" charset="-128"/>
              <a:ea typeface="メイリオ" panose="020B0604030504040204" pitchFamily="50" charset="-128"/>
            </a:endParaRPr>
          </a:p>
        </p:txBody>
      </p:sp>
      <p:sp>
        <p:nvSpPr>
          <p:cNvPr id="62493" name="Text Box 24">
            <a:extLst>
              <a:ext uri="{FF2B5EF4-FFF2-40B4-BE49-F238E27FC236}">
                <a16:creationId xmlns:a16="http://schemas.microsoft.com/office/drawing/2014/main" id="{0B6CA918-B5E5-7D80-8208-E771154FF2CD}"/>
              </a:ext>
            </a:extLst>
          </p:cNvPr>
          <p:cNvSpPr txBox="1">
            <a:spLocks noChangeArrowheads="1"/>
          </p:cNvSpPr>
          <p:nvPr/>
        </p:nvSpPr>
        <p:spPr bwMode="auto">
          <a:xfrm>
            <a:off x="6096000" y="2624138"/>
            <a:ext cx="1219200"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97000"/>
              </a:lnSpc>
              <a:spcBef>
                <a:spcPts val="863"/>
              </a:spcBef>
              <a:buClr>
                <a:srgbClr val="000000"/>
              </a:buClr>
              <a:buFontTx/>
              <a:buNone/>
            </a:pPr>
            <a:r>
              <a:rPr lang="ja-JP" altLang="en-GB" sz="1400" b="0">
                <a:latin typeface="メイリオ" panose="020B0604030504040204" pitchFamily="50" charset="-128"/>
                <a:ea typeface="メイリオ" panose="020B0604030504040204" pitchFamily="50" charset="-128"/>
              </a:rPr>
              <a:t>植生帯の分布変化</a:t>
            </a:r>
            <a:endParaRPr lang="en-GB" altLang="ja-JP" sz="1400" b="0">
              <a:latin typeface="メイリオ" panose="020B0604030504040204" pitchFamily="50" charset="-128"/>
              <a:ea typeface="メイリオ" panose="020B0604030504040204" pitchFamily="50" charset="-128"/>
            </a:endParaRPr>
          </a:p>
        </p:txBody>
      </p:sp>
      <p:sp>
        <p:nvSpPr>
          <p:cNvPr id="62494" name="Line 41">
            <a:extLst>
              <a:ext uri="{FF2B5EF4-FFF2-40B4-BE49-F238E27FC236}">
                <a16:creationId xmlns:a16="http://schemas.microsoft.com/office/drawing/2014/main" id="{90E63EAF-2D46-9AD3-4C16-00E6F4F66674}"/>
              </a:ext>
            </a:extLst>
          </p:cNvPr>
          <p:cNvSpPr>
            <a:spLocks noChangeShapeType="1"/>
          </p:cNvSpPr>
          <p:nvPr/>
        </p:nvSpPr>
        <p:spPr bwMode="auto">
          <a:xfrm>
            <a:off x="611188" y="5070475"/>
            <a:ext cx="6246812" cy="0"/>
          </a:xfrm>
          <a:prstGeom prst="line">
            <a:avLst/>
          </a:prstGeom>
          <a:noFill/>
          <a:ln w="38100">
            <a:solidFill>
              <a:srgbClr val="FF0000"/>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ja-JP" altLang="en-US"/>
          </a:p>
        </p:txBody>
      </p:sp>
      <p:sp>
        <p:nvSpPr>
          <p:cNvPr id="62495" name="AutoShape 25">
            <a:extLst>
              <a:ext uri="{FF2B5EF4-FFF2-40B4-BE49-F238E27FC236}">
                <a16:creationId xmlns:a16="http://schemas.microsoft.com/office/drawing/2014/main" id="{C0C8706B-D365-668D-B257-94674FB7EBD5}"/>
              </a:ext>
            </a:extLst>
          </p:cNvPr>
          <p:cNvSpPr>
            <a:spLocks noChangeArrowheads="1"/>
          </p:cNvSpPr>
          <p:nvPr/>
        </p:nvSpPr>
        <p:spPr bwMode="auto">
          <a:xfrm>
            <a:off x="5867400" y="2660650"/>
            <a:ext cx="304800" cy="304800"/>
          </a:xfrm>
          <a:prstGeom prst="rightArrow">
            <a:avLst>
              <a:gd name="adj1" fmla="val 56250"/>
              <a:gd name="adj2" fmla="val 39583"/>
            </a:avLst>
          </a:prstGeom>
          <a:solidFill>
            <a:schemeClr val="tx2"/>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b="0">
              <a:latin typeface="メイリオ" panose="020B0604030504040204" pitchFamily="50" charset="-128"/>
              <a:ea typeface="メイリオ" panose="020B0604030504040204" pitchFamily="50" charset="-128"/>
            </a:endParaRPr>
          </a:p>
        </p:txBody>
      </p:sp>
      <p:sp>
        <p:nvSpPr>
          <p:cNvPr id="62496" name="Rectangle 2">
            <a:extLst>
              <a:ext uri="{FF2B5EF4-FFF2-40B4-BE49-F238E27FC236}">
                <a16:creationId xmlns:a16="http://schemas.microsoft.com/office/drawing/2014/main" id="{FF12971F-1067-F804-9913-77BD54A63319}"/>
              </a:ext>
            </a:extLst>
          </p:cNvPr>
          <p:cNvSpPr txBox="1">
            <a:spLocks noChangeArrowheads="1"/>
          </p:cNvSpPr>
          <p:nvPr/>
        </p:nvSpPr>
        <p:spPr bwMode="auto">
          <a:xfrm>
            <a:off x="323850" y="457200"/>
            <a:ext cx="85915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b="0">
                <a:solidFill>
                  <a:srgbClr val="0000FF"/>
                </a:solidFill>
                <a:latin typeface="メイリオ" panose="020B0604030504040204" pitchFamily="50" charset="-128"/>
                <a:ea typeface="メイリオ" panose="020B0604030504040204" pitchFamily="50" charset="-128"/>
              </a:rPr>
              <a:t>人為的な気候変動に対する陸面生態系の応答には</a:t>
            </a:r>
            <a:endParaRPr lang="en-US" altLang="ja-JP" sz="2400" b="0">
              <a:solidFill>
                <a:srgbClr val="0000FF"/>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2400" b="0">
                <a:solidFill>
                  <a:srgbClr val="0000FF"/>
                </a:solidFill>
                <a:latin typeface="メイリオ" panose="020B0604030504040204" pitchFamily="50" charset="-128"/>
                <a:ea typeface="メイリオ" panose="020B0604030504040204" pitchFamily="50" charset="-128"/>
              </a:rPr>
              <a:t>植物生理プロセスと植物生態プロセスの両者が関わる</a:t>
            </a:r>
            <a:endParaRPr lang="en-US" altLang="ja-JP" sz="2400" b="0">
              <a:solidFill>
                <a:srgbClr val="0000FF"/>
              </a:solidFill>
              <a:latin typeface="メイリオ" panose="020B0604030504040204" pitchFamily="50" charset="-128"/>
              <a:ea typeface="メイリオ" panose="020B0604030504040204" pitchFamily="50" charset="-128"/>
            </a:endParaRPr>
          </a:p>
        </p:txBody>
      </p:sp>
      <p:sp>
        <p:nvSpPr>
          <p:cNvPr id="62497" name="Rectangle 30">
            <a:extLst>
              <a:ext uri="{FF2B5EF4-FFF2-40B4-BE49-F238E27FC236}">
                <a16:creationId xmlns:a16="http://schemas.microsoft.com/office/drawing/2014/main" id="{100ADCE6-87E8-8792-F9E7-D384E5F497B0}"/>
              </a:ext>
            </a:extLst>
          </p:cNvPr>
          <p:cNvSpPr>
            <a:spLocks noChangeArrowheads="1"/>
          </p:cNvSpPr>
          <p:nvPr/>
        </p:nvSpPr>
        <p:spPr bwMode="auto">
          <a:xfrm>
            <a:off x="5562600" y="6411913"/>
            <a:ext cx="3429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10000"/>
              </a:spcBef>
              <a:buFontTx/>
              <a:buNone/>
            </a:pPr>
            <a:r>
              <a:rPr lang="ja-JP" altLang="en-US" sz="1200" b="0">
                <a:latin typeface="メイリオ" panose="020B0604030504040204" pitchFamily="50" charset="-128"/>
                <a:ea typeface="メイリオ" panose="020B0604030504040204" pitchFamily="50" charset="-128"/>
              </a:rPr>
              <a:t>原図</a:t>
            </a:r>
            <a:r>
              <a:rPr lang="en-US" altLang="ja-JP" sz="1200" b="0">
                <a:latin typeface="メイリオ" panose="020B0604030504040204" pitchFamily="50" charset="-128"/>
                <a:ea typeface="メイリオ" panose="020B0604030504040204" pitchFamily="50" charset="-128"/>
              </a:rPr>
              <a:t>: Prof. Paul Moorcroft</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4">
            <a:extLst>
              <a:ext uri="{FF2B5EF4-FFF2-40B4-BE49-F238E27FC236}">
                <a16:creationId xmlns:a16="http://schemas.microsoft.com/office/drawing/2014/main" id="{A2A616B6-C9EA-C198-92B1-08FC68495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075" y="1123950"/>
            <a:ext cx="6427788"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図 6">
            <a:extLst>
              <a:ext uri="{FF2B5EF4-FFF2-40B4-BE49-F238E27FC236}">
                <a16:creationId xmlns:a16="http://schemas.microsoft.com/office/drawing/2014/main" id="{AF5C2F58-D976-CDBF-5F5C-1D019B4423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824288"/>
            <a:ext cx="42640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angle 30">
            <a:extLst>
              <a:ext uri="{FF2B5EF4-FFF2-40B4-BE49-F238E27FC236}">
                <a16:creationId xmlns:a16="http://schemas.microsoft.com/office/drawing/2014/main" id="{7958E271-947B-56C6-AC13-4BB64B9BF925}"/>
              </a:ext>
            </a:extLst>
          </p:cNvPr>
          <p:cNvSpPr>
            <a:spLocks noChangeArrowheads="1"/>
          </p:cNvSpPr>
          <p:nvPr/>
        </p:nvSpPr>
        <p:spPr bwMode="auto">
          <a:xfrm>
            <a:off x="798513" y="6083300"/>
            <a:ext cx="3429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10000"/>
              </a:spcBef>
              <a:buFontTx/>
              <a:buNone/>
            </a:pPr>
            <a:r>
              <a:rPr lang="en-US" altLang="ja-JP" sz="1200" b="0">
                <a:latin typeface="メイリオ" panose="020B0604030504040204" pitchFamily="50" charset="-128"/>
                <a:ea typeface="メイリオ" panose="020B0604030504040204" pitchFamily="50" charset="-128"/>
              </a:rPr>
              <a:t>Fisher et al. (2018) Glob. Change Biol.</a:t>
            </a:r>
          </a:p>
        </p:txBody>
      </p:sp>
      <p:sp>
        <p:nvSpPr>
          <p:cNvPr id="64517" name="Rectangle 2">
            <a:extLst>
              <a:ext uri="{FF2B5EF4-FFF2-40B4-BE49-F238E27FC236}">
                <a16:creationId xmlns:a16="http://schemas.microsoft.com/office/drawing/2014/main" id="{1D6E9717-FEF8-FA08-3CBE-CED8A57F564D}"/>
              </a:ext>
            </a:extLst>
          </p:cNvPr>
          <p:cNvSpPr txBox="1">
            <a:spLocks noChangeArrowheads="1"/>
          </p:cNvSpPr>
          <p:nvPr/>
        </p:nvSpPr>
        <p:spPr bwMode="auto">
          <a:xfrm>
            <a:off x="1143000" y="381000"/>
            <a:ext cx="741997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2400" b="0">
                <a:solidFill>
                  <a:srgbClr val="0000FF"/>
                </a:solidFill>
                <a:latin typeface="メイリオ" panose="020B0604030504040204" pitchFamily="50" charset="-128"/>
                <a:ea typeface="メイリオ" panose="020B0604030504040204" pitchFamily="50" charset="-128"/>
              </a:rPr>
              <a:t>DGVM</a:t>
            </a:r>
            <a:r>
              <a:rPr lang="ja-JP" altLang="en-US" sz="2400" b="0">
                <a:solidFill>
                  <a:srgbClr val="0000FF"/>
                </a:solidFill>
                <a:latin typeface="メイリオ" panose="020B0604030504040204" pitchFamily="50" charset="-128"/>
                <a:ea typeface="メイリオ" panose="020B0604030504040204" pitchFamily="50" charset="-128"/>
              </a:rPr>
              <a:t>には、その構造に著しい多様性が存在する</a:t>
            </a:r>
            <a:endParaRPr lang="en-US" altLang="ja-JP" sz="2400" b="0">
              <a:solidFill>
                <a:srgbClr val="0000FF"/>
              </a:solidFill>
              <a:latin typeface="メイリオ" panose="020B0604030504040204" pitchFamily="50" charset="-128"/>
              <a:ea typeface="メイリオ" panose="020B0604030504040204" pitchFamily="50" charset="-128"/>
            </a:endParaRPr>
          </a:p>
        </p:txBody>
      </p:sp>
      <p:pic>
        <p:nvPicPr>
          <p:cNvPr id="64518" name="図 10">
            <a:extLst>
              <a:ext uri="{FF2B5EF4-FFF2-40B4-BE49-F238E27FC236}">
                <a16:creationId xmlns:a16="http://schemas.microsoft.com/office/drawing/2014/main" id="{6DF89130-D469-8F1A-EDFD-8DA7EEC17C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667125"/>
            <a:ext cx="4167188"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テキスト ボックス 12">
            <a:extLst>
              <a:ext uri="{FF2B5EF4-FFF2-40B4-BE49-F238E27FC236}">
                <a16:creationId xmlns:a16="http://schemas.microsoft.com/office/drawing/2014/main" id="{78ED7DB3-6425-1F96-FC01-EDEC05C45924}"/>
              </a:ext>
            </a:extLst>
          </p:cNvPr>
          <p:cNvSpPr txBox="1">
            <a:spLocks noChangeArrowheads="1"/>
          </p:cNvSpPr>
          <p:nvPr/>
        </p:nvSpPr>
        <p:spPr bwMode="auto">
          <a:xfrm>
            <a:off x="6100763" y="6200775"/>
            <a:ext cx="28781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b="0">
                <a:latin typeface="メイリオ" panose="020B0604030504040204" pitchFamily="50" charset="-128"/>
                <a:ea typeface="メイリオ" panose="020B0604030504040204" pitchFamily="50" charset="-128"/>
              </a:rPr>
              <a:t>Argles </a:t>
            </a:r>
            <a:r>
              <a:rPr lang="en-US" altLang="ja-JP" sz="1200" b="0" i="1">
                <a:latin typeface="メイリオ" panose="020B0604030504040204" pitchFamily="50" charset="-128"/>
                <a:ea typeface="メイリオ" panose="020B0604030504040204" pitchFamily="50" charset="-128"/>
              </a:rPr>
              <a:t>et al.</a:t>
            </a:r>
            <a:r>
              <a:rPr lang="en-US" altLang="ja-JP" sz="1200" b="0">
                <a:latin typeface="メイリオ" panose="020B0604030504040204" pitchFamily="50" charset="-128"/>
                <a:ea typeface="メイリオ" panose="020B0604030504040204" pitchFamily="50" charset="-128"/>
              </a:rPr>
              <a:t> </a:t>
            </a:r>
            <a:r>
              <a:rPr lang="ja-JP" altLang="en-US" sz="1200" b="0">
                <a:latin typeface="メイリオ" panose="020B0604030504040204" pitchFamily="50" charset="-128"/>
                <a:ea typeface="メイリオ" panose="020B0604030504040204" pitchFamily="50" charset="-128"/>
              </a:rPr>
              <a:t>(2022) PLOS Clim 1(9)</a:t>
            </a:r>
          </a:p>
        </p:txBody>
      </p:sp>
      <p:sp>
        <p:nvSpPr>
          <p:cNvPr id="64520" name="Rectangle 30">
            <a:extLst>
              <a:ext uri="{FF2B5EF4-FFF2-40B4-BE49-F238E27FC236}">
                <a16:creationId xmlns:a16="http://schemas.microsoft.com/office/drawing/2014/main" id="{F45725B3-0324-314F-E274-07EA33164D21}"/>
              </a:ext>
            </a:extLst>
          </p:cNvPr>
          <p:cNvSpPr>
            <a:spLocks noChangeArrowheads="1"/>
          </p:cNvSpPr>
          <p:nvPr/>
        </p:nvSpPr>
        <p:spPr bwMode="auto">
          <a:xfrm>
            <a:off x="4419600" y="3151188"/>
            <a:ext cx="3429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10000"/>
              </a:spcBef>
              <a:buFontTx/>
              <a:buNone/>
            </a:pPr>
            <a:r>
              <a:rPr lang="en-US" altLang="ja-JP" sz="1200" b="0">
                <a:latin typeface="メイリオ" panose="020B0604030504040204" pitchFamily="50" charset="-128"/>
                <a:ea typeface="メイリオ" panose="020B0604030504040204" pitchFamily="50" charset="-128"/>
              </a:rPr>
              <a:t>Fisher et al. (2018) Glob. Change Biol.</a:t>
            </a:r>
          </a:p>
        </p:txBody>
      </p:sp>
      <p:sp>
        <p:nvSpPr>
          <p:cNvPr id="64521" name="正方形/長方形 11">
            <a:extLst>
              <a:ext uri="{FF2B5EF4-FFF2-40B4-BE49-F238E27FC236}">
                <a16:creationId xmlns:a16="http://schemas.microsoft.com/office/drawing/2014/main" id="{AE076D2A-BF48-7ADF-9674-71F49B6ED12F}"/>
              </a:ext>
            </a:extLst>
          </p:cNvPr>
          <p:cNvSpPr>
            <a:spLocks noChangeArrowheads="1"/>
          </p:cNvSpPr>
          <p:nvPr/>
        </p:nvSpPr>
        <p:spPr bwMode="auto">
          <a:xfrm>
            <a:off x="381000" y="3529013"/>
            <a:ext cx="4114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0">
                <a:solidFill>
                  <a:srgbClr val="00B050"/>
                </a:solidFill>
                <a:latin typeface="メイリオ" panose="020B0604030504040204" pitchFamily="50" charset="-128"/>
                <a:ea typeface="メイリオ" panose="020B0604030504040204" pitchFamily="50" charset="-128"/>
              </a:rPr>
              <a:t>DGVM</a:t>
            </a:r>
            <a:r>
              <a:rPr lang="ja-JP" altLang="en-US" sz="1600" b="0">
                <a:solidFill>
                  <a:srgbClr val="00B050"/>
                </a:solidFill>
                <a:latin typeface="メイリオ" panose="020B0604030504040204" pitchFamily="50" charset="-128"/>
                <a:ea typeface="メイリオ" panose="020B0604030504040204" pitchFamily="50" charset="-128"/>
              </a:rPr>
              <a:t>ごとに異なる樹冠と光分配の扱い</a:t>
            </a:r>
          </a:p>
        </p:txBody>
      </p:sp>
      <p:sp>
        <p:nvSpPr>
          <p:cNvPr id="64522" name="正方形/長方形 11">
            <a:extLst>
              <a:ext uri="{FF2B5EF4-FFF2-40B4-BE49-F238E27FC236}">
                <a16:creationId xmlns:a16="http://schemas.microsoft.com/office/drawing/2014/main" id="{C5349A2A-D636-3A31-FC38-4BEAA9CB070D}"/>
              </a:ext>
            </a:extLst>
          </p:cNvPr>
          <p:cNvSpPr>
            <a:spLocks noChangeArrowheads="1"/>
          </p:cNvSpPr>
          <p:nvPr/>
        </p:nvSpPr>
        <p:spPr bwMode="auto">
          <a:xfrm>
            <a:off x="2938463" y="854075"/>
            <a:ext cx="32670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0">
                <a:solidFill>
                  <a:srgbClr val="00B050"/>
                </a:solidFill>
                <a:latin typeface="メイリオ" panose="020B0604030504040204" pitchFamily="50" charset="-128"/>
                <a:ea typeface="メイリオ" panose="020B0604030504040204" pitchFamily="50" charset="-128"/>
              </a:rPr>
              <a:t>6</a:t>
            </a:r>
            <a:r>
              <a:rPr lang="ja-JP" altLang="en-US" sz="1600" b="0">
                <a:solidFill>
                  <a:srgbClr val="00B050"/>
                </a:solidFill>
                <a:latin typeface="メイリオ" panose="020B0604030504040204" pitchFamily="50" charset="-128"/>
                <a:ea typeface="メイリオ" panose="020B0604030504040204" pitchFamily="50" charset="-128"/>
              </a:rPr>
              <a:t>つの</a:t>
            </a:r>
            <a:r>
              <a:rPr lang="en-US" altLang="ja-JP" sz="1600" b="0">
                <a:solidFill>
                  <a:srgbClr val="00B050"/>
                </a:solidFill>
                <a:latin typeface="メイリオ" panose="020B0604030504040204" pitchFamily="50" charset="-128"/>
                <a:ea typeface="メイリオ" panose="020B0604030504040204" pitchFamily="50" charset="-128"/>
              </a:rPr>
              <a:t>DGVM</a:t>
            </a:r>
            <a:r>
              <a:rPr lang="ja-JP" altLang="en-US" sz="1600" b="0">
                <a:solidFill>
                  <a:srgbClr val="00B050"/>
                </a:solidFill>
                <a:latin typeface="メイリオ" panose="020B0604030504040204" pitchFamily="50" charset="-128"/>
                <a:ea typeface="メイリオ" panose="020B0604030504040204" pitchFamily="50" charset="-128"/>
              </a:rPr>
              <a:t>で各種特性を比較</a:t>
            </a:r>
          </a:p>
        </p:txBody>
      </p:sp>
      <p:sp>
        <p:nvSpPr>
          <p:cNvPr id="64523" name="正方形/長方形 5">
            <a:extLst>
              <a:ext uri="{FF2B5EF4-FFF2-40B4-BE49-F238E27FC236}">
                <a16:creationId xmlns:a16="http://schemas.microsoft.com/office/drawing/2014/main" id="{F744B62A-5FC8-AE2E-18AA-3F601FB60ABC}"/>
              </a:ext>
            </a:extLst>
          </p:cNvPr>
          <p:cNvSpPr>
            <a:spLocks noChangeArrowheads="1"/>
          </p:cNvSpPr>
          <p:nvPr/>
        </p:nvSpPr>
        <p:spPr bwMode="auto">
          <a:xfrm>
            <a:off x="4852988" y="3667125"/>
            <a:ext cx="866775" cy="2016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64524" name="正方形/長方形 11">
            <a:extLst>
              <a:ext uri="{FF2B5EF4-FFF2-40B4-BE49-F238E27FC236}">
                <a16:creationId xmlns:a16="http://schemas.microsoft.com/office/drawing/2014/main" id="{DBC42800-A7EB-FD54-ADAD-8968D019F063}"/>
              </a:ext>
            </a:extLst>
          </p:cNvPr>
          <p:cNvSpPr>
            <a:spLocks noChangeArrowheads="1"/>
          </p:cNvSpPr>
          <p:nvPr/>
        </p:nvSpPr>
        <p:spPr bwMode="auto">
          <a:xfrm>
            <a:off x="4724400" y="3654425"/>
            <a:ext cx="20574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600" b="0">
                <a:solidFill>
                  <a:srgbClr val="00B050"/>
                </a:solidFill>
                <a:latin typeface="メイリオ" panose="020B0604030504040204" pitchFamily="50" charset="-128"/>
                <a:ea typeface="メイリオ" panose="020B0604030504040204" pitchFamily="50" charset="-128"/>
              </a:rPr>
              <a:t>DGVMs</a:t>
            </a:r>
            <a:r>
              <a:rPr lang="ja-JP" altLang="en-US" sz="1600" b="0">
                <a:solidFill>
                  <a:srgbClr val="00B050"/>
                </a:solidFill>
                <a:latin typeface="メイリオ" panose="020B0604030504040204" pitchFamily="50" charset="-128"/>
                <a:ea typeface="メイリオ" panose="020B0604030504040204" pitchFamily="50" charset="-128"/>
              </a:rPr>
              <a:t> </a:t>
            </a:r>
            <a:r>
              <a:rPr lang="en-US" altLang="ja-JP" sz="1600" b="0">
                <a:solidFill>
                  <a:srgbClr val="00B050"/>
                </a:solidFill>
                <a:latin typeface="メイリオ" panose="020B0604030504040204" pitchFamily="50" charset="-128"/>
                <a:ea typeface="メイリオ" panose="020B0604030504040204" pitchFamily="50" charset="-128"/>
              </a:rPr>
              <a:t>over</a:t>
            </a:r>
            <a:r>
              <a:rPr lang="ja-JP" altLang="en-US" sz="1600" b="0">
                <a:solidFill>
                  <a:srgbClr val="00B050"/>
                </a:solidFill>
                <a:latin typeface="メイリオ" panose="020B0604030504040204" pitchFamily="50" charset="-128"/>
                <a:ea typeface="メイリオ" panose="020B0604030504040204" pitchFamily="50" charset="-128"/>
              </a:rPr>
              <a:t> </a:t>
            </a:r>
            <a:r>
              <a:rPr lang="en-US" altLang="ja-JP" sz="1600" b="0">
                <a:solidFill>
                  <a:srgbClr val="00B050"/>
                </a:solidFill>
                <a:latin typeface="メイリオ" panose="020B0604030504040204" pitchFamily="50" charset="-128"/>
                <a:ea typeface="メイリオ" panose="020B0604030504040204" pitchFamily="50" charset="-128"/>
              </a:rPr>
              <a:t>time</a:t>
            </a:r>
            <a:endParaRPr lang="ja-JP" altLang="en-US" sz="1600" b="0">
              <a:solidFill>
                <a:srgbClr val="00B050"/>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Freeform 2">
            <a:extLst>
              <a:ext uri="{FF2B5EF4-FFF2-40B4-BE49-F238E27FC236}">
                <a16:creationId xmlns:a16="http://schemas.microsoft.com/office/drawing/2014/main" id="{11A31F47-4220-691E-B92E-D622775D567B}"/>
              </a:ext>
            </a:extLst>
          </p:cNvPr>
          <p:cNvSpPr>
            <a:spLocks/>
          </p:cNvSpPr>
          <p:nvPr/>
        </p:nvSpPr>
        <p:spPr bwMode="auto">
          <a:xfrm>
            <a:off x="3022600" y="1928813"/>
            <a:ext cx="201613" cy="498475"/>
          </a:xfrm>
          <a:custGeom>
            <a:avLst/>
            <a:gdLst>
              <a:gd name="T0" fmla="*/ 2147483646 w 250"/>
              <a:gd name="T1" fmla="*/ 0 h 499"/>
              <a:gd name="T2" fmla="*/ 2147483646 w 250"/>
              <a:gd name="T3" fmla="*/ 2147483646 h 499"/>
              <a:gd name="T4" fmla="*/ 2147483646 w 250"/>
              <a:gd name="T5" fmla="*/ 2147483646 h 499"/>
              <a:gd name="T6" fmla="*/ 0 60000 65536"/>
              <a:gd name="T7" fmla="*/ 0 60000 65536"/>
              <a:gd name="T8" fmla="*/ 0 60000 65536"/>
              <a:gd name="T9" fmla="*/ 0 w 250"/>
              <a:gd name="T10" fmla="*/ 0 h 499"/>
              <a:gd name="T11" fmla="*/ 250 w 250"/>
              <a:gd name="T12" fmla="*/ 499 h 499"/>
            </a:gdLst>
            <a:ahLst/>
            <a:cxnLst>
              <a:cxn ang="T6">
                <a:pos x="T0" y="T1"/>
              </a:cxn>
              <a:cxn ang="T7">
                <a:pos x="T2" y="T3"/>
              </a:cxn>
              <a:cxn ang="T8">
                <a:pos x="T4" y="T5"/>
              </a:cxn>
            </a:cxnLst>
            <a:rect l="T9" t="T10" r="T11" b="T12"/>
            <a:pathLst>
              <a:path w="250" h="499">
                <a:moveTo>
                  <a:pt x="250" y="0"/>
                </a:moveTo>
                <a:cubicBezTo>
                  <a:pt x="148" y="72"/>
                  <a:pt x="46" y="144"/>
                  <a:pt x="23" y="227"/>
                </a:cubicBezTo>
                <a:cubicBezTo>
                  <a:pt x="0" y="310"/>
                  <a:pt x="57" y="404"/>
                  <a:pt x="114" y="499"/>
                </a:cubicBezTo>
              </a:path>
            </a:pathLst>
          </a:custGeom>
          <a:noFill/>
          <a:ln w="50800">
            <a:solidFill>
              <a:srgbClr val="FF0000"/>
            </a:solidFill>
            <a:prstDash val="sysDot"/>
            <a:round/>
            <a:headEnd type="stealth" w="lg" len="lg"/>
            <a:tailEnd type="none" w="lg" len="lg"/>
          </a:ln>
          <a:extLst>
            <a:ext uri="{909E8E84-426E-40DD-AFC4-6F175D3DCCD1}">
              <a14:hiddenFill xmlns:a14="http://schemas.microsoft.com/office/drawing/2010/main">
                <a:solidFill>
                  <a:srgbClr val="FFFFFF"/>
                </a:solidFill>
              </a14:hiddenFill>
            </a:ext>
          </a:extLst>
        </p:spPr>
        <p:txBody>
          <a:bodyPr wrap="none"/>
          <a:lstStyle/>
          <a:p>
            <a:endParaRPr lang="ja-JP" altLang="en-US"/>
          </a:p>
        </p:txBody>
      </p:sp>
      <p:sp>
        <p:nvSpPr>
          <p:cNvPr id="66563" name="Rectangle 3">
            <a:extLst>
              <a:ext uri="{FF2B5EF4-FFF2-40B4-BE49-F238E27FC236}">
                <a16:creationId xmlns:a16="http://schemas.microsoft.com/office/drawing/2014/main" id="{52F63F4C-F7ED-8FE8-A86C-559B6274BB3B}"/>
              </a:ext>
            </a:extLst>
          </p:cNvPr>
          <p:cNvSpPr>
            <a:spLocks noChangeArrowheads="1"/>
          </p:cNvSpPr>
          <p:nvPr/>
        </p:nvSpPr>
        <p:spPr bwMode="auto">
          <a:xfrm>
            <a:off x="5614988" y="1219200"/>
            <a:ext cx="3313112" cy="3276600"/>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66564" name="Rectangle 5">
            <a:extLst>
              <a:ext uri="{FF2B5EF4-FFF2-40B4-BE49-F238E27FC236}">
                <a16:creationId xmlns:a16="http://schemas.microsoft.com/office/drawing/2014/main" id="{2A867A94-D906-FD8B-00BD-EAEB8FC29FB2}"/>
              </a:ext>
            </a:extLst>
          </p:cNvPr>
          <p:cNvSpPr>
            <a:spLocks noChangeArrowheads="1"/>
          </p:cNvSpPr>
          <p:nvPr/>
        </p:nvSpPr>
        <p:spPr bwMode="auto">
          <a:xfrm>
            <a:off x="5724525" y="1330325"/>
            <a:ext cx="3095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kumimoji="1" lang="ja-JP" altLang="en-US" sz="2000" b="0">
                <a:solidFill>
                  <a:srgbClr val="008000"/>
                </a:solidFill>
                <a:latin typeface="メイリオ" panose="020B0604030504040204" pitchFamily="50" charset="-128"/>
                <a:ea typeface="メイリオ" panose="020B0604030504040204" pitchFamily="50" charset="-128"/>
              </a:rPr>
              <a:t>植物個体群動態の扱い方</a:t>
            </a:r>
          </a:p>
        </p:txBody>
      </p:sp>
      <p:sp>
        <p:nvSpPr>
          <p:cNvPr id="66565" name="Rectangle 81">
            <a:extLst>
              <a:ext uri="{FF2B5EF4-FFF2-40B4-BE49-F238E27FC236}">
                <a16:creationId xmlns:a16="http://schemas.microsoft.com/office/drawing/2014/main" id="{15237EA1-0A46-EF26-ECB9-D2135001AF06}"/>
              </a:ext>
            </a:extLst>
          </p:cNvPr>
          <p:cNvSpPr>
            <a:spLocks noChangeArrowheads="1"/>
          </p:cNvSpPr>
          <p:nvPr/>
        </p:nvSpPr>
        <p:spPr bwMode="auto">
          <a:xfrm>
            <a:off x="250825" y="1066800"/>
            <a:ext cx="5076825" cy="3816350"/>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pic>
        <p:nvPicPr>
          <p:cNvPr id="66566" name="Picture 82" descr="DGVMの構成図">
            <a:extLst>
              <a:ext uri="{FF2B5EF4-FFF2-40B4-BE49-F238E27FC236}">
                <a16:creationId xmlns:a16="http://schemas.microsoft.com/office/drawing/2014/main" id="{ECBD980D-F7EF-7D51-D71E-6E91EF88B7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13" y="1563688"/>
            <a:ext cx="4719637"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7" name="AutoShape 83">
            <a:extLst>
              <a:ext uri="{FF2B5EF4-FFF2-40B4-BE49-F238E27FC236}">
                <a16:creationId xmlns:a16="http://schemas.microsoft.com/office/drawing/2014/main" id="{78A329C6-C73C-695E-1E3C-AD97C82222F9}"/>
              </a:ext>
            </a:extLst>
          </p:cNvPr>
          <p:cNvSpPr>
            <a:spLocks noChangeArrowheads="1"/>
          </p:cNvSpPr>
          <p:nvPr/>
        </p:nvSpPr>
        <p:spPr bwMode="auto">
          <a:xfrm>
            <a:off x="3563938" y="3441700"/>
            <a:ext cx="1354137" cy="1270000"/>
          </a:xfrm>
          <a:prstGeom prst="roundRect">
            <a:avLst>
              <a:gd name="adj" fmla="val 35116"/>
            </a:avLst>
          </a:prstGeom>
          <a:noFill/>
          <a:ln w="63500">
            <a:solidFill>
              <a:srgbClr val="FF0000"/>
            </a:solidFill>
            <a:prstDash val="sysDot"/>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66568" name="Rectangle 84">
            <a:extLst>
              <a:ext uri="{FF2B5EF4-FFF2-40B4-BE49-F238E27FC236}">
                <a16:creationId xmlns:a16="http://schemas.microsoft.com/office/drawing/2014/main" id="{6734DB15-79B3-2965-FF7A-7FE7E626DDA6}"/>
              </a:ext>
            </a:extLst>
          </p:cNvPr>
          <p:cNvSpPr>
            <a:spLocks noChangeArrowheads="1"/>
          </p:cNvSpPr>
          <p:nvPr/>
        </p:nvSpPr>
        <p:spPr bwMode="auto">
          <a:xfrm>
            <a:off x="395288" y="1143000"/>
            <a:ext cx="4824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kumimoji="1" lang="ja-JP" altLang="en-US" sz="2000" b="0">
                <a:solidFill>
                  <a:srgbClr val="008000"/>
                </a:solidFill>
                <a:latin typeface="メイリオ" panose="020B0604030504040204" pitchFamily="50" charset="-128"/>
                <a:ea typeface="メイリオ" panose="020B0604030504040204" pitchFamily="50" charset="-128"/>
              </a:rPr>
              <a:t>動的全球植生モデルの基本構造と入出力</a:t>
            </a:r>
          </a:p>
        </p:txBody>
      </p:sp>
      <p:sp>
        <p:nvSpPr>
          <p:cNvPr id="66569" name="Freeform 85">
            <a:extLst>
              <a:ext uri="{FF2B5EF4-FFF2-40B4-BE49-F238E27FC236}">
                <a16:creationId xmlns:a16="http://schemas.microsoft.com/office/drawing/2014/main" id="{0248BF0E-D86B-CB36-012E-8E8CEE1A6C75}"/>
              </a:ext>
            </a:extLst>
          </p:cNvPr>
          <p:cNvSpPr>
            <a:spLocks/>
          </p:cNvSpPr>
          <p:nvPr/>
        </p:nvSpPr>
        <p:spPr bwMode="auto">
          <a:xfrm>
            <a:off x="4716463" y="1524000"/>
            <a:ext cx="1074737" cy="1919288"/>
          </a:xfrm>
          <a:custGeom>
            <a:avLst/>
            <a:gdLst>
              <a:gd name="T0" fmla="*/ 2147483646 w 544"/>
              <a:gd name="T1" fmla="*/ 0 h 1044"/>
              <a:gd name="T2" fmla="*/ 2147483646 w 544"/>
              <a:gd name="T3" fmla="*/ 2147483646 h 1044"/>
              <a:gd name="T4" fmla="*/ 0 w 544"/>
              <a:gd name="T5" fmla="*/ 2147483646 h 1044"/>
              <a:gd name="T6" fmla="*/ 0 60000 65536"/>
              <a:gd name="T7" fmla="*/ 0 60000 65536"/>
              <a:gd name="T8" fmla="*/ 0 60000 65536"/>
              <a:gd name="T9" fmla="*/ 0 w 544"/>
              <a:gd name="T10" fmla="*/ 0 h 1044"/>
              <a:gd name="T11" fmla="*/ 544 w 544"/>
              <a:gd name="T12" fmla="*/ 1044 h 1044"/>
            </a:gdLst>
            <a:ahLst/>
            <a:cxnLst>
              <a:cxn ang="T6">
                <a:pos x="T0" y="T1"/>
              </a:cxn>
              <a:cxn ang="T7">
                <a:pos x="T2" y="T3"/>
              </a:cxn>
              <a:cxn ang="T8">
                <a:pos x="T4" y="T5"/>
              </a:cxn>
            </a:cxnLst>
            <a:rect l="T9" t="T10" r="T11" b="T12"/>
            <a:pathLst>
              <a:path w="544" h="1044">
                <a:moveTo>
                  <a:pt x="544" y="0"/>
                </a:moveTo>
                <a:cubicBezTo>
                  <a:pt x="431" y="117"/>
                  <a:pt x="318" y="235"/>
                  <a:pt x="227" y="409"/>
                </a:cubicBezTo>
                <a:cubicBezTo>
                  <a:pt x="136" y="583"/>
                  <a:pt x="68" y="813"/>
                  <a:pt x="0" y="1044"/>
                </a:cubicBezTo>
              </a:path>
            </a:pathLst>
          </a:custGeom>
          <a:noFill/>
          <a:ln w="50800">
            <a:solidFill>
              <a:srgbClr val="FF0000"/>
            </a:solidFill>
            <a:prstDash val="sysDot"/>
            <a:round/>
            <a:headEnd/>
            <a:tailEnd type="triangle" w="lg" len="lg"/>
          </a:ln>
          <a:extLst>
            <a:ext uri="{909E8E84-426E-40DD-AFC4-6F175D3DCCD1}">
              <a14:hiddenFill xmlns:a14="http://schemas.microsoft.com/office/drawing/2010/main">
                <a:solidFill>
                  <a:srgbClr val="FFFFFF"/>
                </a:solidFill>
              </a14:hiddenFill>
            </a:ext>
          </a:extLst>
        </p:spPr>
        <p:txBody>
          <a:bodyPr wrap="none"/>
          <a:lstStyle/>
          <a:p>
            <a:endParaRPr lang="ja-JP" altLang="en-US"/>
          </a:p>
        </p:txBody>
      </p:sp>
      <p:sp>
        <p:nvSpPr>
          <p:cNvPr id="66570" name="Rectangle 89">
            <a:extLst>
              <a:ext uri="{FF2B5EF4-FFF2-40B4-BE49-F238E27FC236}">
                <a16:creationId xmlns:a16="http://schemas.microsoft.com/office/drawing/2014/main" id="{9FBC77B6-975F-4F60-E77D-8473417B2C53}"/>
              </a:ext>
            </a:extLst>
          </p:cNvPr>
          <p:cNvSpPr>
            <a:spLocks noChangeArrowheads="1"/>
          </p:cNvSpPr>
          <p:nvPr/>
        </p:nvSpPr>
        <p:spPr bwMode="auto">
          <a:xfrm>
            <a:off x="1676400" y="1990725"/>
            <a:ext cx="304800" cy="228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66571" name="Rectangle 88">
            <a:extLst>
              <a:ext uri="{FF2B5EF4-FFF2-40B4-BE49-F238E27FC236}">
                <a16:creationId xmlns:a16="http://schemas.microsoft.com/office/drawing/2014/main" id="{32FA8834-FD4E-103D-4C71-6CB84F63A926}"/>
              </a:ext>
            </a:extLst>
          </p:cNvPr>
          <p:cNvSpPr>
            <a:spLocks noChangeArrowheads="1"/>
          </p:cNvSpPr>
          <p:nvPr/>
        </p:nvSpPr>
        <p:spPr bwMode="auto">
          <a:xfrm>
            <a:off x="304800" y="5216525"/>
            <a:ext cx="8610600" cy="1108075"/>
          </a:xfrm>
          <a:prstGeom prst="rect">
            <a:avLst/>
          </a:prstGeom>
          <a:solidFill>
            <a:srgbClr val="FFFF99"/>
          </a:solidFill>
          <a:ln>
            <a:noFill/>
          </a:ln>
          <a:extLst>
            <a:ext uri="{91240B29-F687-4F45-9708-019B960494DF}">
              <a14:hiddenLine xmlns:a14="http://schemas.microsoft.com/office/drawing/2010/main" w="3175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just" eaLnBrk="1" hangingPunct="1">
              <a:lnSpc>
                <a:spcPct val="110000"/>
              </a:lnSpc>
              <a:spcBef>
                <a:spcPct val="0"/>
              </a:spcBef>
              <a:buFontTx/>
              <a:buNone/>
            </a:pPr>
            <a:r>
              <a:rPr kumimoji="1" lang="en-US" altLang="ja-JP" sz="2000" b="0">
                <a:latin typeface="メイリオ" panose="020B0604030504040204" pitchFamily="50" charset="-128"/>
                <a:ea typeface="メイリオ" panose="020B0604030504040204" pitchFamily="50" charset="-128"/>
              </a:rPr>
              <a:t>SEIB</a:t>
            </a:r>
            <a:r>
              <a:rPr kumimoji="1" lang="ja-JP" altLang="en-US" sz="2000" b="0">
                <a:latin typeface="メイリオ" panose="020B0604030504040204" pitchFamily="50" charset="-128"/>
                <a:ea typeface="メイリオ" panose="020B0604030504040204" pitchFamily="50" charset="-128"/>
              </a:rPr>
              <a:t>は、木本の個体間における局所的な相互作用を明示的に扱う動的全球植生モデル。気候変化に対する植生応答のタイムラグを支配する過程を、機構ベースで扱う、という発想の元で設計された。</a:t>
            </a:r>
          </a:p>
        </p:txBody>
      </p:sp>
      <p:sp>
        <p:nvSpPr>
          <p:cNvPr id="66572" name="Rectangle 16">
            <a:extLst>
              <a:ext uri="{FF2B5EF4-FFF2-40B4-BE49-F238E27FC236}">
                <a16:creationId xmlns:a16="http://schemas.microsoft.com/office/drawing/2014/main" id="{7FE44FC9-13C6-D4F2-C519-E4E20F617F83}"/>
              </a:ext>
            </a:extLst>
          </p:cNvPr>
          <p:cNvSpPr>
            <a:spLocks noChangeArrowheads="1"/>
          </p:cNvSpPr>
          <p:nvPr/>
        </p:nvSpPr>
        <p:spPr bwMode="auto">
          <a:xfrm>
            <a:off x="2819400" y="300038"/>
            <a:ext cx="5943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kumimoji="1" lang="ja-JP" altLang="en-US" sz="2800" b="0">
                <a:solidFill>
                  <a:srgbClr val="0000FF"/>
                </a:solidFill>
                <a:latin typeface="メイリオ" panose="020B0604030504040204" pitchFamily="50" charset="-128"/>
                <a:ea typeface="メイリオ" panose="020B0604030504040204" pitchFamily="50" charset="-128"/>
              </a:rPr>
              <a:t>動的全球植生モデル</a:t>
            </a:r>
            <a:r>
              <a:rPr kumimoji="1" lang="en-US" altLang="ja-JP" sz="2800" b="0">
                <a:solidFill>
                  <a:srgbClr val="0000FF"/>
                </a:solidFill>
                <a:latin typeface="メイリオ" panose="020B0604030504040204" pitchFamily="50" charset="-128"/>
                <a:ea typeface="メイリオ" panose="020B0604030504040204" pitchFamily="50" charset="-128"/>
              </a:rPr>
              <a:t>SEIB</a:t>
            </a:r>
            <a:r>
              <a:rPr kumimoji="1" lang="ja-JP" altLang="en-US" sz="2800" b="0">
                <a:solidFill>
                  <a:srgbClr val="0000FF"/>
                </a:solidFill>
                <a:latin typeface="メイリオ" panose="020B0604030504040204" pitchFamily="50" charset="-128"/>
                <a:ea typeface="メイリオ" panose="020B0604030504040204" pitchFamily="50" charset="-128"/>
              </a:rPr>
              <a:t>について</a:t>
            </a:r>
          </a:p>
        </p:txBody>
      </p:sp>
      <p:pic>
        <p:nvPicPr>
          <p:cNvPr id="66573" name="図 1">
            <a:extLst>
              <a:ext uri="{FF2B5EF4-FFF2-40B4-BE49-F238E27FC236}">
                <a16:creationId xmlns:a16="http://schemas.microsoft.com/office/drawing/2014/main" id="{79D70EB2-5903-E79F-5903-1FEFDBDEB4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 y="69850"/>
            <a:ext cx="23241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SEIBデモ(日本語).mpg">
            <a:hlinkClick r:id="" action="ppaction://media"/>
            <a:extLst>
              <a:ext uri="{FF2B5EF4-FFF2-40B4-BE49-F238E27FC236}">
                <a16:creationId xmlns:a16="http://schemas.microsoft.com/office/drawing/2014/main" id="{04747E82-CC4B-E1F6-41C5-78DCE8C7C7D3}"/>
              </a:ext>
            </a:extLst>
          </p:cNvPr>
          <p:cNvPicPr>
            <a:picLocks noRot="1" noChangeAspect="1"/>
          </p:cNvPicPr>
          <p:nvPr>
            <a:videoFile r:link="rId1"/>
          </p:nvPr>
        </p:nvPicPr>
        <p:blipFill>
          <a:blip r:embed="rId6">
            <a:extLst>
              <a:ext uri="{28A0092B-C50C-407E-A947-70E740481C1C}">
                <a14:useLocalDpi xmlns:a14="http://schemas.microsoft.com/office/drawing/2010/main" val="0"/>
              </a:ext>
            </a:extLst>
          </a:blip>
          <a:srcRect/>
          <a:stretch>
            <a:fillRect/>
          </a:stretch>
        </p:blipFill>
        <p:spPr bwMode="auto">
          <a:xfrm>
            <a:off x="5721350" y="1968500"/>
            <a:ext cx="3097213"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角丸四角形 131">
            <a:extLst>
              <a:ext uri="{FF2B5EF4-FFF2-40B4-BE49-F238E27FC236}">
                <a16:creationId xmlns:a16="http://schemas.microsoft.com/office/drawing/2014/main" id="{34710034-A25F-1941-3961-27F4A05F4D83}"/>
              </a:ext>
            </a:extLst>
          </p:cNvPr>
          <p:cNvSpPr/>
          <p:nvPr/>
        </p:nvSpPr>
        <p:spPr>
          <a:xfrm>
            <a:off x="7696200" y="69850"/>
            <a:ext cx="1308100" cy="211138"/>
          </a:xfrm>
          <a:prstGeom prst="roundRect">
            <a:avLst>
              <a:gd name="adj" fmla="val 20621"/>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r>
              <a:rPr lang="en-US" altLang="ja-JP" sz="1100">
                <a:latin typeface="Arial" panose="020B0604020202020204" pitchFamily="34" charset="0"/>
                <a:ea typeface="ＭＳ Ｐゴシック" panose="020B0600070205080204" pitchFamily="50" charset="-128"/>
              </a:rPr>
              <a:t>SEIB</a:t>
            </a:r>
            <a:r>
              <a:rPr lang="ja-JP" altLang="en-US" sz="1100">
                <a:latin typeface="Arial" panose="020B0604020202020204" pitchFamily="34" charset="0"/>
                <a:ea typeface="ＭＳ Ｐゴシック" panose="020B0600070205080204" pitchFamily="50" charset="-128"/>
              </a:rPr>
              <a:t>の構造</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9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052F424-367E-C2EE-8EF9-0D8D30ADD3EC}"/>
              </a:ext>
            </a:extLst>
          </p:cNvPr>
          <p:cNvSpPr>
            <a:spLocks noChangeArrowheads="1"/>
          </p:cNvSpPr>
          <p:nvPr/>
        </p:nvSpPr>
        <p:spPr bwMode="auto">
          <a:xfrm>
            <a:off x="381000" y="914400"/>
            <a:ext cx="8382000" cy="5562600"/>
          </a:xfrm>
          <a:prstGeom prst="rect">
            <a:avLst/>
          </a:prstGeom>
          <a:solidFill>
            <a:srgbClr val="FFFFFF"/>
          </a:solidFill>
          <a:ln w="19050">
            <a:solidFill>
              <a:srgbClr val="000000"/>
            </a:solidFill>
            <a:miter lim="800000"/>
            <a:headEnd/>
            <a:tailEnd type="none" w="lg" len="lg"/>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b="0">
              <a:latin typeface="メイリオ" panose="020B0604030504040204" pitchFamily="50" charset="-128"/>
              <a:ea typeface="メイリオ" panose="020B0604030504040204" pitchFamily="50" charset="-128"/>
            </a:endParaRPr>
          </a:p>
        </p:txBody>
      </p:sp>
      <p:sp>
        <p:nvSpPr>
          <p:cNvPr id="68611" name="Text Box 3">
            <a:extLst>
              <a:ext uri="{FF2B5EF4-FFF2-40B4-BE49-F238E27FC236}">
                <a16:creationId xmlns:a16="http://schemas.microsoft.com/office/drawing/2014/main" id="{23A8269A-A2BC-F1DC-9F24-A01B153717BF}"/>
              </a:ext>
            </a:extLst>
          </p:cNvPr>
          <p:cNvSpPr txBox="1">
            <a:spLocks noChangeArrowheads="1"/>
          </p:cNvSpPr>
          <p:nvPr/>
        </p:nvSpPr>
        <p:spPr bwMode="auto">
          <a:xfrm>
            <a:off x="838200" y="2052638"/>
            <a:ext cx="7391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0">
                <a:latin typeface="メイリオ" panose="020B0604030504040204" pitchFamily="50" charset="-128"/>
                <a:ea typeface="メイリオ" panose="020B0604030504040204" pitchFamily="50" charset="-128"/>
              </a:rPr>
              <a:t>(</a:t>
            </a:r>
            <a:r>
              <a:rPr lang="en-US" altLang="ja-JP" sz="1800" b="0">
                <a:latin typeface="メイリオ" panose="020B0604030504040204" pitchFamily="50" charset="-128"/>
                <a:ea typeface="メイリオ" panose="020B0604030504040204" pitchFamily="50" charset="-128"/>
              </a:rPr>
              <a:t>2</a:t>
            </a:r>
            <a:r>
              <a:rPr lang="ja-JP" altLang="en-US" sz="1800" b="0">
                <a:latin typeface="メイリオ" panose="020B0604030504040204" pitchFamily="50" charset="-128"/>
                <a:ea typeface="メイリオ" panose="020B0604030504040204" pitchFamily="50" charset="-128"/>
              </a:rPr>
              <a:t>) 局所的な光条件によって規定される木本個体間の競争が適切に表現され、したがって気候変動に伴った植生変動の速度を、より的確に予測できることが期待される。</a:t>
            </a:r>
          </a:p>
        </p:txBody>
      </p:sp>
      <p:sp>
        <p:nvSpPr>
          <p:cNvPr id="68612" name="Text Box 4">
            <a:extLst>
              <a:ext uri="{FF2B5EF4-FFF2-40B4-BE49-F238E27FC236}">
                <a16:creationId xmlns:a16="http://schemas.microsoft.com/office/drawing/2014/main" id="{5A8B9859-7C95-D539-8FD0-EF54A78B03D9}"/>
              </a:ext>
            </a:extLst>
          </p:cNvPr>
          <p:cNvSpPr txBox="1">
            <a:spLocks noChangeArrowheads="1"/>
          </p:cNvSpPr>
          <p:nvPr/>
        </p:nvSpPr>
        <p:spPr bwMode="auto">
          <a:xfrm>
            <a:off x="838200" y="1106488"/>
            <a:ext cx="7391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0">
                <a:latin typeface="メイリオ" panose="020B0604030504040204" pitchFamily="50" charset="-128"/>
                <a:ea typeface="メイリオ" panose="020B0604030504040204" pitchFamily="50" charset="-128"/>
              </a:rPr>
              <a:t>(1) パラメーター推定に個体群生態学のデータ（木本密度、サイズ分布、樹齢分布）をそのまま利用することが出来る。</a:t>
            </a:r>
          </a:p>
        </p:txBody>
      </p:sp>
      <p:sp>
        <p:nvSpPr>
          <p:cNvPr id="68613" name="Text Box 5">
            <a:extLst>
              <a:ext uri="{FF2B5EF4-FFF2-40B4-BE49-F238E27FC236}">
                <a16:creationId xmlns:a16="http://schemas.microsoft.com/office/drawing/2014/main" id="{73CBE634-12A9-E3EC-669D-933182003457}"/>
              </a:ext>
            </a:extLst>
          </p:cNvPr>
          <p:cNvSpPr txBox="1">
            <a:spLocks noChangeArrowheads="1"/>
          </p:cNvSpPr>
          <p:nvPr/>
        </p:nvSpPr>
        <p:spPr bwMode="auto">
          <a:xfrm>
            <a:off x="990600" y="5000625"/>
            <a:ext cx="7467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0">
                <a:latin typeface="メイリオ" panose="020B0604030504040204" pitchFamily="50" charset="-128"/>
                <a:ea typeface="メイリオ" panose="020B0604030504040204" pitchFamily="50" charset="-128"/>
              </a:rPr>
              <a:t>発達した森林とは100</a:t>
            </a:r>
            <a:r>
              <a:rPr lang="en-US" altLang="ja-JP" sz="1600" b="0">
                <a:latin typeface="メイリオ" panose="020B0604030504040204" pitchFamily="50" charset="-128"/>
                <a:ea typeface="メイリオ" panose="020B0604030504040204" pitchFamily="50" charset="-128"/>
              </a:rPr>
              <a:t>m</a:t>
            </a:r>
            <a:r>
              <a:rPr lang="en-US" altLang="ja-JP" sz="1600" b="0" baseline="30000">
                <a:latin typeface="メイリオ" panose="020B0604030504040204" pitchFamily="50" charset="-128"/>
                <a:ea typeface="メイリオ" panose="020B0604030504040204" pitchFamily="50" charset="-128"/>
              </a:rPr>
              <a:t>2</a:t>
            </a:r>
            <a:r>
              <a:rPr lang="ja-JP" altLang="en-US" sz="1600" b="0">
                <a:latin typeface="メイリオ" panose="020B0604030504040204" pitchFamily="50" charset="-128"/>
                <a:ea typeface="メイリオ" panose="020B0604030504040204" pitchFamily="50" charset="-128"/>
              </a:rPr>
              <a:t>前後の林分単位において崩壊と再生が繰り返される動的な構造体であり、このような動態（ギャップ動態）は、森林の炭素フラックス変動を強く規定している。なぜならば、一般に、成熟した林分では光合成生産量と維持呼吸量とがほぼ釣り合うが、他方、成長途中の林分では光合成生産物の多くが構造体の生産に用いられ、炭素のシンクとして機能するからである</a:t>
            </a:r>
          </a:p>
        </p:txBody>
      </p:sp>
      <p:sp>
        <p:nvSpPr>
          <p:cNvPr id="68614" name="Text Box 6">
            <a:extLst>
              <a:ext uri="{FF2B5EF4-FFF2-40B4-BE49-F238E27FC236}">
                <a16:creationId xmlns:a16="http://schemas.microsoft.com/office/drawing/2014/main" id="{9ACCDAC3-72DC-C212-A3DE-448A76276DA5}"/>
              </a:ext>
            </a:extLst>
          </p:cNvPr>
          <p:cNvSpPr txBox="1">
            <a:spLocks noChangeArrowheads="1"/>
          </p:cNvSpPr>
          <p:nvPr/>
        </p:nvSpPr>
        <p:spPr bwMode="auto">
          <a:xfrm>
            <a:off x="838200" y="4222750"/>
            <a:ext cx="7391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0">
                <a:latin typeface="メイリオ" panose="020B0604030504040204" pitchFamily="50" charset="-128"/>
                <a:ea typeface="メイリオ" panose="020B0604030504040204" pitchFamily="50" charset="-128"/>
              </a:rPr>
              <a:t>(</a:t>
            </a:r>
            <a:r>
              <a:rPr lang="en-US" altLang="ja-JP" sz="1800" b="0">
                <a:latin typeface="メイリオ" panose="020B0604030504040204" pitchFamily="50" charset="-128"/>
                <a:ea typeface="メイリオ" panose="020B0604030504040204" pitchFamily="50" charset="-128"/>
              </a:rPr>
              <a:t>4</a:t>
            </a:r>
            <a:r>
              <a:rPr lang="ja-JP" altLang="en-US" sz="1800" b="0">
                <a:latin typeface="メイリオ" panose="020B0604030504040204" pitchFamily="50" charset="-128"/>
                <a:ea typeface="メイリオ" panose="020B0604030504040204" pitchFamily="50" charset="-128"/>
              </a:rPr>
              <a:t>) ギャップの再生速度が適切に表現され、そのようなギャップ動態に伴う炭素収支の変動を適切にシミュレートできる。</a:t>
            </a:r>
          </a:p>
        </p:txBody>
      </p:sp>
      <p:sp>
        <p:nvSpPr>
          <p:cNvPr id="68615" name="AutoShape 8">
            <a:extLst>
              <a:ext uri="{FF2B5EF4-FFF2-40B4-BE49-F238E27FC236}">
                <a16:creationId xmlns:a16="http://schemas.microsoft.com/office/drawing/2014/main" id="{DF146BC5-7D8B-537A-096F-995A4037D4F0}"/>
              </a:ext>
            </a:extLst>
          </p:cNvPr>
          <p:cNvSpPr>
            <a:spLocks noChangeArrowheads="1"/>
          </p:cNvSpPr>
          <p:nvPr/>
        </p:nvSpPr>
        <p:spPr bwMode="auto">
          <a:xfrm>
            <a:off x="914400" y="4946650"/>
            <a:ext cx="7620000" cy="1377950"/>
          </a:xfrm>
          <a:prstGeom prst="bracketPair">
            <a:avLst>
              <a:gd name="adj" fmla="val 16667"/>
            </a:avLst>
          </a:prstGeom>
          <a:noFill/>
          <a:ln w="12700">
            <a:solidFill>
              <a:schemeClr val="tx1"/>
            </a:solidFill>
            <a:round/>
            <a:headEnd/>
            <a:tailEnd type="none" w="lg" len="lg"/>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b="0">
              <a:latin typeface="メイリオ" panose="020B0604030504040204" pitchFamily="50" charset="-128"/>
              <a:ea typeface="メイリオ" panose="020B0604030504040204" pitchFamily="50" charset="-128"/>
            </a:endParaRPr>
          </a:p>
        </p:txBody>
      </p:sp>
      <p:sp>
        <p:nvSpPr>
          <p:cNvPr id="68616" name="Rectangle 16">
            <a:extLst>
              <a:ext uri="{FF2B5EF4-FFF2-40B4-BE49-F238E27FC236}">
                <a16:creationId xmlns:a16="http://schemas.microsoft.com/office/drawing/2014/main" id="{B356C59E-1728-BEF9-398D-FB4201602484}"/>
              </a:ext>
            </a:extLst>
          </p:cNvPr>
          <p:cNvSpPr>
            <a:spLocks noChangeArrowheads="1"/>
          </p:cNvSpPr>
          <p:nvPr/>
        </p:nvSpPr>
        <p:spPr bwMode="auto">
          <a:xfrm>
            <a:off x="228600" y="376238"/>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kumimoji="1" lang="en-US" altLang="ja-JP" sz="2800" b="0">
                <a:solidFill>
                  <a:srgbClr val="0000FF"/>
                </a:solidFill>
                <a:latin typeface="メイリオ" panose="020B0604030504040204" pitchFamily="50" charset="-128"/>
                <a:ea typeface="メイリオ" panose="020B0604030504040204" pitchFamily="50" charset="-128"/>
              </a:rPr>
              <a:t>SEIB</a:t>
            </a:r>
            <a:r>
              <a:rPr kumimoji="1" lang="ja-JP" altLang="en-US" sz="2800" b="0">
                <a:solidFill>
                  <a:srgbClr val="0000FF"/>
                </a:solidFill>
                <a:latin typeface="メイリオ" panose="020B0604030504040204" pitchFamily="50" charset="-128"/>
                <a:ea typeface="メイリオ" panose="020B0604030504040204" pitchFamily="50" charset="-128"/>
              </a:rPr>
              <a:t>が木本個体間の局所的相互作用を扱う理由</a:t>
            </a:r>
          </a:p>
        </p:txBody>
      </p:sp>
      <p:sp>
        <p:nvSpPr>
          <p:cNvPr id="68617" name="Text Box 3">
            <a:extLst>
              <a:ext uri="{FF2B5EF4-FFF2-40B4-BE49-F238E27FC236}">
                <a16:creationId xmlns:a16="http://schemas.microsoft.com/office/drawing/2014/main" id="{06CCC36C-24BA-6A08-CC65-622F319D39D4}"/>
              </a:ext>
            </a:extLst>
          </p:cNvPr>
          <p:cNvSpPr txBox="1">
            <a:spLocks noChangeArrowheads="1"/>
          </p:cNvSpPr>
          <p:nvPr/>
        </p:nvSpPr>
        <p:spPr bwMode="auto">
          <a:xfrm>
            <a:off x="838200" y="3276600"/>
            <a:ext cx="7391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0">
                <a:latin typeface="メイリオ" panose="020B0604030504040204" pitchFamily="50" charset="-128"/>
                <a:ea typeface="メイリオ" panose="020B0604030504040204" pitchFamily="50" charset="-128"/>
              </a:rPr>
              <a:t>(</a:t>
            </a:r>
            <a:r>
              <a:rPr lang="en-US" altLang="ja-JP" sz="1800" b="0">
                <a:latin typeface="メイリオ" panose="020B0604030504040204" pitchFamily="50" charset="-128"/>
                <a:ea typeface="メイリオ" panose="020B0604030504040204" pitchFamily="50" charset="-128"/>
              </a:rPr>
              <a:t>3</a:t>
            </a:r>
            <a:r>
              <a:rPr lang="ja-JP" altLang="en-US" sz="1800" b="0">
                <a:latin typeface="メイリオ" panose="020B0604030504040204" pitchFamily="50" charset="-128"/>
                <a:ea typeface="メイリオ" panose="020B0604030504040204" pitchFamily="50" charset="-128"/>
              </a:rPr>
              <a:t>)個体サイズ依存の事象（例：乾燥に対しては大木ほど死亡率が高い、山火事に対しては大木ほど生存率が高い）を明示的に扱う事ができる。</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正方形/長方形 12">
            <a:extLst>
              <a:ext uri="{FF2B5EF4-FFF2-40B4-BE49-F238E27FC236}">
                <a16:creationId xmlns:a16="http://schemas.microsoft.com/office/drawing/2014/main" id="{70B54B7D-E444-2D88-493B-5AF35926DF35}"/>
              </a:ext>
            </a:extLst>
          </p:cNvPr>
          <p:cNvSpPr>
            <a:spLocks noChangeArrowheads="1"/>
          </p:cNvSpPr>
          <p:nvPr/>
        </p:nvSpPr>
        <p:spPr bwMode="auto">
          <a:xfrm>
            <a:off x="342900" y="990600"/>
            <a:ext cx="8496300" cy="5257800"/>
          </a:xfrm>
          <a:prstGeom prst="rect">
            <a:avLst/>
          </a:prstGeom>
          <a:solidFill>
            <a:srgbClr val="FFFFFF"/>
          </a:solidFill>
          <a:ln w="19050" algn="ctr">
            <a:solidFill>
              <a:schemeClr val="tx1"/>
            </a:solidFill>
            <a:round/>
            <a:headEnd/>
            <a:tailEnd type="stealth" w="lg" len="lg"/>
          </a:ln>
        </p:spPr>
        <p:txBody>
          <a:bodyPr wrap="none"/>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lang="ja-JP" altLang="en-US" sz="1400" b="0">
              <a:latin typeface="メイリオ" panose="020B0604030504040204" pitchFamily="50" charset="-128"/>
              <a:ea typeface="メイリオ" panose="020B0604030504040204" pitchFamily="50" charset="-128"/>
            </a:endParaRPr>
          </a:p>
        </p:txBody>
      </p:sp>
      <p:sp>
        <p:nvSpPr>
          <p:cNvPr id="70659" name="Text Box 7">
            <a:extLst>
              <a:ext uri="{FF2B5EF4-FFF2-40B4-BE49-F238E27FC236}">
                <a16:creationId xmlns:a16="http://schemas.microsoft.com/office/drawing/2014/main" id="{056351A3-3AF2-7B14-26C1-3C59679931E5}"/>
              </a:ext>
            </a:extLst>
          </p:cNvPr>
          <p:cNvSpPr txBox="1">
            <a:spLocks noChangeArrowheads="1"/>
          </p:cNvSpPr>
          <p:nvPr/>
        </p:nvSpPr>
        <p:spPr bwMode="auto">
          <a:xfrm>
            <a:off x="485775" y="1062038"/>
            <a:ext cx="835818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27" tIns="41464" rIns="82927" bIns="41464">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nSpc>
                <a:spcPct val="116000"/>
              </a:lnSpc>
              <a:spcBef>
                <a:spcPct val="0"/>
              </a:spcBef>
              <a:buClr>
                <a:srgbClr val="000000"/>
              </a:buClr>
              <a:buSzPct val="45000"/>
              <a:buFont typeface="StarSymbol"/>
              <a:buNone/>
            </a:pPr>
            <a:r>
              <a:rPr lang="en-US" altLang="ja-JP" sz="1800" b="0">
                <a:latin typeface="メイリオ" panose="020B0604030504040204" pitchFamily="50" charset="-128"/>
                <a:ea typeface="メイリオ" panose="020B0604030504040204" pitchFamily="50" charset="-128"/>
              </a:rPr>
              <a:t>(1) </a:t>
            </a:r>
            <a:r>
              <a:rPr lang="ja-JP" altLang="en-US" sz="1800" b="0">
                <a:latin typeface="メイリオ" panose="020B0604030504040204" pitchFamily="50" charset="-128"/>
                <a:ea typeface="メイリオ" panose="020B0604030504040204" pitchFamily="50" charset="-128"/>
              </a:rPr>
              <a:t>より多くの計算リソースを消費</a:t>
            </a:r>
            <a:endParaRPr lang="en-US" altLang="ja-JP" sz="1800" b="0">
              <a:latin typeface="メイリオ" panose="020B0604030504040204" pitchFamily="50" charset="-128"/>
              <a:ea typeface="メイリオ" panose="020B0604030504040204" pitchFamily="50" charset="-128"/>
            </a:endParaRPr>
          </a:p>
        </p:txBody>
      </p:sp>
      <p:sp>
        <p:nvSpPr>
          <p:cNvPr id="70660" name="Text Box 7">
            <a:extLst>
              <a:ext uri="{FF2B5EF4-FFF2-40B4-BE49-F238E27FC236}">
                <a16:creationId xmlns:a16="http://schemas.microsoft.com/office/drawing/2014/main" id="{D96319EC-EA6B-100A-24A9-B8E21C5AC36F}"/>
              </a:ext>
            </a:extLst>
          </p:cNvPr>
          <p:cNvSpPr txBox="1">
            <a:spLocks noChangeArrowheads="1"/>
          </p:cNvSpPr>
          <p:nvPr/>
        </p:nvSpPr>
        <p:spPr bwMode="auto">
          <a:xfrm>
            <a:off x="485775" y="2282825"/>
            <a:ext cx="828675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27" tIns="41464" rIns="82927" bIns="41464">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nSpc>
                <a:spcPct val="116000"/>
              </a:lnSpc>
              <a:spcBef>
                <a:spcPct val="0"/>
              </a:spcBef>
              <a:buClr>
                <a:srgbClr val="000000"/>
              </a:buClr>
              <a:buSzPct val="45000"/>
              <a:buFontTx/>
              <a:buNone/>
            </a:pPr>
            <a:r>
              <a:rPr lang="en-US" altLang="ja-JP" sz="1800" b="0">
                <a:latin typeface="メイリオ" panose="020B0604030504040204" pitchFamily="50" charset="-128"/>
                <a:ea typeface="メイリオ" panose="020B0604030504040204" pitchFamily="50" charset="-128"/>
              </a:rPr>
              <a:t>(2) </a:t>
            </a:r>
            <a:r>
              <a:rPr lang="ja-JP" altLang="en-US" sz="1800" b="0">
                <a:latin typeface="メイリオ" panose="020B0604030504040204" pitchFamily="50" charset="-128"/>
                <a:ea typeface="メイリオ" panose="020B0604030504040204" pitchFamily="50" charset="-128"/>
              </a:rPr>
              <a:t>モデル挙動の</a:t>
            </a:r>
            <a:r>
              <a:rPr lang="en-US" altLang="ja-JP" sz="1800" b="0">
                <a:latin typeface="メイリオ" panose="020B0604030504040204" pitchFamily="50" charset="-128"/>
                <a:ea typeface="メイリオ" panose="020B0604030504040204" pitchFamily="50" charset="-128"/>
              </a:rPr>
              <a:t>Stochasticity</a:t>
            </a:r>
            <a:r>
              <a:rPr lang="ja-JP" altLang="en-US" sz="1800" b="0">
                <a:latin typeface="メイリオ" panose="020B0604030504040204" pitchFamily="50" charset="-128"/>
                <a:ea typeface="メイリオ" panose="020B0604030504040204" pitchFamily="50" charset="-128"/>
              </a:rPr>
              <a:t>が高い。</a:t>
            </a:r>
            <a:endParaRPr lang="en-US" altLang="ja-JP" sz="1800" b="0">
              <a:latin typeface="メイリオ" panose="020B0604030504040204" pitchFamily="50" charset="-128"/>
              <a:ea typeface="メイリオ" panose="020B0604030504040204" pitchFamily="50" charset="-128"/>
            </a:endParaRPr>
          </a:p>
        </p:txBody>
      </p:sp>
      <p:sp>
        <p:nvSpPr>
          <p:cNvPr id="70661" name="Text Box 7">
            <a:extLst>
              <a:ext uri="{FF2B5EF4-FFF2-40B4-BE49-F238E27FC236}">
                <a16:creationId xmlns:a16="http://schemas.microsoft.com/office/drawing/2014/main" id="{5FEA0D58-4AEB-82B2-8927-D611F77ECE43}"/>
              </a:ext>
            </a:extLst>
          </p:cNvPr>
          <p:cNvSpPr txBox="1">
            <a:spLocks noChangeArrowheads="1"/>
          </p:cNvSpPr>
          <p:nvPr/>
        </p:nvSpPr>
        <p:spPr bwMode="auto">
          <a:xfrm>
            <a:off x="485775" y="3503613"/>
            <a:ext cx="84296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27" tIns="41464" rIns="82927" bIns="41464">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nSpc>
                <a:spcPct val="116000"/>
              </a:lnSpc>
              <a:spcBef>
                <a:spcPct val="0"/>
              </a:spcBef>
              <a:buClr>
                <a:srgbClr val="000000"/>
              </a:buClr>
              <a:buSzPct val="45000"/>
              <a:buFont typeface="StarSymbol"/>
              <a:buNone/>
            </a:pPr>
            <a:r>
              <a:rPr lang="en-US" altLang="ja-JP" sz="1800" b="0">
                <a:latin typeface="メイリオ" panose="020B0604030504040204" pitchFamily="50" charset="-128"/>
                <a:ea typeface="メイリオ" panose="020B0604030504040204" pitchFamily="50" charset="-128"/>
              </a:rPr>
              <a:t>(3) </a:t>
            </a:r>
            <a:r>
              <a:rPr lang="ja-JP" altLang="en-US" sz="1800" b="0">
                <a:latin typeface="メイリオ" panose="020B0604030504040204" pitchFamily="50" charset="-128"/>
                <a:ea typeface="メイリオ" panose="020B0604030504040204" pitchFamily="50" charset="-128"/>
              </a:rPr>
              <a:t>ギャップ動態などによって、計算結果の時系列に確率的変動が生じやすい</a:t>
            </a:r>
            <a:endParaRPr lang="en-US" altLang="ja-JP" sz="1800" b="0">
              <a:latin typeface="メイリオ" panose="020B0604030504040204" pitchFamily="50" charset="-128"/>
              <a:ea typeface="メイリオ" panose="020B0604030504040204" pitchFamily="50" charset="-128"/>
            </a:endParaRPr>
          </a:p>
        </p:txBody>
      </p:sp>
      <p:sp>
        <p:nvSpPr>
          <p:cNvPr id="70662" name="正方形/長方形 7">
            <a:extLst>
              <a:ext uri="{FF2B5EF4-FFF2-40B4-BE49-F238E27FC236}">
                <a16:creationId xmlns:a16="http://schemas.microsoft.com/office/drawing/2014/main" id="{8D541F78-99D0-152F-C5A7-92BF868DE433}"/>
              </a:ext>
            </a:extLst>
          </p:cNvPr>
          <p:cNvSpPr>
            <a:spLocks noChangeArrowheads="1"/>
          </p:cNvSpPr>
          <p:nvPr/>
        </p:nvSpPr>
        <p:spPr bwMode="auto">
          <a:xfrm>
            <a:off x="485775" y="4724400"/>
            <a:ext cx="80724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0">
                <a:latin typeface="メイリオ" panose="020B0604030504040204" pitchFamily="50" charset="-128"/>
                <a:ea typeface="メイリオ" panose="020B0604030504040204" pitchFamily="50" charset="-128"/>
              </a:rPr>
              <a:t>(4) </a:t>
            </a:r>
            <a:r>
              <a:rPr lang="ja-JP" altLang="en-US" sz="1800" b="0">
                <a:latin typeface="メイリオ" panose="020B0604030504040204" pitchFamily="50" charset="-128"/>
                <a:ea typeface="メイリオ" panose="020B0604030504040204" pitchFamily="50" charset="-128"/>
              </a:rPr>
              <a:t>データフュージョン（衛星観測などで得られた</a:t>
            </a:r>
            <a:r>
              <a:rPr lang="en-US" altLang="ja-JP" sz="1800" b="0">
                <a:latin typeface="メイリオ" panose="020B0604030504040204" pitchFamily="50" charset="-128"/>
                <a:ea typeface="メイリオ" panose="020B0604030504040204" pitchFamily="50" charset="-128"/>
              </a:rPr>
              <a:t>LAI</a:t>
            </a:r>
            <a:r>
              <a:rPr lang="ja-JP" altLang="en-US" sz="1800" b="0">
                <a:latin typeface="メイリオ" panose="020B0604030504040204" pitchFamily="50" charset="-128"/>
                <a:ea typeface="メイリオ" panose="020B0604030504040204" pitchFamily="50" charset="-128"/>
              </a:rPr>
              <a:t>・</a:t>
            </a:r>
            <a:r>
              <a:rPr lang="en-US" altLang="ja-JP" sz="1800" b="0">
                <a:latin typeface="メイリオ" panose="020B0604030504040204" pitchFamily="50" charset="-128"/>
                <a:ea typeface="メイリオ" panose="020B0604030504040204" pitchFamily="50" charset="-128"/>
              </a:rPr>
              <a:t>PAR</a:t>
            </a:r>
            <a:r>
              <a:rPr lang="ja-JP" altLang="en-US" sz="1800" b="0">
                <a:latin typeface="メイリオ" panose="020B0604030504040204" pitchFamily="50" charset="-128"/>
                <a:ea typeface="メイリオ" panose="020B0604030504040204" pitchFamily="50" charset="-128"/>
              </a:rPr>
              <a:t>・山火事などのデータと比較しながら、モデルの挙動を適宜修正させるという方法）などに応用するには厳しい。</a:t>
            </a:r>
          </a:p>
        </p:txBody>
      </p:sp>
      <p:sp>
        <p:nvSpPr>
          <p:cNvPr id="9" name="Text Box 7">
            <a:extLst>
              <a:ext uri="{FF2B5EF4-FFF2-40B4-BE49-F238E27FC236}">
                <a16:creationId xmlns:a16="http://schemas.microsoft.com/office/drawing/2014/main" id="{6CB4176D-A5BA-8527-DADC-916ADA4724D6}"/>
              </a:ext>
            </a:extLst>
          </p:cNvPr>
          <p:cNvSpPr txBox="1">
            <a:spLocks noChangeArrowheads="1"/>
          </p:cNvSpPr>
          <p:nvPr/>
        </p:nvSpPr>
        <p:spPr bwMode="auto">
          <a:xfrm>
            <a:off x="485775" y="1447800"/>
            <a:ext cx="835818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27" tIns="41464" rIns="82927" bIns="41464">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nSpc>
                <a:spcPct val="116000"/>
              </a:lnSpc>
              <a:spcBef>
                <a:spcPct val="0"/>
              </a:spcBef>
              <a:buClr>
                <a:srgbClr val="000000"/>
              </a:buClr>
              <a:buSzPct val="45000"/>
              <a:buFont typeface="StarSymbol"/>
              <a:buNone/>
            </a:pPr>
            <a:r>
              <a:rPr lang="ja-JP" altLang="en-US" sz="1800" b="0">
                <a:solidFill>
                  <a:srgbClr val="C00000"/>
                </a:solidFill>
                <a:latin typeface="メイリオ" panose="020B0604030504040204" pitchFamily="50" charset="-128"/>
                <a:ea typeface="メイリオ" panose="020B0604030504040204" pitchFamily="50" charset="-128"/>
              </a:rPr>
              <a:t>→ 最近は殆ど問題にならない</a:t>
            </a:r>
            <a:endParaRPr lang="en-US" altLang="ja-JP" sz="1800" b="0">
              <a:solidFill>
                <a:srgbClr val="C00000"/>
              </a:solidFill>
              <a:latin typeface="メイリオ" panose="020B0604030504040204" pitchFamily="50" charset="-128"/>
              <a:ea typeface="メイリオ" panose="020B0604030504040204" pitchFamily="50" charset="-128"/>
            </a:endParaRPr>
          </a:p>
        </p:txBody>
      </p:sp>
      <p:sp>
        <p:nvSpPr>
          <p:cNvPr id="10" name="Text Box 7">
            <a:extLst>
              <a:ext uri="{FF2B5EF4-FFF2-40B4-BE49-F238E27FC236}">
                <a16:creationId xmlns:a16="http://schemas.microsoft.com/office/drawing/2014/main" id="{4B2622D1-4362-CDE7-5FDE-556E679D8964}"/>
              </a:ext>
            </a:extLst>
          </p:cNvPr>
          <p:cNvSpPr txBox="1">
            <a:spLocks noChangeArrowheads="1"/>
          </p:cNvSpPr>
          <p:nvPr/>
        </p:nvSpPr>
        <p:spPr bwMode="auto">
          <a:xfrm>
            <a:off x="485775" y="2643188"/>
            <a:ext cx="84296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27" tIns="41464" rIns="82927" bIns="41464">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nSpc>
                <a:spcPct val="116000"/>
              </a:lnSpc>
              <a:spcBef>
                <a:spcPct val="0"/>
              </a:spcBef>
              <a:buClr>
                <a:srgbClr val="000000"/>
              </a:buClr>
              <a:buSzPct val="45000"/>
              <a:buFont typeface="StarSymbol"/>
              <a:buNone/>
            </a:pPr>
            <a:r>
              <a:rPr lang="ja-JP" altLang="en-US" sz="1800" b="0">
                <a:solidFill>
                  <a:srgbClr val="C00000"/>
                </a:solidFill>
                <a:latin typeface="メイリオ" panose="020B0604030504040204" pitchFamily="50" charset="-128"/>
                <a:ea typeface="メイリオ" panose="020B0604030504040204" pitchFamily="50" charset="-128"/>
              </a:rPr>
              <a:t>→ 気軽にアンサンブル計算ができる時代になり、</a:t>
            </a:r>
            <a:r>
              <a:rPr lang="en-US" altLang="ja-JP" sz="1800" b="0">
                <a:solidFill>
                  <a:srgbClr val="C00000"/>
                </a:solidFill>
                <a:latin typeface="メイリオ" panose="020B0604030504040204" pitchFamily="50" charset="-128"/>
                <a:ea typeface="メイリオ" panose="020B0604030504040204" pitchFamily="50" charset="-128"/>
              </a:rPr>
              <a:t>Stochasticity</a:t>
            </a:r>
            <a:r>
              <a:rPr lang="ja-JP" altLang="en-US" sz="1800" b="0">
                <a:solidFill>
                  <a:srgbClr val="C00000"/>
                </a:solidFill>
                <a:latin typeface="メイリオ" panose="020B0604030504040204" pitchFamily="50" charset="-128"/>
                <a:ea typeface="メイリオ" panose="020B0604030504040204" pitchFamily="50" charset="-128"/>
              </a:rPr>
              <a:t>の幅を算出することができるので、最近は殆ど問題にならない</a:t>
            </a:r>
            <a:endParaRPr lang="en-US" altLang="ja-JP" sz="1800" b="0">
              <a:solidFill>
                <a:srgbClr val="C00000"/>
              </a:solidFill>
              <a:latin typeface="メイリオ" panose="020B0604030504040204" pitchFamily="50" charset="-128"/>
              <a:ea typeface="メイリオ" panose="020B0604030504040204" pitchFamily="50" charset="-128"/>
            </a:endParaRPr>
          </a:p>
        </p:txBody>
      </p:sp>
      <p:sp>
        <p:nvSpPr>
          <p:cNvPr id="11" name="Text Box 7">
            <a:extLst>
              <a:ext uri="{FF2B5EF4-FFF2-40B4-BE49-F238E27FC236}">
                <a16:creationId xmlns:a16="http://schemas.microsoft.com/office/drawing/2014/main" id="{E4BFD42F-2B4C-15D9-4919-1E41664F56E1}"/>
              </a:ext>
            </a:extLst>
          </p:cNvPr>
          <p:cNvSpPr txBox="1">
            <a:spLocks noChangeArrowheads="1"/>
          </p:cNvSpPr>
          <p:nvPr/>
        </p:nvSpPr>
        <p:spPr bwMode="auto">
          <a:xfrm>
            <a:off x="485775" y="3844925"/>
            <a:ext cx="8429625"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927" tIns="41464" rIns="82927" bIns="41464">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nSpc>
                <a:spcPct val="116000"/>
              </a:lnSpc>
              <a:spcBef>
                <a:spcPct val="0"/>
              </a:spcBef>
              <a:buClr>
                <a:srgbClr val="000000"/>
              </a:buClr>
              <a:buSzPct val="45000"/>
              <a:buFontTx/>
              <a:buNone/>
            </a:pPr>
            <a:r>
              <a:rPr lang="ja-JP" altLang="en-US" sz="1800" b="0">
                <a:solidFill>
                  <a:srgbClr val="C00000"/>
                </a:solidFill>
                <a:latin typeface="メイリオ" panose="020B0604030504040204" pitchFamily="50" charset="-128"/>
                <a:ea typeface="メイリオ" panose="020B0604030504040204" pitchFamily="50" charset="-128"/>
              </a:rPr>
              <a:t>→ 気軽にアンサンブル計算ができる時代になり、これも最近は問にならない</a:t>
            </a:r>
            <a:endParaRPr lang="en-US" altLang="ja-JP" sz="1800" b="0">
              <a:solidFill>
                <a:srgbClr val="C00000"/>
              </a:solidFill>
              <a:latin typeface="メイリオ" panose="020B0604030504040204" pitchFamily="50" charset="-128"/>
              <a:ea typeface="メイリオ" panose="020B0604030504040204" pitchFamily="50" charset="-128"/>
            </a:endParaRPr>
          </a:p>
          <a:p>
            <a:pPr>
              <a:lnSpc>
                <a:spcPct val="116000"/>
              </a:lnSpc>
              <a:spcBef>
                <a:spcPct val="0"/>
              </a:spcBef>
              <a:buClr>
                <a:srgbClr val="000000"/>
              </a:buClr>
              <a:buSzPct val="45000"/>
              <a:buFontTx/>
              <a:buNone/>
            </a:pPr>
            <a:r>
              <a:rPr lang="ja-JP" altLang="en-US" sz="1800" b="0">
                <a:solidFill>
                  <a:srgbClr val="C00000"/>
                </a:solidFill>
                <a:latin typeface="メイリオ" panose="020B0604030504040204" pitchFamily="50" charset="-128"/>
                <a:ea typeface="メイリオ" panose="020B0604030504040204" pitchFamily="50" charset="-128"/>
              </a:rPr>
              <a:t>→ 個体群動態を解析的に近似する手法もあり広く使われている（</a:t>
            </a:r>
            <a:r>
              <a:rPr lang="en-US" altLang="ja-JP" sz="1800" b="0">
                <a:solidFill>
                  <a:srgbClr val="C00000"/>
                </a:solidFill>
                <a:latin typeface="メイリオ" panose="020B0604030504040204" pitchFamily="50" charset="-128"/>
                <a:ea typeface="メイリオ" panose="020B0604030504040204" pitchFamily="50" charset="-128"/>
              </a:rPr>
              <a:t>ED2</a:t>
            </a:r>
            <a:r>
              <a:rPr lang="ja-JP" altLang="en-US" sz="1800" b="0">
                <a:solidFill>
                  <a:srgbClr val="C00000"/>
                </a:solidFill>
                <a:latin typeface="メイリオ" panose="020B0604030504040204" pitchFamily="50" charset="-128"/>
                <a:ea typeface="メイリオ" panose="020B0604030504040204" pitchFamily="50" charset="-128"/>
              </a:rPr>
              <a:t>モデル）</a:t>
            </a:r>
            <a:endParaRPr lang="en-US" altLang="ja-JP" sz="1800" b="0">
              <a:solidFill>
                <a:srgbClr val="C00000"/>
              </a:solidFill>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41F3D19E-73A6-98F1-8678-BD7CCE747828}"/>
              </a:ext>
            </a:extLst>
          </p:cNvPr>
          <p:cNvSpPr>
            <a:spLocks noChangeArrowheads="1"/>
          </p:cNvSpPr>
          <p:nvPr/>
        </p:nvSpPr>
        <p:spPr bwMode="auto">
          <a:xfrm>
            <a:off x="485775" y="5638800"/>
            <a:ext cx="8358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0">
                <a:solidFill>
                  <a:srgbClr val="C00000"/>
                </a:solidFill>
                <a:latin typeface="メイリオ" panose="020B0604030504040204" pitchFamily="50" charset="-128"/>
                <a:ea typeface="メイリオ" panose="020B0604030504040204" pitchFamily="50" charset="-128"/>
              </a:rPr>
              <a:t>→ そういう応用面では</a:t>
            </a:r>
            <a:r>
              <a:rPr lang="en-US" altLang="ja-JP" sz="1800" b="0">
                <a:solidFill>
                  <a:srgbClr val="C00000"/>
                </a:solidFill>
                <a:latin typeface="メイリオ" panose="020B0604030504040204" pitchFamily="50" charset="-128"/>
                <a:ea typeface="メイリオ" panose="020B0604030504040204" pitchFamily="50" charset="-128"/>
              </a:rPr>
              <a:t>Compartment</a:t>
            </a:r>
            <a:r>
              <a:rPr lang="ja-JP" altLang="en-US" sz="1800" b="0">
                <a:solidFill>
                  <a:srgbClr val="C00000"/>
                </a:solidFill>
                <a:latin typeface="メイリオ" panose="020B0604030504040204" pitchFamily="50" charset="-128"/>
                <a:ea typeface="メイリオ" panose="020B0604030504040204" pitchFamily="50" charset="-128"/>
              </a:rPr>
              <a:t>モデルを使うべき。</a:t>
            </a:r>
          </a:p>
        </p:txBody>
      </p:sp>
      <p:sp>
        <p:nvSpPr>
          <p:cNvPr id="70667" name="Rectangle 16">
            <a:extLst>
              <a:ext uri="{FF2B5EF4-FFF2-40B4-BE49-F238E27FC236}">
                <a16:creationId xmlns:a16="http://schemas.microsoft.com/office/drawing/2014/main" id="{68CABD0A-86B8-E5D2-AA95-181441755FDD}"/>
              </a:ext>
            </a:extLst>
          </p:cNvPr>
          <p:cNvSpPr>
            <a:spLocks noChangeArrowheads="1"/>
          </p:cNvSpPr>
          <p:nvPr/>
        </p:nvSpPr>
        <p:spPr bwMode="auto">
          <a:xfrm>
            <a:off x="228600" y="376238"/>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kumimoji="1" lang="ja-JP" altLang="en-US" sz="2800" b="0">
                <a:solidFill>
                  <a:srgbClr val="0000FF"/>
                </a:solidFill>
                <a:latin typeface="メイリオ" panose="020B0604030504040204" pitchFamily="50" charset="-128"/>
                <a:ea typeface="メイリオ" panose="020B0604030504040204" pitchFamily="50" charset="-128"/>
              </a:rPr>
              <a:t>個体ベースでモデルを組むことのデメリット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5261" name="Group 77">
            <a:extLst>
              <a:ext uri="{FF2B5EF4-FFF2-40B4-BE49-F238E27FC236}">
                <a16:creationId xmlns:a16="http://schemas.microsoft.com/office/drawing/2014/main" id="{FDC5D59C-7A57-ACAC-942A-360623D8C06B}"/>
              </a:ext>
            </a:extLst>
          </p:cNvPr>
          <p:cNvGraphicFramePr>
            <a:graphicFrameLocks noGrp="1"/>
          </p:cNvGraphicFramePr>
          <p:nvPr/>
        </p:nvGraphicFramePr>
        <p:xfrm>
          <a:off x="304800" y="501650"/>
          <a:ext cx="8534400" cy="6203950"/>
        </p:xfrm>
        <a:graphic>
          <a:graphicData uri="http://schemas.openxmlformats.org/drawingml/2006/table">
            <a:tbl>
              <a:tblPr/>
              <a:tblGrid>
                <a:gridCol w="1219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41148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tblGrid>
              <a:tr h="35086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1" lang="ja-JP" altLang="en-US" sz="1400" b="1" i="1" u="none" strike="noStrike" cap="none" normalizeH="0" baseline="0" dirty="0">
                        <a:ln>
                          <a:noFill/>
                        </a:ln>
                        <a:solidFill>
                          <a:srgbClr val="FF3300"/>
                        </a:solidFill>
                        <a:effectLst/>
                        <a:latin typeface="+mn-lt"/>
                        <a:ea typeface="ＭＳ Ｐゴシック" pitchFamily="50" charset="-128"/>
                      </a:endParaRPr>
                    </a:p>
                  </a:txBody>
                  <a:tcPr marT="45724" marB="45724" horzOverflow="overflow">
                    <a:lnL cap="flat">
                      <a:noFill/>
                    </a:lnL>
                    <a:lnR>
                      <a:noFill/>
                    </a:lnR>
                    <a:lnT cap="fla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a:ln>
                            <a:noFill/>
                          </a:ln>
                          <a:solidFill>
                            <a:schemeClr val="tx1"/>
                          </a:solidFill>
                          <a:effectLst/>
                          <a:latin typeface="+mn-lt"/>
                          <a:ea typeface="ＭＳ Ｐゴシック" pitchFamily="50" charset="-128"/>
                        </a:rPr>
                        <a:t>Process</a:t>
                      </a:r>
                    </a:p>
                  </a:txBody>
                  <a:tcPr marT="45724" marB="45724" horzOverflow="overflow">
                    <a:lnL>
                      <a:noFill/>
                    </a:lnL>
                    <a:lnR>
                      <a:noFill/>
                    </a:lnR>
                    <a:lnT cap="fla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a:ln>
                            <a:noFill/>
                          </a:ln>
                          <a:solidFill>
                            <a:schemeClr val="tx1"/>
                          </a:solidFill>
                          <a:effectLst/>
                          <a:latin typeface="+mn-lt"/>
                          <a:ea typeface="ＭＳ Ｐゴシック" pitchFamily="50" charset="-128"/>
                        </a:rPr>
                        <a:t>Approach</a:t>
                      </a:r>
                    </a:p>
                  </a:txBody>
                  <a:tcPr marT="45724" marB="45724" horzOverflow="overflow">
                    <a:lnL>
                      <a:noFill/>
                    </a:lnL>
                    <a:lnR>
                      <a:noFill/>
                    </a:lnR>
                    <a:lnT cap="flat">
                      <a:noFill/>
                    </a:lnT>
                    <a:lnB>
                      <a:noFill/>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1600" b="0" i="0" u="none" strike="noStrike" cap="none" normalizeH="0" baseline="0">
                          <a:ln>
                            <a:noFill/>
                          </a:ln>
                          <a:solidFill>
                            <a:schemeClr val="tx1"/>
                          </a:solidFill>
                          <a:effectLst/>
                          <a:latin typeface="+mn-lt"/>
                          <a:ea typeface="ＭＳ Ｐゴシック" pitchFamily="50" charset="-128"/>
                        </a:rPr>
                        <a:t>Source</a:t>
                      </a:r>
                    </a:p>
                  </a:txBody>
                  <a:tcPr marT="45724" marB="45724" horzOverflow="overflow">
                    <a:lnL>
                      <a:noFill/>
                    </a:lnL>
                    <a:lnR cap="flat">
                      <a:noFill/>
                    </a:lnR>
                    <a:lnT cap="flat">
                      <a:noFill/>
                    </a:lnT>
                    <a:lnB>
                      <a:noFill/>
                    </a:lnB>
                    <a:lnTlToBr>
                      <a:noFill/>
                    </a:lnTlToBr>
                    <a:lnBlToTr>
                      <a:noFill/>
                    </a:lnBlToTr>
                    <a:solidFill>
                      <a:srgbClr val="FFFFFF"/>
                    </a:solidFill>
                  </a:tcPr>
                </a:tc>
                <a:extLst>
                  <a:ext uri="{0D108BD9-81ED-4DB2-BD59-A6C34878D82A}">
                    <a16:rowId xmlns:a16="http://schemas.microsoft.com/office/drawing/2014/main" val="10000"/>
                  </a:ext>
                </a:extLst>
              </a:tr>
              <a:tr h="409608">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a:ln>
                            <a:noFill/>
                          </a:ln>
                          <a:solidFill>
                            <a:srgbClr val="FF3300"/>
                          </a:solidFill>
                          <a:effectLst/>
                          <a:latin typeface="+mn-lt"/>
                          <a:ea typeface="ＭＳ 明朝" pitchFamily="17" charset="-128"/>
                        </a:rPr>
                        <a:t>Physical Process</a:t>
                      </a:r>
                      <a:r>
                        <a:rPr kumimoji="1" lang="en-US" altLang="ja-JP" sz="1400" b="1" i="0" u="none" strike="noStrike" cap="none" normalizeH="0" baseline="0" dirty="0">
                          <a:ln>
                            <a:noFill/>
                          </a:ln>
                          <a:solidFill>
                            <a:srgbClr val="FF3300"/>
                          </a:solidFill>
                          <a:effectLst/>
                          <a:latin typeface="+mn-lt"/>
                          <a:ea typeface="ＭＳ Ｐゴシック" pitchFamily="50" charset="-128"/>
                        </a:rPr>
                        <a:t> </a:t>
                      </a:r>
                      <a:endParaRPr kumimoji="1" lang="ja-JP" altLang="en-US" sz="1400" b="1" i="0" u="none" strike="noStrike" cap="none" normalizeH="0" baseline="0" dirty="0">
                        <a:ln>
                          <a:noFill/>
                        </a:ln>
                        <a:solidFill>
                          <a:srgbClr val="FF3300"/>
                        </a:solidFill>
                        <a:effectLst/>
                        <a:latin typeface="+mn-lt"/>
                        <a:ea typeface="ＭＳ Ｐゴシック" pitchFamily="50" charset="-128"/>
                      </a:endParaRPr>
                    </a:p>
                  </a:txBody>
                  <a:tcPr marT="45724" marB="45724"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rgbClr val="0000FF"/>
                          </a:solidFill>
                          <a:effectLst/>
                          <a:latin typeface="+mn-lt"/>
                          <a:ea typeface="ＭＳ 明朝" pitchFamily="17" charset="-128"/>
                        </a:rPr>
                        <a:t>Radiation</a:t>
                      </a:r>
                      <a:r>
                        <a:rPr kumimoji="1" lang="en-US" altLang="ja-JP" sz="1400" b="0" i="0" u="none" strike="noStrike" cap="none" normalizeH="0" baseline="0" dirty="0">
                          <a:ln>
                            <a:noFill/>
                          </a:ln>
                          <a:solidFill>
                            <a:srgbClr val="0000FF"/>
                          </a:solidFill>
                          <a:effectLst/>
                          <a:latin typeface="+mn-lt"/>
                          <a:ea typeface="ＭＳ Ｐゴシック" pitchFamily="50" charset="-128"/>
                        </a:rPr>
                        <a:t> </a:t>
                      </a:r>
                      <a:endParaRPr kumimoji="1" lang="ja-JP" altLang="en-US" sz="1400" b="0" i="0" u="none" strike="noStrike" cap="none" normalizeH="0" baseline="0" dirty="0">
                        <a:ln>
                          <a:noFill/>
                        </a:ln>
                        <a:solidFill>
                          <a:srgbClr val="0000FF"/>
                        </a:solidFill>
                        <a:effectLst/>
                        <a:latin typeface="+mn-lt"/>
                        <a:ea typeface="ＭＳ Ｐゴシック" pitchFamily="50" charset="-128"/>
                      </a:endParaRP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chemeClr val="tx1"/>
                          </a:solidFill>
                          <a:effectLst/>
                          <a:latin typeface="+mn-lt"/>
                          <a:ea typeface="ＭＳ 明朝" pitchFamily="17" charset="-128"/>
                        </a:rPr>
                        <a:t>Beer's law</a:t>
                      </a:r>
                      <a:r>
                        <a:rPr kumimoji="1" lang="en-US" altLang="ja-JP" sz="1200" b="0" i="0" u="none" strike="noStrike" cap="none" normalizeH="0" baseline="0">
                          <a:ln>
                            <a:noFill/>
                          </a:ln>
                          <a:solidFill>
                            <a:schemeClr val="tx1"/>
                          </a:solidFill>
                          <a:effectLst/>
                          <a:latin typeface="+mn-lt"/>
                          <a:ea typeface="ＭＳ Ｐゴシック" pitchFamily="50" charset="-128"/>
                        </a:rPr>
                        <a:t> </a:t>
                      </a:r>
                      <a:endParaRPr kumimoji="1" lang="ja-JP" altLang="en-US" sz="1200" b="0" i="0" u="none" strike="noStrike" cap="none" normalizeH="0" baseline="0">
                        <a:ln>
                          <a:noFill/>
                        </a:ln>
                        <a:solidFill>
                          <a:schemeClr val="tx1"/>
                        </a:solidFill>
                        <a:effectLst/>
                        <a:latin typeface="+mn-lt"/>
                        <a:ea typeface="ＭＳ Ｐゴシック" pitchFamily="50" charset="-128"/>
                      </a:endParaRP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000" b="0" i="0" u="none" strike="noStrike" cap="none" normalizeH="0" baseline="0">
                        <a:ln>
                          <a:noFill/>
                        </a:ln>
                        <a:solidFill>
                          <a:schemeClr val="tx1"/>
                        </a:solidFill>
                        <a:effectLst/>
                        <a:latin typeface="+mn-lt"/>
                        <a:ea typeface="ＭＳ Ｐゴシック" pitchFamily="50" charset="-128"/>
                      </a:endParaRPr>
                    </a:p>
                  </a:txBody>
                  <a:tcPr marT="45724" marB="45724"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10001"/>
                  </a:ext>
                </a:extLst>
              </a:tr>
              <a:tr h="713290">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rgbClr val="0000FF"/>
                          </a:solidFill>
                          <a:effectLst/>
                          <a:latin typeface="+mn-lt"/>
                          <a:ea typeface="ＭＳ 明朝" pitchFamily="17" charset="-128"/>
                        </a:rPr>
                        <a:t>Evapotranspiration</a:t>
                      </a:r>
                      <a:r>
                        <a:rPr kumimoji="1" lang="en-US" altLang="ja-JP" sz="1400" b="0" i="0" u="none" strike="noStrike" cap="none" normalizeH="0" baseline="0" dirty="0">
                          <a:ln>
                            <a:noFill/>
                          </a:ln>
                          <a:solidFill>
                            <a:srgbClr val="0000FF"/>
                          </a:solidFill>
                          <a:effectLst/>
                          <a:latin typeface="+mn-lt"/>
                          <a:ea typeface="ＭＳ Ｐゴシック" pitchFamily="50" charset="-128"/>
                        </a:rPr>
                        <a:t> </a:t>
                      </a:r>
                      <a:endParaRPr kumimoji="1" lang="ja-JP" altLang="en-US" sz="1400" b="0" i="0" u="none" strike="noStrike" cap="none" normalizeH="0" baseline="0" dirty="0">
                        <a:ln>
                          <a:noFill/>
                        </a:ln>
                        <a:solidFill>
                          <a:srgbClr val="0000FF"/>
                        </a:solidFill>
                        <a:effectLst/>
                        <a:latin typeface="+mn-lt"/>
                        <a:ea typeface="ＭＳ Ｐゴシック" pitchFamily="50" charset="-128"/>
                      </a:endParaRP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chemeClr val="tx1"/>
                          </a:solidFill>
                          <a:effectLst/>
                          <a:latin typeface="+mn-lt"/>
                          <a:ea typeface="ＭＳ 明朝" pitchFamily="17" charset="-128"/>
                        </a:rPr>
                        <a:t>Penman-Monteith transpiration</a:t>
                      </a:r>
                    </a:p>
                    <a:p>
                      <a:pPr marL="0" marR="0" lvl="0" indent="0" algn="just"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chemeClr val="tx1"/>
                          </a:solidFill>
                          <a:effectLst/>
                          <a:latin typeface="+mn-lt"/>
                          <a:ea typeface="ＭＳ 明朝" pitchFamily="17" charset="-128"/>
                        </a:rPr>
                        <a:t>+ interception</a:t>
                      </a:r>
                    </a:p>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a:ln>
                            <a:noFill/>
                          </a:ln>
                          <a:solidFill>
                            <a:schemeClr val="tx1"/>
                          </a:solidFill>
                          <a:effectLst/>
                          <a:latin typeface="+mn-lt"/>
                          <a:ea typeface="ＭＳ 明朝" pitchFamily="17" charset="-128"/>
                        </a:rPr>
                        <a:t>+ evaporation from soil surface</a:t>
                      </a:r>
                      <a:r>
                        <a:rPr kumimoji="1" lang="en-US" altLang="ja-JP" sz="1200" b="0" i="0" u="none" strike="noStrike" cap="none" normalizeH="0" baseline="0">
                          <a:ln>
                            <a:noFill/>
                          </a:ln>
                          <a:solidFill>
                            <a:schemeClr val="tx1"/>
                          </a:solidFill>
                          <a:effectLst/>
                          <a:latin typeface="+mn-lt"/>
                          <a:ea typeface="ＭＳ Ｐゴシック" pitchFamily="50" charset="-128"/>
                        </a:rPr>
                        <a:t> </a:t>
                      </a:r>
                      <a:endParaRPr kumimoji="1" lang="ja-JP" altLang="en-US" sz="1200" b="0" i="0" u="none" strike="noStrike" cap="none" normalizeH="0" baseline="0">
                        <a:ln>
                          <a:noFill/>
                        </a:ln>
                        <a:solidFill>
                          <a:schemeClr val="tx1"/>
                        </a:solidFill>
                        <a:effectLst/>
                        <a:latin typeface="+mn-lt"/>
                        <a:ea typeface="ＭＳ Ｐゴシック" pitchFamily="50" charset="-128"/>
                      </a:endParaRP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a:ln>
                            <a:noFill/>
                          </a:ln>
                          <a:solidFill>
                            <a:schemeClr val="tx1"/>
                          </a:solidFill>
                          <a:effectLst/>
                          <a:latin typeface="+mn-lt"/>
                          <a:ea typeface="ＭＳ 明朝" pitchFamily="17" charset="-128"/>
                        </a:rPr>
                        <a:t>Monteith &amp; Unsworth (1990)</a:t>
                      </a:r>
                      <a:r>
                        <a:rPr kumimoji="1" lang="en-US" altLang="ja-JP" sz="1000" b="0" i="0" u="none" strike="noStrike" cap="none" normalizeH="0" baseline="0">
                          <a:ln>
                            <a:noFill/>
                          </a:ln>
                          <a:solidFill>
                            <a:schemeClr val="tx1"/>
                          </a:solidFill>
                          <a:effectLst/>
                          <a:latin typeface="+mn-lt"/>
                          <a:ea typeface="ＭＳ Ｐゴシック" pitchFamily="50" charset="-128"/>
                        </a:rPr>
                        <a:t> </a:t>
                      </a:r>
                      <a:endParaRPr kumimoji="1" lang="ja-JP" altLang="en-US" sz="1000" b="0" i="0" u="none" strike="noStrike" cap="none" normalizeH="0" baseline="0">
                        <a:ln>
                          <a:noFill/>
                        </a:ln>
                        <a:solidFill>
                          <a:schemeClr val="tx1"/>
                        </a:solidFill>
                        <a:effectLst/>
                        <a:latin typeface="+mn-lt"/>
                        <a:ea typeface="ＭＳ Ｐゴシック" pitchFamily="50" charset="-128"/>
                      </a:endParaRPr>
                    </a:p>
                  </a:txBody>
                  <a:tcPr marT="45724" marB="45724"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10002"/>
                  </a:ext>
                </a:extLst>
              </a:tr>
              <a:tr h="457237">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rgbClr val="0000FF"/>
                          </a:solidFill>
                          <a:effectLst/>
                          <a:latin typeface="+mn-lt"/>
                          <a:ea typeface="ＭＳ 明朝" pitchFamily="17" charset="-128"/>
                        </a:rPr>
                        <a:t>Soil water process</a:t>
                      </a:r>
                      <a:r>
                        <a:rPr kumimoji="1" lang="en-US" altLang="ja-JP" sz="1400" b="0" i="0" u="none" strike="noStrike" cap="none" normalizeH="0" baseline="0" dirty="0">
                          <a:ln>
                            <a:noFill/>
                          </a:ln>
                          <a:solidFill>
                            <a:srgbClr val="0000FF"/>
                          </a:solidFill>
                          <a:effectLst/>
                          <a:latin typeface="+mn-lt"/>
                          <a:ea typeface="ＭＳ Ｐゴシック" pitchFamily="50" charset="-128"/>
                        </a:rPr>
                        <a:t> </a:t>
                      </a:r>
                      <a:endParaRPr kumimoji="1" lang="ja-JP" altLang="en-US" sz="1400" b="0" i="0" u="none" strike="noStrike" cap="none" normalizeH="0" baseline="0" dirty="0">
                        <a:ln>
                          <a:noFill/>
                        </a:ln>
                        <a:solidFill>
                          <a:srgbClr val="0000FF"/>
                        </a:solidFill>
                        <a:effectLst/>
                        <a:latin typeface="+mn-lt"/>
                        <a:ea typeface="ＭＳ Ｐゴシック" pitchFamily="50" charset="-128"/>
                      </a:endParaRP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n-lt"/>
                          <a:ea typeface="ＭＳ 明朝" pitchFamily="17" charset="-128"/>
                        </a:rPr>
                        <a:t>Empirical analogs of Darcy's Law: saturated and unsaturated percolation in 3 layer soil</a:t>
                      </a:r>
                      <a:r>
                        <a:rPr kumimoji="1" lang="en-US" altLang="ja-JP" sz="1200" b="0" i="0" u="none" strike="noStrike" cap="none" normalizeH="0" baseline="0" dirty="0">
                          <a:ln>
                            <a:noFill/>
                          </a:ln>
                          <a:solidFill>
                            <a:schemeClr val="tx1"/>
                          </a:solidFill>
                          <a:effectLst/>
                          <a:latin typeface="+mn-lt"/>
                          <a:ea typeface="ＭＳ Ｐゴシック" pitchFamily="50" charset="-128"/>
                        </a:rPr>
                        <a:t> </a:t>
                      </a:r>
                      <a:endParaRPr kumimoji="1" lang="ja-JP" altLang="en-US" sz="1200" b="0" i="0" u="none" strike="noStrike" cap="none" normalizeH="0" baseline="0" dirty="0">
                        <a:ln>
                          <a:noFill/>
                        </a:ln>
                        <a:solidFill>
                          <a:schemeClr val="tx1"/>
                        </a:solidFill>
                        <a:effectLst/>
                        <a:latin typeface="+mn-lt"/>
                        <a:ea typeface="ＭＳ Ｐゴシック" pitchFamily="50" charset="-128"/>
                      </a:endParaRP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a:ln>
                            <a:noFill/>
                          </a:ln>
                          <a:solidFill>
                            <a:schemeClr val="tx1"/>
                          </a:solidFill>
                          <a:effectLst/>
                          <a:latin typeface="+mn-lt"/>
                          <a:ea typeface="ＭＳ 明朝" pitchFamily="17" charset="-128"/>
                        </a:rPr>
                        <a:t>Neilson (1995)</a:t>
                      </a:r>
                      <a:r>
                        <a:rPr kumimoji="1" lang="en-US" altLang="ja-JP" sz="1000" b="0" i="0" u="none" strike="noStrike" cap="none" normalizeH="0" baseline="0">
                          <a:ln>
                            <a:noFill/>
                          </a:ln>
                          <a:solidFill>
                            <a:schemeClr val="tx1"/>
                          </a:solidFill>
                          <a:effectLst/>
                          <a:latin typeface="+mn-lt"/>
                          <a:ea typeface="ＭＳ Ｐゴシック" pitchFamily="50" charset="-128"/>
                        </a:rPr>
                        <a:t> </a:t>
                      </a:r>
                      <a:endParaRPr kumimoji="1" lang="ja-JP" altLang="en-US" sz="1000" b="0" i="0" u="none" strike="noStrike" cap="none" normalizeH="0" baseline="0">
                        <a:ln>
                          <a:noFill/>
                        </a:ln>
                        <a:solidFill>
                          <a:schemeClr val="tx1"/>
                        </a:solidFill>
                        <a:effectLst/>
                        <a:latin typeface="+mn-lt"/>
                        <a:ea typeface="ＭＳ Ｐゴシック" pitchFamily="50" charset="-128"/>
                      </a:endParaRPr>
                    </a:p>
                  </a:txBody>
                  <a:tcPr marT="45724" marB="45724"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10003"/>
                  </a:ext>
                </a:extLst>
              </a:tr>
              <a:tr h="409608">
                <a:tc rowSpan="4">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a:ln>
                            <a:noFill/>
                          </a:ln>
                          <a:solidFill>
                            <a:srgbClr val="FF3300"/>
                          </a:solidFill>
                          <a:effectLst/>
                          <a:latin typeface="+mn-lt"/>
                          <a:ea typeface="ＭＳ Ｐゴシック" pitchFamily="50" charset="-128"/>
                        </a:rPr>
                        <a:t>Physiology</a:t>
                      </a:r>
                    </a:p>
                  </a:txBody>
                  <a:tcPr marT="45724" marB="45724"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rgbClr val="0000FF"/>
                          </a:solidFill>
                          <a:effectLst/>
                          <a:latin typeface="+mn-lt"/>
                          <a:ea typeface="ＭＳ Ｐゴシック" pitchFamily="50" charset="-128"/>
                        </a:rPr>
                        <a:t>Photosynthesis</a:t>
                      </a: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err="1">
                          <a:ln>
                            <a:noFill/>
                          </a:ln>
                          <a:solidFill>
                            <a:schemeClr val="tx1"/>
                          </a:solidFill>
                          <a:effectLst/>
                          <a:latin typeface="+mn-lt"/>
                          <a:ea typeface="ＭＳ 明朝" pitchFamily="17" charset="-128"/>
                        </a:rPr>
                        <a:t>Michaelis</a:t>
                      </a:r>
                      <a:r>
                        <a:rPr kumimoji="1" lang="en-US" altLang="ja-JP" sz="1200" b="0" i="0" u="none" strike="noStrike" cap="none" normalizeH="0" baseline="0" dirty="0">
                          <a:ln>
                            <a:noFill/>
                          </a:ln>
                          <a:solidFill>
                            <a:schemeClr val="tx1"/>
                          </a:solidFill>
                          <a:effectLst/>
                          <a:latin typeface="+mn-lt"/>
                          <a:ea typeface="ＭＳ 明朝" pitchFamily="17" charset="-128"/>
                        </a:rPr>
                        <a:t>-type function</a:t>
                      </a:r>
                      <a:r>
                        <a:rPr kumimoji="1" lang="en-US" altLang="ja-JP" sz="1200" b="0" i="0" u="none" strike="noStrike" cap="none" normalizeH="0" baseline="0" dirty="0">
                          <a:ln>
                            <a:noFill/>
                          </a:ln>
                          <a:solidFill>
                            <a:schemeClr val="tx1"/>
                          </a:solidFill>
                          <a:effectLst/>
                          <a:latin typeface="+mn-lt"/>
                          <a:ea typeface="ＭＳ Ｐゴシック" pitchFamily="50" charset="-128"/>
                        </a:rPr>
                        <a:t> </a:t>
                      </a:r>
                      <a:endParaRPr kumimoji="1" lang="ja-JP" altLang="en-US" sz="1200" b="0" i="0" u="none" strike="noStrike" cap="none" normalizeH="0" baseline="0" dirty="0">
                        <a:ln>
                          <a:noFill/>
                        </a:ln>
                        <a:solidFill>
                          <a:schemeClr val="tx1"/>
                        </a:solidFill>
                        <a:effectLst/>
                        <a:latin typeface="+mn-lt"/>
                        <a:ea typeface="ＭＳ Ｐゴシック" pitchFamily="50" charset="-128"/>
                      </a:endParaRP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000" b="0" i="0" u="none" strike="noStrike" cap="none" normalizeH="0" baseline="0">
                        <a:ln>
                          <a:noFill/>
                        </a:ln>
                        <a:solidFill>
                          <a:schemeClr val="tx1"/>
                        </a:solidFill>
                        <a:effectLst/>
                        <a:latin typeface="+mn-lt"/>
                        <a:ea typeface="ＭＳ Ｐゴシック" pitchFamily="50" charset="-128"/>
                      </a:endParaRPr>
                    </a:p>
                  </a:txBody>
                  <a:tcPr marT="45724" marB="45724"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10004"/>
                  </a:ext>
                </a:extLst>
              </a:tr>
              <a:tr h="518202">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rgbClr val="0000FF"/>
                          </a:solidFill>
                          <a:effectLst/>
                          <a:latin typeface="+mn-lt"/>
                          <a:ea typeface="ＭＳ Ｐゴシック" pitchFamily="50" charset="-128"/>
                        </a:rPr>
                        <a:t>Maintenance respiration</a:t>
                      </a: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n-lt"/>
                          <a:ea typeface="ＭＳ 明朝" pitchFamily="17" charset="-128"/>
                        </a:rPr>
                        <a:t>Respiration rate is in proportion to nitrate contents for each organ</a:t>
                      </a:r>
                      <a:r>
                        <a:rPr kumimoji="1" lang="en-US" altLang="ja-JP" sz="1200" b="0" i="0" u="none" strike="noStrike" cap="none" normalizeH="0" baseline="0" dirty="0">
                          <a:ln>
                            <a:noFill/>
                          </a:ln>
                          <a:solidFill>
                            <a:schemeClr val="tx1"/>
                          </a:solidFill>
                          <a:effectLst/>
                          <a:latin typeface="+mn-lt"/>
                          <a:ea typeface="ＭＳ Ｐゴシック" pitchFamily="50" charset="-128"/>
                        </a:rPr>
                        <a:t> </a:t>
                      </a:r>
                      <a:endParaRPr kumimoji="1" lang="ja-JP" altLang="en-US" sz="1200" b="0" i="0" u="none" strike="noStrike" cap="none" normalizeH="0" baseline="0" dirty="0">
                        <a:ln>
                          <a:noFill/>
                        </a:ln>
                        <a:solidFill>
                          <a:schemeClr val="tx1"/>
                        </a:solidFill>
                        <a:effectLst/>
                        <a:latin typeface="+mn-lt"/>
                        <a:ea typeface="ＭＳ Ｐゴシック" pitchFamily="50" charset="-128"/>
                      </a:endParaRP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a:ln>
                            <a:noFill/>
                          </a:ln>
                          <a:solidFill>
                            <a:schemeClr val="tx1"/>
                          </a:solidFill>
                          <a:effectLst/>
                          <a:latin typeface="+mn-lt"/>
                          <a:ea typeface="ＭＳ 明朝" pitchFamily="17" charset="-128"/>
                        </a:rPr>
                        <a:t>Ryan (1991)</a:t>
                      </a:r>
                      <a:r>
                        <a:rPr kumimoji="1" lang="en-US" altLang="ja-JP" sz="1000" b="0" i="0" u="none" strike="noStrike" cap="none" normalizeH="0" baseline="0">
                          <a:ln>
                            <a:noFill/>
                          </a:ln>
                          <a:solidFill>
                            <a:schemeClr val="tx1"/>
                          </a:solidFill>
                          <a:effectLst/>
                          <a:latin typeface="+mn-lt"/>
                          <a:ea typeface="ＭＳ Ｐゴシック" pitchFamily="50" charset="-128"/>
                        </a:rPr>
                        <a:t> </a:t>
                      </a:r>
                      <a:endParaRPr kumimoji="1" lang="ja-JP" altLang="en-US" sz="1000" b="0" i="0" u="none" strike="noStrike" cap="none" normalizeH="0" baseline="0">
                        <a:ln>
                          <a:noFill/>
                        </a:ln>
                        <a:solidFill>
                          <a:schemeClr val="tx1"/>
                        </a:solidFill>
                        <a:effectLst/>
                        <a:latin typeface="+mn-lt"/>
                        <a:ea typeface="ＭＳ Ｐゴシック" pitchFamily="50" charset="-128"/>
                      </a:endParaRPr>
                    </a:p>
                  </a:txBody>
                  <a:tcPr marT="45724" marB="45724"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10005"/>
                  </a:ext>
                </a:extLst>
              </a:tr>
              <a:tr h="47152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rgbClr val="0000FF"/>
                          </a:solidFill>
                          <a:effectLst/>
                          <a:latin typeface="+mn-lt"/>
                          <a:ea typeface="ＭＳ Ｐゴシック" pitchFamily="50" charset="-128"/>
                        </a:rPr>
                        <a:t>Growth respiration</a:t>
                      </a: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n-lt"/>
                          <a:ea typeface="ＭＳ 明朝" pitchFamily="17" charset="-128"/>
                        </a:rPr>
                        <a:t>Respiration rate is based on chemical composition of each organ</a:t>
                      </a:r>
                      <a:r>
                        <a:rPr kumimoji="1" lang="en-US" altLang="ja-JP" sz="1200" b="0" i="0" u="none" strike="noStrike" cap="none" normalizeH="0" baseline="0" dirty="0">
                          <a:ln>
                            <a:noFill/>
                          </a:ln>
                          <a:solidFill>
                            <a:schemeClr val="tx1"/>
                          </a:solidFill>
                          <a:effectLst/>
                          <a:latin typeface="+mn-lt"/>
                          <a:ea typeface="ＭＳ Ｐゴシック" pitchFamily="50" charset="-128"/>
                        </a:rPr>
                        <a:t> </a:t>
                      </a:r>
                      <a:endParaRPr kumimoji="1" lang="ja-JP" altLang="en-US" sz="1200" b="0" i="0" u="none" strike="noStrike" cap="none" normalizeH="0" baseline="0" dirty="0">
                        <a:ln>
                          <a:noFill/>
                        </a:ln>
                        <a:solidFill>
                          <a:schemeClr val="tx1"/>
                        </a:solidFill>
                        <a:effectLst/>
                        <a:latin typeface="+mn-lt"/>
                        <a:ea typeface="ＭＳ Ｐゴシック" pitchFamily="50" charset="-128"/>
                      </a:endParaRP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a:ln>
                            <a:noFill/>
                          </a:ln>
                          <a:solidFill>
                            <a:schemeClr val="tx1"/>
                          </a:solidFill>
                          <a:effectLst/>
                          <a:latin typeface="+mn-lt"/>
                          <a:ea typeface="ＭＳ 明朝" pitchFamily="17" charset="-128"/>
                        </a:rPr>
                        <a:t>Poorter(1994)</a:t>
                      </a:r>
                      <a:r>
                        <a:rPr kumimoji="1" lang="en-US" altLang="ja-JP" sz="1000" b="0" i="0" u="none" strike="noStrike" cap="none" normalizeH="0" baseline="0">
                          <a:ln>
                            <a:noFill/>
                          </a:ln>
                          <a:solidFill>
                            <a:schemeClr val="tx1"/>
                          </a:solidFill>
                          <a:effectLst/>
                          <a:latin typeface="+mn-lt"/>
                          <a:ea typeface="ＭＳ Ｐゴシック" pitchFamily="50" charset="-128"/>
                        </a:rPr>
                        <a:t> </a:t>
                      </a:r>
                      <a:endParaRPr kumimoji="1" lang="ja-JP" altLang="en-US" sz="1000" b="0" i="0" u="none" strike="noStrike" cap="none" normalizeH="0" baseline="0">
                        <a:ln>
                          <a:noFill/>
                        </a:ln>
                        <a:solidFill>
                          <a:schemeClr val="tx1"/>
                        </a:solidFill>
                        <a:effectLst/>
                        <a:latin typeface="+mn-lt"/>
                        <a:ea typeface="ＭＳ Ｐゴシック" pitchFamily="50" charset="-128"/>
                      </a:endParaRPr>
                    </a:p>
                  </a:txBody>
                  <a:tcPr marT="45724" marB="45724"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10006"/>
                  </a:ext>
                </a:extLst>
              </a:tr>
              <a:tr h="32387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err="1">
                          <a:ln>
                            <a:noFill/>
                          </a:ln>
                          <a:solidFill>
                            <a:srgbClr val="0000FF"/>
                          </a:solidFill>
                          <a:effectLst/>
                          <a:latin typeface="+mn-lt"/>
                          <a:ea typeface="ＭＳ Ｐゴシック" pitchFamily="50" charset="-128"/>
                        </a:rPr>
                        <a:t>Stomatal</a:t>
                      </a:r>
                      <a:r>
                        <a:rPr kumimoji="1" lang="en-US" altLang="ja-JP" sz="1400" b="0" i="0" u="none" strike="noStrike" cap="none" normalizeH="0" baseline="0" dirty="0">
                          <a:ln>
                            <a:noFill/>
                          </a:ln>
                          <a:solidFill>
                            <a:srgbClr val="0000FF"/>
                          </a:solidFill>
                          <a:effectLst/>
                          <a:latin typeface="+mn-lt"/>
                          <a:ea typeface="ＭＳ Ｐゴシック" pitchFamily="50" charset="-128"/>
                        </a:rPr>
                        <a:t> conductance</a:t>
                      </a: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n-lt"/>
                          <a:ea typeface="ＭＳ 明朝" pitchFamily="17" charset="-128"/>
                        </a:rPr>
                        <a:t>A semi-empirical model</a:t>
                      </a:r>
                      <a:r>
                        <a:rPr kumimoji="1" lang="en-US" altLang="ja-JP" sz="1200" b="0" i="0" u="none" strike="noStrike" cap="none" normalizeH="0" baseline="0" dirty="0">
                          <a:ln>
                            <a:noFill/>
                          </a:ln>
                          <a:solidFill>
                            <a:schemeClr val="tx1"/>
                          </a:solidFill>
                          <a:effectLst/>
                          <a:latin typeface="+mn-lt"/>
                          <a:ea typeface="ＭＳ Ｐゴシック" pitchFamily="50" charset="-128"/>
                        </a:rPr>
                        <a:t> </a:t>
                      </a:r>
                      <a:endParaRPr kumimoji="1" lang="ja-JP" altLang="en-US" sz="1200" b="0" i="0" u="none" strike="noStrike" cap="none" normalizeH="0" baseline="0" dirty="0">
                        <a:ln>
                          <a:noFill/>
                        </a:ln>
                        <a:solidFill>
                          <a:schemeClr val="tx1"/>
                        </a:solidFill>
                        <a:effectLst/>
                        <a:latin typeface="+mn-lt"/>
                        <a:ea typeface="ＭＳ Ｐゴシック" pitchFamily="50" charset="-128"/>
                      </a:endParaRP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a:ln>
                            <a:noFill/>
                          </a:ln>
                          <a:solidFill>
                            <a:schemeClr val="tx1"/>
                          </a:solidFill>
                          <a:effectLst/>
                          <a:latin typeface="+mn-lt"/>
                          <a:ea typeface="ＭＳ 明朝" pitchFamily="17" charset="-128"/>
                        </a:rPr>
                        <a:t>Ball et al. (1987)</a:t>
                      </a:r>
                      <a:endParaRPr kumimoji="1" lang="ja-JP" altLang="en-US" sz="1000" b="0" i="0" u="none" strike="noStrike" cap="none" normalizeH="0" baseline="0">
                        <a:ln>
                          <a:noFill/>
                        </a:ln>
                        <a:solidFill>
                          <a:schemeClr val="tx1"/>
                        </a:solidFill>
                        <a:effectLst/>
                        <a:latin typeface="+mn-lt"/>
                        <a:ea typeface="ＭＳ Ｐゴシック" pitchFamily="50" charset="-128"/>
                      </a:endParaRPr>
                    </a:p>
                  </a:txBody>
                  <a:tcPr marT="45724" marB="45724"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10007"/>
                  </a:ext>
                </a:extLst>
              </a:tr>
              <a:tr h="662042">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en-US" altLang="ja-JP" sz="1400" b="1" i="0" u="none" strike="noStrike" cap="none" normalizeH="0" baseline="0" dirty="0">
                        <a:ln>
                          <a:noFill/>
                        </a:ln>
                        <a:solidFill>
                          <a:srgbClr val="FF3300"/>
                        </a:solidFill>
                        <a:effectLst/>
                        <a:latin typeface="+mn-lt"/>
                        <a:ea typeface="ＭＳ Ｐゴシック" pitchFamily="50" charset="-128"/>
                      </a:endParaRPr>
                    </a:p>
                  </a:txBody>
                  <a:tcPr marT="45724" marB="45724" horzOverflow="overflow">
                    <a:lnL cap="flat">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err="1">
                          <a:ln>
                            <a:noFill/>
                          </a:ln>
                          <a:solidFill>
                            <a:srgbClr val="0000FF"/>
                          </a:solidFill>
                          <a:effectLst/>
                          <a:latin typeface="+mn-lt"/>
                          <a:ea typeface="ＭＳ 明朝" pitchFamily="17" charset="-128"/>
                        </a:rPr>
                        <a:t>Phenology</a:t>
                      </a:r>
                      <a:r>
                        <a:rPr kumimoji="1" lang="en-US" altLang="ja-JP" sz="1400" b="0" i="0" u="none" strike="noStrike" cap="none" normalizeH="0" baseline="0" dirty="0">
                          <a:ln>
                            <a:noFill/>
                          </a:ln>
                          <a:solidFill>
                            <a:srgbClr val="0000FF"/>
                          </a:solidFill>
                          <a:effectLst/>
                          <a:latin typeface="+mn-lt"/>
                          <a:ea typeface="ＭＳ Ｐゴシック" pitchFamily="50" charset="-128"/>
                        </a:rPr>
                        <a:t> </a:t>
                      </a:r>
                      <a:endParaRPr kumimoji="1" lang="ja-JP" altLang="en-US" sz="1400" b="0" i="0" u="none" strike="noStrike" cap="none" normalizeH="0" baseline="0" dirty="0">
                        <a:ln>
                          <a:noFill/>
                        </a:ln>
                        <a:solidFill>
                          <a:srgbClr val="0000FF"/>
                        </a:solidFill>
                        <a:effectLst/>
                        <a:latin typeface="+mn-lt"/>
                        <a:ea typeface="ＭＳ Ｐゴシック" pitchFamily="50" charset="-128"/>
                      </a:endParaRP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n-lt"/>
                          <a:ea typeface="ＭＳ 明朝" pitchFamily="17" charset="-128"/>
                        </a:rPr>
                        <a:t>A set of semi-empirical models of which parameters were estimated from satellite NDVI data</a:t>
                      </a:r>
                      <a:r>
                        <a:rPr kumimoji="1" lang="en-US" altLang="ja-JP" sz="1200" b="0" i="0" u="none" strike="noStrike" cap="none" normalizeH="0" baseline="0" dirty="0">
                          <a:ln>
                            <a:noFill/>
                          </a:ln>
                          <a:solidFill>
                            <a:schemeClr val="tx1"/>
                          </a:solidFill>
                          <a:effectLst/>
                          <a:latin typeface="+mn-lt"/>
                          <a:ea typeface="ＭＳ Ｐゴシック" pitchFamily="50" charset="-128"/>
                        </a:rPr>
                        <a:t> </a:t>
                      </a:r>
                      <a:endParaRPr kumimoji="1" lang="ja-JP" altLang="en-US" sz="1200" b="0" i="0" u="none" strike="noStrike" cap="none" normalizeH="0" baseline="0" dirty="0">
                        <a:ln>
                          <a:noFill/>
                        </a:ln>
                        <a:solidFill>
                          <a:schemeClr val="tx1"/>
                        </a:solidFill>
                        <a:effectLst/>
                        <a:latin typeface="+mn-lt"/>
                        <a:ea typeface="ＭＳ Ｐゴシック" pitchFamily="50" charset="-128"/>
                      </a:endParaRP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a:ln>
                            <a:noFill/>
                          </a:ln>
                          <a:solidFill>
                            <a:schemeClr val="tx1"/>
                          </a:solidFill>
                          <a:effectLst/>
                          <a:latin typeface="+mn-lt"/>
                          <a:ea typeface="ＭＳ 明朝" pitchFamily="17" charset="-128"/>
                        </a:rPr>
                        <a:t>Botta et al. (2000)</a:t>
                      </a:r>
                      <a:r>
                        <a:rPr kumimoji="1" lang="en-US" altLang="ja-JP" sz="1000" b="0" i="0" u="none" strike="noStrike" cap="none" normalizeH="0" baseline="0">
                          <a:ln>
                            <a:noFill/>
                          </a:ln>
                          <a:solidFill>
                            <a:schemeClr val="tx1"/>
                          </a:solidFill>
                          <a:effectLst/>
                          <a:latin typeface="+mn-lt"/>
                          <a:ea typeface="ＭＳ Ｐゴシック" pitchFamily="50" charset="-128"/>
                        </a:rPr>
                        <a:t> </a:t>
                      </a:r>
                      <a:endParaRPr kumimoji="1" lang="ja-JP" altLang="en-US" sz="1000" b="0" i="0" u="none" strike="noStrike" cap="none" normalizeH="0" baseline="0">
                        <a:ln>
                          <a:noFill/>
                        </a:ln>
                        <a:solidFill>
                          <a:schemeClr val="tx1"/>
                        </a:solidFill>
                        <a:effectLst/>
                        <a:latin typeface="+mn-lt"/>
                        <a:ea typeface="ＭＳ Ｐゴシック" pitchFamily="50" charset="-128"/>
                      </a:endParaRPr>
                    </a:p>
                  </a:txBody>
                  <a:tcPr marT="45724" marB="45724"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10008"/>
                  </a:ext>
                </a:extLst>
              </a:tr>
              <a:tr h="47152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rgbClr val="0000FF"/>
                          </a:solidFill>
                          <a:effectLst/>
                          <a:latin typeface="+mn-lt"/>
                          <a:ea typeface="ＭＳ 明朝" pitchFamily="17" charset="-128"/>
                        </a:rPr>
                        <a:t>Decomposition</a:t>
                      </a:r>
                      <a:r>
                        <a:rPr kumimoji="1" lang="en-US" altLang="ja-JP" sz="1400" b="0" i="0" u="none" strike="noStrike" cap="none" normalizeH="0" baseline="0" dirty="0">
                          <a:ln>
                            <a:noFill/>
                          </a:ln>
                          <a:solidFill>
                            <a:srgbClr val="0000FF"/>
                          </a:solidFill>
                          <a:effectLst/>
                          <a:latin typeface="+mn-lt"/>
                          <a:ea typeface="ＭＳ Ｐゴシック" pitchFamily="50" charset="-128"/>
                        </a:rPr>
                        <a:t> </a:t>
                      </a:r>
                      <a:endParaRPr kumimoji="1" lang="ja-JP" altLang="en-US" sz="1400" b="0" i="0" u="none" strike="noStrike" cap="none" normalizeH="0" baseline="0" dirty="0">
                        <a:ln>
                          <a:noFill/>
                        </a:ln>
                        <a:solidFill>
                          <a:srgbClr val="0000FF"/>
                        </a:solidFill>
                        <a:effectLst/>
                        <a:latin typeface="+mn-lt"/>
                        <a:ea typeface="ＭＳ Ｐゴシック" pitchFamily="50" charset="-128"/>
                      </a:endParaRP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n-lt"/>
                          <a:ea typeface="ＭＳ 明朝" pitchFamily="17" charset="-128"/>
                        </a:rPr>
                        <a:t>2 carbon source of decomposition: labile part of litter and passive part in mineral soil</a:t>
                      </a:r>
                      <a:endParaRPr kumimoji="1" lang="ja-JP" altLang="en-US" sz="1200" b="0" i="0" u="none" strike="noStrike" cap="none" normalizeH="0" baseline="0" dirty="0">
                        <a:ln>
                          <a:noFill/>
                        </a:ln>
                        <a:solidFill>
                          <a:schemeClr val="tx1"/>
                        </a:solidFill>
                        <a:effectLst/>
                        <a:latin typeface="+mn-lt"/>
                        <a:ea typeface="ＭＳ Ｐゴシック" pitchFamily="50" charset="-128"/>
                      </a:endParaRP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a:ln>
                            <a:noFill/>
                          </a:ln>
                          <a:solidFill>
                            <a:schemeClr val="tx1"/>
                          </a:solidFill>
                          <a:effectLst/>
                          <a:latin typeface="+mn-lt"/>
                          <a:ea typeface="ＭＳ 明朝" pitchFamily="17" charset="-128"/>
                        </a:rPr>
                        <a:t>Sitch et al. (2003)</a:t>
                      </a:r>
                      <a:r>
                        <a:rPr kumimoji="1" lang="en-US" altLang="ja-JP" sz="1000" b="0" i="0" u="none" strike="noStrike" cap="none" normalizeH="0" baseline="0">
                          <a:ln>
                            <a:noFill/>
                          </a:ln>
                          <a:solidFill>
                            <a:schemeClr val="tx1"/>
                          </a:solidFill>
                          <a:effectLst/>
                          <a:latin typeface="+mn-lt"/>
                          <a:ea typeface="ＭＳ Ｐゴシック" pitchFamily="50" charset="-128"/>
                        </a:rPr>
                        <a:t> </a:t>
                      </a:r>
                      <a:endParaRPr kumimoji="1" lang="ja-JP" altLang="en-US" sz="1000" b="0" i="0" u="none" strike="noStrike" cap="none" normalizeH="0" baseline="0">
                        <a:ln>
                          <a:noFill/>
                        </a:ln>
                        <a:solidFill>
                          <a:schemeClr val="tx1"/>
                        </a:solidFill>
                        <a:effectLst/>
                        <a:latin typeface="+mn-lt"/>
                        <a:ea typeface="ＭＳ Ｐゴシック"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en-US" sz="1000" b="0" i="0" u="none" strike="noStrike" cap="none" normalizeH="0" baseline="0">
                        <a:ln>
                          <a:noFill/>
                        </a:ln>
                        <a:solidFill>
                          <a:schemeClr val="tx1"/>
                        </a:solidFill>
                        <a:effectLst/>
                        <a:latin typeface="+mn-lt"/>
                        <a:ea typeface="ＭＳ Ｐゴシック" pitchFamily="50" charset="-128"/>
                      </a:endParaRPr>
                    </a:p>
                  </a:txBody>
                  <a:tcPr marT="45724" marB="45724"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10009"/>
                  </a:ext>
                </a:extLst>
              </a:tr>
              <a:tr h="473114">
                <a:tc row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1" i="0" u="none" strike="noStrike" cap="none" normalizeH="0" baseline="0" dirty="0">
                          <a:ln>
                            <a:noFill/>
                          </a:ln>
                          <a:solidFill>
                            <a:srgbClr val="FF3300"/>
                          </a:solidFill>
                          <a:effectLst/>
                          <a:latin typeface="+mn-lt"/>
                          <a:ea typeface="ＭＳ 明朝" pitchFamily="17" charset="-128"/>
                        </a:rPr>
                        <a:t>Vegetation Dynamics</a:t>
                      </a:r>
                      <a:r>
                        <a:rPr kumimoji="1" lang="en-US" altLang="ja-JP" sz="1400" b="1" i="0" u="none" strike="noStrike" cap="none" normalizeH="0" baseline="0" dirty="0">
                          <a:ln>
                            <a:noFill/>
                          </a:ln>
                          <a:solidFill>
                            <a:srgbClr val="FF3300"/>
                          </a:solidFill>
                          <a:effectLst/>
                          <a:latin typeface="+mn-lt"/>
                          <a:ea typeface="ＭＳ Ｐゴシック" pitchFamily="50" charset="-128"/>
                        </a:rPr>
                        <a:t> </a:t>
                      </a:r>
                      <a:endParaRPr kumimoji="1" lang="ja-JP" altLang="en-US" sz="1400" b="1" i="0" u="none" strike="noStrike" cap="none" normalizeH="0" baseline="0" dirty="0">
                        <a:ln>
                          <a:noFill/>
                        </a:ln>
                        <a:solidFill>
                          <a:srgbClr val="FF3300"/>
                        </a:solidFill>
                        <a:effectLst/>
                        <a:latin typeface="+mn-lt"/>
                        <a:ea typeface="ＭＳ Ｐゴシック" pitchFamily="50" charset="-128"/>
                      </a:endParaRPr>
                    </a:p>
                  </a:txBody>
                  <a:tcPr marT="45724" marB="45724" horzOverflow="overflow">
                    <a:lnL cap="flat">
                      <a:noFill/>
                    </a:lnL>
                    <a:lnR>
                      <a:noFill/>
                    </a:lnR>
                    <a:lnT>
                      <a:noFill/>
                    </a:lnT>
                    <a:lnB cap="flat">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rgbClr val="0000FF"/>
                          </a:solidFill>
                          <a:effectLst/>
                          <a:latin typeface="+mn-lt"/>
                          <a:ea typeface="ＭＳ 明朝" pitchFamily="17" charset="-128"/>
                        </a:rPr>
                        <a:t>Establishment</a:t>
                      </a:r>
                      <a:r>
                        <a:rPr kumimoji="1" lang="en-US" altLang="ja-JP" sz="1400" b="0" i="0" u="none" strike="noStrike" cap="none" normalizeH="0" baseline="0" dirty="0">
                          <a:ln>
                            <a:noFill/>
                          </a:ln>
                          <a:solidFill>
                            <a:srgbClr val="0000FF"/>
                          </a:solidFill>
                          <a:effectLst/>
                          <a:latin typeface="+mn-lt"/>
                          <a:ea typeface="ＭＳ Ｐゴシック" pitchFamily="50" charset="-128"/>
                        </a:rPr>
                        <a:t> </a:t>
                      </a:r>
                      <a:endParaRPr kumimoji="1" lang="ja-JP" altLang="en-US" sz="1400" b="0" i="0" u="none" strike="noStrike" cap="none" normalizeH="0" baseline="0" dirty="0">
                        <a:ln>
                          <a:noFill/>
                        </a:ln>
                        <a:solidFill>
                          <a:srgbClr val="0000FF"/>
                        </a:solidFill>
                        <a:effectLst/>
                        <a:latin typeface="+mn-lt"/>
                        <a:ea typeface="ＭＳ Ｐゴシック" pitchFamily="50" charset="-128"/>
                      </a:endParaRP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n-lt"/>
                          <a:ea typeface="ＭＳ 明朝" pitchFamily="17" charset="-128"/>
                        </a:rPr>
                        <a:t>Climatically </a:t>
                      </a:r>
                      <a:r>
                        <a:rPr kumimoji="1" lang="en-US" altLang="ja-JP" sz="1200" b="0" i="0" u="none" strike="noStrike" cap="none" normalizeH="0" baseline="0" dirty="0" err="1">
                          <a:ln>
                            <a:noFill/>
                          </a:ln>
                          <a:solidFill>
                            <a:schemeClr val="tx1"/>
                          </a:solidFill>
                          <a:effectLst/>
                          <a:latin typeface="+mn-lt"/>
                          <a:ea typeface="ＭＳ 明朝" pitchFamily="17" charset="-128"/>
                        </a:rPr>
                        <a:t>favoured</a:t>
                      </a:r>
                      <a:r>
                        <a:rPr kumimoji="1" lang="en-US" altLang="ja-JP" sz="1200" b="0" i="0" u="none" strike="noStrike" cap="none" normalizeH="0" baseline="0" dirty="0">
                          <a:ln>
                            <a:noFill/>
                          </a:ln>
                          <a:solidFill>
                            <a:schemeClr val="tx1"/>
                          </a:solidFill>
                          <a:effectLst/>
                          <a:latin typeface="+mn-lt"/>
                          <a:ea typeface="ＭＳ 明朝" pitchFamily="17" charset="-128"/>
                        </a:rPr>
                        <a:t> PFTs establish as small individuals</a:t>
                      </a:r>
                      <a:r>
                        <a:rPr kumimoji="1" lang="en-US" altLang="ja-JP" sz="1200" b="0" i="0" u="none" strike="noStrike" cap="none" normalizeH="0" baseline="0" dirty="0">
                          <a:ln>
                            <a:noFill/>
                          </a:ln>
                          <a:solidFill>
                            <a:schemeClr val="tx1"/>
                          </a:solidFill>
                          <a:effectLst/>
                          <a:latin typeface="+mn-lt"/>
                          <a:ea typeface="ＭＳ Ｐゴシック" pitchFamily="50" charset="-128"/>
                        </a:rPr>
                        <a:t> </a:t>
                      </a:r>
                      <a:endParaRPr kumimoji="1" lang="ja-JP" altLang="en-US" sz="1200" b="0" i="0" u="none" strike="noStrike" cap="none" normalizeH="0" baseline="0" dirty="0">
                        <a:ln>
                          <a:noFill/>
                        </a:ln>
                        <a:solidFill>
                          <a:schemeClr val="tx1"/>
                        </a:solidFill>
                        <a:effectLst/>
                        <a:latin typeface="+mn-lt"/>
                        <a:ea typeface="ＭＳ Ｐゴシック" pitchFamily="50" charset="-128"/>
                      </a:endParaRP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a:ln>
                            <a:noFill/>
                          </a:ln>
                          <a:solidFill>
                            <a:schemeClr val="tx1"/>
                          </a:solidFill>
                          <a:effectLst/>
                          <a:latin typeface="+mn-lt"/>
                          <a:ea typeface="ＭＳ 明朝" pitchFamily="17" charset="-128"/>
                        </a:rPr>
                        <a:t>Sitch et al. (2003)</a:t>
                      </a:r>
                      <a:endParaRPr kumimoji="1" lang="ja-JP" altLang="en-US" sz="1000" b="0" i="0" u="none" strike="noStrike" cap="none" normalizeH="0" baseline="0">
                        <a:ln>
                          <a:noFill/>
                        </a:ln>
                        <a:solidFill>
                          <a:schemeClr val="tx1"/>
                        </a:solidFill>
                        <a:effectLst/>
                        <a:latin typeface="+mn-lt"/>
                        <a:ea typeface="ＭＳ 明朝" pitchFamily="17" charset="-128"/>
                      </a:endParaRPr>
                    </a:p>
                  </a:txBody>
                  <a:tcPr marT="45724" marB="45724"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10010"/>
                  </a:ext>
                </a:extLst>
              </a:tr>
              <a:tr h="47152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rgbClr val="0000FF"/>
                          </a:solidFill>
                          <a:effectLst/>
                          <a:latin typeface="+mn-lt"/>
                          <a:ea typeface="ＭＳ 明朝" pitchFamily="17" charset="-128"/>
                        </a:rPr>
                        <a:t>Mortality</a:t>
                      </a:r>
                      <a:r>
                        <a:rPr kumimoji="1" lang="en-US" altLang="ja-JP" sz="1400" b="0" i="0" u="none" strike="noStrike" cap="none" normalizeH="0" baseline="0" dirty="0">
                          <a:ln>
                            <a:noFill/>
                          </a:ln>
                          <a:solidFill>
                            <a:srgbClr val="0000FF"/>
                          </a:solidFill>
                          <a:effectLst/>
                          <a:latin typeface="+mn-lt"/>
                          <a:ea typeface="ＭＳ Ｐゴシック" pitchFamily="50" charset="-128"/>
                        </a:rPr>
                        <a:t> </a:t>
                      </a:r>
                      <a:endParaRPr kumimoji="1" lang="ja-JP" altLang="en-US" sz="1400" b="0" i="0" u="none" strike="noStrike" cap="none" normalizeH="0" baseline="0" dirty="0">
                        <a:ln>
                          <a:noFill/>
                        </a:ln>
                        <a:solidFill>
                          <a:srgbClr val="0000FF"/>
                        </a:solidFill>
                        <a:effectLst/>
                        <a:latin typeface="+mn-lt"/>
                        <a:ea typeface="ＭＳ Ｐゴシック" pitchFamily="50" charset="-128"/>
                      </a:endParaRP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n-lt"/>
                          <a:ea typeface="ＭＳ 明朝" pitchFamily="17" charset="-128"/>
                        </a:rPr>
                        <a:t>Function of “annual NPP per leaf area”, “Heat stress”, “</a:t>
                      </a:r>
                      <a:r>
                        <a:rPr kumimoji="1" lang="en-US" altLang="ja-JP" sz="1200" b="0" i="0" u="none" strike="noStrike" cap="none" normalizeH="0" baseline="0" dirty="0" err="1">
                          <a:ln>
                            <a:noFill/>
                          </a:ln>
                          <a:solidFill>
                            <a:schemeClr val="tx1"/>
                          </a:solidFill>
                          <a:effectLst/>
                          <a:latin typeface="+mn-lt"/>
                          <a:ea typeface="ＭＳ 明朝" pitchFamily="17" charset="-128"/>
                        </a:rPr>
                        <a:t>Bioclimitic</a:t>
                      </a:r>
                      <a:r>
                        <a:rPr kumimoji="1" lang="en-US" altLang="ja-JP" sz="1200" b="0" i="0" u="none" strike="noStrike" cap="none" normalizeH="0" baseline="0" dirty="0">
                          <a:ln>
                            <a:noFill/>
                          </a:ln>
                          <a:solidFill>
                            <a:schemeClr val="tx1"/>
                          </a:solidFill>
                          <a:effectLst/>
                          <a:latin typeface="+mn-lt"/>
                          <a:ea typeface="ＭＳ 明朝" pitchFamily="17" charset="-128"/>
                        </a:rPr>
                        <a:t> limit”, and “Fire”</a:t>
                      </a:r>
                      <a:r>
                        <a:rPr kumimoji="1" lang="en-US" altLang="ja-JP" sz="1200" b="0" i="0" u="none" strike="noStrike" cap="none" normalizeH="0" baseline="0" dirty="0">
                          <a:ln>
                            <a:noFill/>
                          </a:ln>
                          <a:solidFill>
                            <a:schemeClr val="tx1"/>
                          </a:solidFill>
                          <a:effectLst/>
                          <a:latin typeface="+mn-lt"/>
                          <a:ea typeface="ＭＳ Ｐゴシック" pitchFamily="50" charset="-128"/>
                        </a:rPr>
                        <a:t> </a:t>
                      </a:r>
                      <a:endParaRPr kumimoji="1" lang="ja-JP" altLang="en-US" sz="1200" b="0" i="0" u="none" strike="noStrike" cap="none" normalizeH="0" baseline="0" dirty="0">
                        <a:ln>
                          <a:noFill/>
                        </a:ln>
                        <a:solidFill>
                          <a:schemeClr val="tx1"/>
                        </a:solidFill>
                        <a:effectLst/>
                        <a:latin typeface="+mn-lt"/>
                        <a:ea typeface="ＭＳ Ｐゴシック" pitchFamily="50" charset="-128"/>
                      </a:endParaRPr>
                    </a:p>
                  </a:txBody>
                  <a:tcPr marT="45724" marB="45724" horzOverflow="overflow">
                    <a:lnL>
                      <a:noFill/>
                    </a:lnL>
                    <a:lnR>
                      <a:noFill/>
                    </a:lnR>
                    <a:lnT>
                      <a:noFill/>
                    </a:lnT>
                    <a:lnB>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a:ln>
                            <a:noFill/>
                          </a:ln>
                          <a:solidFill>
                            <a:schemeClr val="tx1"/>
                          </a:solidFill>
                          <a:effectLst/>
                          <a:latin typeface="+mn-lt"/>
                          <a:ea typeface="ＭＳ 明朝" pitchFamily="17" charset="-128"/>
                        </a:rPr>
                        <a:t>Sitch et al. (2003)</a:t>
                      </a:r>
                      <a:r>
                        <a:rPr kumimoji="1" lang="en-US" altLang="ja-JP" sz="1000" b="0" i="0" u="none" strike="noStrike" cap="none" normalizeH="0" baseline="0">
                          <a:ln>
                            <a:noFill/>
                          </a:ln>
                          <a:solidFill>
                            <a:schemeClr val="tx1"/>
                          </a:solidFill>
                          <a:effectLst/>
                          <a:latin typeface="+mn-lt"/>
                          <a:ea typeface="ＭＳ Ｐゴシック" pitchFamily="50" charset="-128"/>
                        </a:rPr>
                        <a:t> </a:t>
                      </a:r>
                      <a:endParaRPr kumimoji="1" lang="ja-JP" altLang="en-US" sz="1000" b="0" i="0" u="none" strike="noStrike" cap="none" normalizeH="0" baseline="0">
                        <a:ln>
                          <a:noFill/>
                        </a:ln>
                        <a:solidFill>
                          <a:schemeClr val="tx1"/>
                        </a:solidFill>
                        <a:effectLst/>
                        <a:latin typeface="+mn-lt"/>
                        <a:ea typeface="ＭＳ Ｐゴシック" pitchFamily="50" charset="-128"/>
                      </a:endParaRPr>
                    </a:p>
                  </a:txBody>
                  <a:tcPr marT="45724" marB="45724" horzOverflow="overflow">
                    <a:lnL>
                      <a:noFill/>
                    </a:lnL>
                    <a:lnR cap="flat">
                      <a:noFill/>
                    </a:lnR>
                    <a:lnT>
                      <a:noFill/>
                    </a:lnT>
                    <a:lnB>
                      <a:noFill/>
                    </a:lnB>
                    <a:lnTlToBr>
                      <a:noFill/>
                    </a:lnTlToBr>
                    <a:lnBlToTr>
                      <a:noFill/>
                    </a:lnBlToTr>
                    <a:solidFill>
                      <a:srgbClr val="FFFFFF"/>
                    </a:solidFill>
                  </a:tcPr>
                </a:tc>
                <a:extLst>
                  <a:ext uri="{0D108BD9-81ED-4DB2-BD59-A6C34878D82A}">
                    <a16:rowId xmlns:a16="http://schemas.microsoft.com/office/drawing/2014/main" val="10011"/>
                  </a:ext>
                </a:extLst>
              </a:tr>
              <a:tr h="471526">
                <a:tc vMerge="1">
                  <a:txBody>
                    <a:bodyPr/>
                    <a:lstStyle/>
                    <a:p>
                      <a:endParaRPr kumimoji="1" lang="ja-JP" altLang="en-US"/>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400" b="0" i="0" u="none" strike="noStrike" cap="none" normalizeH="0" baseline="0" dirty="0">
                          <a:ln>
                            <a:noFill/>
                          </a:ln>
                          <a:solidFill>
                            <a:srgbClr val="0000FF"/>
                          </a:solidFill>
                          <a:effectLst/>
                          <a:latin typeface="+mn-lt"/>
                          <a:ea typeface="ＭＳ 明朝" pitchFamily="17" charset="-128"/>
                        </a:rPr>
                        <a:t>Disturbance (fire)</a:t>
                      </a:r>
                      <a:r>
                        <a:rPr kumimoji="1" lang="en-US" altLang="ja-JP" sz="1400" b="0" i="0" u="none" strike="noStrike" cap="none" normalizeH="0" baseline="0" dirty="0">
                          <a:ln>
                            <a:noFill/>
                          </a:ln>
                          <a:solidFill>
                            <a:srgbClr val="0000FF"/>
                          </a:solidFill>
                          <a:effectLst/>
                          <a:latin typeface="+mn-lt"/>
                          <a:ea typeface="ＭＳ Ｐゴシック" pitchFamily="50" charset="-128"/>
                        </a:rPr>
                        <a:t> </a:t>
                      </a:r>
                      <a:endParaRPr kumimoji="1" lang="ja-JP" altLang="en-US" sz="1400" b="0" i="0" u="none" strike="noStrike" cap="none" normalizeH="0" baseline="0" dirty="0">
                        <a:ln>
                          <a:noFill/>
                        </a:ln>
                        <a:solidFill>
                          <a:srgbClr val="0000FF"/>
                        </a:solidFill>
                        <a:effectLst/>
                        <a:latin typeface="+mn-lt"/>
                        <a:ea typeface="ＭＳ Ｐゴシック" pitchFamily="50" charset="-128"/>
                      </a:endParaRPr>
                    </a:p>
                  </a:txBody>
                  <a:tcPr marT="45724" marB="45724" horzOverflow="overflow">
                    <a:lnL>
                      <a:noFill/>
                    </a:lnL>
                    <a:lnR>
                      <a:noFill/>
                    </a:lnR>
                    <a:lnT>
                      <a:noFill/>
                    </a:lnT>
                    <a:lnB cap="flat">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200" b="0" i="0" u="none" strike="noStrike" cap="none" normalizeH="0" baseline="0" dirty="0">
                          <a:ln>
                            <a:noFill/>
                          </a:ln>
                          <a:solidFill>
                            <a:schemeClr val="tx1"/>
                          </a:solidFill>
                          <a:effectLst/>
                          <a:latin typeface="+mn-lt"/>
                          <a:ea typeface="ＭＳ 明朝" pitchFamily="17" charset="-128"/>
                        </a:rPr>
                        <a:t>An empirical function of soil moisture and above ground biomass</a:t>
                      </a:r>
                      <a:r>
                        <a:rPr kumimoji="1" lang="en-US" altLang="ja-JP" sz="1200" b="0" i="0" u="none" strike="noStrike" cap="none" normalizeH="0" baseline="0" dirty="0">
                          <a:ln>
                            <a:noFill/>
                          </a:ln>
                          <a:solidFill>
                            <a:schemeClr val="tx1"/>
                          </a:solidFill>
                          <a:effectLst/>
                          <a:latin typeface="+mn-lt"/>
                          <a:ea typeface="ＭＳ Ｐゴシック" pitchFamily="50" charset="-128"/>
                        </a:rPr>
                        <a:t> </a:t>
                      </a:r>
                      <a:endParaRPr kumimoji="1" lang="ja-JP" altLang="en-US" sz="1200" b="0" i="0" u="none" strike="noStrike" cap="none" normalizeH="0" baseline="0" dirty="0">
                        <a:ln>
                          <a:noFill/>
                        </a:ln>
                        <a:solidFill>
                          <a:schemeClr val="tx1"/>
                        </a:solidFill>
                        <a:effectLst/>
                        <a:latin typeface="+mn-lt"/>
                        <a:ea typeface="ＭＳ Ｐゴシック" pitchFamily="50" charset="-128"/>
                      </a:endParaRPr>
                    </a:p>
                  </a:txBody>
                  <a:tcPr marT="45724" marB="45724" horzOverflow="overflow">
                    <a:lnL>
                      <a:noFill/>
                    </a:lnL>
                    <a:lnR>
                      <a:noFill/>
                    </a:lnR>
                    <a:lnT>
                      <a:noFill/>
                    </a:lnT>
                    <a:lnB cap="flat">
                      <a:noFill/>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en-US" altLang="ja-JP" sz="1000" b="0" i="0" u="none" strike="noStrike" cap="none" normalizeH="0" baseline="0" dirty="0">
                          <a:ln>
                            <a:noFill/>
                          </a:ln>
                          <a:solidFill>
                            <a:schemeClr val="tx1"/>
                          </a:solidFill>
                          <a:effectLst/>
                          <a:latin typeface="+mn-lt"/>
                          <a:ea typeface="ＭＳ 明朝" pitchFamily="17" charset="-128"/>
                        </a:rPr>
                        <a:t>Kirsten et al (2001)</a:t>
                      </a:r>
                      <a:r>
                        <a:rPr kumimoji="1" lang="en-US" altLang="ja-JP" sz="1000" b="0" i="0" u="none" strike="noStrike" cap="none" normalizeH="0" baseline="0" dirty="0">
                          <a:ln>
                            <a:noFill/>
                          </a:ln>
                          <a:solidFill>
                            <a:schemeClr val="tx1"/>
                          </a:solidFill>
                          <a:effectLst/>
                          <a:latin typeface="+mn-lt"/>
                          <a:ea typeface="ＭＳ Ｐゴシック" pitchFamily="50" charset="-128"/>
                        </a:rPr>
                        <a:t> </a:t>
                      </a:r>
                      <a:endParaRPr kumimoji="1" lang="ja-JP" altLang="en-US" sz="1000" b="0" i="0" u="none" strike="noStrike" cap="none" normalizeH="0" baseline="0" dirty="0">
                        <a:ln>
                          <a:noFill/>
                        </a:ln>
                        <a:solidFill>
                          <a:schemeClr val="tx1"/>
                        </a:solidFill>
                        <a:effectLst/>
                        <a:latin typeface="+mn-lt"/>
                        <a:ea typeface="ＭＳ Ｐゴシック" pitchFamily="50" charset="-128"/>
                      </a:endParaRPr>
                    </a:p>
                  </a:txBody>
                  <a:tcPr marT="45724" marB="45724" horzOverflow="overflow">
                    <a:lnL>
                      <a:noFill/>
                    </a:lnL>
                    <a:lnR cap="flat">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12"/>
                  </a:ext>
                </a:extLst>
              </a:tr>
            </a:tbl>
          </a:graphicData>
        </a:graphic>
      </p:graphicFrame>
      <p:sp>
        <p:nvSpPr>
          <p:cNvPr id="72751" name="Line 72">
            <a:extLst>
              <a:ext uri="{FF2B5EF4-FFF2-40B4-BE49-F238E27FC236}">
                <a16:creationId xmlns:a16="http://schemas.microsoft.com/office/drawing/2014/main" id="{AD66207E-FA91-D029-4CF5-C393E64C3919}"/>
              </a:ext>
            </a:extLst>
          </p:cNvPr>
          <p:cNvSpPr>
            <a:spLocks noChangeShapeType="1"/>
          </p:cNvSpPr>
          <p:nvPr/>
        </p:nvSpPr>
        <p:spPr bwMode="auto">
          <a:xfrm>
            <a:off x="304800" y="820738"/>
            <a:ext cx="8534400" cy="0"/>
          </a:xfrm>
          <a:prstGeom prst="line">
            <a:avLst/>
          </a:prstGeom>
          <a:noFill/>
          <a:ln w="15240">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ja-JP" altLang="en-US"/>
          </a:p>
        </p:txBody>
      </p:sp>
      <p:sp>
        <p:nvSpPr>
          <p:cNvPr id="72752" name="Line 73">
            <a:extLst>
              <a:ext uri="{FF2B5EF4-FFF2-40B4-BE49-F238E27FC236}">
                <a16:creationId xmlns:a16="http://schemas.microsoft.com/office/drawing/2014/main" id="{79BFF31D-913F-A7F0-99AA-15D78091F69D}"/>
              </a:ext>
            </a:extLst>
          </p:cNvPr>
          <p:cNvSpPr>
            <a:spLocks noChangeShapeType="1"/>
          </p:cNvSpPr>
          <p:nvPr/>
        </p:nvSpPr>
        <p:spPr bwMode="auto">
          <a:xfrm>
            <a:off x="304800" y="515938"/>
            <a:ext cx="8534400" cy="0"/>
          </a:xfrm>
          <a:prstGeom prst="line">
            <a:avLst/>
          </a:prstGeom>
          <a:noFill/>
          <a:ln w="15240">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ja-JP" altLang="en-US"/>
          </a:p>
        </p:txBody>
      </p:sp>
      <p:sp>
        <p:nvSpPr>
          <p:cNvPr id="72753" name="Line 74">
            <a:extLst>
              <a:ext uri="{FF2B5EF4-FFF2-40B4-BE49-F238E27FC236}">
                <a16:creationId xmlns:a16="http://schemas.microsoft.com/office/drawing/2014/main" id="{F374032F-AA6C-8D1C-FC8D-9B228FB8BC81}"/>
              </a:ext>
            </a:extLst>
          </p:cNvPr>
          <p:cNvSpPr>
            <a:spLocks noChangeShapeType="1"/>
          </p:cNvSpPr>
          <p:nvPr/>
        </p:nvSpPr>
        <p:spPr bwMode="auto">
          <a:xfrm>
            <a:off x="304800" y="2420938"/>
            <a:ext cx="8534400" cy="0"/>
          </a:xfrm>
          <a:prstGeom prst="line">
            <a:avLst/>
          </a:prstGeom>
          <a:noFill/>
          <a:ln w="15240">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ja-JP" altLang="en-US"/>
          </a:p>
        </p:txBody>
      </p:sp>
      <p:sp>
        <p:nvSpPr>
          <p:cNvPr id="72754" name="Line 75">
            <a:extLst>
              <a:ext uri="{FF2B5EF4-FFF2-40B4-BE49-F238E27FC236}">
                <a16:creationId xmlns:a16="http://schemas.microsoft.com/office/drawing/2014/main" id="{A31F78ED-17B6-24AD-FDFC-3EA6D93748D5}"/>
              </a:ext>
            </a:extLst>
          </p:cNvPr>
          <p:cNvSpPr>
            <a:spLocks noChangeShapeType="1"/>
          </p:cNvSpPr>
          <p:nvPr/>
        </p:nvSpPr>
        <p:spPr bwMode="auto">
          <a:xfrm>
            <a:off x="304800" y="5240338"/>
            <a:ext cx="8534400" cy="0"/>
          </a:xfrm>
          <a:prstGeom prst="line">
            <a:avLst/>
          </a:prstGeom>
          <a:noFill/>
          <a:ln w="15240">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ja-JP" altLang="en-US"/>
          </a:p>
        </p:txBody>
      </p:sp>
      <p:sp>
        <p:nvSpPr>
          <p:cNvPr id="72755" name="Line 76">
            <a:extLst>
              <a:ext uri="{FF2B5EF4-FFF2-40B4-BE49-F238E27FC236}">
                <a16:creationId xmlns:a16="http://schemas.microsoft.com/office/drawing/2014/main" id="{DE855F99-639A-6DD6-1EDA-C3174FF29A99}"/>
              </a:ext>
            </a:extLst>
          </p:cNvPr>
          <p:cNvSpPr>
            <a:spLocks noChangeShapeType="1"/>
          </p:cNvSpPr>
          <p:nvPr/>
        </p:nvSpPr>
        <p:spPr bwMode="auto">
          <a:xfrm>
            <a:off x="304800" y="6705600"/>
            <a:ext cx="8534400" cy="0"/>
          </a:xfrm>
          <a:prstGeom prst="line">
            <a:avLst/>
          </a:prstGeom>
          <a:noFill/>
          <a:ln w="15240">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ja-JP" altLang="en-US"/>
          </a:p>
        </p:txBody>
      </p:sp>
      <p:sp>
        <p:nvSpPr>
          <p:cNvPr id="72756" name="Rectangle 84">
            <a:extLst>
              <a:ext uri="{FF2B5EF4-FFF2-40B4-BE49-F238E27FC236}">
                <a16:creationId xmlns:a16="http://schemas.microsoft.com/office/drawing/2014/main" id="{15BF53AA-848E-F976-FF03-DE69495A8E73}"/>
              </a:ext>
            </a:extLst>
          </p:cNvPr>
          <p:cNvSpPr>
            <a:spLocks noChangeArrowheads="1"/>
          </p:cNvSpPr>
          <p:nvPr/>
        </p:nvSpPr>
        <p:spPr bwMode="auto">
          <a:xfrm>
            <a:off x="2133600" y="128588"/>
            <a:ext cx="5181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kumimoji="1" lang="en-US" altLang="ja-JP" sz="2000" b="0">
                <a:solidFill>
                  <a:srgbClr val="008000"/>
                </a:solidFill>
                <a:latin typeface="メイリオ" panose="020B0604030504040204" pitchFamily="50" charset="-128"/>
                <a:ea typeface="メイリオ" panose="020B0604030504040204" pitchFamily="50" charset="-128"/>
              </a:rPr>
              <a:t>SEIB</a:t>
            </a:r>
            <a:r>
              <a:rPr kumimoji="1" lang="ja-JP" altLang="en-US" sz="2000" b="0">
                <a:solidFill>
                  <a:srgbClr val="008000"/>
                </a:solidFill>
                <a:latin typeface="メイリオ" panose="020B0604030504040204" pitchFamily="50" charset="-128"/>
                <a:ea typeface="メイリオ" panose="020B0604030504040204" pitchFamily="50" charset="-128"/>
              </a:rPr>
              <a:t>を構成する様々な素過程モデル</a:t>
            </a:r>
          </a:p>
        </p:txBody>
      </p:sp>
      <p:sp>
        <p:nvSpPr>
          <p:cNvPr id="3" name="角丸四角形 131">
            <a:extLst>
              <a:ext uri="{FF2B5EF4-FFF2-40B4-BE49-F238E27FC236}">
                <a16:creationId xmlns:a16="http://schemas.microsoft.com/office/drawing/2014/main" id="{B1B859D4-7EBC-4E49-624A-8CB05C6B31D7}"/>
              </a:ext>
            </a:extLst>
          </p:cNvPr>
          <p:cNvSpPr/>
          <p:nvPr/>
        </p:nvSpPr>
        <p:spPr>
          <a:xfrm>
            <a:off x="7620000" y="117475"/>
            <a:ext cx="1308100" cy="211138"/>
          </a:xfrm>
          <a:prstGeom prst="roundRect">
            <a:avLst>
              <a:gd name="adj" fmla="val 20621"/>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r>
              <a:rPr lang="en-US" altLang="ja-JP" sz="1100">
                <a:latin typeface="Arial" panose="020B0604020202020204" pitchFamily="34" charset="0"/>
                <a:ea typeface="ＭＳ Ｐゴシック" panose="020B0600070205080204" pitchFamily="50" charset="-128"/>
              </a:rPr>
              <a:t>SEIB</a:t>
            </a:r>
            <a:r>
              <a:rPr lang="ja-JP" altLang="en-US" sz="1100">
                <a:latin typeface="Arial" panose="020B0604020202020204" pitchFamily="34" charset="0"/>
                <a:ea typeface="ＭＳ Ｐゴシック" panose="020B0600070205080204" pitchFamily="50" charset="-128"/>
              </a:rPr>
              <a:t>の構造</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E7B97E7-16F7-9F3F-5017-78E2C270989E}"/>
              </a:ext>
            </a:extLst>
          </p:cNvPr>
          <p:cNvSpPr>
            <a:spLocks noChangeArrowheads="1"/>
          </p:cNvSpPr>
          <p:nvPr/>
        </p:nvSpPr>
        <p:spPr bwMode="auto">
          <a:xfrm>
            <a:off x="517525" y="438150"/>
            <a:ext cx="8043863" cy="655638"/>
          </a:xfrm>
          <a:prstGeom prst="rect">
            <a:avLst/>
          </a:prstGeom>
          <a:no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ja-JP" altLang="en-US" sz="2215" b="0">
                <a:solidFill>
                  <a:srgbClr val="0000FF"/>
                </a:solidFill>
                <a:latin typeface="メイリオ" panose="020B0604030504040204" pitchFamily="50" charset="-128"/>
                <a:ea typeface="メイリオ" panose="020B0604030504040204" pitchFamily="50" charset="-128"/>
              </a:rPr>
              <a:t>植物種は少数の植物機能型</a:t>
            </a:r>
            <a:r>
              <a:rPr lang="en-US" altLang="ja-JP" sz="2215" b="0">
                <a:solidFill>
                  <a:srgbClr val="0000FF"/>
                </a:solidFill>
                <a:latin typeface="メイリオ" panose="020B0604030504040204" pitchFamily="50" charset="-128"/>
                <a:ea typeface="メイリオ" panose="020B0604030504040204" pitchFamily="50" charset="-128"/>
              </a:rPr>
              <a:t>(PFT) </a:t>
            </a:r>
            <a:r>
              <a:rPr lang="ja-JP" altLang="en-US" sz="2215" b="0">
                <a:solidFill>
                  <a:srgbClr val="0000FF"/>
                </a:solidFill>
                <a:latin typeface="メイリオ" panose="020B0604030504040204" pitchFamily="50" charset="-128"/>
                <a:ea typeface="メイリオ" panose="020B0604030504040204" pitchFamily="50" charset="-128"/>
              </a:rPr>
              <a:t>で扱う</a:t>
            </a:r>
          </a:p>
        </p:txBody>
      </p:sp>
      <p:sp>
        <p:nvSpPr>
          <p:cNvPr id="21507" name="Rectangle 3">
            <a:extLst>
              <a:ext uri="{FF2B5EF4-FFF2-40B4-BE49-F238E27FC236}">
                <a16:creationId xmlns:a16="http://schemas.microsoft.com/office/drawing/2014/main" id="{5AB5D78D-090B-89E6-E11A-E3418C5DB070}"/>
              </a:ext>
            </a:extLst>
          </p:cNvPr>
          <p:cNvSpPr>
            <a:spLocks noChangeArrowheads="1"/>
          </p:cNvSpPr>
          <p:nvPr/>
        </p:nvSpPr>
        <p:spPr bwMode="auto">
          <a:xfrm>
            <a:off x="773113" y="1389063"/>
            <a:ext cx="7245350" cy="2954337"/>
          </a:xfrm>
          <a:prstGeom prst="rect">
            <a:avLst/>
          </a:prstGeom>
          <a:solidFill>
            <a:srgbClr val="CCFFCC"/>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477" b="0">
              <a:latin typeface="メイリオ" panose="020B0604030504040204" pitchFamily="50" charset="-128"/>
              <a:ea typeface="メイリオ" panose="020B0604030504040204" pitchFamily="50" charset="-128"/>
            </a:endParaRPr>
          </a:p>
        </p:txBody>
      </p:sp>
      <p:sp>
        <p:nvSpPr>
          <p:cNvPr id="74756" name="Text Box 4">
            <a:extLst>
              <a:ext uri="{FF2B5EF4-FFF2-40B4-BE49-F238E27FC236}">
                <a16:creationId xmlns:a16="http://schemas.microsoft.com/office/drawing/2014/main" id="{7BAC238B-1CC5-0A5B-899F-FC9C07C6EE75}"/>
              </a:ext>
            </a:extLst>
          </p:cNvPr>
          <p:cNvSpPr txBox="1">
            <a:spLocks noChangeArrowheads="1"/>
          </p:cNvSpPr>
          <p:nvPr/>
        </p:nvSpPr>
        <p:spPr bwMode="auto">
          <a:xfrm>
            <a:off x="1266825" y="1881188"/>
            <a:ext cx="6505575" cy="2233612"/>
          </a:xfrm>
          <a:prstGeom prst="rect">
            <a:avLst/>
          </a:prstGeom>
          <a:solidFill>
            <a:srgbClr val="FFFFFF"/>
          </a:solidFill>
          <a:ln w="9525" cap="rnd">
            <a:solidFill>
              <a:schemeClr val="tx1"/>
            </a:solidFill>
            <a:prstDash val="sysDot"/>
            <a:miter lim="800000"/>
            <a:headEnd/>
            <a:tailEnd/>
          </a:ln>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0"/>
              </a:spcBef>
              <a:buFontTx/>
              <a:buNone/>
            </a:pPr>
            <a:r>
              <a:rPr lang="ja-JP" altLang="en-US" sz="1600" b="0">
                <a:latin typeface="メイリオ" panose="020B0604030504040204" pitchFamily="50" charset="-128"/>
                <a:ea typeface="メイリオ" panose="020B0604030504040204" pitchFamily="50" charset="-128"/>
              </a:rPr>
              <a:t>１，</a:t>
            </a:r>
            <a:r>
              <a:rPr lang="ja-JP" altLang="en-US" sz="1600" b="0">
                <a:solidFill>
                  <a:srgbClr val="FF6600"/>
                </a:solidFill>
                <a:latin typeface="メイリオ" panose="020B0604030504040204" pitchFamily="50" charset="-128"/>
                <a:ea typeface="メイリオ" panose="020B0604030504040204" pitchFamily="50" charset="-128"/>
              </a:rPr>
              <a:t>熱帯性　　</a:t>
            </a:r>
            <a:r>
              <a:rPr lang="ja-JP" altLang="en-US" sz="1600" b="0">
                <a:solidFill>
                  <a:srgbClr val="00CC66"/>
                </a:solidFill>
                <a:latin typeface="メイリオ" panose="020B0604030504040204" pitchFamily="50" charset="-128"/>
                <a:ea typeface="メイリオ" panose="020B0604030504040204" pitchFamily="50" charset="-128"/>
              </a:rPr>
              <a:t>広葉</a:t>
            </a:r>
            <a:r>
              <a:rPr lang="ja-JP" altLang="en-US" sz="1600" b="0">
                <a:solidFill>
                  <a:srgbClr val="000099"/>
                </a:solidFill>
                <a:latin typeface="メイリオ" panose="020B0604030504040204" pitchFamily="50" charset="-128"/>
                <a:ea typeface="メイリオ" panose="020B0604030504040204" pitchFamily="50" charset="-128"/>
              </a:rPr>
              <a:t> </a:t>
            </a:r>
            <a:r>
              <a:rPr lang="ja-JP" altLang="en-US" sz="1600" b="0">
                <a:solidFill>
                  <a:schemeClr val="hlink"/>
                </a:solidFill>
                <a:latin typeface="メイリオ" panose="020B0604030504040204" pitchFamily="50" charset="-128"/>
                <a:ea typeface="メイリオ" panose="020B0604030504040204" pitchFamily="50" charset="-128"/>
              </a:rPr>
              <a:t>常緑樹</a:t>
            </a:r>
            <a:r>
              <a:rPr lang="ja-JP" altLang="en-US" sz="1400" b="0">
                <a:solidFill>
                  <a:srgbClr val="000099"/>
                </a:solidFill>
                <a:latin typeface="メイリオ" panose="020B0604030504040204" pitchFamily="50" charset="-128"/>
                <a:ea typeface="メイリオ" panose="020B0604030504040204" pitchFamily="50" charset="-128"/>
              </a:rPr>
              <a:t> </a:t>
            </a:r>
            <a:r>
              <a:rPr lang="ja-JP" altLang="en-US" sz="1400" b="0">
                <a:latin typeface="メイリオ" panose="020B0604030504040204" pitchFamily="50" charset="-128"/>
                <a:ea typeface="メイリオ" panose="020B0604030504040204" pitchFamily="50" charset="-128"/>
              </a:rPr>
              <a:t>(</a:t>
            </a:r>
            <a:r>
              <a:rPr lang="en-US" altLang="ja-JP" sz="1400" b="0">
                <a:latin typeface="メイリオ" panose="020B0604030504040204" pitchFamily="50" charset="-128"/>
                <a:ea typeface="メイリオ" panose="020B0604030504040204" pitchFamily="50" charset="-128"/>
              </a:rPr>
              <a:t>Tropical broad-leaved evergreen</a:t>
            </a:r>
            <a:r>
              <a:rPr lang="ja-JP" altLang="en-US" sz="1400" b="0">
                <a:latin typeface="メイリオ" panose="020B0604030504040204" pitchFamily="50" charset="-128"/>
                <a:ea typeface="メイリオ" panose="020B0604030504040204" pitchFamily="50" charset="-128"/>
              </a:rPr>
              <a:t>)</a:t>
            </a:r>
          </a:p>
          <a:p>
            <a:pPr eaLnBrk="1" hangingPunct="1">
              <a:lnSpc>
                <a:spcPct val="110000"/>
              </a:lnSpc>
              <a:spcBef>
                <a:spcPct val="0"/>
              </a:spcBef>
              <a:buFontTx/>
              <a:buNone/>
            </a:pPr>
            <a:r>
              <a:rPr lang="ja-JP" altLang="en-US" sz="1600" b="0">
                <a:latin typeface="メイリオ" panose="020B0604030504040204" pitchFamily="50" charset="-128"/>
                <a:ea typeface="メイリオ" panose="020B0604030504040204" pitchFamily="50" charset="-128"/>
              </a:rPr>
              <a:t>２，</a:t>
            </a:r>
            <a:r>
              <a:rPr lang="ja-JP" altLang="en-US" sz="1600" b="0">
                <a:solidFill>
                  <a:srgbClr val="FF6600"/>
                </a:solidFill>
                <a:latin typeface="メイリオ" panose="020B0604030504040204" pitchFamily="50" charset="-128"/>
                <a:ea typeface="メイリオ" panose="020B0604030504040204" pitchFamily="50" charset="-128"/>
              </a:rPr>
              <a:t>熱帯性　　</a:t>
            </a:r>
            <a:r>
              <a:rPr lang="ja-JP" altLang="en-US" sz="1600" b="0">
                <a:solidFill>
                  <a:srgbClr val="00CC66"/>
                </a:solidFill>
                <a:latin typeface="メイリオ" panose="020B0604030504040204" pitchFamily="50" charset="-128"/>
                <a:ea typeface="メイリオ" panose="020B0604030504040204" pitchFamily="50" charset="-128"/>
              </a:rPr>
              <a:t>広葉</a:t>
            </a:r>
            <a:r>
              <a:rPr lang="ja-JP" altLang="en-US" sz="1600" b="0">
                <a:solidFill>
                  <a:srgbClr val="000099"/>
                </a:solidFill>
                <a:latin typeface="メイリオ" panose="020B0604030504040204" pitchFamily="50" charset="-128"/>
                <a:ea typeface="メイリオ" panose="020B0604030504040204" pitchFamily="50" charset="-128"/>
              </a:rPr>
              <a:t> </a:t>
            </a:r>
            <a:r>
              <a:rPr lang="ja-JP" altLang="en-US" sz="1600" b="0">
                <a:solidFill>
                  <a:srgbClr val="666699"/>
                </a:solidFill>
                <a:latin typeface="メイリオ" panose="020B0604030504040204" pitchFamily="50" charset="-128"/>
                <a:ea typeface="メイリオ" panose="020B0604030504040204" pitchFamily="50" charset="-128"/>
              </a:rPr>
              <a:t>雨緑樹</a:t>
            </a:r>
            <a:r>
              <a:rPr lang="ja-JP" altLang="en-US" sz="1400" b="0">
                <a:solidFill>
                  <a:srgbClr val="000099"/>
                </a:solidFill>
                <a:latin typeface="メイリオ" panose="020B0604030504040204" pitchFamily="50" charset="-128"/>
                <a:ea typeface="メイリオ" panose="020B0604030504040204" pitchFamily="50" charset="-128"/>
              </a:rPr>
              <a:t> </a:t>
            </a:r>
            <a:r>
              <a:rPr lang="ja-JP" altLang="en-US" sz="1400" b="0">
                <a:latin typeface="メイリオ" panose="020B0604030504040204" pitchFamily="50" charset="-128"/>
                <a:ea typeface="メイリオ" panose="020B0604030504040204" pitchFamily="50" charset="-128"/>
              </a:rPr>
              <a:t>(</a:t>
            </a:r>
            <a:r>
              <a:rPr lang="en-US" altLang="ja-JP" sz="1400" b="0">
                <a:latin typeface="メイリオ" panose="020B0604030504040204" pitchFamily="50" charset="-128"/>
                <a:ea typeface="メイリオ" panose="020B0604030504040204" pitchFamily="50" charset="-128"/>
              </a:rPr>
              <a:t>Tropical broad-leaved raingreen</a:t>
            </a:r>
            <a:r>
              <a:rPr lang="ja-JP" altLang="en-US" sz="1400" b="0">
                <a:latin typeface="メイリオ" panose="020B0604030504040204" pitchFamily="50" charset="-128"/>
                <a:ea typeface="メイリオ" panose="020B0604030504040204" pitchFamily="50" charset="-128"/>
              </a:rPr>
              <a:t>)</a:t>
            </a:r>
            <a:endParaRPr lang="en-US" altLang="ja-JP" sz="1400" b="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600" b="0">
                <a:latin typeface="メイリオ" panose="020B0604030504040204" pitchFamily="50" charset="-128"/>
                <a:ea typeface="メイリオ" panose="020B0604030504040204" pitchFamily="50" charset="-128"/>
              </a:rPr>
              <a:t>３，</a:t>
            </a:r>
            <a:r>
              <a:rPr lang="ja-JP" altLang="en-US" sz="1600" b="0">
                <a:solidFill>
                  <a:srgbClr val="FFCC00"/>
                </a:solidFill>
                <a:latin typeface="メイリオ" panose="020B0604030504040204" pitchFamily="50" charset="-128"/>
                <a:ea typeface="メイリオ" panose="020B0604030504040204" pitchFamily="50" charset="-128"/>
              </a:rPr>
              <a:t>温帯性　</a:t>
            </a:r>
            <a:r>
              <a:rPr lang="ja-JP" altLang="en-US" sz="1600" b="0">
                <a:solidFill>
                  <a:srgbClr val="006600"/>
                </a:solidFill>
                <a:latin typeface="メイリオ" panose="020B0604030504040204" pitchFamily="50" charset="-128"/>
                <a:ea typeface="メイリオ" panose="020B0604030504040204" pitchFamily="50" charset="-128"/>
              </a:rPr>
              <a:t>　</a:t>
            </a:r>
            <a:r>
              <a:rPr lang="ja-JP" altLang="en-US" sz="1600" b="0">
                <a:solidFill>
                  <a:srgbClr val="336600"/>
                </a:solidFill>
                <a:latin typeface="メイリオ" panose="020B0604030504040204" pitchFamily="50" charset="-128"/>
                <a:ea typeface="メイリオ" panose="020B0604030504040204" pitchFamily="50" charset="-128"/>
              </a:rPr>
              <a:t>針葉</a:t>
            </a:r>
            <a:r>
              <a:rPr lang="ja-JP" altLang="en-US" sz="1600" b="0">
                <a:solidFill>
                  <a:srgbClr val="000099"/>
                </a:solidFill>
                <a:latin typeface="メイリオ" panose="020B0604030504040204" pitchFamily="50" charset="-128"/>
                <a:ea typeface="メイリオ" panose="020B0604030504040204" pitchFamily="50" charset="-128"/>
              </a:rPr>
              <a:t> </a:t>
            </a:r>
            <a:r>
              <a:rPr lang="ja-JP" altLang="en-US" sz="1600" b="0">
                <a:solidFill>
                  <a:schemeClr val="hlink"/>
                </a:solidFill>
                <a:latin typeface="メイリオ" panose="020B0604030504040204" pitchFamily="50" charset="-128"/>
                <a:ea typeface="メイリオ" panose="020B0604030504040204" pitchFamily="50" charset="-128"/>
              </a:rPr>
              <a:t>常緑樹</a:t>
            </a:r>
            <a:r>
              <a:rPr lang="ja-JP" altLang="en-US" sz="1400" b="0">
                <a:solidFill>
                  <a:srgbClr val="000099"/>
                </a:solidFill>
                <a:latin typeface="メイリオ" panose="020B0604030504040204" pitchFamily="50" charset="-128"/>
                <a:ea typeface="メイリオ" panose="020B0604030504040204" pitchFamily="50" charset="-128"/>
              </a:rPr>
              <a:t> </a:t>
            </a:r>
            <a:r>
              <a:rPr lang="ja-JP" altLang="en-US" sz="1400" b="0">
                <a:latin typeface="メイリオ" panose="020B0604030504040204" pitchFamily="50" charset="-128"/>
                <a:ea typeface="メイリオ" panose="020B0604030504040204" pitchFamily="50" charset="-128"/>
              </a:rPr>
              <a:t>(</a:t>
            </a:r>
            <a:r>
              <a:rPr lang="en-US" altLang="ja-JP" sz="1400" b="0">
                <a:latin typeface="メイリオ" panose="020B0604030504040204" pitchFamily="50" charset="-128"/>
                <a:ea typeface="メイリオ" panose="020B0604030504040204" pitchFamily="50" charset="-128"/>
              </a:rPr>
              <a:t>Temperate needle-leaved evergreen</a:t>
            </a:r>
            <a:r>
              <a:rPr lang="ja-JP" altLang="en-US" sz="1400" b="0">
                <a:latin typeface="メイリオ" panose="020B0604030504040204" pitchFamily="50" charset="-128"/>
                <a:ea typeface="メイリオ" panose="020B0604030504040204" pitchFamily="50" charset="-128"/>
              </a:rPr>
              <a:t>)</a:t>
            </a:r>
            <a:endParaRPr lang="en-US" altLang="ja-JP" sz="1400" b="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600" b="0">
                <a:latin typeface="メイリオ" panose="020B0604030504040204" pitchFamily="50" charset="-128"/>
                <a:ea typeface="メイリオ" panose="020B0604030504040204" pitchFamily="50" charset="-128"/>
              </a:rPr>
              <a:t>４，</a:t>
            </a:r>
            <a:r>
              <a:rPr lang="ja-JP" altLang="en-US" sz="1600" b="0">
                <a:solidFill>
                  <a:srgbClr val="FFCC00"/>
                </a:solidFill>
                <a:latin typeface="メイリオ" panose="020B0604030504040204" pitchFamily="50" charset="-128"/>
                <a:ea typeface="メイリオ" panose="020B0604030504040204" pitchFamily="50" charset="-128"/>
              </a:rPr>
              <a:t>温帯性　</a:t>
            </a:r>
            <a:r>
              <a:rPr lang="ja-JP" altLang="en-US" sz="1600" b="0">
                <a:solidFill>
                  <a:srgbClr val="006600"/>
                </a:solidFill>
                <a:latin typeface="メイリオ" panose="020B0604030504040204" pitchFamily="50" charset="-128"/>
                <a:ea typeface="メイリオ" panose="020B0604030504040204" pitchFamily="50" charset="-128"/>
              </a:rPr>
              <a:t>　</a:t>
            </a:r>
            <a:r>
              <a:rPr lang="ja-JP" altLang="en-US" sz="1600" b="0">
                <a:solidFill>
                  <a:srgbClr val="00CC66"/>
                </a:solidFill>
                <a:latin typeface="メイリオ" panose="020B0604030504040204" pitchFamily="50" charset="-128"/>
                <a:ea typeface="メイリオ" panose="020B0604030504040204" pitchFamily="50" charset="-128"/>
              </a:rPr>
              <a:t>広葉</a:t>
            </a:r>
            <a:r>
              <a:rPr lang="ja-JP" altLang="en-US" sz="1600" b="0">
                <a:solidFill>
                  <a:srgbClr val="000099"/>
                </a:solidFill>
                <a:latin typeface="メイリオ" panose="020B0604030504040204" pitchFamily="50" charset="-128"/>
                <a:ea typeface="メイリオ" panose="020B0604030504040204" pitchFamily="50" charset="-128"/>
              </a:rPr>
              <a:t> </a:t>
            </a:r>
            <a:r>
              <a:rPr lang="ja-JP" altLang="en-US" sz="1600" b="0">
                <a:solidFill>
                  <a:schemeClr val="hlink"/>
                </a:solidFill>
                <a:latin typeface="メイリオ" panose="020B0604030504040204" pitchFamily="50" charset="-128"/>
                <a:ea typeface="メイリオ" panose="020B0604030504040204" pitchFamily="50" charset="-128"/>
              </a:rPr>
              <a:t>常緑樹</a:t>
            </a:r>
            <a:r>
              <a:rPr lang="ja-JP" altLang="en-US" sz="1400" b="0">
                <a:solidFill>
                  <a:srgbClr val="000099"/>
                </a:solidFill>
                <a:latin typeface="メイリオ" panose="020B0604030504040204" pitchFamily="50" charset="-128"/>
                <a:ea typeface="メイリオ" panose="020B0604030504040204" pitchFamily="50" charset="-128"/>
              </a:rPr>
              <a:t> </a:t>
            </a:r>
            <a:r>
              <a:rPr lang="ja-JP" altLang="en-US" sz="1400" b="0">
                <a:latin typeface="メイリオ" panose="020B0604030504040204" pitchFamily="50" charset="-128"/>
                <a:ea typeface="メイリオ" panose="020B0604030504040204" pitchFamily="50" charset="-128"/>
              </a:rPr>
              <a:t>(</a:t>
            </a:r>
            <a:r>
              <a:rPr lang="en-US" altLang="ja-JP" sz="1400" b="0">
                <a:latin typeface="メイリオ" panose="020B0604030504040204" pitchFamily="50" charset="-128"/>
                <a:ea typeface="メイリオ" panose="020B0604030504040204" pitchFamily="50" charset="-128"/>
              </a:rPr>
              <a:t>Temperate broad-leaved evergreen</a:t>
            </a:r>
            <a:r>
              <a:rPr lang="ja-JP" altLang="en-US" sz="1400" b="0">
                <a:latin typeface="メイリオ" panose="020B0604030504040204" pitchFamily="50" charset="-128"/>
                <a:ea typeface="メイリオ" panose="020B0604030504040204" pitchFamily="50" charset="-128"/>
              </a:rPr>
              <a:t>)</a:t>
            </a:r>
            <a:endParaRPr lang="en-US" altLang="ja-JP" sz="1400" b="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600" b="0">
                <a:latin typeface="メイリオ" panose="020B0604030504040204" pitchFamily="50" charset="-128"/>
                <a:ea typeface="メイリオ" panose="020B0604030504040204" pitchFamily="50" charset="-128"/>
              </a:rPr>
              <a:t>５，</a:t>
            </a:r>
            <a:r>
              <a:rPr lang="ja-JP" altLang="en-US" sz="1600" b="0">
                <a:solidFill>
                  <a:srgbClr val="FFCC00"/>
                </a:solidFill>
                <a:latin typeface="メイリオ" panose="020B0604030504040204" pitchFamily="50" charset="-128"/>
                <a:ea typeface="メイリオ" panose="020B0604030504040204" pitchFamily="50" charset="-128"/>
              </a:rPr>
              <a:t>温帯性　</a:t>
            </a:r>
            <a:r>
              <a:rPr lang="ja-JP" altLang="en-US" sz="1600" b="0">
                <a:solidFill>
                  <a:srgbClr val="006600"/>
                </a:solidFill>
                <a:latin typeface="メイリオ" panose="020B0604030504040204" pitchFamily="50" charset="-128"/>
                <a:ea typeface="メイリオ" panose="020B0604030504040204" pitchFamily="50" charset="-128"/>
              </a:rPr>
              <a:t>　</a:t>
            </a:r>
            <a:r>
              <a:rPr lang="ja-JP" altLang="en-US" sz="1600" b="0">
                <a:solidFill>
                  <a:srgbClr val="00CC66"/>
                </a:solidFill>
                <a:latin typeface="メイリオ" panose="020B0604030504040204" pitchFamily="50" charset="-128"/>
                <a:ea typeface="メイリオ" panose="020B0604030504040204" pitchFamily="50" charset="-128"/>
              </a:rPr>
              <a:t>広葉</a:t>
            </a:r>
            <a:r>
              <a:rPr lang="ja-JP" altLang="en-US" sz="1600" b="0">
                <a:solidFill>
                  <a:srgbClr val="000099"/>
                </a:solidFill>
                <a:latin typeface="メイリオ" panose="020B0604030504040204" pitchFamily="50" charset="-128"/>
                <a:ea typeface="メイリオ" panose="020B0604030504040204" pitchFamily="50" charset="-128"/>
              </a:rPr>
              <a:t> </a:t>
            </a:r>
            <a:r>
              <a:rPr lang="ja-JP" altLang="en-US" sz="1600" b="0">
                <a:solidFill>
                  <a:srgbClr val="666699"/>
                </a:solidFill>
                <a:latin typeface="メイリオ" panose="020B0604030504040204" pitchFamily="50" charset="-128"/>
                <a:ea typeface="メイリオ" panose="020B0604030504040204" pitchFamily="50" charset="-128"/>
              </a:rPr>
              <a:t>夏緑樹</a:t>
            </a:r>
            <a:r>
              <a:rPr lang="ja-JP" altLang="en-US" sz="1400" b="0">
                <a:solidFill>
                  <a:srgbClr val="000099"/>
                </a:solidFill>
                <a:latin typeface="メイリオ" panose="020B0604030504040204" pitchFamily="50" charset="-128"/>
                <a:ea typeface="メイリオ" panose="020B0604030504040204" pitchFamily="50" charset="-128"/>
              </a:rPr>
              <a:t> </a:t>
            </a:r>
            <a:r>
              <a:rPr lang="ja-JP" altLang="en-US" sz="1400" b="0">
                <a:latin typeface="メイリオ" panose="020B0604030504040204" pitchFamily="50" charset="-128"/>
                <a:ea typeface="メイリオ" panose="020B0604030504040204" pitchFamily="50" charset="-128"/>
              </a:rPr>
              <a:t>(</a:t>
            </a:r>
            <a:r>
              <a:rPr lang="en-US" altLang="ja-JP" sz="1400" b="0">
                <a:latin typeface="メイリオ" panose="020B0604030504040204" pitchFamily="50" charset="-128"/>
                <a:ea typeface="メイリオ" panose="020B0604030504040204" pitchFamily="50" charset="-128"/>
              </a:rPr>
              <a:t>Temperate broad-leaved summergreen</a:t>
            </a:r>
            <a:r>
              <a:rPr lang="ja-JP" altLang="en-US" sz="1400" b="0">
                <a:latin typeface="メイリオ" panose="020B0604030504040204" pitchFamily="50" charset="-128"/>
                <a:ea typeface="メイリオ" panose="020B0604030504040204" pitchFamily="50" charset="-128"/>
              </a:rPr>
              <a:t>)</a:t>
            </a:r>
            <a:endParaRPr lang="en-US" altLang="ja-JP" sz="1400" b="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600" b="0">
                <a:latin typeface="メイリオ" panose="020B0604030504040204" pitchFamily="50" charset="-128"/>
                <a:ea typeface="メイリオ" panose="020B0604030504040204" pitchFamily="50" charset="-128"/>
              </a:rPr>
              <a:t>６，</a:t>
            </a:r>
            <a:r>
              <a:rPr lang="ja-JP" altLang="en-US" sz="1600" b="0">
                <a:solidFill>
                  <a:srgbClr val="0066FF"/>
                </a:solidFill>
                <a:latin typeface="メイリオ" panose="020B0604030504040204" pitchFamily="50" charset="-128"/>
                <a:ea typeface="メイリオ" panose="020B0604030504040204" pitchFamily="50" charset="-128"/>
              </a:rPr>
              <a:t>亜寒帯性 </a:t>
            </a:r>
            <a:r>
              <a:rPr lang="ja-JP" altLang="en-US" sz="1600" b="0">
                <a:solidFill>
                  <a:srgbClr val="006600"/>
                </a:solidFill>
                <a:latin typeface="メイリオ" panose="020B0604030504040204" pitchFamily="50" charset="-128"/>
                <a:ea typeface="メイリオ" panose="020B0604030504040204" pitchFamily="50" charset="-128"/>
              </a:rPr>
              <a:t>針葉</a:t>
            </a:r>
            <a:r>
              <a:rPr lang="ja-JP" altLang="en-US" sz="1600" b="0">
                <a:solidFill>
                  <a:srgbClr val="000099"/>
                </a:solidFill>
                <a:latin typeface="メイリオ" panose="020B0604030504040204" pitchFamily="50" charset="-128"/>
                <a:ea typeface="メイリオ" panose="020B0604030504040204" pitchFamily="50" charset="-128"/>
              </a:rPr>
              <a:t> </a:t>
            </a:r>
            <a:r>
              <a:rPr lang="ja-JP" altLang="en-US" sz="1600" b="0">
                <a:solidFill>
                  <a:schemeClr val="hlink"/>
                </a:solidFill>
                <a:latin typeface="メイリオ" panose="020B0604030504040204" pitchFamily="50" charset="-128"/>
                <a:ea typeface="メイリオ" panose="020B0604030504040204" pitchFamily="50" charset="-128"/>
              </a:rPr>
              <a:t>常緑樹</a:t>
            </a:r>
            <a:r>
              <a:rPr lang="ja-JP" altLang="en-US" sz="1200" b="0">
                <a:solidFill>
                  <a:srgbClr val="000099"/>
                </a:solidFill>
                <a:latin typeface="メイリオ" panose="020B0604030504040204" pitchFamily="50" charset="-128"/>
                <a:ea typeface="メイリオ" panose="020B0604030504040204" pitchFamily="50" charset="-128"/>
              </a:rPr>
              <a:t> </a:t>
            </a:r>
            <a:r>
              <a:rPr lang="ja-JP" altLang="en-US" sz="1200" b="0">
                <a:latin typeface="メイリオ" panose="020B0604030504040204" pitchFamily="50" charset="-128"/>
                <a:ea typeface="メイリオ" panose="020B0604030504040204" pitchFamily="50" charset="-128"/>
              </a:rPr>
              <a:t>(</a:t>
            </a:r>
            <a:r>
              <a:rPr lang="en-US" altLang="ja-JP" sz="1400" b="0">
                <a:latin typeface="メイリオ" panose="020B0604030504040204" pitchFamily="50" charset="-128"/>
                <a:ea typeface="メイリオ" panose="020B0604030504040204" pitchFamily="50" charset="-128"/>
              </a:rPr>
              <a:t>Boreal needle-leaved evergreen</a:t>
            </a:r>
            <a:r>
              <a:rPr lang="ja-JP" altLang="en-US" sz="1200" b="0">
                <a:latin typeface="メイリオ" panose="020B0604030504040204" pitchFamily="50" charset="-128"/>
                <a:ea typeface="メイリオ" panose="020B0604030504040204" pitchFamily="50" charset="-128"/>
              </a:rPr>
              <a:t>)</a:t>
            </a:r>
          </a:p>
          <a:p>
            <a:pPr eaLnBrk="1" hangingPunct="1">
              <a:lnSpc>
                <a:spcPct val="110000"/>
              </a:lnSpc>
              <a:spcBef>
                <a:spcPct val="0"/>
              </a:spcBef>
              <a:buFontTx/>
              <a:buNone/>
            </a:pPr>
            <a:r>
              <a:rPr lang="en-US" altLang="ja-JP" sz="1600" b="0">
                <a:latin typeface="メイリオ" panose="020B0604030504040204" pitchFamily="50" charset="-128"/>
                <a:ea typeface="メイリオ" panose="020B0604030504040204" pitchFamily="50" charset="-128"/>
              </a:rPr>
              <a:t>７，</a:t>
            </a:r>
            <a:r>
              <a:rPr lang="ja-JP" altLang="en-US" sz="1600" b="0">
                <a:solidFill>
                  <a:srgbClr val="0066FF"/>
                </a:solidFill>
                <a:latin typeface="メイリオ" panose="020B0604030504040204" pitchFamily="50" charset="-128"/>
                <a:ea typeface="メイリオ" panose="020B0604030504040204" pitchFamily="50" charset="-128"/>
              </a:rPr>
              <a:t>亜寒帯性 </a:t>
            </a:r>
            <a:r>
              <a:rPr lang="ja-JP" altLang="en-US" sz="1600" b="0">
                <a:solidFill>
                  <a:srgbClr val="006600"/>
                </a:solidFill>
                <a:latin typeface="メイリオ" panose="020B0604030504040204" pitchFamily="50" charset="-128"/>
                <a:ea typeface="メイリオ" panose="020B0604030504040204" pitchFamily="50" charset="-128"/>
              </a:rPr>
              <a:t>針葉</a:t>
            </a:r>
            <a:r>
              <a:rPr lang="ja-JP" altLang="en-US" sz="1600" b="0">
                <a:solidFill>
                  <a:srgbClr val="000099"/>
                </a:solidFill>
                <a:latin typeface="メイリオ" panose="020B0604030504040204" pitchFamily="50" charset="-128"/>
                <a:ea typeface="メイリオ" panose="020B0604030504040204" pitchFamily="50" charset="-128"/>
              </a:rPr>
              <a:t> </a:t>
            </a:r>
            <a:r>
              <a:rPr lang="ja-JP" altLang="en-US" sz="1600" b="0">
                <a:solidFill>
                  <a:srgbClr val="666699"/>
                </a:solidFill>
                <a:latin typeface="メイリオ" panose="020B0604030504040204" pitchFamily="50" charset="-128"/>
                <a:ea typeface="メイリオ" panose="020B0604030504040204" pitchFamily="50" charset="-128"/>
              </a:rPr>
              <a:t>夏緑樹</a:t>
            </a:r>
            <a:r>
              <a:rPr lang="ja-JP" altLang="en-US" sz="1200" b="0">
                <a:solidFill>
                  <a:srgbClr val="000099"/>
                </a:solidFill>
                <a:latin typeface="メイリオ" panose="020B0604030504040204" pitchFamily="50" charset="-128"/>
                <a:ea typeface="メイリオ" panose="020B0604030504040204" pitchFamily="50" charset="-128"/>
              </a:rPr>
              <a:t> </a:t>
            </a:r>
            <a:r>
              <a:rPr lang="ja-JP" altLang="en-US" sz="1200" b="0">
                <a:latin typeface="メイリオ" panose="020B0604030504040204" pitchFamily="50" charset="-128"/>
                <a:ea typeface="メイリオ" panose="020B0604030504040204" pitchFamily="50" charset="-128"/>
              </a:rPr>
              <a:t>(</a:t>
            </a:r>
            <a:r>
              <a:rPr lang="en-US" altLang="ja-JP" sz="1400" b="0">
                <a:latin typeface="メイリオ" panose="020B0604030504040204" pitchFamily="50" charset="-128"/>
                <a:ea typeface="メイリオ" panose="020B0604030504040204" pitchFamily="50" charset="-128"/>
              </a:rPr>
              <a:t>Boreal needle-leaved summergreen</a:t>
            </a:r>
            <a:r>
              <a:rPr lang="ja-JP" altLang="en-US" sz="1200" b="0">
                <a:latin typeface="メイリオ" panose="020B0604030504040204" pitchFamily="50" charset="-128"/>
                <a:ea typeface="メイリオ" panose="020B0604030504040204" pitchFamily="50" charset="-128"/>
              </a:rPr>
              <a:t>)</a:t>
            </a:r>
          </a:p>
          <a:p>
            <a:pPr eaLnBrk="1" hangingPunct="1">
              <a:lnSpc>
                <a:spcPct val="110000"/>
              </a:lnSpc>
              <a:spcBef>
                <a:spcPct val="0"/>
              </a:spcBef>
              <a:buFontTx/>
              <a:buNone/>
            </a:pPr>
            <a:r>
              <a:rPr lang="en-US" altLang="ja-JP" sz="1600" b="0">
                <a:latin typeface="メイリオ" panose="020B0604030504040204" pitchFamily="50" charset="-128"/>
                <a:ea typeface="メイリオ" panose="020B0604030504040204" pitchFamily="50" charset="-128"/>
              </a:rPr>
              <a:t>８，</a:t>
            </a:r>
            <a:r>
              <a:rPr lang="ja-JP" altLang="en-US" sz="1600" b="0">
                <a:solidFill>
                  <a:srgbClr val="0066FF"/>
                </a:solidFill>
                <a:latin typeface="メイリオ" panose="020B0604030504040204" pitchFamily="50" charset="-128"/>
                <a:ea typeface="メイリオ" panose="020B0604030504040204" pitchFamily="50" charset="-128"/>
              </a:rPr>
              <a:t>亜寒帯性 </a:t>
            </a:r>
            <a:r>
              <a:rPr lang="ja-JP" altLang="en-US" sz="1600" b="0">
                <a:solidFill>
                  <a:srgbClr val="00CC66"/>
                </a:solidFill>
                <a:latin typeface="メイリオ" panose="020B0604030504040204" pitchFamily="50" charset="-128"/>
                <a:ea typeface="メイリオ" panose="020B0604030504040204" pitchFamily="50" charset="-128"/>
              </a:rPr>
              <a:t>広葉</a:t>
            </a:r>
            <a:r>
              <a:rPr lang="ja-JP" altLang="en-US" sz="1600" b="0">
                <a:solidFill>
                  <a:srgbClr val="000099"/>
                </a:solidFill>
                <a:latin typeface="メイリオ" panose="020B0604030504040204" pitchFamily="50" charset="-128"/>
                <a:ea typeface="メイリオ" panose="020B0604030504040204" pitchFamily="50" charset="-128"/>
              </a:rPr>
              <a:t> </a:t>
            </a:r>
            <a:r>
              <a:rPr lang="ja-JP" altLang="en-US" sz="1600" b="0">
                <a:solidFill>
                  <a:srgbClr val="666699"/>
                </a:solidFill>
                <a:latin typeface="メイリオ" panose="020B0604030504040204" pitchFamily="50" charset="-128"/>
                <a:ea typeface="メイリオ" panose="020B0604030504040204" pitchFamily="50" charset="-128"/>
              </a:rPr>
              <a:t>夏緑樹</a:t>
            </a:r>
            <a:r>
              <a:rPr lang="ja-JP" altLang="en-US" sz="1200" b="0">
                <a:solidFill>
                  <a:srgbClr val="000099"/>
                </a:solidFill>
                <a:latin typeface="メイリオ" panose="020B0604030504040204" pitchFamily="50" charset="-128"/>
                <a:ea typeface="メイリオ" panose="020B0604030504040204" pitchFamily="50" charset="-128"/>
              </a:rPr>
              <a:t> </a:t>
            </a:r>
            <a:r>
              <a:rPr lang="ja-JP" altLang="en-US" sz="1200" b="0">
                <a:latin typeface="メイリオ" panose="020B0604030504040204" pitchFamily="50" charset="-128"/>
                <a:ea typeface="メイリオ" panose="020B0604030504040204" pitchFamily="50" charset="-128"/>
              </a:rPr>
              <a:t>(</a:t>
            </a:r>
            <a:r>
              <a:rPr lang="en-US" altLang="ja-JP" sz="1400" b="0">
                <a:latin typeface="メイリオ" panose="020B0604030504040204" pitchFamily="50" charset="-128"/>
                <a:ea typeface="メイリオ" panose="020B0604030504040204" pitchFamily="50" charset="-128"/>
              </a:rPr>
              <a:t>Boreal broad-leaved summergreen</a:t>
            </a:r>
            <a:r>
              <a:rPr lang="ja-JP" altLang="en-US" sz="1200" b="0">
                <a:latin typeface="メイリオ" panose="020B0604030504040204" pitchFamily="50" charset="-128"/>
                <a:ea typeface="メイリオ" panose="020B0604030504040204" pitchFamily="50" charset="-128"/>
              </a:rPr>
              <a:t>)</a:t>
            </a:r>
          </a:p>
        </p:txBody>
      </p:sp>
      <p:sp>
        <p:nvSpPr>
          <p:cNvPr id="74757" name="Text Box 5">
            <a:extLst>
              <a:ext uri="{FF2B5EF4-FFF2-40B4-BE49-F238E27FC236}">
                <a16:creationId xmlns:a16="http://schemas.microsoft.com/office/drawing/2014/main" id="{CAA52B4D-AEB0-5D9C-9DA3-A616F85B29CA}"/>
              </a:ext>
            </a:extLst>
          </p:cNvPr>
          <p:cNvSpPr txBox="1">
            <a:spLocks noChangeArrowheads="1"/>
          </p:cNvSpPr>
          <p:nvPr/>
        </p:nvSpPr>
        <p:spPr bwMode="auto">
          <a:xfrm>
            <a:off x="773113" y="1038225"/>
            <a:ext cx="4783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0">
                <a:solidFill>
                  <a:srgbClr val="FF0000"/>
                </a:solidFill>
                <a:latin typeface="メイリオ" panose="020B0604030504040204" pitchFamily="50" charset="-128"/>
                <a:ea typeface="メイリオ" panose="020B0604030504040204" pitchFamily="50" charset="-128"/>
              </a:rPr>
              <a:t>木本</a:t>
            </a:r>
            <a:r>
              <a:rPr lang="en-US" altLang="ja-JP" sz="1600" b="0">
                <a:solidFill>
                  <a:srgbClr val="FF0000"/>
                </a:solidFill>
                <a:latin typeface="メイリオ" panose="020B0604030504040204" pitchFamily="50" charset="-128"/>
                <a:ea typeface="メイリオ" panose="020B0604030504040204" pitchFamily="50" charset="-128"/>
              </a:rPr>
              <a:t> （８</a:t>
            </a:r>
            <a:r>
              <a:rPr lang="ja-JP" altLang="en-US" sz="1600" b="0">
                <a:solidFill>
                  <a:srgbClr val="FF0000"/>
                </a:solidFill>
                <a:latin typeface="メイリオ" panose="020B0604030504040204" pitchFamily="50" charset="-128"/>
                <a:ea typeface="メイリオ" panose="020B0604030504040204" pitchFamily="50" charset="-128"/>
              </a:rPr>
              <a:t>タイプ）</a:t>
            </a:r>
          </a:p>
        </p:txBody>
      </p:sp>
      <p:sp>
        <p:nvSpPr>
          <p:cNvPr id="74758" name="Text Box 6">
            <a:extLst>
              <a:ext uri="{FF2B5EF4-FFF2-40B4-BE49-F238E27FC236}">
                <a16:creationId xmlns:a16="http://schemas.microsoft.com/office/drawing/2014/main" id="{CA1643B6-9BA1-6379-63FD-59619D026121}"/>
              </a:ext>
            </a:extLst>
          </p:cNvPr>
          <p:cNvSpPr txBox="1">
            <a:spLocks noChangeArrowheads="1"/>
          </p:cNvSpPr>
          <p:nvPr/>
        </p:nvSpPr>
        <p:spPr bwMode="auto">
          <a:xfrm>
            <a:off x="773113" y="1485900"/>
            <a:ext cx="7245350"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0">
                <a:latin typeface="メイリオ" panose="020B0604030504040204" pitchFamily="50" charset="-128"/>
                <a:ea typeface="メイリオ" panose="020B0604030504040204" pitchFamily="50" charset="-128"/>
              </a:rPr>
              <a:t>８種類の</a:t>
            </a:r>
            <a:r>
              <a:rPr lang="en-US" altLang="ja-JP" sz="1400" b="0">
                <a:latin typeface="メイリオ" panose="020B0604030504040204" pitchFamily="50" charset="-128"/>
                <a:ea typeface="メイリオ" panose="020B0604030504040204" pitchFamily="50" charset="-128"/>
              </a:rPr>
              <a:t>PFTs （Plant Functional Types、</a:t>
            </a:r>
            <a:r>
              <a:rPr lang="ja-JP" altLang="en-US" sz="1400" b="0">
                <a:latin typeface="メイリオ" panose="020B0604030504040204" pitchFamily="50" charset="-128"/>
                <a:ea typeface="メイリオ" panose="020B0604030504040204" pitchFamily="50" charset="-128"/>
              </a:rPr>
              <a:t>植物機能型）から構成される</a:t>
            </a:r>
            <a:endParaRPr lang="ja-JP" altLang="en-US" sz="1400" b="0" baseline="3000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1511" name="Rectangle 7">
            <a:extLst>
              <a:ext uri="{FF2B5EF4-FFF2-40B4-BE49-F238E27FC236}">
                <a16:creationId xmlns:a16="http://schemas.microsoft.com/office/drawing/2014/main" id="{B57FEC32-594D-9E3E-AD69-B6F74A789FF2}"/>
              </a:ext>
            </a:extLst>
          </p:cNvPr>
          <p:cNvSpPr>
            <a:spLocks noChangeArrowheads="1"/>
          </p:cNvSpPr>
          <p:nvPr/>
        </p:nvSpPr>
        <p:spPr bwMode="auto">
          <a:xfrm>
            <a:off x="773113" y="4905375"/>
            <a:ext cx="7315200" cy="1408113"/>
          </a:xfrm>
          <a:prstGeom prst="rect">
            <a:avLst/>
          </a:prstGeom>
          <a:solidFill>
            <a:srgbClr val="CCFFCC"/>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477" b="0">
              <a:latin typeface="メイリオ" panose="020B0604030504040204" pitchFamily="50" charset="-128"/>
              <a:ea typeface="メイリオ" panose="020B0604030504040204" pitchFamily="50" charset="-128"/>
            </a:endParaRPr>
          </a:p>
        </p:txBody>
      </p:sp>
      <p:sp>
        <p:nvSpPr>
          <p:cNvPr id="74760" name="Text Box 8">
            <a:extLst>
              <a:ext uri="{FF2B5EF4-FFF2-40B4-BE49-F238E27FC236}">
                <a16:creationId xmlns:a16="http://schemas.microsoft.com/office/drawing/2014/main" id="{D4528854-6278-6F08-FE90-20563FA19B5A}"/>
              </a:ext>
            </a:extLst>
          </p:cNvPr>
          <p:cNvSpPr txBox="1">
            <a:spLocks noChangeArrowheads="1"/>
          </p:cNvSpPr>
          <p:nvPr/>
        </p:nvSpPr>
        <p:spPr bwMode="auto">
          <a:xfrm>
            <a:off x="773113" y="4554538"/>
            <a:ext cx="47831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0">
                <a:solidFill>
                  <a:srgbClr val="FF0000"/>
                </a:solidFill>
                <a:latin typeface="メイリオ" panose="020B0604030504040204" pitchFamily="50" charset="-128"/>
                <a:ea typeface="メイリオ" panose="020B0604030504040204" pitchFamily="50" charset="-128"/>
              </a:rPr>
              <a:t>草本</a:t>
            </a:r>
            <a:r>
              <a:rPr lang="en-US" altLang="ja-JP" sz="1600" b="0">
                <a:solidFill>
                  <a:srgbClr val="FF0000"/>
                </a:solidFill>
                <a:latin typeface="メイリオ" panose="020B0604030504040204" pitchFamily="50" charset="-128"/>
                <a:ea typeface="メイリオ" panose="020B0604030504040204" pitchFamily="50" charset="-128"/>
              </a:rPr>
              <a:t> （２</a:t>
            </a:r>
            <a:r>
              <a:rPr lang="ja-JP" altLang="en-US" sz="1600" b="0">
                <a:solidFill>
                  <a:srgbClr val="FF0000"/>
                </a:solidFill>
                <a:latin typeface="メイリオ" panose="020B0604030504040204" pitchFamily="50" charset="-128"/>
                <a:ea typeface="メイリオ" panose="020B0604030504040204" pitchFamily="50" charset="-128"/>
              </a:rPr>
              <a:t>タイプ）</a:t>
            </a:r>
          </a:p>
        </p:txBody>
      </p:sp>
      <p:sp>
        <p:nvSpPr>
          <p:cNvPr id="74761" name="Text Box 9">
            <a:extLst>
              <a:ext uri="{FF2B5EF4-FFF2-40B4-BE49-F238E27FC236}">
                <a16:creationId xmlns:a16="http://schemas.microsoft.com/office/drawing/2014/main" id="{EE0D9E68-EBF7-0141-7414-9F135C4FA0E0}"/>
              </a:ext>
            </a:extLst>
          </p:cNvPr>
          <p:cNvSpPr txBox="1">
            <a:spLocks noChangeArrowheads="1"/>
          </p:cNvSpPr>
          <p:nvPr/>
        </p:nvSpPr>
        <p:spPr bwMode="auto">
          <a:xfrm>
            <a:off x="773113" y="5002213"/>
            <a:ext cx="731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0">
                <a:latin typeface="メイリオ" panose="020B0604030504040204" pitchFamily="50" charset="-128"/>
                <a:ea typeface="メイリオ" panose="020B0604030504040204" pitchFamily="50" charset="-128"/>
              </a:rPr>
              <a:t>２種類の</a:t>
            </a:r>
            <a:r>
              <a:rPr lang="en-US" altLang="ja-JP" sz="1400" b="0">
                <a:latin typeface="メイリオ" panose="020B0604030504040204" pitchFamily="50" charset="-128"/>
                <a:ea typeface="メイリオ" panose="020B0604030504040204" pitchFamily="50" charset="-128"/>
              </a:rPr>
              <a:t>PFTs （Plant Functional Types、</a:t>
            </a:r>
            <a:r>
              <a:rPr lang="ja-JP" altLang="en-US" sz="1400" b="0">
                <a:latin typeface="メイリオ" panose="020B0604030504040204" pitchFamily="50" charset="-128"/>
                <a:ea typeface="メイリオ" panose="020B0604030504040204" pitchFamily="50" charset="-128"/>
              </a:rPr>
              <a:t>植物機能型）から構成される</a:t>
            </a:r>
            <a:endParaRPr lang="ja-JP" altLang="en-US" sz="1400" b="0" baseline="3000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21514" name="Rectangle 10">
            <a:extLst>
              <a:ext uri="{FF2B5EF4-FFF2-40B4-BE49-F238E27FC236}">
                <a16:creationId xmlns:a16="http://schemas.microsoft.com/office/drawing/2014/main" id="{8FEF55EC-1CBA-66E3-A521-4769A4BB17FA}"/>
              </a:ext>
            </a:extLst>
          </p:cNvPr>
          <p:cNvSpPr>
            <a:spLocks noChangeArrowheads="1"/>
          </p:cNvSpPr>
          <p:nvPr/>
        </p:nvSpPr>
        <p:spPr bwMode="auto">
          <a:xfrm>
            <a:off x="1195388" y="5399088"/>
            <a:ext cx="6261100" cy="703262"/>
          </a:xfrm>
          <a:prstGeom prst="rect">
            <a:avLst/>
          </a:prstGeom>
          <a:solidFill>
            <a:srgbClr val="FFFFFF"/>
          </a:solidFill>
          <a:ln w="9525" cap="rnd">
            <a:solidFill>
              <a:schemeClr val="tx1"/>
            </a:solidFill>
            <a:prstDash val="sysDot"/>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477" b="0">
              <a:latin typeface="メイリオ" panose="020B0604030504040204" pitchFamily="50" charset="-128"/>
              <a:ea typeface="メイリオ" panose="020B0604030504040204" pitchFamily="50" charset="-128"/>
            </a:endParaRPr>
          </a:p>
        </p:txBody>
      </p:sp>
      <p:sp>
        <p:nvSpPr>
          <p:cNvPr id="74763" name="Rectangle 11">
            <a:extLst>
              <a:ext uri="{FF2B5EF4-FFF2-40B4-BE49-F238E27FC236}">
                <a16:creationId xmlns:a16="http://schemas.microsoft.com/office/drawing/2014/main" id="{4B538E7E-261C-85D7-68CE-E9A5C35C1E61}"/>
              </a:ext>
            </a:extLst>
          </p:cNvPr>
          <p:cNvSpPr>
            <a:spLocks noChangeArrowheads="1"/>
          </p:cNvSpPr>
          <p:nvPr/>
        </p:nvSpPr>
        <p:spPr bwMode="auto">
          <a:xfrm>
            <a:off x="1266825" y="5399088"/>
            <a:ext cx="12827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0"/>
              </a:spcBef>
              <a:buFontTx/>
              <a:buNone/>
            </a:pPr>
            <a:r>
              <a:rPr lang="ja-JP" altLang="en-US" sz="1600" b="0">
                <a:latin typeface="メイリオ" panose="020B0604030504040204" pitchFamily="50" charset="-128"/>
                <a:ea typeface="メイリオ" panose="020B0604030504040204" pitchFamily="50" charset="-128"/>
              </a:rPr>
              <a:t>１，</a:t>
            </a:r>
            <a:r>
              <a:rPr lang="en-US" altLang="ja-JP" sz="1600" b="0">
                <a:latin typeface="メイリオ" panose="020B0604030504040204" pitchFamily="50" charset="-128"/>
                <a:ea typeface="メイリオ" panose="020B0604030504040204" pitchFamily="50" charset="-128"/>
              </a:rPr>
              <a:t>C</a:t>
            </a:r>
            <a:r>
              <a:rPr lang="en-US" altLang="ja-JP" sz="1600" b="0" baseline="-25000">
                <a:latin typeface="メイリオ" panose="020B0604030504040204" pitchFamily="50" charset="-128"/>
                <a:ea typeface="メイリオ" panose="020B0604030504040204" pitchFamily="50" charset="-128"/>
              </a:rPr>
              <a:t>３</a:t>
            </a:r>
            <a:r>
              <a:rPr lang="ja-JP" altLang="en-US" sz="1600" b="0">
                <a:latin typeface="メイリオ" panose="020B0604030504040204" pitchFamily="50" charset="-128"/>
                <a:ea typeface="メイリオ" panose="020B0604030504040204" pitchFamily="50" charset="-128"/>
              </a:rPr>
              <a:t>草本</a:t>
            </a:r>
          </a:p>
        </p:txBody>
      </p:sp>
      <p:sp>
        <p:nvSpPr>
          <p:cNvPr id="74764" name="Rectangle 12">
            <a:extLst>
              <a:ext uri="{FF2B5EF4-FFF2-40B4-BE49-F238E27FC236}">
                <a16:creationId xmlns:a16="http://schemas.microsoft.com/office/drawing/2014/main" id="{974FF5D2-E388-7E25-33D1-C9D0241A4B81}"/>
              </a:ext>
            </a:extLst>
          </p:cNvPr>
          <p:cNvSpPr>
            <a:spLocks noChangeArrowheads="1"/>
          </p:cNvSpPr>
          <p:nvPr/>
        </p:nvSpPr>
        <p:spPr bwMode="auto">
          <a:xfrm>
            <a:off x="1266825" y="5680075"/>
            <a:ext cx="1282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10000"/>
              </a:lnSpc>
              <a:spcBef>
                <a:spcPct val="0"/>
              </a:spcBef>
              <a:buFontTx/>
              <a:buNone/>
            </a:pPr>
            <a:r>
              <a:rPr lang="ja-JP" altLang="en-US" sz="1600" b="0">
                <a:latin typeface="メイリオ" panose="020B0604030504040204" pitchFamily="50" charset="-128"/>
                <a:ea typeface="メイリオ" panose="020B0604030504040204" pitchFamily="50" charset="-128"/>
              </a:rPr>
              <a:t>２，</a:t>
            </a:r>
            <a:r>
              <a:rPr lang="en-US" altLang="ja-JP" sz="1600" b="0">
                <a:latin typeface="メイリオ" panose="020B0604030504040204" pitchFamily="50" charset="-128"/>
                <a:ea typeface="メイリオ" panose="020B0604030504040204" pitchFamily="50" charset="-128"/>
              </a:rPr>
              <a:t>C</a:t>
            </a:r>
            <a:r>
              <a:rPr lang="en-US" altLang="ja-JP" sz="1600" b="0" baseline="-25000">
                <a:latin typeface="メイリオ" panose="020B0604030504040204" pitchFamily="50" charset="-128"/>
                <a:ea typeface="メイリオ" panose="020B0604030504040204" pitchFamily="50" charset="-128"/>
              </a:rPr>
              <a:t>４</a:t>
            </a:r>
            <a:r>
              <a:rPr lang="ja-JP" altLang="en-US" sz="1600" b="0">
                <a:latin typeface="メイリオ" panose="020B0604030504040204" pitchFamily="50" charset="-128"/>
                <a:ea typeface="メイリオ" panose="020B0604030504040204" pitchFamily="50" charset="-128"/>
              </a:rPr>
              <a:t>草本</a:t>
            </a:r>
          </a:p>
        </p:txBody>
      </p:sp>
      <p:sp>
        <p:nvSpPr>
          <p:cNvPr id="14" name="角丸四角形 13">
            <a:extLst>
              <a:ext uri="{FF2B5EF4-FFF2-40B4-BE49-F238E27FC236}">
                <a16:creationId xmlns:a16="http://schemas.microsoft.com/office/drawing/2014/main" id="{C5A5130A-6FA0-F303-19C6-68CB86DF7314}"/>
              </a:ext>
            </a:extLst>
          </p:cNvPr>
          <p:cNvSpPr/>
          <p:nvPr/>
        </p:nvSpPr>
        <p:spPr>
          <a:xfrm>
            <a:off x="7558088" y="414338"/>
            <a:ext cx="1308100" cy="211137"/>
          </a:xfrm>
          <a:prstGeom prst="roundRect">
            <a:avLst>
              <a:gd name="adj" fmla="val 20621"/>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r>
              <a:rPr lang="en-US" altLang="ja-JP" sz="1100" b="0">
                <a:latin typeface="メイリオ" panose="020B0604030504040204" pitchFamily="50" charset="-128"/>
                <a:ea typeface="メイリオ" panose="020B0604030504040204" pitchFamily="50" charset="-128"/>
              </a:rPr>
              <a:t>SEIB</a:t>
            </a:r>
            <a:r>
              <a:rPr lang="ja-JP" altLang="en-US" sz="1100" b="0">
                <a:latin typeface="メイリオ" panose="020B0604030504040204" pitchFamily="50" charset="-128"/>
                <a:ea typeface="メイリオ" panose="020B0604030504040204" pitchFamily="50" charset="-128"/>
              </a:rPr>
              <a:t>の構造</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3B16164B-2D8F-D28B-1F33-729B42AAE1DF}"/>
              </a:ext>
            </a:extLst>
          </p:cNvPr>
          <p:cNvSpPr>
            <a:spLocks noChangeArrowheads="1"/>
          </p:cNvSpPr>
          <p:nvPr/>
        </p:nvSpPr>
        <p:spPr bwMode="auto">
          <a:xfrm>
            <a:off x="984250" y="1530350"/>
            <a:ext cx="7526338" cy="4289425"/>
          </a:xfrm>
          <a:prstGeom prst="rect">
            <a:avLst/>
          </a:prstGeom>
          <a:solidFill>
            <a:srgbClr val="FFFFFF"/>
          </a:solidFill>
          <a:ln w="9525">
            <a:solidFill>
              <a:schemeClr val="tx1"/>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846" b="0">
              <a:latin typeface="メイリオ" panose="020B0604030504040204" pitchFamily="50" charset="-128"/>
              <a:ea typeface="メイリオ" panose="020B0604030504040204" pitchFamily="50" charset="-128"/>
            </a:endParaRPr>
          </a:p>
        </p:txBody>
      </p:sp>
      <p:pic>
        <p:nvPicPr>
          <p:cNvPr id="76803" name="Picture 4" descr="3">
            <a:extLst>
              <a:ext uri="{FF2B5EF4-FFF2-40B4-BE49-F238E27FC236}">
                <a16:creationId xmlns:a16="http://schemas.microsoft.com/office/drawing/2014/main" id="{F9C5091D-90DC-8843-3260-6243D1341F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538" y="3851275"/>
            <a:ext cx="2601912" cy="168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Text Box 5">
            <a:extLst>
              <a:ext uri="{FF2B5EF4-FFF2-40B4-BE49-F238E27FC236}">
                <a16:creationId xmlns:a16="http://schemas.microsoft.com/office/drawing/2014/main" id="{B880F26D-D8B3-BCBF-5B84-2F4961633269}"/>
              </a:ext>
            </a:extLst>
          </p:cNvPr>
          <p:cNvSpPr txBox="1">
            <a:spLocks noChangeArrowheads="1"/>
          </p:cNvSpPr>
          <p:nvPr/>
        </p:nvSpPr>
        <p:spPr bwMode="auto">
          <a:xfrm>
            <a:off x="3868738" y="3695700"/>
            <a:ext cx="4513262" cy="376238"/>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846" b="0" dirty="0">
                <a:latin typeface="メイリオ" panose="020B0604030504040204" pitchFamily="50" charset="-128"/>
                <a:ea typeface="メイリオ" panose="020B0604030504040204" pitchFamily="50" charset="-128"/>
              </a:rPr>
              <a:t>下層ほど、自己被陰の効果を強く受ける</a:t>
            </a:r>
            <a:endParaRPr lang="en-US" altLang="ja-JP" sz="1846" b="0" dirty="0">
              <a:latin typeface="メイリオ" panose="020B0604030504040204" pitchFamily="50" charset="-128"/>
              <a:ea typeface="メイリオ" panose="020B0604030504040204" pitchFamily="50" charset="-128"/>
            </a:endParaRPr>
          </a:p>
        </p:txBody>
      </p:sp>
      <p:sp>
        <p:nvSpPr>
          <p:cNvPr id="23557" name="Text Box 6">
            <a:extLst>
              <a:ext uri="{FF2B5EF4-FFF2-40B4-BE49-F238E27FC236}">
                <a16:creationId xmlns:a16="http://schemas.microsoft.com/office/drawing/2014/main" id="{C1BBD5B3-65CE-7584-C9AD-674552DE9E32}"/>
              </a:ext>
            </a:extLst>
          </p:cNvPr>
          <p:cNvSpPr txBox="1">
            <a:spLocks noChangeArrowheads="1"/>
          </p:cNvSpPr>
          <p:nvPr/>
        </p:nvSpPr>
        <p:spPr bwMode="auto">
          <a:xfrm>
            <a:off x="3798888" y="1952625"/>
            <a:ext cx="4219575" cy="660400"/>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846" b="0">
                <a:latin typeface="メイリオ" panose="020B0604030504040204" pitchFamily="50" charset="-128"/>
                <a:ea typeface="メイリオ" panose="020B0604030504040204" pitchFamily="50" charset="-128"/>
              </a:rPr>
              <a:t>南中時の光量を、各樹冠の各1０ｃｍ間隔レイヤー毎に算出した</a:t>
            </a:r>
            <a:endParaRPr lang="en-US" altLang="ja-JP" sz="1846" b="0">
              <a:latin typeface="メイリオ" panose="020B0604030504040204" pitchFamily="50" charset="-128"/>
              <a:ea typeface="メイリオ" panose="020B0604030504040204" pitchFamily="50" charset="-128"/>
            </a:endParaRPr>
          </a:p>
        </p:txBody>
      </p:sp>
      <p:pic>
        <p:nvPicPr>
          <p:cNvPr id="76806" name="Picture 7" descr="1">
            <a:extLst>
              <a:ext uri="{FF2B5EF4-FFF2-40B4-BE49-F238E27FC236}">
                <a16:creationId xmlns:a16="http://schemas.microsoft.com/office/drawing/2014/main" id="{211BB595-E94F-1E29-05F3-12E416F1E2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538" y="1755775"/>
            <a:ext cx="2601912"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Text Box 8">
            <a:extLst>
              <a:ext uri="{FF2B5EF4-FFF2-40B4-BE49-F238E27FC236}">
                <a16:creationId xmlns:a16="http://schemas.microsoft.com/office/drawing/2014/main" id="{797B7273-34B6-9A51-10E9-770D3EF69C11}"/>
              </a:ext>
            </a:extLst>
          </p:cNvPr>
          <p:cNvSpPr txBox="1">
            <a:spLocks noChangeArrowheads="1"/>
          </p:cNvSpPr>
          <p:nvPr/>
        </p:nvSpPr>
        <p:spPr bwMode="auto">
          <a:xfrm>
            <a:off x="3938588" y="4765675"/>
            <a:ext cx="4443412" cy="660400"/>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846" b="0" dirty="0">
                <a:latin typeface="メイリオ" panose="020B0604030504040204" pitchFamily="50" charset="-128"/>
                <a:ea typeface="メイリオ" panose="020B0604030504040204" pitchFamily="50" charset="-128"/>
              </a:rPr>
              <a:t>「</a:t>
            </a:r>
            <a:r>
              <a:rPr lang="ja-JP" altLang="en-US" sz="1846" b="0" dirty="0">
                <a:latin typeface="メイリオ" panose="020B0604030504040204" pitchFamily="50" charset="-128"/>
                <a:ea typeface="メイリオ" panose="020B0604030504040204" pitchFamily="50" charset="-128"/>
              </a:rPr>
              <a:t>端の効果」を生じさせないため</a:t>
            </a:r>
          </a:p>
          <a:p>
            <a:pPr>
              <a:spcBef>
                <a:spcPct val="0"/>
              </a:spcBef>
              <a:buFontTx/>
              <a:buNone/>
              <a:defRPr/>
            </a:pPr>
            <a:r>
              <a:rPr lang="ja-JP" altLang="en-US" sz="1846" b="0" dirty="0">
                <a:latin typeface="メイリオ" panose="020B0604030504040204" pitchFamily="50" charset="-128"/>
                <a:ea typeface="メイリオ" panose="020B0604030504040204" pitchFamily="50" charset="-128"/>
              </a:rPr>
              <a:t>この仮想森林が繰り返されると仮定</a:t>
            </a:r>
            <a:endParaRPr lang="en-US" altLang="ja-JP" sz="1846" b="0" dirty="0">
              <a:solidFill>
                <a:srgbClr val="0000FF"/>
              </a:solidFill>
              <a:latin typeface="メイリオ" panose="020B0604030504040204" pitchFamily="50" charset="-128"/>
              <a:ea typeface="メイリオ" panose="020B0604030504040204" pitchFamily="50" charset="-128"/>
            </a:endParaRPr>
          </a:p>
        </p:txBody>
      </p:sp>
      <p:sp>
        <p:nvSpPr>
          <p:cNvPr id="23560" name="Freeform 9">
            <a:extLst>
              <a:ext uri="{FF2B5EF4-FFF2-40B4-BE49-F238E27FC236}">
                <a16:creationId xmlns:a16="http://schemas.microsoft.com/office/drawing/2014/main" id="{31340E0A-4024-2884-34ED-83C14113383D}"/>
              </a:ext>
            </a:extLst>
          </p:cNvPr>
          <p:cNvSpPr>
            <a:spLocks/>
          </p:cNvSpPr>
          <p:nvPr/>
        </p:nvSpPr>
        <p:spPr bwMode="auto">
          <a:xfrm rot="2859912" flipV="1">
            <a:off x="3739356" y="4585494"/>
            <a:ext cx="422275" cy="141288"/>
          </a:xfrm>
          <a:custGeom>
            <a:avLst/>
            <a:gdLst>
              <a:gd name="T0" fmla="*/ 0 w 240"/>
              <a:gd name="T1" fmla="*/ 0 h 112"/>
              <a:gd name="T2" fmla="*/ 2147483646 w 240"/>
              <a:gd name="T3" fmla="*/ 2147483646 h 112"/>
              <a:gd name="T4" fmla="*/ 2147483646 w 240"/>
              <a:gd name="T5" fmla="*/ 2147483646 h 112"/>
              <a:gd name="T6" fmla="*/ 0 60000 65536"/>
              <a:gd name="T7" fmla="*/ 0 60000 65536"/>
              <a:gd name="T8" fmla="*/ 0 60000 65536"/>
            </a:gdLst>
            <a:ahLst/>
            <a:cxnLst>
              <a:cxn ang="T6">
                <a:pos x="T0" y="T1"/>
              </a:cxn>
              <a:cxn ang="T7">
                <a:pos x="T2" y="T3"/>
              </a:cxn>
              <a:cxn ang="T8">
                <a:pos x="T4" y="T5"/>
              </a:cxn>
            </a:cxnLst>
            <a:rect l="0" t="0" r="r" b="b"/>
            <a:pathLst>
              <a:path w="240" h="112">
                <a:moveTo>
                  <a:pt x="0" y="0"/>
                </a:moveTo>
                <a:cubicBezTo>
                  <a:pt x="28" y="40"/>
                  <a:pt x="56" y="80"/>
                  <a:pt x="96" y="96"/>
                </a:cubicBezTo>
                <a:cubicBezTo>
                  <a:pt x="136" y="112"/>
                  <a:pt x="188" y="104"/>
                  <a:pt x="240" y="96"/>
                </a:cubicBezTo>
              </a:path>
            </a:pathLst>
          </a:custGeom>
          <a:noFill/>
          <a:ln w="38100" cap="flat" cmpd="sng">
            <a:solidFill>
              <a:srgbClr val="FF0000"/>
            </a:solidFill>
            <a:prstDash val="solid"/>
            <a:round/>
            <a:headEnd type="triangle" w="med" len="med"/>
            <a:tailEnd type="none" w="lg" len="lg"/>
          </a:ln>
          <a:effectLst/>
        </p:spPr>
        <p:txBody>
          <a:bodyPr wrap="none"/>
          <a:lstStyle/>
          <a:p>
            <a:pPr>
              <a:defRPr/>
            </a:pPr>
            <a:endParaRPr lang="ja-JP" altLang="en-US" sz="1477" b="0">
              <a:latin typeface="メイリオ" panose="020B0604030504040204" pitchFamily="50" charset="-128"/>
              <a:ea typeface="メイリオ" panose="020B0604030504040204" pitchFamily="50" charset="-128"/>
            </a:endParaRPr>
          </a:p>
        </p:txBody>
      </p:sp>
      <p:sp>
        <p:nvSpPr>
          <p:cNvPr id="23561" name="Freeform 10">
            <a:extLst>
              <a:ext uri="{FF2B5EF4-FFF2-40B4-BE49-F238E27FC236}">
                <a16:creationId xmlns:a16="http://schemas.microsoft.com/office/drawing/2014/main" id="{C6FDCEAA-D04F-EF7B-1825-CE2FE6633E0E}"/>
              </a:ext>
            </a:extLst>
          </p:cNvPr>
          <p:cNvSpPr>
            <a:spLocks/>
          </p:cNvSpPr>
          <p:nvPr/>
        </p:nvSpPr>
        <p:spPr bwMode="auto">
          <a:xfrm>
            <a:off x="2813050" y="3921125"/>
            <a:ext cx="1125538" cy="844550"/>
          </a:xfrm>
          <a:custGeom>
            <a:avLst/>
            <a:gdLst>
              <a:gd name="T0" fmla="*/ 0 w 912"/>
              <a:gd name="T1" fmla="*/ 2147483646 h 480"/>
              <a:gd name="T2" fmla="*/ 2147483646 w 912"/>
              <a:gd name="T3" fmla="*/ 2147483646 h 480"/>
              <a:gd name="T4" fmla="*/ 2147483646 w 912"/>
              <a:gd name="T5" fmla="*/ 2147483646 h 480"/>
              <a:gd name="T6" fmla="*/ 2147483646 w 912"/>
              <a:gd name="T7" fmla="*/ 0 h 4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12" h="480">
                <a:moveTo>
                  <a:pt x="0" y="480"/>
                </a:moveTo>
                <a:cubicBezTo>
                  <a:pt x="36" y="412"/>
                  <a:pt x="72" y="344"/>
                  <a:pt x="144" y="288"/>
                </a:cubicBezTo>
                <a:cubicBezTo>
                  <a:pt x="216" y="232"/>
                  <a:pt x="304" y="192"/>
                  <a:pt x="432" y="144"/>
                </a:cubicBezTo>
                <a:cubicBezTo>
                  <a:pt x="560" y="96"/>
                  <a:pt x="736" y="48"/>
                  <a:pt x="912" y="0"/>
                </a:cubicBezTo>
              </a:path>
            </a:pathLst>
          </a:custGeom>
          <a:noFill/>
          <a:ln w="38100" cap="flat" cmpd="sng">
            <a:solidFill>
              <a:srgbClr val="FF0000"/>
            </a:solidFill>
            <a:prstDash val="solid"/>
            <a:round/>
            <a:headEnd type="triangle" w="med" len="med"/>
            <a:tailEnd type="none" w="lg" len="lg"/>
          </a:ln>
          <a:effectLst/>
        </p:spPr>
        <p:txBody>
          <a:bodyPr wrap="none"/>
          <a:lstStyle/>
          <a:p>
            <a:pPr>
              <a:defRPr/>
            </a:pPr>
            <a:endParaRPr lang="ja-JP" altLang="en-US" sz="1477" b="0">
              <a:latin typeface="メイリオ" panose="020B0604030504040204" pitchFamily="50" charset="-128"/>
              <a:ea typeface="メイリオ" panose="020B0604030504040204" pitchFamily="50" charset="-128"/>
            </a:endParaRPr>
          </a:p>
        </p:txBody>
      </p:sp>
      <p:sp>
        <p:nvSpPr>
          <p:cNvPr id="23562" name="Rectangle 16">
            <a:extLst>
              <a:ext uri="{FF2B5EF4-FFF2-40B4-BE49-F238E27FC236}">
                <a16:creationId xmlns:a16="http://schemas.microsoft.com/office/drawing/2014/main" id="{D06E96D1-48B8-B70B-82CE-70DB59406C0E}"/>
              </a:ext>
            </a:extLst>
          </p:cNvPr>
          <p:cNvSpPr>
            <a:spLocks noChangeArrowheads="1"/>
          </p:cNvSpPr>
          <p:nvPr/>
        </p:nvSpPr>
        <p:spPr bwMode="auto">
          <a:xfrm>
            <a:off x="561975" y="611188"/>
            <a:ext cx="7948613" cy="43338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ja-JP" altLang="en-US" sz="2215" b="0">
                <a:solidFill>
                  <a:srgbClr val="0000FF"/>
                </a:solidFill>
                <a:latin typeface="メイリオ" panose="020B0604030504040204" pitchFamily="50" charset="-128"/>
                <a:ea typeface="メイリオ" panose="020B0604030504040204" pitchFamily="50" charset="-128"/>
              </a:rPr>
              <a:t>木本</a:t>
            </a:r>
            <a:r>
              <a:rPr lang="en-US" altLang="ja-JP" sz="2215" b="0">
                <a:solidFill>
                  <a:srgbClr val="0000FF"/>
                </a:solidFill>
                <a:latin typeface="メイリオ" panose="020B0604030504040204" pitchFamily="50" charset="-128"/>
                <a:ea typeface="メイリオ" panose="020B0604030504040204" pitchFamily="50" charset="-128"/>
              </a:rPr>
              <a:t>PFTs</a:t>
            </a:r>
            <a:r>
              <a:rPr lang="ja-JP" altLang="en-US" sz="2215" b="0">
                <a:solidFill>
                  <a:srgbClr val="0000FF"/>
                </a:solidFill>
                <a:latin typeface="メイリオ" panose="020B0604030504040204" pitchFamily="50" charset="-128"/>
                <a:ea typeface="メイリオ" panose="020B0604030504040204" pitchFamily="50" charset="-128"/>
              </a:rPr>
              <a:t>の受光量計算（直接光）</a:t>
            </a:r>
          </a:p>
        </p:txBody>
      </p:sp>
      <p:sp>
        <p:nvSpPr>
          <p:cNvPr id="12" name="角丸四角形 11">
            <a:extLst>
              <a:ext uri="{FF2B5EF4-FFF2-40B4-BE49-F238E27FC236}">
                <a16:creationId xmlns:a16="http://schemas.microsoft.com/office/drawing/2014/main" id="{946C156F-B915-6544-A1D7-02FD184E6E67}"/>
              </a:ext>
            </a:extLst>
          </p:cNvPr>
          <p:cNvSpPr/>
          <p:nvPr/>
        </p:nvSpPr>
        <p:spPr>
          <a:xfrm>
            <a:off x="7558088" y="414338"/>
            <a:ext cx="1308100" cy="211137"/>
          </a:xfrm>
          <a:prstGeom prst="roundRect">
            <a:avLst>
              <a:gd name="adj" fmla="val 20621"/>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r>
              <a:rPr lang="en-US" altLang="ja-JP" sz="1100" b="0">
                <a:latin typeface="メイリオ" panose="020B0604030504040204" pitchFamily="50" charset="-128"/>
                <a:ea typeface="メイリオ" panose="020B0604030504040204" pitchFamily="50" charset="-128"/>
              </a:rPr>
              <a:t>SEIB</a:t>
            </a:r>
            <a:r>
              <a:rPr lang="ja-JP" altLang="en-US" sz="1100" b="0">
                <a:latin typeface="メイリオ" panose="020B0604030504040204" pitchFamily="50" charset="-128"/>
                <a:ea typeface="メイリオ" panose="020B0604030504040204" pitchFamily="50" charset="-128"/>
              </a:rPr>
              <a:t>の構造</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4CA2CDEE-588E-AE04-E576-F2695113E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885825"/>
            <a:ext cx="7253288" cy="543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テキスト ボックス 3">
            <a:extLst>
              <a:ext uri="{FF2B5EF4-FFF2-40B4-BE49-F238E27FC236}">
                <a16:creationId xmlns:a16="http://schemas.microsoft.com/office/drawing/2014/main" id="{B11A2F1B-6A24-04A6-DC5F-986405394E58}"/>
              </a:ext>
            </a:extLst>
          </p:cNvPr>
          <p:cNvSpPr txBox="1">
            <a:spLocks noChangeArrowheads="1"/>
          </p:cNvSpPr>
          <p:nvPr/>
        </p:nvSpPr>
        <p:spPr bwMode="auto">
          <a:xfrm>
            <a:off x="4724400" y="6400800"/>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0"/>
              <a:t>出典：https://www.jamstec.go.jp/cema/j/esm/</a:t>
            </a:r>
          </a:p>
        </p:txBody>
      </p:sp>
      <p:sp>
        <p:nvSpPr>
          <p:cNvPr id="9220" name="Rectangle 5">
            <a:extLst>
              <a:ext uri="{FF2B5EF4-FFF2-40B4-BE49-F238E27FC236}">
                <a16:creationId xmlns:a16="http://schemas.microsoft.com/office/drawing/2014/main" id="{0EF3FC7C-7E79-AE13-9F01-EC894BCFC8CC}"/>
              </a:ext>
            </a:extLst>
          </p:cNvPr>
          <p:cNvSpPr>
            <a:spLocks noChangeArrowheads="1"/>
          </p:cNvSpPr>
          <p:nvPr/>
        </p:nvSpPr>
        <p:spPr bwMode="auto">
          <a:xfrm>
            <a:off x="838200" y="303213"/>
            <a:ext cx="72469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FF"/>
                </a:solidFill>
                <a:latin typeface="メイリオ" panose="020B0604030504040204" pitchFamily="50" charset="-128"/>
                <a:ea typeface="メイリオ" panose="020B0604030504040204" pitchFamily="50" charset="-128"/>
              </a:rPr>
              <a:t>地球システム統合モデル</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21941B27-F82D-29F7-170F-1FFF99F583E9}"/>
              </a:ext>
            </a:extLst>
          </p:cNvPr>
          <p:cNvSpPr>
            <a:spLocks noChangeArrowheads="1"/>
          </p:cNvSpPr>
          <p:nvPr/>
        </p:nvSpPr>
        <p:spPr bwMode="auto">
          <a:xfrm>
            <a:off x="703263" y="1514475"/>
            <a:ext cx="7667625" cy="3743325"/>
          </a:xfrm>
          <a:prstGeom prst="rect">
            <a:avLst/>
          </a:prstGeom>
          <a:solidFill>
            <a:srgbClr val="FFFFFF"/>
          </a:solidFill>
          <a:ln w="9525">
            <a:solidFill>
              <a:schemeClr val="tx1"/>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846" b="0">
              <a:latin typeface="メイリオ" panose="020B0604030504040204" pitchFamily="50" charset="-128"/>
              <a:ea typeface="メイリオ" panose="020B0604030504040204" pitchFamily="50" charset="-128"/>
            </a:endParaRPr>
          </a:p>
        </p:txBody>
      </p:sp>
      <p:pic>
        <p:nvPicPr>
          <p:cNvPr id="78851" name="Picture 3" descr="t_Viewer_snapshot">
            <a:extLst>
              <a:ext uri="{FF2B5EF4-FFF2-40B4-BE49-F238E27FC236}">
                <a16:creationId xmlns:a16="http://schemas.microsoft.com/office/drawing/2014/main" id="{EE587635-4A5D-8FD4-6F36-1E031ACEB9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250" y="2536825"/>
            <a:ext cx="3798888"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4">
            <a:extLst>
              <a:ext uri="{FF2B5EF4-FFF2-40B4-BE49-F238E27FC236}">
                <a16:creationId xmlns:a16="http://schemas.microsoft.com/office/drawing/2014/main" id="{F932FDCC-195A-6BAF-79BC-F07E5104CC19}"/>
              </a:ext>
            </a:extLst>
          </p:cNvPr>
          <p:cNvSpPr>
            <a:spLocks noChangeArrowheads="1"/>
          </p:cNvSpPr>
          <p:nvPr/>
        </p:nvSpPr>
        <p:spPr bwMode="auto">
          <a:xfrm>
            <a:off x="5389563" y="2536825"/>
            <a:ext cx="849312" cy="1406525"/>
          </a:xfrm>
          <a:prstGeom prst="rect">
            <a:avLst/>
          </a:prstGeom>
          <a:noFill/>
          <a:ln w="19050">
            <a:solidFill>
              <a:schemeClr val="tx1"/>
            </a:solidFill>
            <a:miter lim="800000"/>
            <a:headEnd/>
            <a:tailEnd type="none" w="lg" len="lg"/>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846" b="0">
              <a:latin typeface="メイリオ" panose="020B0604030504040204" pitchFamily="50" charset="-128"/>
              <a:ea typeface="メイリオ" panose="020B0604030504040204" pitchFamily="50" charset="-128"/>
            </a:endParaRPr>
          </a:p>
        </p:txBody>
      </p:sp>
      <p:sp>
        <p:nvSpPr>
          <p:cNvPr id="25605" name="Rectangle 5">
            <a:extLst>
              <a:ext uri="{FF2B5EF4-FFF2-40B4-BE49-F238E27FC236}">
                <a16:creationId xmlns:a16="http://schemas.microsoft.com/office/drawing/2014/main" id="{29EC68D0-B131-CFAE-20DF-94B4AC37F275}"/>
              </a:ext>
            </a:extLst>
          </p:cNvPr>
          <p:cNvSpPr>
            <a:spLocks noChangeArrowheads="1"/>
          </p:cNvSpPr>
          <p:nvPr/>
        </p:nvSpPr>
        <p:spPr bwMode="auto">
          <a:xfrm>
            <a:off x="6743700" y="2536825"/>
            <a:ext cx="849313" cy="1406525"/>
          </a:xfrm>
          <a:prstGeom prst="rect">
            <a:avLst/>
          </a:prstGeom>
          <a:noFill/>
          <a:ln w="19050">
            <a:solidFill>
              <a:schemeClr val="tx1"/>
            </a:solidFill>
            <a:miter lim="800000"/>
            <a:headEnd/>
            <a:tailEnd type="none" w="lg" len="lg"/>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846" b="0">
              <a:latin typeface="メイリオ" panose="020B0604030504040204" pitchFamily="50" charset="-128"/>
              <a:ea typeface="メイリオ" panose="020B0604030504040204" pitchFamily="50" charset="-128"/>
            </a:endParaRPr>
          </a:p>
        </p:txBody>
      </p:sp>
      <p:sp>
        <p:nvSpPr>
          <p:cNvPr id="25606" name="AutoShape 6">
            <a:extLst>
              <a:ext uri="{FF2B5EF4-FFF2-40B4-BE49-F238E27FC236}">
                <a16:creationId xmlns:a16="http://schemas.microsoft.com/office/drawing/2014/main" id="{1018C30A-B112-3802-08CA-A6AE64F0F9D5}"/>
              </a:ext>
            </a:extLst>
          </p:cNvPr>
          <p:cNvSpPr>
            <a:spLocks noChangeArrowheads="1"/>
          </p:cNvSpPr>
          <p:nvPr/>
        </p:nvSpPr>
        <p:spPr bwMode="auto">
          <a:xfrm>
            <a:off x="4924425" y="3240088"/>
            <a:ext cx="280988" cy="350837"/>
          </a:xfrm>
          <a:prstGeom prst="rightArrow">
            <a:avLst>
              <a:gd name="adj1" fmla="val 44167"/>
              <a:gd name="adj2" fmla="val 54685"/>
            </a:avLst>
          </a:prstGeom>
          <a:solidFill>
            <a:srgbClr val="FF0000"/>
          </a:solidFill>
          <a:ln w="19050">
            <a:solidFill>
              <a:schemeClr val="tx1"/>
            </a:solidFill>
            <a:miter lim="800000"/>
            <a:headEnd/>
            <a:tailEnd type="none" w="lg" len="lg"/>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846" b="0">
              <a:latin typeface="メイリオ" panose="020B0604030504040204" pitchFamily="50" charset="-128"/>
              <a:ea typeface="メイリオ" panose="020B0604030504040204" pitchFamily="50" charset="-128"/>
            </a:endParaRPr>
          </a:p>
        </p:txBody>
      </p:sp>
      <p:sp>
        <p:nvSpPr>
          <p:cNvPr id="25607" name="AutoShape 7">
            <a:extLst>
              <a:ext uri="{FF2B5EF4-FFF2-40B4-BE49-F238E27FC236}">
                <a16:creationId xmlns:a16="http://schemas.microsoft.com/office/drawing/2014/main" id="{F6A404D7-EA94-9AF6-BDCE-F5B3378F4A90}"/>
              </a:ext>
            </a:extLst>
          </p:cNvPr>
          <p:cNvSpPr>
            <a:spLocks noChangeArrowheads="1"/>
          </p:cNvSpPr>
          <p:nvPr/>
        </p:nvSpPr>
        <p:spPr bwMode="auto">
          <a:xfrm>
            <a:off x="6330950" y="3240088"/>
            <a:ext cx="280988" cy="350837"/>
          </a:xfrm>
          <a:prstGeom prst="rightArrow">
            <a:avLst>
              <a:gd name="adj1" fmla="val 44167"/>
              <a:gd name="adj2" fmla="val 54685"/>
            </a:avLst>
          </a:prstGeom>
          <a:solidFill>
            <a:srgbClr val="FF0000"/>
          </a:solidFill>
          <a:ln w="19050">
            <a:solidFill>
              <a:schemeClr val="tx1"/>
            </a:solidFill>
            <a:miter lim="800000"/>
            <a:headEnd/>
            <a:tailEnd type="none" w="lg" len="lg"/>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846" b="0">
              <a:latin typeface="メイリオ" panose="020B0604030504040204" pitchFamily="50" charset="-128"/>
              <a:ea typeface="メイリオ" panose="020B0604030504040204" pitchFamily="50" charset="-128"/>
            </a:endParaRPr>
          </a:p>
        </p:txBody>
      </p:sp>
      <p:sp>
        <p:nvSpPr>
          <p:cNvPr id="25608" name="Text Box 8">
            <a:extLst>
              <a:ext uri="{FF2B5EF4-FFF2-40B4-BE49-F238E27FC236}">
                <a16:creationId xmlns:a16="http://schemas.microsoft.com/office/drawing/2014/main" id="{D138757F-CC02-897F-15C1-7F295821FC7F}"/>
              </a:ext>
            </a:extLst>
          </p:cNvPr>
          <p:cNvSpPr txBox="1">
            <a:spLocks noChangeArrowheads="1"/>
          </p:cNvSpPr>
          <p:nvPr/>
        </p:nvSpPr>
        <p:spPr bwMode="auto">
          <a:xfrm>
            <a:off x="5302250" y="1676400"/>
            <a:ext cx="1249363" cy="603250"/>
          </a:xfrm>
          <a:prstGeom prst="rect">
            <a:avLst/>
          </a:prstGeom>
          <a:no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662" b="0" dirty="0">
                <a:solidFill>
                  <a:srgbClr val="008000"/>
                </a:solidFill>
                <a:latin typeface="メイリオ" panose="020B0604030504040204" pitchFamily="50" charset="-128"/>
                <a:ea typeface="メイリオ" panose="020B0604030504040204" pitchFamily="50" charset="-128"/>
              </a:rPr>
              <a:t>葉群密度の</a:t>
            </a:r>
          </a:p>
          <a:p>
            <a:pPr>
              <a:spcBef>
                <a:spcPct val="0"/>
              </a:spcBef>
              <a:buFontTx/>
              <a:buNone/>
              <a:defRPr/>
            </a:pPr>
            <a:r>
              <a:rPr lang="ja-JP" altLang="en-US" sz="1662" b="0" dirty="0">
                <a:solidFill>
                  <a:srgbClr val="008000"/>
                </a:solidFill>
                <a:latin typeface="メイリオ" panose="020B0604030504040204" pitchFamily="50" charset="-128"/>
                <a:ea typeface="メイリオ" panose="020B0604030504040204" pitchFamily="50" charset="-128"/>
              </a:rPr>
              <a:t>鉛直分布</a:t>
            </a:r>
          </a:p>
        </p:txBody>
      </p:sp>
      <p:sp>
        <p:nvSpPr>
          <p:cNvPr id="25609" name="Text Box 9">
            <a:extLst>
              <a:ext uri="{FF2B5EF4-FFF2-40B4-BE49-F238E27FC236}">
                <a16:creationId xmlns:a16="http://schemas.microsoft.com/office/drawing/2014/main" id="{ECB3406E-B0BB-A53A-E6D8-1BD135589661}"/>
              </a:ext>
            </a:extLst>
          </p:cNvPr>
          <p:cNvSpPr txBox="1">
            <a:spLocks noChangeArrowheads="1"/>
          </p:cNvSpPr>
          <p:nvPr/>
        </p:nvSpPr>
        <p:spPr bwMode="auto">
          <a:xfrm>
            <a:off x="6673850" y="1676400"/>
            <a:ext cx="1250950" cy="603250"/>
          </a:xfrm>
          <a:prstGeom prst="rect">
            <a:avLst/>
          </a:prstGeom>
          <a:no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662" b="0">
                <a:solidFill>
                  <a:srgbClr val="008000"/>
                </a:solidFill>
                <a:latin typeface="メイリオ" panose="020B0604030504040204" pitchFamily="50" charset="-128"/>
                <a:ea typeface="メイリオ" panose="020B0604030504040204" pitchFamily="50" charset="-128"/>
              </a:rPr>
              <a:t>相対光量の</a:t>
            </a:r>
          </a:p>
          <a:p>
            <a:pPr>
              <a:spcBef>
                <a:spcPct val="0"/>
              </a:spcBef>
              <a:buFontTx/>
              <a:buNone/>
              <a:defRPr/>
            </a:pPr>
            <a:r>
              <a:rPr lang="ja-JP" altLang="en-US" sz="1662" b="0">
                <a:solidFill>
                  <a:srgbClr val="008000"/>
                </a:solidFill>
                <a:latin typeface="メイリオ" panose="020B0604030504040204" pitchFamily="50" charset="-128"/>
                <a:ea typeface="メイリオ" panose="020B0604030504040204" pitchFamily="50" charset="-128"/>
              </a:rPr>
              <a:t>鉛直分布</a:t>
            </a:r>
          </a:p>
        </p:txBody>
      </p:sp>
      <p:sp>
        <p:nvSpPr>
          <p:cNvPr id="25610" name="Text Box 10">
            <a:extLst>
              <a:ext uri="{FF2B5EF4-FFF2-40B4-BE49-F238E27FC236}">
                <a16:creationId xmlns:a16="http://schemas.microsoft.com/office/drawing/2014/main" id="{6FAC5C04-A1BB-157C-DA56-F4278BBEEF47}"/>
              </a:ext>
            </a:extLst>
          </p:cNvPr>
          <p:cNvSpPr txBox="1">
            <a:spLocks noChangeArrowheads="1"/>
          </p:cNvSpPr>
          <p:nvPr/>
        </p:nvSpPr>
        <p:spPr bwMode="auto">
          <a:xfrm>
            <a:off x="7385050" y="2265363"/>
            <a:ext cx="447675" cy="290512"/>
          </a:xfrm>
          <a:prstGeom prst="rect">
            <a:avLst/>
          </a:prstGeom>
          <a:no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292" b="0">
                <a:latin typeface="メイリオ" panose="020B0604030504040204" pitchFamily="50" charset="-128"/>
                <a:ea typeface="メイリオ" panose="020B0604030504040204" pitchFamily="50" charset="-128"/>
              </a:rPr>
              <a:t>1.0</a:t>
            </a:r>
          </a:p>
        </p:txBody>
      </p:sp>
      <p:sp>
        <p:nvSpPr>
          <p:cNvPr id="25611" name="Text Box 11">
            <a:extLst>
              <a:ext uri="{FF2B5EF4-FFF2-40B4-BE49-F238E27FC236}">
                <a16:creationId xmlns:a16="http://schemas.microsoft.com/office/drawing/2014/main" id="{9DADB379-1F6A-715D-E036-C3A209F40098}"/>
              </a:ext>
            </a:extLst>
          </p:cNvPr>
          <p:cNvSpPr txBox="1">
            <a:spLocks noChangeArrowheads="1"/>
          </p:cNvSpPr>
          <p:nvPr/>
        </p:nvSpPr>
        <p:spPr bwMode="auto">
          <a:xfrm>
            <a:off x="6542088" y="2270125"/>
            <a:ext cx="447675" cy="290513"/>
          </a:xfrm>
          <a:prstGeom prst="rect">
            <a:avLst/>
          </a:prstGeom>
          <a:no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292" b="0">
                <a:latin typeface="メイリオ" panose="020B0604030504040204" pitchFamily="50" charset="-128"/>
                <a:ea typeface="メイリオ" panose="020B0604030504040204" pitchFamily="50" charset="-128"/>
              </a:rPr>
              <a:t>0.0</a:t>
            </a:r>
          </a:p>
        </p:txBody>
      </p:sp>
      <p:sp>
        <p:nvSpPr>
          <p:cNvPr id="25612" name="Text Box 12">
            <a:extLst>
              <a:ext uri="{FF2B5EF4-FFF2-40B4-BE49-F238E27FC236}">
                <a16:creationId xmlns:a16="http://schemas.microsoft.com/office/drawing/2014/main" id="{262D23A4-C9DE-615C-EADE-2E90862775F7}"/>
              </a:ext>
            </a:extLst>
          </p:cNvPr>
          <p:cNvSpPr txBox="1">
            <a:spLocks noChangeArrowheads="1"/>
          </p:cNvSpPr>
          <p:nvPr/>
        </p:nvSpPr>
        <p:spPr bwMode="auto">
          <a:xfrm>
            <a:off x="5205413" y="2270125"/>
            <a:ext cx="447675" cy="290513"/>
          </a:xfrm>
          <a:prstGeom prst="rect">
            <a:avLst/>
          </a:prstGeom>
          <a:no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292" b="0">
                <a:latin typeface="メイリオ" panose="020B0604030504040204" pitchFamily="50" charset="-128"/>
                <a:ea typeface="メイリオ" panose="020B0604030504040204" pitchFamily="50" charset="-128"/>
              </a:rPr>
              <a:t>0.0</a:t>
            </a:r>
          </a:p>
        </p:txBody>
      </p:sp>
      <p:sp>
        <p:nvSpPr>
          <p:cNvPr id="25613" name="Rectangle 13">
            <a:extLst>
              <a:ext uri="{FF2B5EF4-FFF2-40B4-BE49-F238E27FC236}">
                <a16:creationId xmlns:a16="http://schemas.microsoft.com/office/drawing/2014/main" id="{FAB19678-E08C-9F59-463F-AACFE48F9923}"/>
              </a:ext>
            </a:extLst>
          </p:cNvPr>
          <p:cNvSpPr>
            <a:spLocks noChangeArrowheads="1"/>
          </p:cNvSpPr>
          <p:nvPr/>
        </p:nvSpPr>
        <p:spPr bwMode="auto">
          <a:xfrm>
            <a:off x="1030288" y="4445000"/>
            <a:ext cx="7010400" cy="660400"/>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50000"/>
              </a:spcBef>
              <a:buFontTx/>
              <a:buNone/>
              <a:defRPr/>
            </a:pPr>
            <a:r>
              <a:rPr lang="ja-JP" altLang="en-US" sz="1846" b="0" dirty="0">
                <a:latin typeface="メイリオ" panose="020B0604030504040204" pitchFamily="50" charset="-128"/>
                <a:ea typeface="メイリオ" panose="020B0604030504040204" pitchFamily="50" charset="-128"/>
              </a:rPr>
              <a:t>鉛直方向の各レイヤーにおける</a:t>
            </a:r>
            <a:r>
              <a:rPr lang="en-US" altLang="ja-JP" sz="1846" b="0" dirty="0">
                <a:latin typeface="メイリオ" panose="020B0604030504040204" pitchFamily="50" charset="-128"/>
                <a:ea typeface="メイリオ" panose="020B0604030504040204" pitchFamily="50" charset="-128"/>
              </a:rPr>
              <a:t> leaf-area-density </a:t>
            </a:r>
            <a:r>
              <a:rPr lang="ja-JP" altLang="en-US" sz="1846" b="0" dirty="0">
                <a:latin typeface="メイリオ" panose="020B0604030504040204" pitchFamily="50" charset="-128"/>
                <a:ea typeface="メイリオ" panose="020B0604030504040204" pitchFamily="50" charset="-128"/>
              </a:rPr>
              <a:t>を算出し、これに基づいて、散乱光の相対強度を各レイヤーごとに算出</a:t>
            </a:r>
          </a:p>
        </p:txBody>
      </p:sp>
      <p:sp>
        <p:nvSpPr>
          <p:cNvPr id="25614" name="Freeform 14">
            <a:extLst>
              <a:ext uri="{FF2B5EF4-FFF2-40B4-BE49-F238E27FC236}">
                <a16:creationId xmlns:a16="http://schemas.microsoft.com/office/drawing/2014/main" id="{DDDE688D-A0FA-201A-2C43-CA0BBCE0D71C}"/>
              </a:ext>
            </a:extLst>
          </p:cNvPr>
          <p:cNvSpPr>
            <a:spLocks/>
          </p:cNvSpPr>
          <p:nvPr/>
        </p:nvSpPr>
        <p:spPr bwMode="auto">
          <a:xfrm>
            <a:off x="5389563" y="2603500"/>
            <a:ext cx="587375" cy="1095375"/>
          </a:xfrm>
          <a:custGeom>
            <a:avLst/>
            <a:gdLst>
              <a:gd name="T0" fmla="*/ 2147483646 w 531"/>
              <a:gd name="T1" fmla="*/ 0 h 896"/>
              <a:gd name="T2" fmla="*/ 2147483646 w 531"/>
              <a:gd name="T3" fmla="*/ 2147483646 h 896"/>
              <a:gd name="T4" fmla="*/ 2147483646 w 531"/>
              <a:gd name="T5" fmla="*/ 2147483646 h 896"/>
              <a:gd name="T6" fmla="*/ 2147483646 w 531"/>
              <a:gd name="T7" fmla="*/ 2147483646 h 896"/>
              <a:gd name="T8" fmla="*/ 2147483646 w 531"/>
              <a:gd name="T9" fmla="*/ 2147483646 h 896"/>
              <a:gd name="T10" fmla="*/ 2147483646 w 531"/>
              <a:gd name="T11" fmla="*/ 2147483646 h 896"/>
              <a:gd name="T12" fmla="*/ 2147483646 w 531"/>
              <a:gd name="T13" fmla="*/ 2147483646 h 896"/>
              <a:gd name="T14" fmla="*/ 2147483646 w 531"/>
              <a:gd name="T15" fmla="*/ 2147483646 h 896"/>
              <a:gd name="T16" fmla="*/ 2147483646 w 531"/>
              <a:gd name="T17" fmla="*/ 2147483646 h 896"/>
              <a:gd name="T18" fmla="*/ 2147483646 w 531"/>
              <a:gd name="T19" fmla="*/ 2147483646 h 896"/>
              <a:gd name="T20" fmla="*/ 2147483646 w 531"/>
              <a:gd name="T21" fmla="*/ 2147483646 h 896"/>
              <a:gd name="T22" fmla="*/ 2147483646 w 531"/>
              <a:gd name="T23" fmla="*/ 2147483646 h 896"/>
              <a:gd name="T24" fmla="*/ 2147483646 w 531"/>
              <a:gd name="T25" fmla="*/ 2147483646 h 896"/>
              <a:gd name="T26" fmla="*/ 2147483646 w 531"/>
              <a:gd name="T27" fmla="*/ 2147483646 h 896"/>
              <a:gd name="T28" fmla="*/ 2147483646 w 531"/>
              <a:gd name="T29" fmla="*/ 2147483646 h 896"/>
              <a:gd name="T30" fmla="*/ 2147483646 w 531"/>
              <a:gd name="T31" fmla="*/ 2147483646 h 896"/>
              <a:gd name="T32" fmla="*/ 0 w 531"/>
              <a:gd name="T33" fmla="*/ 2147483646 h 896"/>
              <a:gd name="T34" fmla="*/ 2147483646 w 531"/>
              <a:gd name="T35" fmla="*/ 0 h 8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1" h="896">
                <a:moveTo>
                  <a:pt x="2" y="0"/>
                </a:moveTo>
                <a:cubicBezTo>
                  <a:pt x="33" y="10"/>
                  <a:pt x="66" y="16"/>
                  <a:pt x="98" y="22"/>
                </a:cubicBezTo>
                <a:cubicBezTo>
                  <a:pt x="161" y="35"/>
                  <a:pt x="224" y="51"/>
                  <a:pt x="288" y="62"/>
                </a:cubicBezTo>
                <a:cubicBezTo>
                  <a:pt x="316" y="67"/>
                  <a:pt x="354" y="71"/>
                  <a:pt x="380" y="84"/>
                </a:cubicBezTo>
                <a:cubicBezTo>
                  <a:pt x="413" y="101"/>
                  <a:pt x="439" y="122"/>
                  <a:pt x="458" y="154"/>
                </a:cubicBezTo>
                <a:cubicBezTo>
                  <a:pt x="466" y="167"/>
                  <a:pt x="472" y="184"/>
                  <a:pt x="480" y="196"/>
                </a:cubicBezTo>
                <a:cubicBezTo>
                  <a:pt x="483" y="200"/>
                  <a:pt x="488" y="208"/>
                  <a:pt x="488" y="208"/>
                </a:cubicBezTo>
                <a:cubicBezTo>
                  <a:pt x="500" y="270"/>
                  <a:pt x="513" y="331"/>
                  <a:pt x="520" y="394"/>
                </a:cubicBezTo>
                <a:cubicBezTo>
                  <a:pt x="519" y="439"/>
                  <a:pt x="531" y="546"/>
                  <a:pt x="476" y="582"/>
                </a:cubicBezTo>
                <a:cubicBezTo>
                  <a:pt x="465" y="599"/>
                  <a:pt x="412" y="627"/>
                  <a:pt x="392" y="632"/>
                </a:cubicBezTo>
                <a:cubicBezTo>
                  <a:pt x="382" y="638"/>
                  <a:pt x="371" y="644"/>
                  <a:pt x="360" y="648"/>
                </a:cubicBezTo>
                <a:cubicBezTo>
                  <a:pt x="352" y="656"/>
                  <a:pt x="345" y="658"/>
                  <a:pt x="336" y="664"/>
                </a:cubicBezTo>
                <a:cubicBezTo>
                  <a:pt x="322" y="685"/>
                  <a:pt x="292" y="692"/>
                  <a:pt x="278" y="714"/>
                </a:cubicBezTo>
                <a:cubicBezTo>
                  <a:pt x="266" y="732"/>
                  <a:pt x="261" y="748"/>
                  <a:pt x="254" y="768"/>
                </a:cubicBezTo>
                <a:cubicBezTo>
                  <a:pt x="248" y="785"/>
                  <a:pt x="248" y="804"/>
                  <a:pt x="238" y="820"/>
                </a:cubicBezTo>
                <a:cubicBezTo>
                  <a:pt x="207" y="867"/>
                  <a:pt x="136" y="867"/>
                  <a:pt x="88" y="878"/>
                </a:cubicBezTo>
                <a:cubicBezTo>
                  <a:pt x="59" y="885"/>
                  <a:pt x="30" y="896"/>
                  <a:pt x="0" y="896"/>
                </a:cubicBezTo>
                <a:lnTo>
                  <a:pt x="2" y="0"/>
                </a:lnTo>
                <a:close/>
              </a:path>
            </a:pathLst>
          </a:custGeom>
          <a:solidFill>
            <a:schemeClr val="accent1"/>
          </a:solidFill>
          <a:ln w="19050" cap="flat" cmpd="sng">
            <a:solidFill>
              <a:schemeClr val="tx1"/>
            </a:solidFill>
            <a:prstDash val="solid"/>
            <a:round/>
            <a:headEnd type="none" w="med" len="med"/>
            <a:tailEnd type="none" w="lg" len="lg"/>
          </a:ln>
          <a:effectLst/>
        </p:spPr>
        <p:txBody>
          <a:bodyPr wrap="none"/>
          <a:lstStyle/>
          <a:p>
            <a:pPr>
              <a:defRPr/>
            </a:pPr>
            <a:endParaRPr lang="ja-JP" altLang="en-US" sz="1477" b="0">
              <a:latin typeface="メイリオ" panose="020B0604030504040204" pitchFamily="50" charset="-128"/>
              <a:ea typeface="メイリオ" panose="020B0604030504040204" pitchFamily="50" charset="-128"/>
            </a:endParaRPr>
          </a:p>
        </p:txBody>
      </p:sp>
      <p:sp>
        <p:nvSpPr>
          <p:cNvPr id="25615" name="Freeform 15">
            <a:extLst>
              <a:ext uri="{FF2B5EF4-FFF2-40B4-BE49-F238E27FC236}">
                <a16:creationId xmlns:a16="http://schemas.microsoft.com/office/drawing/2014/main" id="{E244F866-F101-A9E2-ED6B-605B7272AEAD}"/>
              </a:ext>
            </a:extLst>
          </p:cNvPr>
          <p:cNvSpPr>
            <a:spLocks/>
          </p:cNvSpPr>
          <p:nvPr/>
        </p:nvSpPr>
        <p:spPr bwMode="auto">
          <a:xfrm>
            <a:off x="6743700" y="2536825"/>
            <a:ext cx="852488" cy="1406525"/>
          </a:xfrm>
          <a:custGeom>
            <a:avLst/>
            <a:gdLst>
              <a:gd name="T0" fmla="*/ 2147483646 w 770"/>
              <a:gd name="T1" fmla="*/ 2147483646 h 1152"/>
              <a:gd name="T2" fmla="*/ 2147483646 w 770"/>
              <a:gd name="T3" fmla="*/ 2147483646 h 1152"/>
              <a:gd name="T4" fmla="*/ 2147483646 w 770"/>
              <a:gd name="T5" fmla="*/ 2147483646 h 1152"/>
              <a:gd name="T6" fmla="*/ 2147483646 w 770"/>
              <a:gd name="T7" fmla="*/ 2147483646 h 1152"/>
              <a:gd name="T8" fmla="*/ 2147483646 w 770"/>
              <a:gd name="T9" fmla="*/ 2147483646 h 1152"/>
              <a:gd name="T10" fmla="*/ 2147483646 w 770"/>
              <a:gd name="T11" fmla="*/ 2147483646 h 1152"/>
              <a:gd name="T12" fmla="*/ 2147483646 w 770"/>
              <a:gd name="T13" fmla="*/ 2147483646 h 1152"/>
              <a:gd name="T14" fmla="*/ 2147483646 w 770"/>
              <a:gd name="T15" fmla="*/ 2147483646 h 1152"/>
              <a:gd name="T16" fmla="*/ 2147483646 w 770"/>
              <a:gd name="T17" fmla="*/ 2147483646 h 1152"/>
              <a:gd name="T18" fmla="*/ 2147483646 w 770"/>
              <a:gd name="T19" fmla="*/ 2147483646 h 1152"/>
              <a:gd name="T20" fmla="*/ 2147483646 w 770"/>
              <a:gd name="T21" fmla="*/ 2147483646 h 1152"/>
              <a:gd name="T22" fmla="*/ 2147483646 w 770"/>
              <a:gd name="T23" fmla="*/ 2147483646 h 1152"/>
              <a:gd name="T24" fmla="*/ 2147483646 w 770"/>
              <a:gd name="T25" fmla="*/ 2147483646 h 1152"/>
              <a:gd name="T26" fmla="*/ 2147483646 w 770"/>
              <a:gd name="T27" fmla="*/ 2147483646 h 1152"/>
              <a:gd name="T28" fmla="*/ 2147483646 w 770"/>
              <a:gd name="T29" fmla="*/ 2147483646 h 1152"/>
              <a:gd name="T30" fmla="*/ 2147483646 w 770"/>
              <a:gd name="T31" fmla="*/ 2147483646 h 1152"/>
              <a:gd name="T32" fmla="*/ 2147483646 w 770"/>
              <a:gd name="T33" fmla="*/ 2147483646 h 1152"/>
              <a:gd name="T34" fmla="*/ 2147483646 w 770"/>
              <a:gd name="T35" fmla="*/ 2147483646 h 1152"/>
              <a:gd name="T36" fmla="*/ 2147483646 w 770"/>
              <a:gd name="T37" fmla="*/ 2147483646 h 1152"/>
              <a:gd name="T38" fmla="*/ 2147483646 w 770"/>
              <a:gd name="T39" fmla="*/ 2147483646 h 1152"/>
              <a:gd name="T40" fmla="*/ 2147483646 w 770"/>
              <a:gd name="T41" fmla="*/ 2147483646 h 1152"/>
              <a:gd name="T42" fmla="*/ 2147483646 w 770"/>
              <a:gd name="T43" fmla="*/ 2147483646 h 1152"/>
              <a:gd name="T44" fmla="*/ 0 w 770"/>
              <a:gd name="T45" fmla="*/ 2147483646 h 1152"/>
              <a:gd name="T46" fmla="*/ 0 w 770"/>
              <a:gd name="T47" fmla="*/ 0 h 1152"/>
              <a:gd name="T48" fmla="*/ 2147483646 w 770"/>
              <a:gd name="T49" fmla="*/ 0 h 1152"/>
              <a:gd name="T50" fmla="*/ 2147483646 w 770"/>
              <a:gd name="T51" fmla="*/ 2147483646 h 115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0" h="1152">
                <a:moveTo>
                  <a:pt x="765" y="60"/>
                </a:moveTo>
                <a:cubicBezTo>
                  <a:pt x="766" y="56"/>
                  <a:pt x="770" y="44"/>
                  <a:pt x="768" y="48"/>
                </a:cubicBezTo>
                <a:cubicBezTo>
                  <a:pt x="763" y="58"/>
                  <a:pt x="761" y="71"/>
                  <a:pt x="756" y="81"/>
                </a:cubicBezTo>
                <a:cubicBezTo>
                  <a:pt x="749" y="95"/>
                  <a:pt x="736" y="105"/>
                  <a:pt x="726" y="117"/>
                </a:cubicBezTo>
                <a:cubicBezTo>
                  <a:pt x="693" y="157"/>
                  <a:pt x="667" y="206"/>
                  <a:pt x="630" y="243"/>
                </a:cubicBezTo>
                <a:cubicBezTo>
                  <a:pt x="625" y="258"/>
                  <a:pt x="613" y="265"/>
                  <a:pt x="606" y="279"/>
                </a:cubicBezTo>
                <a:cubicBezTo>
                  <a:pt x="586" y="318"/>
                  <a:pt x="548" y="395"/>
                  <a:pt x="510" y="420"/>
                </a:cubicBezTo>
                <a:cubicBezTo>
                  <a:pt x="503" y="431"/>
                  <a:pt x="491" y="443"/>
                  <a:pt x="480" y="450"/>
                </a:cubicBezTo>
                <a:cubicBezTo>
                  <a:pt x="463" y="475"/>
                  <a:pt x="435" y="495"/>
                  <a:pt x="414" y="516"/>
                </a:cubicBezTo>
                <a:cubicBezTo>
                  <a:pt x="401" y="529"/>
                  <a:pt x="394" y="547"/>
                  <a:pt x="378" y="558"/>
                </a:cubicBezTo>
                <a:cubicBezTo>
                  <a:pt x="366" y="575"/>
                  <a:pt x="350" y="594"/>
                  <a:pt x="333" y="606"/>
                </a:cubicBezTo>
                <a:cubicBezTo>
                  <a:pt x="326" y="617"/>
                  <a:pt x="320" y="617"/>
                  <a:pt x="309" y="624"/>
                </a:cubicBezTo>
                <a:cubicBezTo>
                  <a:pt x="302" y="635"/>
                  <a:pt x="288" y="643"/>
                  <a:pt x="276" y="651"/>
                </a:cubicBezTo>
                <a:cubicBezTo>
                  <a:pt x="270" y="660"/>
                  <a:pt x="255" y="672"/>
                  <a:pt x="246" y="678"/>
                </a:cubicBezTo>
                <a:cubicBezTo>
                  <a:pt x="244" y="681"/>
                  <a:pt x="243" y="684"/>
                  <a:pt x="240" y="687"/>
                </a:cubicBezTo>
                <a:cubicBezTo>
                  <a:pt x="237" y="690"/>
                  <a:pt x="233" y="690"/>
                  <a:pt x="231" y="693"/>
                </a:cubicBezTo>
                <a:cubicBezTo>
                  <a:pt x="218" y="707"/>
                  <a:pt x="214" y="724"/>
                  <a:pt x="198" y="735"/>
                </a:cubicBezTo>
                <a:cubicBezTo>
                  <a:pt x="194" y="748"/>
                  <a:pt x="185" y="759"/>
                  <a:pt x="180" y="771"/>
                </a:cubicBezTo>
                <a:cubicBezTo>
                  <a:pt x="177" y="777"/>
                  <a:pt x="174" y="789"/>
                  <a:pt x="174" y="789"/>
                </a:cubicBezTo>
                <a:cubicBezTo>
                  <a:pt x="170" y="827"/>
                  <a:pt x="161" y="866"/>
                  <a:pt x="150" y="903"/>
                </a:cubicBezTo>
                <a:cubicBezTo>
                  <a:pt x="145" y="921"/>
                  <a:pt x="160" y="919"/>
                  <a:pt x="135" y="960"/>
                </a:cubicBezTo>
                <a:lnTo>
                  <a:pt x="126" y="1152"/>
                </a:lnTo>
                <a:lnTo>
                  <a:pt x="0" y="1152"/>
                </a:lnTo>
                <a:lnTo>
                  <a:pt x="0" y="0"/>
                </a:lnTo>
                <a:lnTo>
                  <a:pt x="768" y="0"/>
                </a:lnTo>
                <a:lnTo>
                  <a:pt x="765" y="60"/>
                </a:lnTo>
                <a:close/>
              </a:path>
            </a:pathLst>
          </a:custGeom>
          <a:solidFill>
            <a:srgbClr val="FFFF00"/>
          </a:solidFill>
          <a:ln w="19050" cap="flat" cmpd="sng">
            <a:solidFill>
              <a:schemeClr val="tx1"/>
            </a:solidFill>
            <a:prstDash val="solid"/>
            <a:round/>
            <a:headEnd type="none" w="med" len="med"/>
            <a:tailEnd type="none" w="lg" len="lg"/>
          </a:ln>
          <a:effectLst/>
        </p:spPr>
        <p:txBody>
          <a:bodyPr wrap="none"/>
          <a:lstStyle/>
          <a:p>
            <a:pPr>
              <a:defRPr/>
            </a:pPr>
            <a:endParaRPr lang="ja-JP" altLang="en-US" sz="1477" b="0">
              <a:latin typeface="メイリオ" panose="020B0604030504040204" pitchFamily="50" charset="-128"/>
              <a:ea typeface="メイリオ" panose="020B0604030504040204" pitchFamily="50" charset="-128"/>
            </a:endParaRPr>
          </a:p>
        </p:txBody>
      </p:sp>
      <p:sp>
        <p:nvSpPr>
          <p:cNvPr id="25616" name="Rectangle 16">
            <a:extLst>
              <a:ext uri="{FF2B5EF4-FFF2-40B4-BE49-F238E27FC236}">
                <a16:creationId xmlns:a16="http://schemas.microsoft.com/office/drawing/2014/main" id="{82A2EB20-EF1B-D57D-B0F9-7586F1ACFD10}"/>
              </a:ext>
            </a:extLst>
          </p:cNvPr>
          <p:cNvSpPr>
            <a:spLocks noChangeArrowheads="1"/>
          </p:cNvSpPr>
          <p:nvPr/>
        </p:nvSpPr>
        <p:spPr bwMode="auto">
          <a:xfrm>
            <a:off x="703263" y="5473700"/>
            <a:ext cx="7667625" cy="1071563"/>
          </a:xfrm>
          <a:prstGeom prst="rect">
            <a:avLst/>
          </a:prstGeom>
          <a:solidFill>
            <a:srgbClr val="FFFF99"/>
          </a:solid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50000"/>
              </a:spcBef>
              <a:buFontTx/>
              <a:buNone/>
              <a:defRPr/>
            </a:pPr>
            <a:r>
              <a:rPr lang="ja-JP" altLang="en-US" sz="1846" b="0" dirty="0">
                <a:latin typeface="メイリオ" panose="020B0604030504040204" pitchFamily="50" charset="-128"/>
                <a:ea typeface="メイリオ" panose="020B0604030504040204" pitchFamily="50" charset="-128"/>
              </a:rPr>
              <a:t>水平方向の構造は無視した</a:t>
            </a:r>
            <a:endParaRPr lang="en-US" altLang="ja-JP" sz="1846" b="0" dirty="0">
              <a:latin typeface="メイリオ" panose="020B0604030504040204" pitchFamily="50" charset="-128"/>
              <a:ea typeface="メイリオ" panose="020B0604030504040204" pitchFamily="50" charset="-128"/>
            </a:endParaRPr>
          </a:p>
          <a:p>
            <a:pPr>
              <a:spcBef>
                <a:spcPct val="50000"/>
              </a:spcBef>
              <a:buFontTx/>
              <a:buNone/>
              <a:defRPr/>
            </a:pPr>
            <a:r>
              <a:rPr lang="ja-JP" altLang="en-US" sz="1292" b="0" dirty="0">
                <a:latin typeface="メイリオ" panose="020B0604030504040204" pitchFamily="50" charset="-128"/>
                <a:ea typeface="メイリオ" panose="020B0604030504040204" pitchFamily="50" charset="-128"/>
              </a:rPr>
              <a:t>（真面目に計算すると、モンテカルロ法的なレイトレーシングをすることになり計算力の消費量が急増するし、そもそも葉群の空間分布に大きな仮定を置いている状況で、ここの部分だけ詳細に詰める必要も無い）</a:t>
            </a:r>
            <a:endParaRPr lang="en-US" altLang="ja-JP" sz="1292" b="0" dirty="0">
              <a:latin typeface="メイリオ" panose="020B0604030504040204" pitchFamily="50" charset="-128"/>
              <a:ea typeface="メイリオ" panose="020B0604030504040204" pitchFamily="50" charset="-128"/>
            </a:endParaRPr>
          </a:p>
        </p:txBody>
      </p:sp>
      <p:sp>
        <p:nvSpPr>
          <p:cNvPr id="25617" name="Text Box 18">
            <a:extLst>
              <a:ext uri="{FF2B5EF4-FFF2-40B4-BE49-F238E27FC236}">
                <a16:creationId xmlns:a16="http://schemas.microsoft.com/office/drawing/2014/main" id="{B885A94A-2C67-422A-F4AD-40A8D4503C23}"/>
              </a:ext>
            </a:extLst>
          </p:cNvPr>
          <p:cNvSpPr txBox="1">
            <a:spLocks noChangeArrowheads="1"/>
          </p:cNvSpPr>
          <p:nvPr/>
        </p:nvSpPr>
        <p:spPr bwMode="auto">
          <a:xfrm>
            <a:off x="7567613" y="3808413"/>
            <a:ext cx="755650" cy="433387"/>
          </a:xfrm>
          <a:prstGeom prst="rect">
            <a:avLst/>
          </a:prstGeom>
          <a:no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108" b="0">
                <a:latin typeface="メイリオ" panose="020B0604030504040204" pitchFamily="50" charset="-128"/>
                <a:ea typeface="メイリオ" panose="020B0604030504040204" pitchFamily="50" charset="-128"/>
              </a:rPr>
              <a:t>樹冠層の</a:t>
            </a:r>
            <a:endParaRPr lang="en-US" altLang="ja-JP" sz="1108" b="0">
              <a:latin typeface="メイリオ" panose="020B0604030504040204" pitchFamily="50" charset="-128"/>
              <a:ea typeface="メイリオ" panose="020B0604030504040204" pitchFamily="50" charset="-128"/>
            </a:endParaRPr>
          </a:p>
          <a:p>
            <a:pPr>
              <a:spcBef>
                <a:spcPct val="0"/>
              </a:spcBef>
              <a:buFontTx/>
              <a:buNone/>
              <a:defRPr/>
            </a:pPr>
            <a:r>
              <a:rPr lang="ja-JP" altLang="en-US" sz="1108" b="0">
                <a:latin typeface="メイリオ" panose="020B0604030504040204" pitchFamily="50" charset="-128"/>
                <a:ea typeface="メイリオ" panose="020B0604030504040204" pitchFamily="50" charset="-128"/>
              </a:rPr>
              <a:t>最下部</a:t>
            </a:r>
          </a:p>
        </p:txBody>
      </p:sp>
      <p:sp>
        <p:nvSpPr>
          <p:cNvPr id="25618" name="Text Box 19">
            <a:extLst>
              <a:ext uri="{FF2B5EF4-FFF2-40B4-BE49-F238E27FC236}">
                <a16:creationId xmlns:a16="http://schemas.microsoft.com/office/drawing/2014/main" id="{1C3955ED-3B7D-AC9B-A9DA-64505E9E0E7A}"/>
              </a:ext>
            </a:extLst>
          </p:cNvPr>
          <p:cNvSpPr txBox="1">
            <a:spLocks noChangeArrowheads="1"/>
          </p:cNvSpPr>
          <p:nvPr/>
        </p:nvSpPr>
        <p:spPr bwMode="auto">
          <a:xfrm>
            <a:off x="7567613" y="2481263"/>
            <a:ext cx="755650" cy="261937"/>
          </a:xfrm>
          <a:prstGeom prst="rect">
            <a:avLst/>
          </a:prstGeom>
          <a:no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108" b="0">
                <a:latin typeface="メイリオ" panose="020B0604030504040204" pitchFamily="50" charset="-128"/>
                <a:ea typeface="メイリオ" panose="020B0604030504040204" pitchFamily="50" charset="-128"/>
              </a:rPr>
              <a:t>林冠上部</a:t>
            </a:r>
          </a:p>
        </p:txBody>
      </p:sp>
      <p:sp>
        <p:nvSpPr>
          <p:cNvPr id="25619" name="Rectangle 16">
            <a:extLst>
              <a:ext uri="{FF2B5EF4-FFF2-40B4-BE49-F238E27FC236}">
                <a16:creationId xmlns:a16="http://schemas.microsoft.com/office/drawing/2014/main" id="{AF918D74-E16A-4E1E-6300-E7F65544646E}"/>
              </a:ext>
            </a:extLst>
          </p:cNvPr>
          <p:cNvSpPr>
            <a:spLocks noChangeArrowheads="1"/>
          </p:cNvSpPr>
          <p:nvPr/>
        </p:nvSpPr>
        <p:spPr bwMode="auto">
          <a:xfrm>
            <a:off x="561975" y="611188"/>
            <a:ext cx="7948613" cy="43338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ja-JP" altLang="en-US" sz="2215" b="0">
                <a:solidFill>
                  <a:srgbClr val="0000FF"/>
                </a:solidFill>
                <a:latin typeface="メイリオ" panose="020B0604030504040204" pitchFamily="50" charset="-128"/>
                <a:ea typeface="メイリオ" panose="020B0604030504040204" pitchFamily="50" charset="-128"/>
              </a:rPr>
              <a:t>木本</a:t>
            </a:r>
            <a:r>
              <a:rPr lang="en-US" altLang="ja-JP" sz="2215" b="0">
                <a:solidFill>
                  <a:srgbClr val="0000FF"/>
                </a:solidFill>
                <a:latin typeface="メイリオ" panose="020B0604030504040204" pitchFamily="50" charset="-128"/>
                <a:ea typeface="メイリオ" panose="020B0604030504040204" pitchFamily="50" charset="-128"/>
              </a:rPr>
              <a:t>PFTs</a:t>
            </a:r>
            <a:r>
              <a:rPr lang="ja-JP" altLang="en-US" sz="2215" b="0">
                <a:solidFill>
                  <a:srgbClr val="0000FF"/>
                </a:solidFill>
                <a:latin typeface="メイリオ" panose="020B0604030504040204" pitchFamily="50" charset="-128"/>
                <a:ea typeface="メイリオ" panose="020B0604030504040204" pitchFamily="50" charset="-128"/>
              </a:rPr>
              <a:t>の受光量計算（散乱光）</a:t>
            </a:r>
          </a:p>
        </p:txBody>
      </p:sp>
      <p:sp>
        <p:nvSpPr>
          <p:cNvPr id="21" name="角丸四角形 20">
            <a:extLst>
              <a:ext uri="{FF2B5EF4-FFF2-40B4-BE49-F238E27FC236}">
                <a16:creationId xmlns:a16="http://schemas.microsoft.com/office/drawing/2014/main" id="{79E0B9E3-AFEC-3662-CE88-E416DDDF9BE2}"/>
              </a:ext>
            </a:extLst>
          </p:cNvPr>
          <p:cNvSpPr/>
          <p:nvPr/>
        </p:nvSpPr>
        <p:spPr>
          <a:xfrm>
            <a:off x="7558088" y="414338"/>
            <a:ext cx="1308100" cy="211137"/>
          </a:xfrm>
          <a:prstGeom prst="roundRect">
            <a:avLst>
              <a:gd name="adj" fmla="val 20621"/>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r>
              <a:rPr lang="en-US" altLang="ja-JP" sz="1100" b="0">
                <a:latin typeface="メイリオ" panose="020B0604030504040204" pitchFamily="50" charset="-128"/>
                <a:ea typeface="メイリオ" panose="020B0604030504040204" pitchFamily="50" charset="-128"/>
              </a:rPr>
              <a:t>SEIB</a:t>
            </a:r>
            <a:r>
              <a:rPr lang="ja-JP" altLang="en-US" sz="1100" b="0">
                <a:latin typeface="メイリオ" panose="020B0604030504040204" pitchFamily="50" charset="-128"/>
                <a:ea typeface="メイリオ" panose="020B0604030504040204" pitchFamily="50" charset="-128"/>
              </a:rPr>
              <a:t>の構造</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097D7E9-EA0B-0230-B8F8-9154F164B992}"/>
              </a:ext>
            </a:extLst>
          </p:cNvPr>
          <p:cNvSpPr>
            <a:spLocks noChangeArrowheads="1"/>
          </p:cNvSpPr>
          <p:nvPr/>
        </p:nvSpPr>
        <p:spPr bwMode="auto">
          <a:xfrm>
            <a:off x="246063" y="1416050"/>
            <a:ext cx="8651875" cy="4430713"/>
          </a:xfrm>
          <a:prstGeom prst="rect">
            <a:avLst/>
          </a:prstGeom>
          <a:solidFill>
            <a:srgbClr val="FFFFFF"/>
          </a:solidFill>
          <a:ln w="9525">
            <a:solidFill>
              <a:schemeClr val="tx1"/>
            </a:solidFill>
            <a:miter lim="800000"/>
            <a:headEnd/>
            <a:tailEnd/>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846" b="0">
              <a:latin typeface="メイリオ" panose="020B0604030504040204" pitchFamily="50" charset="-128"/>
              <a:ea typeface="メイリオ" panose="020B0604030504040204" pitchFamily="50" charset="-128"/>
            </a:endParaRPr>
          </a:p>
        </p:txBody>
      </p:sp>
      <p:sp>
        <p:nvSpPr>
          <p:cNvPr id="27651" name="Rectangle 25">
            <a:extLst>
              <a:ext uri="{FF2B5EF4-FFF2-40B4-BE49-F238E27FC236}">
                <a16:creationId xmlns:a16="http://schemas.microsoft.com/office/drawing/2014/main" id="{C673814C-544D-9787-FCD0-CC6397BE6E4D}"/>
              </a:ext>
            </a:extLst>
          </p:cNvPr>
          <p:cNvSpPr>
            <a:spLocks noChangeArrowheads="1"/>
          </p:cNvSpPr>
          <p:nvPr/>
        </p:nvSpPr>
        <p:spPr bwMode="auto">
          <a:xfrm>
            <a:off x="874713" y="685800"/>
            <a:ext cx="7423150" cy="655638"/>
          </a:xfrm>
          <a:prstGeom prst="rect">
            <a:avLst/>
          </a:prstGeom>
          <a:noFill/>
          <a:ln>
            <a:noFill/>
          </a:ln>
          <a:effec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2215" b="0">
                <a:solidFill>
                  <a:srgbClr val="0000FF"/>
                </a:solidFill>
                <a:latin typeface="メイリオ" panose="020B0604030504040204" pitchFamily="50" charset="-128"/>
                <a:ea typeface="メイリオ" panose="020B0604030504040204" pitchFamily="50" charset="-128"/>
              </a:rPr>
              <a:t>草本</a:t>
            </a:r>
            <a:r>
              <a:rPr lang="en-US" altLang="ja-JP" sz="2215" b="0">
                <a:solidFill>
                  <a:srgbClr val="0000FF"/>
                </a:solidFill>
                <a:latin typeface="メイリオ" panose="020B0604030504040204" pitchFamily="50" charset="-128"/>
                <a:ea typeface="メイリオ" panose="020B0604030504040204" pitchFamily="50" charset="-128"/>
              </a:rPr>
              <a:t>PFTs</a:t>
            </a:r>
            <a:r>
              <a:rPr lang="ja-JP" altLang="en-US" sz="2215" b="0">
                <a:solidFill>
                  <a:srgbClr val="0000FF"/>
                </a:solidFill>
                <a:latin typeface="メイリオ" panose="020B0604030504040204" pitchFamily="50" charset="-128"/>
                <a:ea typeface="メイリオ" panose="020B0604030504040204" pitchFamily="50" charset="-128"/>
              </a:rPr>
              <a:t>の光合成条件</a:t>
            </a:r>
            <a:r>
              <a:rPr lang="en-US" altLang="ja-JP" sz="2215" b="0">
                <a:solidFill>
                  <a:srgbClr val="0000FF"/>
                </a:solidFill>
                <a:latin typeface="メイリオ" panose="020B0604030504040204" pitchFamily="50" charset="-128"/>
                <a:ea typeface="メイリオ" panose="020B0604030504040204" pitchFamily="50" charset="-128"/>
              </a:rPr>
              <a:t> </a:t>
            </a:r>
            <a:r>
              <a:rPr lang="ja-JP" altLang="en-US" sz="2215" b="0">
                <a:solidFill>
                  <a:srgbClr val="0000FF"/>
                </a:solidFill>
                <a:latin typeface="メイリオ" panose="020B0604030504040204" pitchFamily="50" charset="-128"/>
                <a:ea typeface="メイリオ" panose="020B0604030504040204" pitchFamily="50" charset="-128"/>
              </a:rPr>
              <a:t>(直接光・散乱光</a:t>
            </a:r>
            <a:r>
              <a:rPr lang="en-US" altLang="ja-JP" sz="2215" b="0">
                <a:solidFill>
                  <a:srgbClr val="0000FF"/>
                </a:solidFill>
                <a:latin typeface="メイリオ" panose="020B0604030504040204" pitchFamily="50" charset="-128"/>
                <a:ea typeface="メイリオ" panose="020B0604030504040204" pitchFamily="50" charset="-128"/>
              </a:rPr>
              <a:t>)</a:t>
            </a:r>
            <a:endParaRPr lang="ja-JP" altLang="en-US" sz="2215" b="0">
              <a:solidFill>
                <a:srgbClr val="0000FF"/>
              </a:solidFill>
              <a:latin typeface="メイリオ" panose="020B0604030504040204" pitchFamily="50" charset="-128"/>
              <a:ea typeface="メイリオ" panose="020B0604030504040204" pitchFamily="50" charset="-128"/>
            </a:endParaRPr>
          </a:p>
        </p:txBody>
      </p:sp>
      <p:sp>
        <p:nvSpPr>
          <p:cNvPr id="27652" name="Rectangle 26">
            <a:extLst>
              <a:ext uri="{FF2B5EF4-FFF2-40B4-BE49-F238E27FC236}">
                <a16:creationId xmlns:a16="http://schemas.microsoft.com/office/drawing/2014/main" id="{7BAB2903-EB6A-FEE1-47C1-7E703C6CFE66}"/>
              </a:ext>
            </a:extLst>
          </p:cNvPr>
          <p:cNvSpPr>
            <a:spLocks noChangeArrowheads="1"/>
          </p:cNvSpPr>
          <p:nvPr/>
        </p:nvSpPr>
        <p:spPr bwMode="auto">
          <a:xfrm>
            <a:off x="860425" y="5054600"/>
            <a:ext cx="4157663" cy="660400"/>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50000"/>
              </a:spcBef>
              <a:buFontTx/>
              <a:buNone/>
              <a:defRPr/>
            </a:pPr>
            <a:r>
              <a:rPr lang="ja-JP" altLang="en-US" sz="1846" b="0" dirty="0">
                <a:latin typeface="メイリオ" panose="020B0604030504040204" pitchFamily="50" charset="-128"/>
                <a:ea typeface="メイリオ" panose="020B0604030504040204" pitchFamily="50" charset="-128"/>
              </a:rPr>
              <a:t>林床を</a:t>
            </a:r>
            <a:r>
              <a:rPr lang="en-US" altLang="ja-JP" sz="1846" b="0" dirty="0">
                <a:latin typeface="メイリオ" panose="020B0604030504040204" pitchFamily="50" charset="-128"/>
                <a:ea typeface="メイリオ" panose="020B0604030504040204" pitchFamily="50" charset="-128"/>
              </a:rPr>
              <a:t>10×10</a:t>
            </a:r>
            <a:r>
              <a:rPr lang="ja-JP" altLang="en-US" sz="1846" b="0" dirty="0">
                <a:latin typeface="メイリオ" panose="020B0604030504040204" pitchFamily="50" charset="-128"/>
                <a:ea typeface="メイリオ" panose="020B0604030504040204" pitchFamily="50" charset="-128"/>
              </a:rPr>
              <a:t>の小区分に分け、個々の区分で、樹冠層直下の光量を推定</a:t>
            </a:r>
            <a:endParaRPr lang="en-US" altLang="ja-JP" sz="1846" b="0" dirty="0">
              <a:latin typeface="メイリオ" panose="020B0604030504040204" pitchFamily="50" charset="-128"/>
              <a:ea typeface="メイリオ" panose="020B0604030504040204" pitchFamily="50" charset="-128"/>
            </a:endParaRPr>
          </a:p>
        </p:txBody>
      </p:sp>
      <p:sp>
        <p:nvSpPr>
          <p:cNvPr id="27653" name="Rectangle 30">
            <a:extLst>
              <a:ext uri="{FF2B5EF4-FFF2-40B4-BE49-F238E27FC236}">
                <a16:creationId xmlns:a16="http://schemas.microsoft.com/office/drawing/2014/main" id="{5D15679D-232A-2905-FFDA-F8B285B163BA}"/>
              </a:ext>
            </a:extLst>
          </p:cNvPr>
          <p:cNvSpPr>
            <a:spLocks noChangeArrowheads="1"/>
          </p:cNvSpPr>
          <p:nvPr/>
        </p:nvSpPr>
        <p:spPr bwMode="auto">
          <a:xfrm>
            <a:off x="4200525" y="1471613"/>
            <a:ext cx="4638675" cy="944562"/>
          </a:xfrm>
          <a:prstGeom prst="rect">
            <a:avLst/>
          </a:prstGeom>
          <a:noFill/>
          <a:ln>
            <a:noFill/>
          </a:ln>
          <a:effec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50000"/>
              </a:spcBef>
              <a:buFontTx/>
              <a:buNone/>
              <a:defRPr/>
            </a:pPr>
            <a:r>
              <a:rPr lang="ja-JP" altLang="en-US" sz="1846" b="0" dirty="0">
                <a:latin typeface="メイリオ" panose="020B0604030504040204" pitchFamily="50" charset="-128"/>
                <a:ea typeface="メイリオ" panose="020B0604030504040204" pitchFamily="50" charset="-128"/>
              </a:rPr>
              <a:t>個々の区分における草本層内では、葉群が鉛直方向に均一に分布していると仮定して、鉛直方向の光強度分布を算出</a:t>
            </a:r>
            <a:endParaRPr lang="en-US" altLang="ja-JP" sz="1846" b="0" dirty="0">
              <a:latin typeface="メイリオ" panose="020B0604030504040204" pitchFamily="50" charset="-128"/>
              <a:ea typeface="メイリオ" panose="020B0604030504040204" pitchFamily="50" charset="-128"/>
            </a:endParaRPr>
          </a:p>
        </p:txBody>
      </p:sp>
      <p:grpSp>
        <p:nvGrpSpPr>
          <p:cNvPr id="80902" name="グループ化 19">
            <a:extLst>
              <a:ext uri="{FF2B5EF4-FFF2-40B4-BE49-F238E27FC236}">
                <a16:creationId xmlns:a16="http://schemas.microsoft.com/office/drawing/2014/main" id="{39F9D0BC-63A6-6B56-11FC-6A1751203E52}"/>
              </a:ext>
            </a:extLst>
          </p:cNvPr>
          <p:cNvGrpSpPr>
            <a:grpSpLocks/>
          </p:cNvGrpSpPr>
          <p:nvPr/>
        </p:nvGrpSpPr>
        <p:grpSpPr bwMode="auto">
          <a:xfrm>
            <a:off x="3332163" y="2924175"/>
            <a:ext cx="1239837" cy="1104900"/>
            <a:chOff x="3644900" y="3429000"/>
            <a:chExt cx="1079500" cy="1079500"/>
          </a:xfrm>
        </p:grpSpPr>
        <p:sp>
          <p:nvSpPr>
            <p:cNvPr id="27687" name="Rectangle 21">
              <a:extLst>
                <a:ext uri="{FF2B5EF4-FFF2-40B4-BE49-F238E27FC236}">
                  <a16:creationId xmlns:a16="http://schemas.microsoft.com/office/drawing/2014/main" id="{B9538541-7F8C-9143-FABC-ECDA7ECA0D10}"/>
                </a:ext>
              </a:extLst>
            </p:cNvPr>
            <p:cNvSpPr>
              <a:spLocks noChangeArrowheads="1"/>
            </p:cNvSpPr>
            <p:nvPr/>
          </p:nvSpPr>
          <p:spPr bwMode="auto">
            <a:xfrm>
              <a:off x="3644900" y="342900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688" name="Rectangle 22">
              <a:extLst>
                <a:ext uri="{FF2B5EF4-FFF2-40B4-BE49-F238E27FC236}">
                  <a16:creationId xmlns:a16="http://schemas.microsoft.com/office/drawing/2014/main" id="{A49389B9-FB4D-BDE6-151C-7F7AB40D786A}"/>
                </a:ext>
              </a:extLst>
            </p:cNvPr>
            <p:cNvSpPr>
              <a:spLocks noChangeArrowheads="1"/>
            </p:cNvSpPr>
            <p:nvPr/>
          </p:nvSpPr>
          <p:spPr bwMode="auto">
            <a:xfrm>
              <a:off x="3644900" y="3537570"/>
              <a:ext cx="107812" cy="10702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689" name="Rectangle 23">
              <a:extLst>
                <a:ext uri="{FF2B5EF4-FFF2-40B4-BE49-F238E27FC236}">
                  <a16:creationId xmlns:a16="http://schemas.microsoft.com/office/drawing/2014/main" id="{8CA20E21-4F31-B87C-1C12-3B622DB48748}"/>
                </a:ext>
              </a:extLst>
            </p:cNvPr>
            <p:cNvSpPr>
              <a:spLocks noChangeArrowheads="1"/>
            </p:cNvSpPr>
            <p:nvPr/>
          </p:nvSpPr>
          <p:spPr bwMode="auto">
            <a:xfrm>
              <a:off x="3644900" y="364459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690" name="Rectangle 24">
              <a:extLst>
                <a:ext uri="{FF2B5EF4-FFF2-40B4-BE49-F238E27FC236}">
                  <a16:creationId xmlns:a16="http://schemas.microsoft.com/office/drawing/2014/main" id="{9E3689F7-319D-6ADA-DE62-69FD111EE1AF}"/>
                </a:ext>
              </a:extLst>
            </p:cNvPr>
            <p:cNvSpPr>
              <a:spLocks noChangeArrowheads="1"/>
            </p:cNvSpPr>
            <p:nvPr/>
          </p:nvSpPr>
          <p:spPr bwMode="auto">
            <a:xfrm>
              <a:off x="3644900" y="3753161"/>
              <a:ext cx="107812" cy="107019"/>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691" name="Rectangle 25">
              <a:extLst>
                <a:ext uri="{FF2B5EF4-FFF2-40B4-BE49-F238E27FC236}">
                  <a16:creationId xmlns:a16="http://schemas.microsoft.com/office/drawing/2014/main" id="{DCE64F1F-924E-6E3B-E53D-FACF32C65837}"/>
                </a:ext>
              </a:extLst>
            </p:cNvPr>
            <p:cNvSpPr>
              <a:spLocks noChangeArrowheads="1"/>
            </p:cNvSpPr>
            <p:nvPr/>
          </p:nvSpPr>
          <p:spPr bwMode="auto">
            <a:xfrm>
              <a:off x="3644900" y="386018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692" name="Rectangle 26">
              <a:extLst>
                <a:ext uri="{FF2B5EF4-FFF2-40B4-BE49-F238E27FC236}">
                  <a16:creationId xmlns:a16="http://schemas.microsoft.com/office/drawing/2014/main" id="{A9E3104F-88B0-B6AE-FE3F-75FC2C67FC31}"/>
                </a:ext>
              </a:extLst>
            </p:cNvPr>
            <p:cNvSpPr>
              <a:spLocks noChangeArrowheads="1"/>
            </p:cNvSpPr>
            <p:nvPr/>
          </p:nvSpPr>
          <p:spPr bwMode="auto">
            <a:xfrm>
              <a:off x="3644900" y="3968750"/>
              <a:ext cx="107812" cy="108570"/>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693" name="Rectangle 27">
              <a:extLst>
                <a:ext uri="{FF2B5EF4-FFF2-40B4-BE49-F238E27FC236}">
                  <a16:creationId xmlns:a16="http://schemas.microsoft.com/office/drawing/2014/main" id="{C60A9868-4F29-8432-A1D0-DC377C8DFB6F}"/>
                </a:ext>
              </a:extLst>
            </p:cNvPr>
            <p:cNvSpPr>
              <a:spLocks noChangeArrowheads="1"/>
            </p:cNvSpPr>
            <p:nvPr/>
          </p:nvSpPr>
          <p:spPr bwMode="auto">
            <a:xfrm>
              <a:off x="3644900" y="4077320"/>
              <a:ext cx="107812" cy="107020"/>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694" name="Rectangle 28">
              <a:extLst>
                <a:ext uri="{FF2B5EF4-FFF2-40B4-BE49-F238E27FC236}">
                  <a16:creationId xmlns:a16="http://schemas.microsoft.com/office/drawing/2014/main" id="{45E1BEC9-0F07-E9EC-234A-76F09B6B8EE2}"/>
                </a:ext>
              </a:extLst>
            </p:cNvPr>
            <p:cNvSpPr>
              <a:spLocks noChangeArrowheads="1"/>
            </p:cNvSpPr>
            <p:nvPr/>
          </p:nvSpPr>
          <p:spPr bwMode="auto">
            <a:xfrm>
              <a:off x="3644900" y="4184340"/>
              <a:ext cx="107812" cy="108570"/>
            </a:xfrm>
            <a:prstGeom prst="rect">
              <a:avLst/>
            </a:prstGeom>
            <a:solidFill>
              <a:srgbClr val="80808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695" name="Rectangle 29">
              <a:extLst>
                <a:ext uri="{FF2B5EF4-FFF2-40B4-BE49-F238E27FC236}">
                  <a16:creationId xmlns:a16="http://schemas.microsoft.com/office/drawing/2014/main" id="{AE2A2CBB-5207-65D8-5ADF-B10E682C942B}"/>
                </a:ext>
              </a:extLst>
            </p:cNvPr>
            <p:cNvSpPr>
              <a:spLocks noChangeArrowheads="1"/>
            </p:cNvSpPr>
            <p:nvPr/>
          </p:nvSpPr>
          <p:spPr bwMode="auto">
            <a:xfrm>
              <a:off x="3644900" y="4292911"/>
              <a:ext cx="107812" cy="107019"/>
            </a:xfrm>
            <a:prstGeom prst="rect">
              <a:avLst/>
            </a:prstGeom>
            <a:solidFill>
              <a:srgbClr val="333333"/>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696" name="Rectangle 30">
              <a:extLst>
                <a:ext uri="{FF2B5EF4-FFF2-40B4-BE49-F238E27FC236}">
                  <a16:creationId xmlns:a16="http://schemas.microsoft.com/office/drawing/2014/main" id="{71ED9371-53EB-EF07-46B4-607D99875A36}"/>
                </a:ext>
              </a:extLst>
            </p:cNvPr>
            <p:cNvSpPr>
              <a:spLocks noChangeArrowheads="1"/>
            </p:cNvSpPr>
            <p:nvPr/>
          </p:nvSpPr>
          <p:spPr bwMode="auto">
            <a:xfrm>
              <a:off x="3644900" y="4399930"/>
              <a:ext cx="107812" cy="108570"/>
            </a:xfrm>
            <a:prstGeom prst="rect">
              <a:avLst/>
            </a:prstGeom>
            <a:solidFill>
              <a:srgbClr val="80808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697" name="Rectangle 31">
              <a:extLst>
                <a:ext uri="{FF2B5EF4-FFF2-40B4-BE49-F238E27FC236}">
                  <a16:creationId xmlns:a16="http://schemas.microsoft.com/office/drawing/2014/main" id="{C50C8AF2-54F2-15D0-6343-255B41647CA2}"/>
                </a:ext>
              </a:extLst>
            </p:cNvPr>
            <p:cNvSpPr>
              <a:spLocks noChangeArrowheads="1"/>
            </p:cNvSpPr>
            <p:nvPr/>
          </p:nvSpPr>
          <p:spPr bwMode="auto">
            <a:xfrm>
              <a:off x="3752712" y="342900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698" name="Rectangle 32">
              <a:extLst>
                <a:ext uri="{FF2B5EF4-FFF2-40B4-BE49-F238E27FC236}">
                  <a16:creationId xmlns:a16="http://schemas.microsoft.com/office/drawing/2014/main" id="{EB014531-D32A-B725-EB99-3983D0DFCD5C}"/>
                </a:ext>
              </a:extLst>
            </p:cNvPr>
            <p:cNvSpPr>
              <a:spLocks noChangeArrowheads="1"/>
            </p:cNvSpPr>
            <p:nvPr/>
          </p:nvSpPr>
          <p:spPr bwMode="auto">
            <a:xfrm>
              <a:off x="3752712" y="3537570"/>
              <a:ext cx="107812" cy="10702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699" name="Rectangle 33">
              <a:extLst>
                <a:ext uri="{FF2B5EF4-FFF2-40B4-BE49-F238E27FC236}">
                  <a16:creationId xmlns:a16="http://schemas.microsoft.com/office/drawing/2014/main" id="{30ECCAAC-3F20-DCE2-A1A1-5A2D5A9ABB69}"/>
                </a:ext>
              </a:extLst>
            </p:cNvPr>
            <p:cNvSpPr>
              <a:spLocks noChangeArrowheads="1"/>
            </p:cNvSpPr>
            <p:nvPr/>
          </p:nvSpPr>
          <p:spPr bwMode="auto">
            <a:xfrm>
              <a:off x="3752712" y="364459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00" name="Rectangle 34">
              <a:extLst>
                <a:ext uri="{FF2B5EF4-FFF2-40B4-BE49-F238E27FC236}">
                  <a16:creationId xmlns:a16="http://schemas.microsoft.com/office/drawing/2014/main" id="{3C4C905E-A39D-6E1C-BCCB-6908D64F99AC}"/>
                </a:ext>
              </a:extLst>
            </p:cNvPr>
            <p:cNvSpPr>
              <a:spLocks noChangeArrowheads="1"/>
            </p:cNvSpPr>
            <p:nvPr/>
          </p:nvSpPr>
          <p:spPr bwMode="auto">
            <a:xfrm>
              <a:off x="3752712" y="3753161"/>
              <a:ext cx="107812" cy="107019"/>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01" name="Rectangle 35">
              <a:extLst>
                <a:ext uri="{FF2B5EF4-FFF2-40B4-BE49-F238E27FC236}">
                  <a16:creationId xmlns:a16="http://schemas.microsoft.com/office/drawing/2014/main" id="{AE51B1AC-D76A-5189-41C7-B22A77D50B2B}"/>
                </a:ext>
              </a:extLst>
            </p:cNvPr>
            <p:cNvSpPr>
              <a:spLocks noChangeArrowheads="1"/>
            </p:cNvSpPr>
            <p:nvPr/>
          </p:nvSpPr>
          <p:spPr bwMode="auto">
            <a:xfrm>
              <a:off x="3752712" y="386018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02" name="Rectangle 36">
              <a:extLst>
                <a:ext uri="{FF2B5EF4-FFF2-40B4-BE49-F238E27FC236}">
                  <a16:creationId xmlns:a16="http://schemas.microsoft.com/office/drawing/2014/main" id="{6CC99F70-DBC9-2412-B3F5-3DEF86F3B5A1}"/>
                </a:ext>
              </a:extLst>
            </p:cNvPr>
            <p:cNvSpPr>
              <a:spLocks noChangeArrowheads="1"/>
            </p:cNvSpPr>
            <p:nvPr/>
          </p:nvSpPr>
          <p:spPr bwMode="auto">
            <a:xfrm>
              <a:off x="3752712" y="3968750"/>
              <a:ext cx="107812" cy="108570"/>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03" name="Rectangle 37">
              <a:extLst>
                <a:ext uri="{FF2B5EF4-FFF2-40B4-BE49-F238E27FC236}">
                  <a16:creationId xmlns:a16="http://schemas.microsoft.com/office/drawing/2014/main" id="{8A07F1CE-4E50-1A61-E96E-DB7A12FF7AB4}"/>
                </a:ext>
              </a:extLst>
            </p:cNvPr>
            <p:cNvSpPr>
              <a:spLocks noChangeArrowheads="1"/>
            </p:cNvSpPr>
            <p:nvPr/>
          </p:nvSpPr>
          <p:spPr bwMode="auto">
            <a:xfrm>
              <a:off x="3752712" y="4077320"/>
              <a:ext cx="107812" cy="107020"/>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04" name="Rectangle 38">
              <a:extLst>
                <a:ext uri="{FF2B5EF4-FFF2-40B4-BE49-F238E27FC236}">
                  <a16:creationId xmlns:a16="http://schemas.microsoft.com/office/drawing/2014/main" id="{378397E7-15C6-8F2B-E3D3-68FAA12F7343}"/>
                </a:ext>
              </a:extLst>
            </p:cNvPr>
            <p:cNvSpPr>
              <a:spLocks noChangeArrowheads="1"/>
            </p:cNvSpPr>
            <p:nvPr/>
          </p:nvSpPr>
          <p:spPr bwMode="auto">
            <a:xfrm>
              <a:off x="3752712" y="4184340"/>
              <a:ext cx="107812" cy="108570"/>
            </a:xfrm>
            <a:prstGeom prst="rect">
              <a:avLst/>
            </a:prstGeom>
            <a:solidFill>
              <a:srgbClr val="80808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05" name="Rectangle 39">
              <a:extLst>
                <a:ext uri="{FF2B5EF4-FFF2-40B4-BE49-F238E27FC236}">
                  <a16:creationId xmlns:a16="http://schemas.microsoft.com/office/drawing/2014/main" id="{D295834E-5879-BEBB-58B3-A768CB78A601}"/>
                </a:ext>
              </a:extLst>
            </p:cNvPr>
            <p:cNvSpPr>
              <a:spLocks noChangeArrowheads="1"/>
            </p:cNvSpPr>
            <p:nvPr/>
          </p:nvSpPr>
          <p:spPr bwMode="auto">
            <a:xfrm>
              <a:off x="3752712" y="4292911"/>
              <a:ext cx="107812" cy="107019"/>
            </a:xfrm>
            <a:prstGeom prst="rect">
              <a:avLst/>
            </a:prstGeom>
            <a:solidFill>
              <a:srgbClr val="333333"/>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06" name="Rectangle 40">
              <a:extLst>
                <a:ext uri="{FF2B5EF4-FFF2-40B4-BE49-F238E27FC236}">
                  <a16:creationId xmlns:a16="http://schemas.microsoft.com/office/drawing/2014/main" id="{B8129836-CD4D-AD6F-4D9F-1BF8FC87072E}"/>
                </a:ext>
              </a:extLst>
            </p:cNvPr>
            <p:cNvSpPr>
              <a:spLocks noChangeArrowheads="1"/>
            </p:cNvSpPr>
            <p:nvPr/>
          </p:nvSpPr>
          <p:spPr bwMode="auto">
            <a:xfrm>
              <a:off x="3752712" y="4399930"/>
              <a:ext cx="107812" cy="108570"/>
            </a:xfrm>
            <a:prstGeom prst="rect">
              <a:avLst/>
            </a:prstGeom>
            <a:solidFill>
              <a:srgbClr val="80808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07" name="Rectangle 41">
              <a:extLst>
                <a:ext uri="{FF2B5EF4-FFF2-40B4-BE49-F238E27FC236}">
                  <a16:creationId xmlns:a16="http://schemas.microsoft.com/office/drawing/2014/main" id="{BB966455-B1E4-5885-3557-59DC6066A637}"/>
                </a:ext>
              </a:extLst>
            </p:cNvPr>
            <p:cNvSpPr>
              <a:spLocks noChangeArrowheads="1"/>
            </p:cNvSpPr>
            <p:nvPr/>
          </p:nvSpPr>
          <p:spPr bwMode="auto">
            <a:xfrm>
              <a:off x="3860524" y="342900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08" name="Rectangle 42">
              <a:extLst>
                <a:ext uri="{FF2B5EF4-FFF2-40B4-BE49-F238E27FC236}">
                  <a16:creationId xmlns:a16="http://schemas.microsoft.com/office/drawing/2014/main" id="{C37B067D-45D2-4AB1-5FBF-CC2995DCE67E}"/>
                </a:ext>
              </a:extLst>
            </p:cNvPr>
            <p:cNvSpPr>
              <a:spLocks noChangeArrowheads="1"/>
            </p:cNvSpPr>
            <p:nvPr/>
          </p:nvSpPr>
          <p:spPr bwMode="auto">
            <a:xfrm>
              <a:off x="3860524" y="3537570"/>
              <a:ext cx="107812" cy="10702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09" name="Rectangle 43">
              <a:extLst>
                <a:ext uri="{FF2B5EF4-FFF2-40B4-BE49-F238E27FC236}">
                  <a16:creationId xmlns:a16="http://schemas.microsoft.com/office/drawing/2014/main" id="{31CD578A-4112-FC4C-39AA-4A3BDFDC8C16}"/>
                </a:ext>
              </a:extLst>
            </p:cNvPr>
            <p:cNvSpPr>
              <a:spLocks noChangeArrowheads="1"/>
            </p:cNvSpPr>
            <p:nvPr/>
          </p:nvSpPr>
          <p:spPr bwMode="auto">
            <a:xfrm>
              <a:off x="3860524" y="364459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10" name="Rectangle 44">
              <a:extLst>
                <a:ext uri="{FF2B5EF4-FFF2-40B4-BE49-F238E27FC236}">
                  <a16:creationId xmlns:a16="http://schemas.microsoft.com/office/drawing/2014/main" id="{C6FF3189-2900-CC38-CB16-883FEAFAA50F}"/>
                </a:ext>
              </a:extLst>
            </p:cNvPr>
            <p:cNvSpPr>
              <a:spLocks noChangeArrowheads="1"/>
            </p:cNvSpPr>
            <p:nvPr/>
          </p:nvSpPr>
          <p:spPr bwMode="auto">
            <a:xfrm>
              <a:off x="3860524" y="3753161"/>
              <a:ext cx="107812" cy="107019"/>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11" name="Rectangle 45">
              <a:extLst>
                <a:ext uri="{FF2B5EF4-FFF2-40B4-BE49-F238E27FC236}">
                  <a16:creationId xmlns:a16="http://schemas.microsoft.com/office/drawing/2014/main" id="{7F24D785-5FDA-B3BC-8BCD-9AE27D43DB37}"/>
                </a:ext>
              </a:extLst>
            </p:cNvPr>
            <p:cNvSpPr>
              <a:spLocks noChangeArrowheads="1"/>
            </p:cNvSpPr>
            <p:nvPr/>
          </p:nvSpPr>
          <p:spPr bwMode="auto">
            <a:xfrm>
              <a:off x="3860524" y="386018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12" name="Rectangle 46">
              <a:extLst>
                <a:ext uri="{FF2B5EF4-FFF2-40B4-BE49-F238E27FC236}">
                  <a16:creationId xmlns:a16="http://schemas.microsoft.com/office/drawing/2014/main" id="{66BF2AFD-CFAF-5F7C-1339-A4383A46EB04}"/>
                </a:ext>
              </a:extLst>
            </p:cNvPr>
            <p:cNvSpPr>
              <a:spLocks noChangeArrowheads="1"/>
            </p:cNvSpPr>
            <p:nvPr/>
          </p:nvSpPr>
          <p:spPr bwMode="auto">
            <a:xfrm>
              <a:off x="3860524" y="396875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13" name="Rectangle 47">
              <a:extLst>
                <a:ext uri="{FF2B5EF4-FFF2-40B4-BE49-F238E27FC236}">
                  <a16:creationId xmlns:a16="http://schemas.microsoft.com/office/drawing/2014/main" id="{2857ACF4-F40E-BA30-02B4-D7256D62B701}"/>
                </a:ext>
              </a:extLst>
            </p:cNvPr>
            <p:cNvSpPr>
              <a:spLocks noChangeArrowheads="1"/>
            </p:cNvSpPr>
            <p:nvPr/>
          </p:nvSpPr>
          <p:spPr bwMode="auto">
            <a:xfrm>
              <a:off x="3860524" y="4077320"/>
              <a:ext cx="107812" cy="107020"/>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14" name="Rectangle 48">
              <a:extLst>
                <a:ext uri="{FF2B5EF4-FFF2-40B4-BE49-F238E27FC236}">
                  <a16:creationId xmlns:a16="http://schemas.microsoft.com/office/drawing/2014/main" id="{F822089C-D356-20E9-D759-CD3D3ACD3CDE}"/>
                </a:ext>
              </a:extLst>
            </p:cNvPr>
            <p:cNvSpPr>
              <a:spLocks noChangeArrowheads="1"/>
            </p:cNvSpPr>
            <p:nvPr/>
          </p:nvSpPr>
          <p:spPr bwMode="auto">
            <a:xfrm>
              <a:off x="3860524" y="4184340"/>
              <a:ext cx="107812" cy="108570"/>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15" name="Rectangle 49">
              <a:extLst>
                <a:ext uri="{FF2B5EF4-FFF2-40B4-BE49-F238E27FC236}">
                  <a16:creationId xmlns:a16="http://schemas.microsoft.com/office/drawing/2014/main" id="{71FB5C3F-18D6-3960-83B8-2E1C229B5455}"/>
                </a:ext>
              </a:extLst>
            </p:cNvPr>
            <p:cNvSpPr>
              <a:spLocks noChangeArrowheads="1"/>
            </p:cNvSpPr>
            <p:nvPr/>
          </p:nvSpPr>
          <p:spPr bwMode="auto">
            <a:xfrm>
              <a:off x="3860524" y="4292911"/>
              <a:ext cx="107812" cy="107019"/>
            </a:xfrm>
            <a:prstGeom prst="rect">
              <a:avLst/>
            </a:prstGeom>
            <a:solidFill>
              <a:srgbClr val="80808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16" name="Rectangle 50">
              <a:extLst>
                <a:ext uri="{FF2B5EF4-FFF2-40B4-BE49-F238E27FC236}">
                  <a16:creationId xmlns:a16="http://schemas.microsoft.com/office/drawing/2014/main" id="{9423DD6E-A6F2-F7ED-694D-551D184277F4}"/>
                </a:ext>
              </a:extLst>
            </p:cNvPr>
            <p:cNvSpPr>
              <a:spLocks noChangeArrowheads="1"/>
            </p:cNvSpPr>
            <p:nvPr/>
          </p:nvSpPr>
          <p:spPr bwMode="auto">
            <a:xfrm>
              <a:off x="3860524" y="4399930"/>
              <a:ext cx="107812" cy="108570"/>
            </a:xfrm>
            <a:prstGeom prst="rect">
              <a:avLst/>
            </a:prstGeom>
            <a:solidFill>
              <a:srgbClr val="80808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17" name="Rectangle 51">
              <a:extLst>
                <a:ext uri="{FF2B5EF4-FFF2-40B4-BE49-F238E27FC236}">
                  <a16:creationId xmlns:a16="http://schemas.microsoft.com/office/drawing/2014/main" id="{3F24B31B-CDAF-B790-65D0-2E5E6F082BC5}"/>
                </a:ext>
              </a:extLst>
            </p:cNvPr>
            <p:cNvSpPr>
              <a:spLocks noChangeArrowheads="1"/>
            </p:cNvSpPr>
            <p:nvPr/>
          </p:nvSpPr>
          <p:spPr bwMode="auto">
            <a:xfrm>
              <a:off x="3968335" y="342900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18" name="Rectangle 52">
              <a:extLst>
                <a:ext uri="{FF2B5EF4-FFF2-40B4-BE49-F238E27FC236}">
                  <a16:creationId xmlns:a16="http://schemas.microsoft.com/office/drawing/2014/main" id="{301275E9-E0F4-5A55-BCC2-8DCDCDA24BCB}"/>
                </a:ext>
              </a:extLst>
            </p:cNvPr>
            <p:cNvSpPr>
              <a:spLocks noChangeArrowheads="1"/>
            </p:cNvSpPr>
            <p:nvPr/>
          </p:nvSpPr>
          <p:spPr bwMode="auto">
            <a:xfrm>
              <a:off x="3968335" y="3537570"/>
              <a:ext cx="107812" cy="10702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19" name="Rectangle 53">
              <a:extLst>
                <a:ext uri="{FF2B5EF4-FFF2-40B4-BE49-F238E27FC236}">
                  <a16:creationId xmlns:a16="http://schemas.microsoft.com/office/drawing/2014/main" id="{4D825025-AA9C-0983-A3CD-9877584F1C72}"/>
                </a:ext>
              </a:extLst>
            </p:cNvPr>
            <p:cNvSpPr>
              <a:spLocks noChangeArrowheads="1"/>
            </p:cNvSpPr>
            <p:nvPr/>
          </p:nvSpPr>
          <p:spPr bwMode="auto">
            <a:xfrm>
              <a:off x="3968335" y="364459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20" name="Rectangle 54">
              <a:extLst>
                <a:ext uri="{FF2B5EF4-FFF2-40B4-BE49-F238E27FC236}">
                  <a16:creationId xmlns:a16="http://schemas.microsoft.com/office/drawing/2014/main" id="{5B543422-AAFF-745A-F033-78FA707F4E3E}"/>
                </a:ext>
              </a:extLst>
            </p:cNvPr>
            <p:cNvSpPr>
              <a:spLocks noChangeArrowheads="1"/>
            </p:cNvSpPr>
            <p:nvPr/>
          </p:nvSpPr>
          <p:spPr bwMode="auto">
            <a:xfrm>
              <a:off x="3968335" y="3753161"/>
              <a:ext cx="107812" cy="107019"/>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21" name="Rectangle 55">
              <a:extLst>
                <a:ext uri="{FF2B5EF4-FFF2-40B4-BE49-F238E27FC236}">
                  <a16:creationId xmlns:a16="http://schemas.microsoft.com/office/drawing/2014/main" id="{5BDF6008-BF35-C95E-B8DF-4EF427F9B9EA}"/>
                </a:ext>
              </a:extLst>
            </p:cNvPr>
            <p:cNvSpPr>
              <a:spLocks noChangeArrowheads="1"/>
            </p:cNvSpPr>
            <p:nvPr/>
          </p:nvSpPr>
          <p:spPr bwMode="auto">
            <a:xfrm>
              <a:off x="3968335" y="3860180"/>
              <a:ext cx="107812" cy="108570"/>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22" name="Rectangle 56">
              <a:extLst>
                <a:ext uri="{FF2B5EF4-FFF2-40B4-BE49-F238E27FC236}">
                  <a16:creationId xmlns:a16="http://schemas.microsoft.com/office/drawing/2014/main" id="{746B1B61-B782-19B4-2A5D-F9EAE6E4213C}"/>
                </a:ext>
              </a:extLst>
            </p:cNvPr>
            <p:cNvSpPr>
              <a:spLocks noChangeArrowheads="1"/>
            </p:cNvSpPr>
            <p:nvPr/>
          </p:nvSpPr>
          <p:spPr bwMode="auto">
            <a:xfrm>
              <a:off x="3968335" y="3968750"/>
              <a:ext cx="107812" cy="108570"/>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23" name="Rectangle 57">
              <a:extLst>
                <a:ext uri="{FF2B5EF4-FFF2-40B4-BE49-F238E27FC236}">
                  <a16:creationId xmlns:a16="http://schemas.microsoft.com/office/drawing/2014/main" id="{E7C6B241-3FAA-3157-F579-8715E19CB2C4}"/>
                </a:ext>
              </a:extLst>
            </p:cNvPr>
            <p:cNvSpPr>
              <a:spLocks noChangeArrowheads="1"/>
            </p:cNvSpPr>
            <p:nvPr/>
          </p:nvSpPr>
          <p:spPr bwMode="auto">
            <a:xfrm>
              <a:off x="3968335" y="4077320"/>
              <a:ext cx="107812" cy="10702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24" name="Rectangle 58">
              <a:extLst>
                <a:ext uri="{FF2B5EF4-FFF2-40B4-BE49-F238E27FC236}">
                  <a16:creationId xmlns:a16="http://schemas.microsoft.com/office/drawing/2014/main" id="{0BEE2341-D421-6364-DFFF-93EAC6EB1F32}"/>
                </a:ext>
              </a:extLst>
            </p:cNvPr>
            <p:cNvSpPr>
              <a:spLocks noChangeArrowheads="1"/>
            </p:cNvSpPr>
            <p:nvPr/>
          </p:nvSpPr>
          <p:spPr bwMode="auto">
            <a:xfrm>
              <a:off x="3968335" y="4184340"/>
              <a:ext cx="107812" cy="108570"/>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25" name="Rectangle 59">
              <a:extLst>
                <a:ext uri="{FF2B5EF4-FFF2-40B4-BE49-F238E27FC236}">
                  <a16:creationId xmlns:a16="http://schemas.microsoft.com/office/drawing/2014/main" id="{A4CCB918-C9B7-2635-6991-99F71925E15C}"/>
                </a:ext>
              </a:extLst>
            </p:cNvPr>
            <p:cNvSpPr>
              <a:spLocks noChangeArrowheads="1"/>
            </p:cNvSpPr>
            <p:nvPr/>
          </p:nvSpPr>
          <p:spPr bwMode="auto">
            <a:xfrm>
              <a:off x="3968335" y="4292911"/>
              <a:ext cx="107812" cy="107019"/>
            </a:xfrm>
            <a:prstGeom prst="rect">
              <a:avLst/>
            </a:prstGeom>
            <a:solidFill>
              <a:srgbClr val="969696"/>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26" name="Rectangle 60">
              <a:extLst>
                <a:ext uri="{FF2B5EF4-FFF2-40B4-BE49-F238E27FC236}">
                  <a16:creationId xmlns:a16="http://schemas.microsoft.com/office/drawing/2014/main" id="{F0F7F658-7D19-5818-CE9D-1EBEFCFBD404}"/>
                </a:ext>
              </a:extLst>
            </p:cNvPr>
            <p:cNvSpPr>
              <a:spLocks noChangeArrowheads="1"/>
            </p:cNvSpPr>
            <p:nvPr/>
          </p:nvSpPr>
          <p:spPr bwMode="auto">
            <a:xfrm>
              <a:off x="3968335" y="4399930"/>
              <a:ext cx="107812" cy="108570"/>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27" name="Rectangle 61">
              <a:extLst>
                <a:ext uri="{FF2B5EF4-FFF2-40B4-BE49-F238E27FC236}">
                  <a16:creationId xmlns:a16="http://schemas.microsoft.com/office/drawing/2014/main" id="{B62DCFBB-C80A-BB89-088B-F272000757A0}"/>
                </a:ext>
              </a:extLst>
            </p:cNvPr>
            <p:cNvSpPr>
              <a:spLocks noChangeArrowheads="1"/>
            </p:cNvSpPr>
            <p:nvPr/>
          </p:nvSpPr>
          <p:spPr bwMode="auto">
            <a:xfrm>
              <a:off x="4076147" y="3429000"/>
              <a:ext cx="109194"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28" name="Rectangle 62">
              <a:extLst>
                <a:ext uri="{FF2B5EF4-FFF2-40B4-BE49-F238E27FC236}">
                  <a16:creationId xmlns:a16="http://schemas.microsoft.com/office/drawing/2014/main" id="{57B57B43-B155-4595-2054-A3D73455CFD1}"/>
                </a:ext>
              </a:extLst>
            </p:cNvPr>
            <p:cNvSpPr>
              <a:spLocks noChangeArrowheads="1"/>
            </p:cNvSpPr>
            <p:nvPr/>
          </p:nvSpPr>
          <p:spPr bwMode="auto">
            <a:xfrm>
              <a:off x="4076147" y="3537570"/>
              <a:ext cx="109194" cy="10702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29" name="Rectangle 63">
              <a:extLst>
                <a:ext uri="{FF2B5EF4-FFF2-40B4-BE49-F238E27FC236}">
                  <a16:creationId xmlns:a16="http://schemas.microsoft.com/office/drawing/2014/main" id="{E439F94C-032B-129E-7C44-2D7078D0FBBF}"/>
                </a:ext>
              </a:extLst>
            </p:cNvPr>
            <p:cNvSpPr>
              <a:spLocks noChangeArrowheads="1"/>
            </p:cNvSpPr>
            <p:nvPr/>
          </p:nvSpPr>
          <p:spPr bwMode="auto">
            <a:xfrm>
              <a:off x="4076147" y="3644590"/>
              <a:ext cx="109194"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30" name="Rectangle 64">
              <a:extLst>
                <a:ext uri="{FF2B5EF4-FFF2-40B4-BE49-F238E27FC236}">
                  <a16:creationId xmlns:a16="http://schemas.microsoft.com/office/drawing/2014/main" id="{4AC91EBA-7858-34E6-76BF-C6E7369A819D}"/>
                </a:ext>
              </a:extLst>
            </p:cNvPr>
            <p:cNvSpPr>
              <a:spLocks noChangeArrowheads="1"/>
            </p:cNvSpPr>
            <p:nvPr/>
          </p:nvSpPr>
          <p:spPr bwMode="auto">
            <a:xfrm>
              <a:off x="4076147" y="3753161"/>
              <a:ext cx="109194" cy="107019"/>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31" name="Rectangle 65">
              <a:extLst>
                <a:ext uri="{FF2B5EF4-FFF2-40B4-BE49-F238E27FC236}">
                  <a16:creationId xmlns:a16="http://schemas.microsoft.com/office/drawing/2014/main" id="{D6BFE4CA-FF78-42CA-C952-AEBAFA56DADF}"/>
                </a:ext>
              </a:extLst>
            </p:cNvPr>
            <p:cNvSpPr>
              <a:spLocks noChangeArrowheads="1"/>
            </p:cNvSpPr>
            <p:nvPr/>
          </p:nvSpPr>
          <p:spPr bwMode="auto">
            <a:xfrm>
              <a:off x="4076147" y="3860180"/>
              <a:ext cx="109194" cy="108570"/>
            </a:xfrm>
            <a:prstGeom prst="rect">
              <a:avLst/>
            </a:prstGeom>
            <a:solidFill>
              <a:srgbClr val="969696"/>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32" name="Rectangle 66">
              <a:extLst>
                <a:ext uri="{FF2B5EF4-FFF2-40B4-BE49-F238E27FC236}">
                  <a16:creationId xmlns:a16="http://schemas.microsoft.com/office/drawing/2014/main" id="{B1DCCDA6-0AE4-14DE-2F65-0847570E67C5}"/>
                </a:ext>
              </a:extLst>
            </p:cNvPr>
            <p:cNvSpPr>
              <a:spLocks noChangeArrowheads="1"/>
            </p:cNvSpPr>
            <p:nvPr/>
          </p:nvSpPr>
          <p:spPr bwMode="auto">
            <a:xfrm>
              <a:off x="4076147" y="3968750"/>
              <a:ext cx="109194" cy="108570"/>
            </a:xfrm>
            <a:prstGeom prst="rect">
              <a:avLst/>
            </a:prstGeom>
            <a:solidFill>
              <a:srgbClr val="333333"/>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33" name="Rectangle 67">
              <a:extLst>
                <a:ext uri="{FF2B5EF4-FFF2-40B4-BE49-F238E27FC236}">
                  <a16:creationId xmlns:a16="http://schemas.microsoft.com/office/drawing/2014/main" id="{96FB735E-74EB-7D4D-00E0-B2E78F0128AB}"/>
                </a:ext>
              </a:extLst>
            </p:cNvPr>
            <p:cNvSpPr>
              <a:spLocks noChangeArrowheads="1"/>
            </p:cNvSpPr>
            <p:nvPr/>
          </p:nvSpPr>
          <p:spPr bwMode="auto">
            <a:xfrm>
              <a:off x="4076147" y="4077320"/>
              <a:ext cx="109194" cy="107020"/>
            </a:xfrm>
            <a:prstGeom prst="rect">
              <a:avLst/>
            </a:prstGeom>
            <a:solidFill>
              <a:srgbClr val="969696"/>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34" name="Rectangle 68">
              <a:extLst>
                <a:ext uri="{FF2B5EF4-FFF2-40B4-BE49-F238E27FC236}">
                  <a16:creationId xmlns:a16="http://schemas.microsoft.com/office/drawing/2014/main" id="{0DC3925E-2278-966A-E9EA-3D1D46FC1421}"/>
                </a:ext>
              </a:extLst>
            </p:cNvPr>
            <p:cNvSpPr>
              <a:spLocks noChangeArrowheads="1"/>
            </p:cNvSpPr>
            <p:nvPr/>
          </p:nvSpPr>
          <p:spPr bwMode="auto">
            <a:xfrm>
              <a:off x="4076147" y="4184340"/>
              <a:ext cx="109194"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35" name="Rectangle 69">
              <a:extLst>
                <a:ext uri="{FF2B5EF4-FFF2-40B4-BE49-F238E27FC236}">
                  <a16:creationId xmlns:a16="http://schemas.microsoft.com/office/drawing/2014/main" id="{87759C4D-9E13-FF10-3C6D-2FD1A8254A97}"/>
                </a:ext>
              </a:extLst>
            </p:cNvPr>
            <p:cNvSpPr>
              <a:spLocks noChangeArrowheads="1"/>
            </p:cNvSpPr>
            <p:nvPr/>
          </p:nvSpPr>
          <p:spPr bwMode="auto">
            <a:xfrm>
              <a:off x="4076147" y="4292911"/>
              <a:ext cx="109194" cy="107019"/>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36" name="Rectangle 70">
              <a:extLst>
                <a:ext uri="{FF2B5EF4-FFF2-40B4-BE49-F238E27FC236}">
                  <a16:creationId xmlns:a16="http://schemas.microsoft.com/office/drawing/2014/main" id="{29BCF0C8-8657-A539-BE6C-92110287705F}"/>
                </a:ext>
              </a:extLst>
            </p:cNvPr>
            <p:cNvSpPr>
              <a:spLocks noChangeArrowheads="1"/>
            </p:cNvSpPr>
            <p:nvPr/>
          </p:nvSpPr>
          <p:spPr bwMode="auto">
            <a:xfrm>
              <a:off x="4076147" y="4399930"/>
              <a:ext cx="109194" cy="108570"/>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37" name="Rectangle 71">
              <a:extLst>
                <a:ext uri="{FF2B5EF4-FFF2-40B4-BE49-F238E27FC236}">
                  <a16:creationId xmlns:a16="http://schemas.microsoft.com/office/drawing/2014/main" id="{79F1E9AC-B96A-D2E9-CC47-4E16DF9CD7F7}"/>
                </a:ext>
              </a:extLst>
            </p:cNvPr>
            <p:cNvSpPr>
              <a:spLocks noChangeArrowheads="1"/>
            </p:cNvSpPr>
            <p:nvPr/>
          </p:nvSpPr>
          <p:spPr bwMode="auto">
            <a:xfrm>
              <a:off x="4185341" y="342900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38" name="Rectangle 72">
              <a:extLst>
                <a:ext uri="{FF2B5EF4-FFF2-40B4-BE49-F238E27FC236}">
                  <a16:creationId xmlns:a16="http://schemas.microsoft.com/office/drawing/2014/main" id="{E8C8D3E8-FD0E-E333-22B7-7AB3CCE38CF5}"/>
                </a:ext>
              </a:extLst>
            </p:cNvPr>
            <p:cNvSpPr>
              <a:spLocks noChangeArrowheads="1"/>
            </p:cNvSpPr>
            <p:nvPr/>
          </p:nvSpPr>
          <p:spPr bwMode="auto">
            <a:xfrm>
              <a:off x="4185341" y="3537570"/>
              <a:ext cx="107812" cy="10702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39" name="Rectangle 73">
              <a:extLst>
                <a:ext uri="{FF2B5EF4-FFF2-40B4-BE49-F238E27FC236}">
                  <a16:creationId xmlns:a16="http://schemas.microsoft.com/office/drawing/2014/main" id="{F3052241-7F83-F347-1EA8-9D6184BE8F39}"/>
                </a:ext>
              </a:extLst>
            </p:cNvPr>
            <p:cNvSpPr>
              <a:spLocks noChangeArrowheads="1"/>
            </p:cNvSpPr>
            <p:nvPr/>
          </p:nvSpPr>
          <p:spPr bwMode="auto">
            <a:xfrm>
              <a:off x="4185341" y="3644590"/>
              <a:ext cx="107812" cy="108570"/>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40" name="Rectangle 74">
              <a:extLst>
                <a:ext uri="{FF2B5EF4-FFF2-40B4-BE49-F238E27FC236}">
                  <a16:creationId xmlns:a16="http://schemas.microsoft.com/office/drawing/2014/main" id="{2F7E8C90-0465-8A9E-6FBD-824224ACFF32}"/>
                </a:ext>
              </a:extLst>
            </p:cNvPr>
            <p:cNvSpPr>
              <a:spLocks noChangeArrowheads="1"/>
            </p:cNvSpPr>
            <p:nvPr/>
          </p:nvSpPr>
          <p:spPr bwMode="auto">
            <a:xfrm>
              <a:off x="4185341" y="3753161"/>
              <a:ext cx="107812" cy="107019"/>
            </a:xfrm>
            <a:prstGeom prst="rect">
              <a:avLst/>
            </a:prstGeom>
            <a:solidFill>
              <a:srgbClr val="969696"/>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41" name="Rectangle 75">
              <a:extLst>
                <a:ext uri="{FF2B5EF4-FFF2-40B4-BE49-F238E27FC236}">
                  <a16:creationId xmlns:a16="http://schemas.microsoft.com/office/drawing/2014/main" id="{E994DD3C-89A2-1AB2-731F-14D388C11009}"/>
                </a:ext>
              </a:extLst>
            </p:cNvPr>
            <p:cNvSpPr>
              <a:spLocks noChangeArrowheads="1"/>
            </p:cNvSpPr>
            <p:nvPr/>
          </p:nvSpPr>
          <p:spPr bwMode="auto">
            <a:xfrm>
              <a:off x="4185341" y="3860180"/>
              <a:ext cx="107812" cy="108570"/>
            </a:xfrm>
            <a:prstGeom prst="rect">
              <a:avLst/>
            </a:prstGeom>
            <a:solidFill>
              <a:srgbClr val="333333"/>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42" name="Rectangle 76">
              <a:extLst>
                <a:ext uri="{FF2B5EF4-FFF2-40B4-BE49-F238E27FC236}">
                  <a16:creationId xmlns:a16="http://schemas.microsoft.com/office/drawing/2014/main" id="{1666042D-0A77-37AD-712B-F50B7980359B}"/>
                </a:ext>
              </a:extLst>
            </p:cNvPr>
            <p:cNvSpPr>
              <a:spLocks noChangeArrowheads="1"/>
            </p:cNvSpPr>
            <p:nvPr/>
          </p:nvSpPr>
          <p:spPr bwMode="auto">
            <a:xfrm>
              <a:off x="4185341" y="3968750"/>
              <a:ext cx="107812" cy="108570"/>
            </a:xfrm>
            <a:prstGeom prst="rect">
              <a:avLst/>
            </a:prstGeom>
            <a:solidFill>
              <a:srgbClr val="333333"/>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43" name="Rectangle 77">
              <a:extLst>
                <a:ext uri="{FF2B5EF4-FFF2-40B4-BE49-F238E27FC236}">
                  <a16:creationId xmlns:a16="http://schemas.microsoft.com/office/drawing/2014/main" id="{96068237-8BF0-2088-874F-B7FE721D674D}"/>
                </a:ext>
              </a:extLst>
            </p:cNvPr>
            <p:cNvSpPr>
              <a:spLocks noChangeArrowheads="1"/>
            </p:cNvSpPr>
            <p:nvPr/>
          </p:nvSpPr>
          <p:spPr bwMode="auto">
            <a:xfrm>
              <a:off x="4185341" y="4077320"/>
              <a:ext cx="107812" cy="107020"/>
            </a:xfrm>
            <a:prstGeom prst="rect">
              <a:avLst/>
            </a:prstGeom>
            <a:solidFill>
              <a:srgbClr val="969696"/>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44" name="Rectangle 78">
              <a:extLst>
                <a:ext uri="{FF2B5EF4-FFF2-40B4-BE49-F238E27FC236}">
                  <a16:creationId xmlns:a16="http://schemas.microsoft.com/office/drawing/2014/main" id="{94BEB821-49C1-E40B-D47F-8F8CCB88158B}"/>
                </a:ext>
              </a:extLst>
            </p:cNvPr>
            <p:cNvSpPr>
              <a:spLocks noChangeArrowheads="1"/>
            </p:cNvSpPr>
            <p:nvPr/>
          </p:nvSpPr>
          <p:spPr bwMode="auto">
            <a:xfrm>
              <a:off x="4185341" y="4184340"/>
              <a:ext cx="107812" cy="108570"/>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45" name="Rectangle 79">
              <a:extLst>
                <a:ext uri="{FF2B5EF4-FFF2-40B4-BE49-F238E27FC236}">
                  <a16:creationId xmlns:a16="http://schemas.microsoft.com/office/drawing/2014/main" id="{503B8389-30DC-D125-2B37-A45331E8749A}"/>
                </a:ext>
              </a:extLst>
            </p:cNvPr>
            <p:cNvSpPr>
              <a:spLocks noChangeArrowheads="1"/>
            </p:cNvSpPr>
            <p:nvPr/>
          </p:nvSpPr>
          <p:spPr bwMode="auto">
            <a:xfrm>
              <a:off x="4185341" y="4292911"/>
              <a:ext cx="107812" cy="107019"/>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46" name="Rectangle 80">
              <a:extLst>
                <a:ext uri="{FF2B5EF4-FFF2-40B4-BE49-F238E27FC236}">
                  <a16:creationId xmlns:a16="http://schemas.microsoft.com/office/drawing/2014/main" id="{66E6F31A-1EAB-3CD4-CED7-E56E52A5FE4E}"/>
                </a:ext>
              </a:extLst>
            </p:cNvPr>
            <p:cNvSpPr>
              <a:spLocks noChangeArrowheads="1"/>
            </p:cNvSpPr>
            <p:nvPr/>
          </p:nvSpPr>
          <p:spPr bwMode="auto">
            <a:xfrm>
              <a:off x="4185341" y="439993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47" name="Rectangle 81">
              <a:extLst>
                <a:ext uri="{FF2B5EF4-FFF2-40B4-BE49-F238E27FC236}">
                  <a16:creationId xmlns:a16="http://schemas.microsoft.com/office/drawing/2014/main" id="{9EBAFC9E-3CA0-BDA8-943F-330A103E01E2}"/>
                </a:ext>
              </a:extLst>
            </p:cNvPr>
            <p:cNvSpPr>
              <a:spLocks noChangeArrowheads="1"/>
            </p:cNvSpPr>
            <p:nvPr/>
          </p:nvSpPr>
          <p:spPr bwMode="auto">
            <a:xfrm>
              <a:off x="4293153" y="342900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48" name="Rectangle 82">
              <a:extLst>
                <a:ext uri="{FF2B5EF4-FFF2-40B4-BE49-F238E27FC236}">
                  <a16:creationId xmlns:a16="http://schemas.microsoft.com/office/drawing/2014/main" id="{E2FABF9D-CC94-F8AD-5614-16E6C0A42192}"/>
                </a:ext>
              </a:extLst>
            </p:cNvPr>
            <p:cNvSpPr>
              <a:spLocks noChangeArrowheads="1"/>
            </p:cNvSpPr>
            <p:nvPr/>
          </p:nvSpPr>
          <p:spPr bwMode="auto">
            <a:xfrm>
              <a:off x="4293153" y="3537570"/>
              <a:ext cx="107812" cy="10702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49" name="Rectangle 83">
              <a:extLst>
                <a:ext uri="{FF2B5EF4-FFF2-40B4-BE49-F238E27FC236}">
                  <a16:creationId xmlns:a16="http://schemas.microsoft.com/office/drawing/2014/main" id="{6C28693D-718B-A493-3C61-DE0F9101E18E}"/>
                </a:ext>
              </a:extLst>
            </p:cNvPr>
            <p:cNvSpPr>
              <a:spLocks noChangeArrowheads="1"/>
            </p:cNvSpPr>
            <p:nvPr/>
          </p:nvSpPr>
          <p:spPr bwMode="auto">
            <a:xfrm>
              <a:off x="4293153" y="3644590"/>
              <a:ext cx="107812" cy="108570"/>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50" name="Rectangle 84">
              <a:extLst>
                <a:ext uri="{FF2B5EF4-FFF2-40B4-BE49-F238E27FC236}">
                  <a16:creationId xmlns:a16="http://schemas.microsoft.com/office/drawing/2014/main" id="{E87CA626-8F6D-499F-8C5A-FFA96F2B833A}"/>
                </a:ext>
              </a:extLst>
            </p:cNvPr>
            <p:cNvSpPr>
              <a:spLocks noChangeArrowheads="1"/>
            </p:cNvSpPr>
            <p:nvPr/>
          </p:nvSpPr>
          <p:spPr bwMode="auto">
            <a:xfrm>
              <a:off x="4293153" y="3753161"/>
              <a:ext cx="107812" cy="107019"/>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51" name="Rectangle 85">
              <a:extLst>
                <a:ext uri="{FF2B5EF4-FFF2-40B4-BE49-F238E27FC236}">
                  <a16:creationId xmlns:a16="http://schemas.microsoft.com/office/drawing/2014/main" id="{BB42D120-5121-AA1D-0438-57BB5AF721C0}"/>
                </a:ext>
              </a:extLst>
            </p:cNvPr>
            <p:cNvSpPr>
              <a:spLocks noChangeArrowheads="1"/>
            </p:cNvSpPr>
            <p:nvPr/>
          </p:nvSpPr>
          <p:spPr bwMode="auto">
            <a:xfrm>
              <a:off x="4293153" y="3860180"/>
              <a:ext cx="107812" cy="108570"/>
            </a:xfrm>
            <a:prstGeom prst="rect">
              <a:avLst/>
            </a:prstGeom>
            <a:solidFill>
              <a:srgbClr val="969696"/>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52" name="Rectangle 86">
              <a:extLst>
                <a:ext uri="{FF2B5EF4-FFF2-40B4-BE49-F238E27FC236}">
                  <a16:creationId xmlns:a16="http://schemas.microsoft.com/office/drawing/2014/main" id="{15A60288-569A-6DD4-88AE-EB33A26A77FF}"/>
                </a:ext>
              </a:extLst>
            </p:cNvPr>
            <p:cNvSpPr>
              <a:spLocks noChangeArrowheads="1"/>
            </p:cNvSpPr>
            <p:nvPr/>
          </p:nvSpPr>
          <p:spPr bwMode="auto">
            <a:xfrm>
              <a:off x="4293153" y="3968750"/>
              <a:ext cx="107812" cy="108570"/>
            </a:xfrm>
            <a:prstGeom prst="rect">
              <a:avLst/>
            </a:prstGeom>
            <a:solidFill>
              <a:srgbClr val="969696"/>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53" name="Rectangle 87">
              <a:extLst>
                <a:ext uri="{FF2B5EF4-FFF2-40B4-BE49-F238E27FC236}">
                  <a16:creationId xmlns:a16="http://schemas.microsoft.com/office/drawing/2014/main" id="{48E48ABC-F2A7-0D2B-7A9A-AFF2A0979B12}"/>
                </a:ext>
              </a:extLst>
            </p:cNvPr>
            <p:cNvSpPr>
              <a:spLocks noChangeArrowheads="1"/>
            </p:cNvSpPr>
            <p:nvPr/>
          </p:nvSpPr>
          <p:spPr bwMode="auto">
            <a:xfrm>
              <a:off x="4293153" y="4077320"/>
              <a:ext cx="107812" cy="107020"/>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54" name="Rectangle 88">
              <a:extLst>
                <a:ext uri="{FF2B5EF4-FFF2-40B4-BE49-F238E27FC236}">
                  <a16:creationId xmlns:a16="http://schemas.microsoft.com/office/drawing/2014/main" id="{3F736F79-C8DD-47FB-4242-FB41C579D8A4}"/>
                </a:ext>
              </a:extLst>
            </p:cNvPr>
            <p:cNvSpPr>
              <a:spLocks noChangeArrowheads="1"/>
            </p:cNvSpPr>
            <p:nvPr/>
          </p:nvSpPr>
          <p:spPr bwMode="auto">
            <a:xfrm>
              <a:off x="4293153" y="418434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55" name="Rectangle 89">
              <a:extLst>
                <a:ext uri="{FF2B5EF4-FFF2-40B4-BE49-F238E27FC236}">
                  <a16:creationId xmlns:a16="http://schemas.microsoft.com/office/drawing/2014/main" id="{8A2AFC85-1C0D-1340-7F42-9B3FF7154604}"/>
                </a:ext>
              </a:extLst>
            </p:cNvPr>
            <p:cNvSpPr>
              <a:spLocks noChangeArrowheads="1"/>
            </p:cNvSpPr>
            <p:nvPr/>
          </p:nvSpPr>
          <p:spPr bwMode="auto">
            <a:xfrm>
              <a:off x="4293153" y="4292911"/>
              <a:ext cx="107812" cy="107019"/>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56" name="Rectangle 90">
              <a:extLst>
                <a:ext uri="{FF2B5EF4-FFF2-40B4-BE49-F238E27FC236}">
                  <a16:creationId xmlns:a16="http://schemas.microsoft.com/office/drawing/2014/main" id="{6F4074A3-E3F3-27C1-4428-01EB998C169B}"/>
                </a:ext>
              </a:extLst>
            </p:cNvPr>
            <p:cNvSpPr>
              <a:spLocks noChangeArrowheads="1"/>
            </p:cNvSpPr>
            <p:nvPr/>
          </p:nvSpPr>
          <p:spPr bwMode="auto">
            <a:xfrm>
              <a:off x="4293153" y="439993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57" name="Rectangle 91">
              <a:extLst>
                <a:ext uri="{FF2B5EF4-FFF2-40B4-BE49-F238E27FC236}">
                  <a16:creationId xmlns:a16="http://schemas.microsoft.com/office/drawing/2014/main" id="{2897A55E-7FFC-1CA6-B3E8-AA3627AFA12E}"/>
                </a:ext>
              </a:extLst>
            </p:cNvPr>
            <p:cNvSpPr>
              <a:spLocks noChangeArrowheads="1"/>
            </p:cNvSpPr>
            <p:nvPr/>
          </p:nvSpPr>
          <p:spPr bwMode="auto">
            <a:xfrm>
              <a:off x="4400965" y="342900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58" name="Rectangle 92">
              <a:extLst>
                <a:ext uri="{FF2B5EF4-FFF2-40B4-BE49-F238E27FC236}">
                  <a16:creationId xmlns:a16="http://schemas.microsoft.com/office/drawing/2014/main" id="{D607AA03-5A3E-2C2F-7968-630D34D14B2F}"/>
                </a:ext>
              </a:extLst>
            </p:cNvPr>
            <p:cNvSpPr>
              <a:spLocks noChangeArrowheads="1"/>
            </p:cNvSpPr>
            <p:nvPr/>
          </p:nvSpPr>
          <p:spPr bwMode="auto">
            <a:xfrm>
              <a:off x="4400965" y="3537570"/>
              <a:ext cx="107812" cy="10702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59" name="Rectangle 93">
              <a:extLst>
                <a:ext uri="{FF2B5EF4-FFF2-40B4-BE49-F238E27FC236}">
                  <a16:creationId xmlns:a16="http://schemas.microsoft.com/office/drawing/2014/main" id="{E3E211C9-A340-D87E-0F38-B26892EA9364}"/>
                </a:ext>
              </a:extLst>
            </p:cNvPr>
            <p:cNvSpPr>
              <a:spLocks noChangeArrowheads="1"/>
            </p:cNvSpPr>
            <p:nvPr/>
          </p:nvSpPr>
          <p:spPr bwMode="auto">
            <a:xfrm>
              <a:off x="4400965" y="364459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60" name="Rectangle 94">
              <a:extLst>
                <a:ext uri="{FF2B5EF4-FFF2-40B4-BE49-F238E27FC236}">
                  <a16:creationId xmlns:a16="http://schemas.microsoft.com/office/drawing/2014/main" id="{5F7A0855-AC06-8055-0B50-F4C3383EEFA6}"/>
                </a:ext>
              </a:extLst>
            </p:cNvPr>
            <p:cNvSpPr>
              <a:spLocks noChangeArrowheads="1"/>
            </p:cNvSpPr>
            <p:nvPr/>
          </p:nvSpPr>
          <p:spPr bwMode="auto">
            <a:xfrm>
              <a:off x="4400965" y="3753161"/>
              <a:ext cx="107812" cy="107019"/>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61" name="Rectangle 95">
              <a:extLst>
                <a:ext uri="{FF2B5EF4-FFF2-40B4-BE49-F238E27FC236}">
                  <a16:creationId xmlns:a16="http://schemas.microsoft.com/office/drawing/2014/main" id="{17BD645A-E581-B9D0-EA82-5BA89370FE5F}"/>
                </a:ext>
              </a:extLst>
            </p:cNvPr>
            <p:cNvSpPr>
              <a:spLocks noChangeArrowheads="1"/>
            </p:cNvSpPr>
            <p:nvPr/>
          </p:nvSpPr>
          <p:spPr bwMode="auto">
            <a:xfrm>
              <a:off x="4400965" y="3860180"/>
              <a:ext cx="107812" cy="108570"/>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62" name="Rectangle 96">
              <a:extLst>
                <a:ext uri="{FF2B5EF4-FFF2-40B4-BE49-F238E27FC236}">
                  <a16:creationId xmlns:a16="http://schemas.microsoft.com/office/drawing/2014/main" id="{F8181F36-BC96-326F-512D-6673A7604A8B}"/>
                </a:ext>
              </a:extLst>
            </p:cNvPr>
            <p:cNvSpPr>
              <a:spLocks noChangeArrowheads="1"/>
            </p:cNvSpPr>
            <p:nvPr/>
          </p:nvSpPr>
          <p:spPr bwMode="auto">
            <a:xfrm>
              <a:off x="4400965" y="3968750"/>
              <a:ext cx="107812" cy="108570"/>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63" name="Rectangle 97">
              <a:extLst>
                <a:ext uri="{FF2B5EF4-FFF2-40B4-BE49-F238E27FC236}">
                  <a16:creationId xmlns:a16="http://schemas.microsoft.com/office/drawing/2014/main" id="{D831B2C1-FA94-157E-D2A2-AF1E2A2FE64F}"/>
                </a:ext>
              </a:extLst>
            </p:cNvPr>
            <p:cNvSpPr>
              <a:spLocks noChangeArrowheads="1"/>
            </p:cNvSpPr>
            <p:nvPr/>
          </p:nvSpPr>
          <p:spPr bwMode="auto">
            <a:xfrm>
              <a:off x="4400965" y="4077320"/>
              <a:ext cx="107812" cy="10702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64" name="Rectangle 98">
              <a:extLst>
                <a:ext uri="{FF2B5EF4-FFF2-40B4-BE49-F238E27FC236}">
                  <a16:creationId xmlns:a16="http://schemas.microsoft.com/office/drawing/2014/main" id="{8872CFD8-9F56-F7D9-D785-EE20AB59C71C}"/>
                </a:ext>
              </a:extLst>
            </p:cNvPr>
            <p:cNvSpPr>
              <a:spLocks noChangeArrowheads="1"/>
            </p:cNvSpPr>
            <p:nvPr/>
          </p:nvSpPr>
          <p:spPr bwMode="auto">
            <a:xfrm>
              <a:off x="4400965" y="418434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65" name="Rectangle 99">
              <a:extLst>
                <a:ext uri="{FF2B5EF4-FFF2-40B4-BE49-F238E27FC236}">
                  <a16:creationId xmlns:a16="http://schemas.microsoft.com/office/drawing/2014/main" id="{6F1ADC04-91F2-C7E7-90CB-C058C39415DE}"/>
                </a:ext>
              </a:extLst>
            </p:cNvPr>
            <p:cNvSpPr>
              <a:spLocks noChangeArrowheads="1"/>
            </p:cNvSpPr>
            <p:nvPr/>
          </p:nvSpPr>
          <p:spPr bwMode="auto">
            <a:xfrm>
              <a:off x="4400965" y="4292911"/>
              <a:ext cx="107812" cy="107019"/>
            </a:xfrm>
            <a:prstGeom prst="rect">
              <a:avLst/>
            </a:prstGeom>
            <a:solidFill>
              <a:srgbClr val="C0C0C0"/>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66" name="Rectangle 100">
              <a:extLst>
                <a:ext uri="{FF2B5EF4-FFF2-40B4-BE49-F238E27FC236}">
                  <a16:creationId xmlns:a16="http://schemas.microsoft.com/office/drawing/2014/main" id="{06BC5C61-81E3-BA11-6994-A982B44E66BF}"/>
                </a:ext>
              </a:extLst>
            </p:cNvPr>
            <p:cNvSpPr>
              <a:spLocks noChangeArrowheads="1"/>
            </p:cNvSpPr>
            <p:nvPr/>
          </p:nvSpPr>
          <p:spPr bwMode="auto">
            <a:xfrm>
              <a:off x="4400965" y="439993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67" name="Rectangle 101">
              <a:extLst>
                <a:ext uri="{FF2B5EF4-FFF2-40B4-BE49-F238E27FC236}">
                  <a16:creationId xmlns:a16="http://schemas.microsoft.com/office/drawing/2014/main" id="{690BE00A-4342-697D-804A-D6399B17670A}"/>
                </a:ext>
              </a:extLst>
            </p:cNvPr>
            <p:cNvSpPr>
              <a:spLocks noChangeArrowheads="1"/>
            </p:cNvSpPr>
            <p:nvPr/>
          </p:nvSpPr>
          <p:spPr bwMode="auto">
            <a:xfrm>
              <a:off x="4508776" y="342900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68" name="Rectangle 102">
              <a:extLst>
                <a:ext uri="{FF2B5EF4-FFF2-40B4-BE49-F238E27FC236}">
                  <a16:creationId xmlns:a16="http://schemas.microsoft.com/office/drawing/2014/main" id="{3014AE2C-FB4E-78B3-DB98-EFFADC1090DA}"/>
                </a:ext>
              </a:extLst>
            </p:cNvPr>
            <p:cNvSpPr>
              <a:spLocks noChangeArrowheads="1"/>
            </p:cNvSpPr>
            <p:nvPr/>
          </p:nvSpPr>
          <p:spPr bwMode="auto">
            <a:xfrm>
              <a:off x="4508776" y="3537570"/>
              <a:ext cx="107812" cy="10702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69" name="Rectangle 103">
              <a:extLst>
                <a:ext uri="{FF2B5EF4-FFF2-40B4-BE49-F238E27FC236}">
                  <a16:creationId xmlns:a16="http://schemas.microsoft.com/office/drawing/2014/main" id="{9C07DB67-7BA9-D475-E77B-7B49DA5BE172}"/>
                </a:ext>
              </a:extLst>
            </p:cNvPr>
            <p:cNvSpPr>
              <a:spLocks noChangeArrowheads="1"/>
            </p:cNvSpPr>
            <p:nvPr/>
          </p:nvSpPr>
          <p:spPr bwMode="auto">
            <a:xfrm>
              <a:off x="4508776" y="364459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70" name="Rectangle 104">
              <a:extLst>
                <a:ext uri="{FF2B5EF4-FFF2-40B4-BE49-F238E27FC236}">
                  <a16:creationId xmlns:a16="http://schemas.microsoft.com/office/drawing/2014/main" id="{CE8D51F8-1E42-81F0-48C6-9004E02C4D0A}"/>
                </a:ext>
              </a:extLst>
            </p:cNvPr>
            <p:cNvSpPr>
              <a:spLocks noChangeArrowheads="1"/>
            </p:cNvSpPr>
            <p:nvPr/>
          </p:nvSpPr>
          <p:spPr bwMode="auto">
            <a:xfrm>
              <a:off x="4508776" y="3753161"/>
              <a:ext cx="107812" cy="107019"/>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71" name="Rectangle 105">
              <a:extLst>
                <a:ext uri="{FF2B5EF4-FFF2-40B4-BE49-F238E27FC236}">
                  <a16:creationId xmlns:a16="http://schemas.microsoft.com/office/drawing/2014/main" id="{21EF0464-0B0D-62F4-8132-E6FE4D99647D}"/>
                </a:ext>
              </a:extLst>
            </p:cNvPr>
            <p:cNvSpPr>
              <a:spLocks noChangeArrowheads="1"/>
            </p:cNvSpPr>
            <p:nvPr/>
          </p:nvSpPr>
          <p:spPr bwMode="auto">
            <a:xfrm>
              <a:off x="4508776" y="386018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72" name="Rectangle 106">
              <a:extLst>
                <a:ext uri="{FF2B5EF4-FFF2-40B4-BE49-F238E27FC236}">
                  <a16:creationId xmlns:a16="http://schemas.microsoft.com/office/drawing/2014/main" id="{F4C10E14-DB61-E08F-5D18-D6CF3AD2C3B3}"/>
                </a:ext>
              </a:extLst>
            </p:cNvPr>
            <p:cNvSpPr>
              <a:spLocks noChangeArrowheads="1"/>
            </p:cNvSpPr>
            <p:nvPr/>
          </p:nvSpPr>
          <p:spPr bwMode="auto">
            <a:xfrm>
              <a:off x="4508776" y="396875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73" name="Rectangle 107">
              <a:extLst>
                <a:ext uri="{FF2B5EF4-FFF2-40B4-BE49-F238E27FC236}">
                  <a16:creationId xmlns:a16="http://schemas.microsoft.com/office/drawing/2014/main" id="{AEAA1A8E-0113-40BC-778A-C3359A1184D0}"/>
                </a:ext>
              </a:extLst>
            </p:cNvPr>
            <p:cNvSpPr>
              <a:spLocks noChangeArrowheads="1"/>
            </p:cNvSpPr>
            <p:nvPr/>
          </p:nvSpPr>
          <p:spPr bwMode="auto">
            <a:xfrm>
              <a:off x="4508776" y="4077320"/>
              <a:ext cx="107812" cy="10702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74" name="Rectangle 108">
              <a:extLst>
                <a:ext uri="{FF2B5EF4-FFF2-40B4-BE49-F238E27FC236}">
                  <a16:creationId xmlns:a16="http://schemas.microsoft.com/office/drawing/2014/main" id="{E9478DAE-D908-7C75-594A-91A191254299}"/>
                </a:ext>
              </a:extLst>
            </p:cNvPr>
            <p:cNvSpPr>
              <a:spLocks noChangeArrowheads="1"/>
            </p:cNvSpPr>
            <p:nvPr/>
          </p:nvSpPr>
          <p:spPr bwMode="auto">
            <a:xfrm>
              <a:off x="4508776" y="418434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75" name="Rectangle 109">
              <a:extLst>
                <a:ext uri="{FF2B5EF4-FFF2-40B4-BE49-F238E27FC236}">
                  <a16:creationId xmlns:a16="http://schemas.microsoft.com/office/drawing/2014/main" id="{1D83CAC5-E3E5-1C73-2A2F-0D2A245805CD}"/>
                </a:ext>
              </a:extLst>
            </p:cNvPr>
            <p:cNvSpPr>
              <a:spLocks noChangeArrowheads="1"/>
            </p:cNvSpPr>
            <p:nvPr/>
          </p:nvSpPr>
          <p:spPr bwMode="auto">
            <a:xfrm>
              <a:off x="4508776" y="4292911"/>
              <a:ext cx="107812" cy="107019"/>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76" name="Rectangle 110">
              <a:extLst>
                <a:ext uri="{FF2B5EF4-FFF2-40B4-BE49-F238E27FC236}">
                  <a16:creationId xmlns:a16="http://schemas.microsoft.com/office/drawing/2014/main" id="{BA1132FD-B03F-7D16-998F-592529E904C7}"/>
                </a:ext>
              </a:extLst>
            </p:cNvPr>
            <p:cNvSpPr>
              <a:spLocks noChangeArrowheads="1"/>
            </p:cNvSpPr>
            <p:nvPr/>
          </p:nvSpPr>
          <p:spPr bwMode="auto">
            <a:xfrm>
              <a:off x="4508776" y="439993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77" name="Rectangle 111">
              <a:extLst>
                <a:ext uri="{FF2B5EF4-FFF2-40B4-BE49-F238E27FC236}">
                  <a16:creationId xmlns:a16="http://schemas.microsoft.com/office/drawing/2014/main" id="{C818E15E-2A00-45D1-F45F-68F17D22749E}"/>
                </a:ext>
              </a:extLst>
            </p:cNvPr>
            <p:cNvSpPr>
              <a:spLocks noChangeArrowheads="1"/>
            </p:cNvSpPr>
            <p:nvPr/>
          </p:nvSpPr>
          <p:spPr bwMode="auto">
            <a:xfrm>
              <a:off x="4616588" y="342900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78" name="Rectangle 112">
              <a:extLst>
                <a:ext uri="{FF2B5EF4-FFF2-40B4-BE49-F238E27FC236}">
                  <a16:creationId xmlns:a16="http://schemas.microsoft.com/office/drawing/2014/main" id="{9ABCCD28-53B6-4832-C3D4-C7B1F217EB50}"/>
                </a:ext>
              </a:extLst>
            </p:cNvPr>
            <p:cNvSpPr>
              <a:spLocks noChangeArrowheads="1"/>
            </p:cNvSpPr>
            <p:nvPr/>
          </p:nvSpPr>
          <p:spPr bwMode="auto">
            <a:xfrm>
              <a:off x="4616588" y="3537570"/>
              <a:ext cx="107812" cy="10702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79" name="Rectangle 113">
              <a:extLst>
                <a:ext uri="{FF2B5EF4-FFF2-40B4-BE49-F238E27FC236}">
                  <a16:creationId xmlns:a16="http://schemas.microsoft.com/office/drawing/2014/main" id="{E49AB0D5-CF31-F52B-B5A8-A936DF3DA399}"/>
                </a:ext>
              </a:extLst>
            </p:cNvPr>
            <p:cNvSpPr>
              <a:spLocks noChangeArrowheads="1"/>
            </p:cNvSpPr>
            <p:nvPr/>
          </p:nvSpPr>
          <p:spPr bwMode="auto">
            <a:xfrm>
              <a:off x="4616588" y="364459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80" name="Rectangle 114">
              <a:extLst>
                <a:ext uri="{FF2B5EF4-FFF2-40B4-BE49-F238E27FC236}">
                  <a16:creationId xmlns:a16="http://schemas.microsoft.com/office/drawing/2014/main" id="{24C394B2-343A-BB6E-0E0C-A950E2E5C8AE}"/>
                </a:ext>
              </a:extLst>
            </p:cNvPr>
            <p:cNvSpPr>
              <a:spLocks noChangeArrowheads="1"/>
            </p:cNvSpPr>
            <p:nvPr/>
          </p:nvSpPr>
          <p:spPr bwMode="auto">
            <a:xfrm>
              <a:off x="4616588" y="3753161"/>
              <a:ext cx="107812" cy="107019"/>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81" name="Rectangle 115">
              <a:extLst>
                <a:ext uri="{FF2B5EF4-FFF2-40B4-BE49-F238E27FC236}">
                  <a16:creationId xmlns:a16="http://schemas.microsoft.com/office/drawing/2014/main" id="{6FA93B82-09AB-6A89-BBA9-AEC1677C14E6}"/>
                </a:ext>
              </a:extLst>
            </p:cNvPr>
            <p:cNvSpPr>
              <a:spLocks noChangeArrowheads="1"/>
            </p:cNvSpPr>
            <p:nvPr/>
          </p:nvSpPr>
          <p:spPr bwMode="auto">
            <a:xfrm>
              <a:off x="4616588" y="386018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82" name="Rectangle 116">
              <a:extLst>
                <a:ext uri="{FF2B5EF4-FFF2-40B4-BE49-F238E27FC236}">
                  <a16:creationId xmlns:a16="http://schemas.microsoft.com/office/drawing/2014/main" id="{7D54158D-8F21-0DF9-0B53-1BED7B496764}"/>
                </a:ext>
              </a:extLst>
            </p:cNvPr>
            <p:cNvSpPr>
              <a:spLocks noChangeArrowheads="1"/>
            </p:cNvSpPr>
            <p:nvPr/>
          </p:nvSpPr>
          <p:spPr bwMode="auto">
            <a:xfrm>
              <a:off x="4616588" y="396875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83" name="Rectangle 117">
              <a:extLst>
                <a:ext uri="{FF2B5EF4-FFF2-40B4-BE49-F238E27FC236}">
                  <a16:creationId xmlns:a16="http://schemas.microsoft.com/office/drawing/2014/main" id="{759981B1-F134-8BC4-9284-9B5B56B833B1}"/>
                </a:ext>
              </a:extLst>
            </p:cNvPr>
            <p:cNvSpPr>
              <a:spLocks noChangeArrowheads="1"/>
            </p:cNvSpPr>
            <p:nvPr/>
          </p:nvSpPr>
          <p:spPr bwMode="auto">
            <a:xfrm>
              <a:off x="4616588" y="4077320"/>
              <a:ext cx="107812" cy="10702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84" name="Rectangle 118">
              <a:extLst>
                <a:ext uri="{FF2B5EF4-FFF2-40B4-BE49-F238E27FC236}">
                  <a16:creationId xmlns:a16="http://schemas.microsoft.com/office/drawing/2014/main" id="{E7178E60-8916-EB98-1FB2-08EBCE06880D}"/>
                </a:ext>
              </a:extLst>
            </p:cNvPr>
            <p:cNvSpPr>
              <a:spLocks noChangeArrowheads="1"/>
            </p:cNvSpPr>
            <p:nvPr/>
          </p:nvSpPr>
          <p:spPr bwMode="auto">
            <a:xfrm>
              <a:off x="4616588" y="418434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85" name="Rectangle 119">
              <a:extLst>
                <a:ext uri="{FF2B5EF4-FFF2-40B4-BE49-F238E27FC236}">
                  <a16:creationId xmlns:a16="http://schemas.microsoft.com/office/drawing/2014/main" id="{D2C9471F-28E0-2F5F-759A-E0A3962B0A7F}"/>
                </a:ext>
              </a:extLst>
            </p:cNvPr>
            <p:cNvSpPr>
              <a:spLocks noChangeArrowheads="1"/>
            </p:cNvSpPr>
            <p:nvPr/>
          </p:nvSpPr>
          <p:spPr bwMode="auto">
            <a:xfrm>
              <a:off x="4616588" y="4292911"/>
              <a:ext cx="107812" cy="107019"/>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786" name="Rectangle 120">
              <a:extLst>
                <a:ext uri="{FF2B5EF4-FFF2-40B4-BE49-F238E27FC236}">
                  <a16:creationId xmlns:a16="http://schemas.microsoft.com/office/drawing/2014/main" id="{E2F71487-E11D-B302-D558-ABFDBFC6A008}"/>
                </a:ext>
              </a:extLst>
            </p:cNvPr>
            <p:cNvSpPr>
              <a:spLocks noChangeArrowheads="1"/>
            </p:cNvSpPr>
            <p:nvPr/>
          </p:nvSpPr>
          <p:spPr bwMode="auto">
            <a:xfrm>
              <a:off x="4616588" y="4399930"/>
              <a:ext cx="107812" cy="108570"/>
            </a:xfrm>
            <a:prstGeom prst="rect">
              <a:avLst/>
            </a:prstGeom>
            <a:solidFill>
              <a:srgbClr val="FFFFFF"/>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grpSp>
      <p:grpSp>
        <p:nvGrpSpPr>
          <p:cNvPr id="80903" name="グループ化 2">
            <a:extLst>
              <a:ext uri="{FF2B5EF4-FFF2-40B4-BE49-F238E27FC236}">
                <a16:creationId xmlns:a16="http://schemas.microsoft.com/office/drawing/2014/main" id="{38CA7235-A205-9545-E48C-E43A31361CFD}"/>
              </a:ext>
            </a:extLst>
          </p:cNvPr>
          <p:cNvGrpSpPr>
            <a:grpSpLocks/>
          </p:cNvGrpSpPr>
          <p:nvPr/>
        </p:nvGrpSpPr>
        <p:grpSpPr bwMode="auto">
          <a:xfrm>
            <a:off x="492125" y="3022600"/>
            <a:ext cx="2017713" cy="1116013"/>
            <a:chOff x="1616869" y="2586039"/>
            <a:chExt cx="1657350" cy="920750"/>
          </a:xfrm>
        </p:grpSpPr>
        <p:sp>
          <p:nvSpPr>
            <p:cNvPr id="27680" name="AutoShape 126">
              <a:extLst>
                <a:ext uri="{FF2B5EF4-FFF2-40B4-BE49-F238E27FC236}">
                  <a16:creationId xmlns:a16="http://schemas.microsoft.com/office/drawing/2014/main" id="{599CBAC1-D5B6-0BAF-DA36-3A541A232D65}"/>
                </a:ext>
              </a:extLst>
            </p:cNvPr>
            <p:cNvSpPr>
              <a:spLocks noChangeArrowheads="1"/>
            </p:cNvSpPr>
            <p:nvPr/>
          </p:nvSpPr>
          <p:spPr bwMode="auto">
            <a:xfrm>
              <a:off x="1616869" y="3364027"/>
              <a:ext cx="1657350" cy="142762"/>
            </a:xfrm>
            <a:prstGeom prst="parallelogram">
              <a:avLst>
                <a:gd name="adj" fmla="val 290000"/>
              </a:avLst>
            </a:prstGeom>
            <a:solidFill>
              <a:schemeClr val="folHlink"/>
            </a:solidFill>
            <a:ln w="12700">
              <a:solidFill>
                <a:schemeClr val="tx1"/>
              </a:solidFill>
              <a:miter lim="800000"/>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681" name="AutoShape 130">
              <a:extLst>
                <a:ext uri="{FF2B5EF4-FFF2-40B4-BE49-F238E27FC236}">
                  <a16:creationId xmlns:a16="http://schemas.microsoft.com/office/drawing/2014/main" id="{CE4CBE09-E9C4-2312-5637-0EA472529AAB}"/>
                </a:ext>
              </a:extLst>
            </p:cNvPr>
            <p:cNvSpPr>
              <a:spLocks noChangeArrowheads="1"/>
            </p:cNvSpPr>
            <p:nvPr/>
          </p:nvSpPr>
          <p:spPr bwMode="auto">
            <a:xfrm>
              <a:off x="1858104" y="3090291"/>
              <a:ext cx="73022" cy="358870"/>
            </a:xfrm>
            <a:prstGeom prst="can">
              <a:avLst>
                <a:gd name="adj" fmla="val 45650"/>
              </a:avLst>
            </a:prstGeom>
            <a:solidFill>
              <a:srgbClr val="800000"/>
            </a:solidFill>
            <a:ln w="12700">
              <a:solidFill>
                <a:schemeClr val="tx1"/>
              </a:solidFill>
              <a:round/>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682" name="AutoShape 128">
              <a:extLst>
                <a:ext uri="{FF2B5EF4-FFF2-40B4-BE49-F238E27FC236}">
                  <a16:creationId xmlns:a16="http://schemas.microsoft.com/office/drawing/2014/main" id="{6C99EF61-4DFF-1C1B-C2AF-8FBB9BC5608A}"/>
                </a:ext>
              </a:extLst>
            </p:cNvPr>
            <p:cNvSpPr>
              <a:spLocks noChangeArrowheads="1"/>
            </p:cNvSpPr>
            <p:nvPr/>
          </p:nvSpPr>
          <p:spPr bwMode="auto">
            <a:xfrm>
              <a:off x="1717275" y="2931811"/>
              <a:ext cx="359897" cy="358870"/>
            </a:xfrm>
            <a:prstGeom prst="can">
              <a:avLst>
                <a:gd name="adj" fmla="val 25000"/>
              </a:avLst>
            </a:prstGeom>
            <a:gradFill rotWithShape="1">
              <a:gsLst>
                <a:gs pos="0">
                  <a:srgbClr val="475E00"/>
                </a:gs>
                <a:gs pos="100000">
                  <a:srgbClr val="99CC00"/>
                </a:gs>
              </a:gsLst>
              <a:lin ang="0" scaled="1"/>
            </a:gradFill>
            <a:ln w="12700">
              <a:solidFill>
                <a:schemeClr val="tx1"/>
              </a:solidFill>
              <a:round/>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683" name="AutoShape 131">
              <a:extLst>
                <a:ext uri="{FF2B5EF4-FFF2-40B4-BE49-F238E27FC236}">
                  <a16:creationId xmlns:a16="http://schemas.microsoft.com/office/drawing/2014/main" id="{9624A7C3-79C9-7B54-804D-D3D79ADB273C}"/>
                </a:ext>
              </a:extLst>
            </p:cNvPr>
            <p:cNvSpPr>
              <a:spLocks noChangeArrowheads="1"/>
            </p:cNvSpPr>
            <p:nvPr/>
          </p:nvSpPr>
          <p:spPr bwMode="auto">
            <a:xfrm>
              <a:off x="2322319" y="3049688"/>
              <a:ext cx="73022" cy="358870"/>
            </a:xfrm>
            <a:prstGeom prst="can">
              <a:avLst>
                <a:gd name="adj" fmla="val 45650"/>
              </a:avLst>
            </a:prstGeom>
            <a:solidFill>
              <a:srgbClr val="800000"/>
            </a:solidFill>
            <a:ln w="12700">
              <a:solidFill>
                <a:schemeClr val="tx1"/>
              </a:solidFill>
              <a:round/>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684" name="AutoShape 129">
              <a:extLst>
                <a:ext uri="{FF2B5EF4-FFF2-40B4-BE49-F238E27FC236}">
                  <a16:creationId xmlns:a16="http://schemas.microsoft.com/office/drawing/2014/main" id="{E4D4C7C7-99E1-C1CE-DA33-77B085B042E0}"/>
                </a:ext>
              </a:extLst>
            </p:cNvPr>
            <p:cNvSpPr>
              <a:spLocks noChangeArrowheads="1"/>
            </p:cNvSpPr>
            <p:nvPr/>
          </p:nvSpPr>
          <p:spPr bwMode="auto">
            <a:xfrm>
              <a:off x="2234952" y="2586039"/>
              <a:ext cx="245147" cy="548783"/>
            </a:xfrm>
            <a:prstGeom prst="can">
              <a:avLst>
                <a:gd name="adj" fmla="val 29030"/>
              </a:avLst>
            </a:prstGeom>
            <a:gradFill rotWithShape="1">
              <a:gsLst>
                <a:gs pos="0">
                  <a:srgbClr val="475E00"/>
                </a:gs>
                <a:gs pos="100000">
                  <a:srgbClr val="99CC00"/>
                </a:gs>
              </a:gsLst>
              <a:lin ang="0" scaled="1"/>
            </a:gradFill>
            <a:ln w="12700">
              <a:solidFill>
                <a:schemeClr val="tx1"/>
              </a:solidFill>
              <a:round/>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sp>
          <p:nvSpPr>
            <p:cNvPr id="27685" name="Line 134">
              <a:extLst>
                <a:ext uri="{FF2B5EF4-FFF2-40B4-BE49-F238E27FC236}">
                  <a16:creationId xmlns:a16="http://schemas.microsoft.com/office/drawing/2014/main" id="{F6ED4BB9-38DF-8CC7-DD46-292D39448041}"/>
                </a:ext>
              </a:extLst>
            </p:cNvPr>
            <p:cNvSpPr>
              <a:spLocks noChangeShapeType="1"/>
            </p:cNvSpPr>
            <p:nvPr/>
          </p:nvSpPr>
          <p:spPr bwMode="auto">
            <a:xfrm>
              <a:off x="2530954" y="3310327"/>
              <a:ext cx="0" cy="142762"/>
            </a:xfrm>
            <a:prstGeom prst="line">
              <a:avLst/>
            </a:prstGeom>
            <a:noFill/>
            <a:ln w="38100">
              <a:solidFill>
                <a:schemeClr val="accent2"/>
              </a:solidFill>
              <a:round/>
              <a:headEnd/>
              <a:tailEnd type="none" w="lg" len="lg"/>
            </a:ln>
          </p:spPr>
          <p:txBody>
            <a:bodyPr/>
            <a:lstStyle/>
            <a:p>
              <a:pPr>
                <a:defRPr/>
              </a:pPr>
              <a:endParaRPr lang="ja-JP" altLang="en-US" sz="1477" b="0">
                <a:latin typeface="メイリオ" panose="020B0604030504040204" pitchFamily="50" charset="-128"/>
                <a:ea typeface="メイリオ" panose="020B0604030504040204" pitchFamily="50" charset="-128"/>
              </a:endParaRPr>
            </a:p>
          </p:txBody>
        </p:sp>
        <p:sp>
          <p:nvSpPr>
            <p:cNvPr id="27686" name="AutoShape 132">
              <a:extLst>
                <a:ext uri="{FF2B5EF4-FFF2-40B4-BE49-F238E27FC236}">
                  <a16:creationId xmlns:a16="http://schemas.microsoft.com/office/drawing/2014/main" id="{5D0857D3-833E-F5AD-669C-0B856EA31602}"/>
                </a:ext>
              </a:extLst>
            </p:cNvPr>
            <p:cNvSpPr>
              <a:spLocks noChangeArrowheads="1"/>
            </p:cNvSpPr>
            <p:nvPr/>
          </p:nvSpPr>
          <p:spPr bwMode="auto">
            <a:xfrm>
              <a:off x="2490531" y="3227813"/>
              <a:ext cx="69111" cy="138833"/>
            </a:xfrm>
            <a:prstGeom prst="can">
              <a:avLst>
                <a:gd name="adj" fmla="val 26009"/>
              </a:avLst>
            </a:prstGeom>
            <a:gradFill rotWithShape="1">
              <a:gsLst>
                <a:gs pos="0">
                  <a:srgbClr val="475E00"/>
                </a:gs>
                <a:gs pos="100000">
                  <a:srgbClr val="99CC00"/>
                </a:gs>
              </a:gsLst>
              <a:lin ang="0" scaled="1"/>
            </a:gradFill>
            <a:ln w="12700">
              <a:solidFill>
                <a:schemeClr val="tx1"/>
              </a:solidFill>
              <a:round/>
              <a:headEnd/>
              <a:tailEnd type="none" w="lg" len="lg"/>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2215" b="0">
                <a:latin typeface="メイリオ" panose="020B0604030504040204" pitchFamily="50" charset="-128"/>
                <a:ea typeface="メイリオ" panose="020B0604030504040204" pitchFamily="50" charset="-128"/>
              </a:endParaRPr>
            </a:p>
          </p:txBody>
        </p:sp>
      </p:grpSp>
      <p:sp>
        <p:nvSpPr>
          <p:cNvPr id="80904" name="Rectangle 148">
            <a:extLst>
              <a:ext uri="{FF2B5EF4-FFF2-40B4-BE49-F238E27FC236}">
                <a16:creationId xmlns:a16="http://schemas.microsoft.com/office/drawing/2014/main" id="{E120AAAB-67D7-8201-A72F-6EEDF06C7614}"/>
              </a:ext>
            </a:extLst>
          </p:cNvPr>
          <p:cNvSpPr>
            <a:spLocks noChangeArrowheads="1"/>
          </p:cNvSpPr>
          <p:nvPr/>
        </p:nvSpPr>
        <p:spPr bwMode="auto">
          <a:xfrm>
            <a:off x="492125" y="1860550"/>
            <a:ext cx="28400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1" lang="en-US" altLang="ja-JP" sz="1800" b="0">
                <a:latin typeface="メイリオ" panose="020B0604030504040204" pitchFamily="50" charset="-128"/>
                <a:ea typeface="メイリオ" panose="020B0604030504040204" pitchFamily="50" charset="-128"/>
              </a:rPr>
              <a:t>SEIB</a:t>
            </a:r>
            <a:r>
              <a:rPr kumimoji="1" lang="ja-JP" altLang="en-US" sz="1800" b="0">
                <a:latin typeface="メイリオ" panose="020B0604030504040204" pitchFamily="50" charset="-128"/>
                <a:ea typeface="メイリオ" panose="020B0604030504040204" pitchFamily="50" charset="-128"/>
              </a:rPr>
              <a:t>では樹冠部の下に</a:t>
            </a:r>
          </a:p>
          <a:p>
            <a:pPr eaLnBrk="1" hangingPunct="1">
              <a:spcBef>
                <a:spcPct val="0"/>
              </a:spcBef>
              <a:buFontTx/>
              <a:buNone/>
            </a:pPr>
            <a:r>
              <a:rPr kumimoji="1" lang="ja-JP" altLang="en-US" sz="1800" b="0">
                <a:latin typeface="メイリオ" panose="020B0604030504040204" pitchFamily="50" charset="-128"/>
                <a:ea typeface="メイリオ" panose="020B0604030504040204" pitchFamily="50" charset="-128"/>
              </a:rPr>
              <a:t>草本層が存在する</a:t>
            </a:r>
            <a:endParaRPr kumimoji="1" lang="en-US" altLang="ja-JP" sz="1800" b="0">
              <a:latin typeface="メイリオ" panose="020B0604030504040204" pitchFamily="50" charset="-128"/>
              <a:ea typeface="メイリオ" panose="020B0604030504040204" pitchFamily="50" charset="-128"/>
            </a:endParaRPr>
          </a:p>
        </p:txBody>
      </p:sp>
      <p:sp>
        <p:nvSpPr>
          <p:cNvPr id="27657" name="Rectangle 9">
            <a:extLst>
              <a:ext uri="{FF2B5EF4-FFF2-40B4-BE49-F238E27FC236}">
                <a16:creationId xmlns:a16="http://schemas.microsoft.com/office/drawing/2014/main" id="{F2773337-EC64-4942-840A-5439BB648168}"/>
              </a:ext>
            </a:extLst>
          </p:cNvPr>
          <p:cNvSpPr>
            <a:spLocks noChangeArrowheads="1"/>
          </p:cNvSpPr>
          <p:nvPr/>
        </p:nvSpPr>
        <p:spPr bwMode="auto">
          <a:xfrm>
            <a:off x="5538788" y="2981325"/>
            <a:ext cx="1011237" cy="1209675"/>
          </a:xfrm>
          <a:prstGeom prst="rect">
            <a:avLst/>
          </a:prstGeom>
          <a:noFill/>
          <a:ln w="19050">
            <a:solidFill>
              <a:schemeClr val="tx1"/>
            </a:solidFill>
            <a:miter lim="800000"/>
            <a:headEnd/>
            <a:tailEnd type="none" w="lg" len="lg"/>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846" b="0">
              <a:latin typeface="メイリオ" panose="020B0604030504040204" pitchFamily="50" charset="-128"/>
              <a:ea typeface="メイリオ" panose="020B0604030504040204" pitchFamily="50" charset="-128"/>
            </a:endParaRPr>
          </a:p>
        </p:txBody>
      </p:sp>
      <p:sp>
        <p:nvSpPr>
          <p:cNvPr id="27658" name="Rectangle 10">
            <a:extLst>
              <a:ext uri="{FF2B5EF4-FFF2-40B4-BE49-F238E27FC236}">
                <a16:creationId xmlns:a16="http://schemas.microsoft.com/office/drawing/2014/main" id="{7F159FA5-16DD-2E2D-4E17-C730E5BBEC84}"/>
              </a:ext>
            </a:extLst>
          </p:cNvPr>
          <p:cNvSpPr>
            <a:spLocks noChangeArrowheads="1"/>
          </p:cNvSpPr>
          <p:nvPr/>
        </p:nvSpPr>
        <p:spPr bwMode="auto">
          <a:xfrm>
            <a:off x="7191375" y="2981325"/>
            <a:ext cx="876300" cy="1193800"/>
          </a:xfrm>
          <a:prstGeom prst="rect">
            <a:avLst/>
          </a:prstGeom>
          <a:noFill/>
          <a:ln w="19050">
            <a:solidFill>
              <a:schemeClr val="tx1"/>
            </a:solidFill>
            <a:miter lim="800000"/>
            <a:headEnd/>
            <a:tailEnd type="none" w="lg" len="lg"/>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846" b="0">
              <a:latin typeface="メイリオ" panose="020B0604030504040204" pitchFamily="50" charset="-128"/>
              <a:ea typeface="メイリオ" panose="020B0604030504040204" pitchFamily="50" charset="-128"/>
            </a:endParaRPr>
          </a:p>
        </p:txBody>
      </p:sp>
      <p:sp>
        <p:nvSpPr>
          <p:cNvPr id="27659" name="AutoShape 12">
            <a:extLst>
              <a:ext uri="{FF2B5EF4-FFF2-40B4-BE49-F238E27FC236}">
                <a16:creationId xmlns:a16="http://schemas.microsoft.com/office/drawing/2014/main" id="{6017AC47-D613-8C58-C803-7C1F8049B7B0}"/>
              </a:ext>
            </a:extLst>
          </p:cNvPr>
          <p:cNvSpPr>
            <a:spLocks noChangeArrowheads="1"/>
          </p:cNvSpPr>
          <p:nvPr/>
        </p:nvSpPr>
        <p:spPr bwMode="auto">
          <a:xfrm>
            <a:off x="6769100" y="3344863"/>
            <a:ext cx="280988" cy="352425"/>
          </a:xfrm>
          <a:prstGeom prst="rightArrow">
            <a:avLst>
              <a:gd name="adj1" fmla="val 44167"/>
              <a:gd name="adj2" fmla="val 54685"/>
            </a:avLst>
          </a:prstGeom>
          <a:solidFill>
            <a:srgbClr val="FF0000"/>
          </a:solidFill>
          <a:ln w="19050">
            <a:solidFill>
              <a:schemeClr val="tx1"/>
            </a:solidFill>
            <a:miter lim="800000"/>
            <a:headEnd/>
            <a:tailEnd type="none" w="lg" len="lg"/>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846" b="0">
              <a:latin typeface="メイリオ" panose="020B0604030504040204" pitchFamily="50" charset="-128"/>
              <a:ea typeface="メイリオ" panose="020B0604030504040204" pitchFamily="50" charset="-128"/>
            </a:endParaRPr>
          </a:p>
        </p:txBody>
      </p:sp>
      <p:sp>
        <p:nvSpPr>
          <p:cNvPr id="27660" name="Text Box 13">
            <a:extLst>
              <a:ext uri="{FF2B5EF4-FFF2-40B4-BE49-F238E27FC236}">
                <a16:creationId xmlns:a16="http://schemas.microsoft.com/office/drawing/2014/main" id="{EBED479C-AFD8-9CEC-3399-A806CA544490}"/>
              </a:ext>
            </a:extLst>
          </p:cNvPr>
          <p:cNvSpPr txBox="1">
            <a:spLocks noChangeArrowheads="1"/>
          </p:cNvSpPr>
          <p:nvPr/>
        </p:nvSpPr>
        <p:spPr bwMode="auto">
          <a:xfrm>
            <a:off x="5338763" y="4662488"/>
            <a:ext cx="1463675" cy="604837"/>
          </a:xfrm>
          <a:prstGeom prst="rect">
            <a:avLst/>
          </a:prstGeom>
          <a:no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662" b="0">
                <a:latin typeface="メイリオ" panose="020B0604030504040204" pitchFamily="50" charset="-128"/>
                <a:ea typeface="メイリオ" panose="020B0604030504040204" pitchFamily="50" charset="-128"/>
              </a:rPr>
              <a:t>葉群密度の</a:t>
            </a:r>
            <a:endParaRPr lang="en-US" altLang="ja-JP" sz="1662" b="0">
              <a:latin typeface="メイリオ" panose="020B0604030504040204" pitchFamily="50" charset="-128"/>
              <a:ea typeface="メイリオ" panose="020B0604030504040204" pitchFamily="50" charset="-128"/>
            </a:endParaRPr>
          </a:p>
          <a:p>
            <a:pPr algn="ctr">
              <a:spcBef>
                <a:spcPct val="0"/>
              </a:spcBef>
              <a:buFontTx/>
              <a:buNone/>
              <a:defRPr/>
            </a:pPr>
            <a:r>
              <a:rPr lang="ja-JP" altLang="en-US" sz="1662" b="0">
                <a:latin typeface="メイリオ" panose="020B0604030504040204" pitchFamily="50" charset="-128"/>
                <a:ea typeface="メイリオ" panose="020B0604030504040204" pitchFamily="50" charset="-128"/>
              </a:rPr>
              <a:t>鉛直方向変化</a:t>
            </a:r>
            <a:endParaRPr lang="en-US" altLang="ja-JP" sz="1662" b="0">
              <a:latin typeface="メイリオ" panose="020B0604030504040204" pitchFamily="50" charset="-128"/>
              <a:ea typeface="メイリオ" panose="020B0604030504040204" pitchFamily="50" charset="-128"/>
            </a:endParaRPr>
          </a:p>
        </p:txBody>
      </p:sp>
      <p:sp>
        <p:nvSpPr>
          <p:cNvPr id="27661" name="Text Box 14">
            <a:extLst>
              <a:ext uri="{FF2B5EF4-FFF2-40B4-BE49-F238E27FC236}">
                <a16:creationId xmlns:a16="http://schemas.microsoft.com/office/drawing/2014/main" id="{3ED0423B-48C3-1701-AB27-8038FB1689EF}"/>
              </a:ext>
            </a:extLst>
          </p:cNvPr>
          <p:cNvSpPr txBox="1">
            <a:spLocks noChangeArrowheads="1"/>
          </p:cNvSpPr>
          <p:nvPr/>
        </p:nvSpPr>
        <p:spPr bwMode="auto">
          <a:xfrm>
            <a:off x="6913563" y="4667250"/>
            <a:ext cx="1463675" cy="603250"/>
          </a:xfrm>
          <a:prstGeom prst="rect">
            <a:avLst/>
          </a:prstGeom>
          <a:no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662" b="0">
                <a:latin typeface="メイリオ" panose="020B0604030504040204" pitchFamily="50" charset="-128"/>
                <a:ea typeface="メイリオ" panose="020B0604030504040204" pitchFamily="50" charset="-128"/>
              </a:rPr>
              <a:t>相対光量の</a:t>
            </a:r>
            <a:endParaRPr lang="en-US" altLang="ja-JP" sz="1662" b="0">
              <a:latin typeface="メイリオ" panose="020B0604030504040204" pitchFamily="50" charset="-128"/>
              <a:ea typeface="メイリオ" panose="020B0604030504040204" pitchFamily="50" charset="-128"/>
            </a:endParaRPr>
          </a:p>
          <a:p>
            <a:pPr algn="ctr">
              <a:spcBef>
                <a:spcPct val="0"/>
              </a:spcBef>
              <a:buFontTx/>
              <a:buNone/>
              <a:defRPr/>
            </a:pPr>
            <a:r>
              <a:rPr lang="ja-JP" altLang="en-US" sz="1662" b="0">
                <a:latin typeface="メイリオ" panose="020B0604030504040204" pitchFamily="50" charset="-128"/>
                <a:ea typeface="メイリオ" panose="020B0604030504040204" pitchFamily="50" charset="-128"/>
              </a:rPr>
              <a:t>鉛直方向変化</a:t>
            </a:r>
            <a:endParaRPr lang="en-US" altLang="ja-JP" sz="1662" b="0">
              <a:latin typeface="メイリオ" panose="020B0604030504040204" pitchFamily="50" charset="-128"/>
              <a:ea typeface="メイリオ" panose="020B0604030504040204" pitchFamily="50" charset="-128"/>
            </a:endParaRPr>
          </a:p>
        </p:txBody>
      </p:sp>
      <p:sp>
        <p:nvSpPr>
          <p:cNvPr id="27662" name="Text Box 15">
            <a:extLst>
              <a:ext uri="{FF2B5EF4-FFF2-40B4-BE49-F238E27FC236}">
                <a16:creationId xmlns:a16="http://schemas.microsoft.com/office/drawing/2014/main" id="{40EDD209-DA23-B12F-3A7A-17DA312D504C}"/>
              </a:ext>
            </a:extLst>
          </p:cNvPr>
          <p:cNvSpPr txBox="1">
            <a:spLocks noChangeArrowheads="1"/>
          </p:cNvSpPr>
          <p:nvPr/>
        </p:nvSpPr>
        <p:spPr bwMode="auto">
          <a:xfrm>
            <a:off x="7900988" y="4208463"/>
            <a:ext cx="447675" cy="290512"/>
          </a:xfrm>
          <a:prstGeom prst="rect">
            <a:avLst/>
          </a:prstGeom>
          <a:no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292" b="0">
                <a:latin typeface="メイリオ" panose="020B0604030504040204" pitchFamily="50" charset="-128"/>
                <a:ea typeface="メイリオ" panose="020B0604030504040204" pitchFamily="50" charset="-128"/>
              </a:rPr>
              <a:t>1.0</a:t>
            </a:r>
          </a:p>
        </p:txBody>
      </p:sp>
      <p:sp>
        <p:nvSpPr>
          <p:cNvPr id="27663" name="Text Box 16">
            <a:extLst>
              <a:ext uri="{FF2B5EF4-FFF2-40B4-BE49-F238E27FC236}">
                <a16:creationId xmlns:a16="http://schemas.microsoft.com/office/drawing/2014/main" id="{7AC2B388-B02A-30E1-578D-17047B892273}"/>
              </a:ext>
            </a:extLst>
          </p:cNvPr>
          <p:cNvSpPr txBox="1">
            <a:spLocks noChangeArrowheads="1"/>
          </p:cNvSpPr>
          <p:nvPr/>
        </p:nvSpPr>
        <p:spPr bwMode="auto">
          <a:xfrm>
            <a:off x="6981825" y="4208463"/>
            <a:ext cx="447675" cy="290512"/>
          </a:xfrm>
          <a:prstGeom prst="rect">
            <a:avLst/>
          </a:prstGeom>
          <a:no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292" b="0">
                <a:latin typeface="メイリオ" panose="020B0604030504040204" pitchFamily="50" charset="-128"/>
                <a:ea typeface="メイリオ" panose="020B0604030504040204" pitchFamily="50" charset="-128"/>
              </a:rPr>
              <a:t>0.0</a:t>
            </a:r>
          </a:p>
        </p:txBody>
      </p:sp>
      <p:sp>
        <p:nvSpPr>
          <p:cNvPr id="27664" name="Text Box 17">
            <a:extLst>
              <a:ext uri="{FF2B5EF4-FFF2-40B4-BE49-F238E27FC236}">
                <a16:creationId xmlns:a16="http://schemas.microsoft.com/office/drawing/2014/main" id="{6C7E6965-102E-4751-3D0B-63748B2015F5}"/>
              </a:ext>
            </a:extLst>
          </p:cNvPr>
          <p:cNvSpPr txBox="1">
            <a:spLocks noChangeArrowheads="1"/>
          </p:cNvSpPr>
          <p:nvPr/>
        </p:nvSpPr>
        <p:spPr bwMode="auto">
          <a:xfrm>
            <a:off x="5340350" y="4138613"/>
            <a:ext cx="447675" cy="290512"/>
          </a:xfrm>
          <a:prstGeom prst="rect">
            <a:avLst/>
          </a:prstGeom>
          <a:no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292" b="0">
                <a:latin typeface="メイリオ" panose="020B0604030504040204" pitchFamily="50" charset="-128"/>
                <a:ea typeface="メイリオ" panose="020B0604030504040204" pitchFamily="50" charset="-128"/>
              </a:rPr>
              <a:t>0.0</a:t>
            </a:r>
          </a:p>
        </p:txBody>
      </p:sp>
      <p:sp>
        <p:nvSpPr>
          <p:cNvPr id="4" name="正方形/長方形 3">
            <a:extLst>
              <a:ext uri="{FF2B5EF4-FFF2-40B4-BE49-F238E27FC236}">
                <a16:creationId xmlns:a16="http://schemas.microsoft.com/office/drawing/2014/main" id="{08880792-43E5-29A0-2676-744E0E966A67}"/>
              </a:ext>
            </a:extLst>
          </p:cNvPr>
          <p:cNvSpPr/>
          <p:nvPr/>
        </p:nvSpPr>
        <p:spPr>
          <a:xfrm>
            <a:off x="5538788" y="2981325"/>
            <a:ext cx="754062" cy="1209675"/>
          </a:xfrm>
          <a:prstGeom prst="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400" b="0">
              <a:solidFill>
                <a:srgbClr val="FFFFFF"/>
              </a:solidFill>
              <a:latin typeface="メイリオ" panose="020B0604030504040204" pitchFamily="50" charset="-128"/>
              <a:ea typeface="メイリオ" panose="020B0604030504040204" pitchFamily="50" charset="-128"/>
            </a:endParaRPr>
          </a:p>
        </p:txBody>
      </p:sp>
      <p:sp>
        <p:nvSpPr>
          <p:cNvPr id="27666" name="Text Box 18">
            <a:extLst>
              <a:ext uri="{FF2B5EF4-FFF2-40B4-BE49-F238E27FC236}">
                <a16:creationId xmlns:a16="http://schemas.microsoft.com/office/drawing/2014/main" id="{472E8652-F5DD-227C-B125-8725229069F6}"/>
              </a:ext>
            </a:extLst>
          </p:cNvPr>
          <p:cNvSpPr txBox="1">
            <a:spLocks noChangeArrowheads="1"/>
          </p:cNvSpPr>
          <p:nvPr/>
        </p:nvSpPr>
        <p:spPr bwMode="auto">
          <a:xfrm>
            <a:off x="8396288" y="4060825"/>
            <a:ext cx="469900" cy="261938"/>
          </a:xfrm>
          <a:prstGeom prst="rect">
            <a:avLst/>
          </a:prstGeom>
          <a:no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108" b="0">
                <a:latin typeface="メイリオ" panose="020B0604030504040204" pitchFamily="50" charset="-128"/>
                <a:ea typeface="メイリオ" panose="020B0604030504040204" pitchFamily="50" charset="-128"/>
              </a:rPr>
              <a:t>地表</a:t>
            </a:r>
          </a:p>
        </p:txBody>
      </p:sp>
      <p:sp>
        <p:nvSpPr>
          <p:cNvPr id="27667" name="Text Box 19">
            <a:extLst>
              <a:ext uri="{FF2B5EF4-FFF2-40B4-BE49-F238E27FC236}">
                <a16:creationId xmlns:a16="http://schemas.microsoft.com/office/drawing/2014/main" id="{5711EEEF-178F-82BB-BB14-7286E5163CBF}"/>
              </a:ext>
            </a:extLst>
          </p:cNvPr>
          <p:cNvSpPr txBox="1">
            <a:spLocks noChangeArrowheads="1"/>
          </p:cNvSpPr>
          <p:nvPr/>
        </p:nvSpPr>
        <p:spPr bwMode="auto">
          <a:xfrm>
            <a:off x="8323263" y="2770188"/>
            <a:ext cx="612775" cy="433387"/>
          </a:xfrm>
          <a:prstGeom prst="rect">
            <a:avLst/>
          </a:prstGeom>
          <a:no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108" b="0">
                <a:latin typeface="メイリオ" panose="020B0604030504040204" pitchFamily="50" charset="-128"/>
                <a:ea typeface="メイリオ" panose="020B0604030504040204" pitchFamily="50" charset="-128"/>
              </a:rPr>
              <a:t>草本層</a:t>
            </a:r>
            <a:endParaRPr lang="en-US" altLang="ja-JP" sz="1108" b="0">
              <a:latin typeface="メイリオ" panose="020B0604030504040204" pitchFamily="50" charset="-128"/>
              <a:ea typeface="メイリオ" panose="020B0604030504040204" pitchFamily="50" charset="-128"/>
            </a:endParaRPr>
          </a:p>
          <a:p>
            <a:pPr>
              <a:spcBef>
                <a:spcPct val="0"/>
              </a:spcBef>
              <a:buFontTx/>
              <a:buNone/>
              <a:defRPr/>
            </a:pPr>
            <a:r>
              <a:rPr lang="ja-JP" altLang="en-US" sz="1108" b="0">
                <a:latin typeface="メイリオ" panose="020B0604030504040204" pitchFamily="50" charset="-128"/>
                <a:ea typeface="メイリオ" panose="020B0604030504040204" pitchFamily="50" charset="-128"/>
              </a:rPr>
              <a:t>最上部</a:t>
            </a:r>
            <a:endParaRPr lang="en-US" altLang="ja-JP" sz="1108" b="0">
              <a:latin typeface="メイリオ" panose="020B0604030504040204" pitchFamily="50" charset="-128"/>
              <a:ea typeface="メイリオ" panose="020B0604030504040204" pitchFamily="50" charset="-128"/>
            </a:endParaRPr>
          </a:p>
        </p:txBody>
      </p:sp>
      <p:sp>
        <p:nvSpPr>
          <p:cNvPr id="17" name="フリーフォーム 16">
            <a:extLst>
              <a:ext uri="{FF2B5EF4-FFF2-40B4-BE49-F238E27FC236}">
                <a16:creationId xmlns:a16="http://schemas.microsoft.com/office/drawing/2014/main" id="{803A2B6B-D46A-8F85-B7C6-16BD24427F63}"/>
              </a:ext>
            </a:extLst>
          </p:cNvPr>
          <p:cNvSpPr/>
          <p:nvPr/>
        </p:nvSpPr>
        <p:spPr>
          <a:xfrm>
            <a:off x="7197725" y="2981325"/>
            <a:ext cx="873125" cy="1193800"/>
          </a:xfrm>
          <a:custGeom>
            <a:avLst/>
            <a:gdLst>
              <a:gd name="connsiteX0" fmla="*/ 0 w 768350"/>
              <a:gd name="connsiteY0" fmla="*/ 2116 h 1049866"/>
              <a:gd name="connsiteX1" fmla="*/ 768350 w 768350"/>
              <a:gd name="connsiteY1" fmla="*/ 0 h 1049866"/>
              <a:gd name="connsiteX2" fmla="*/ 709084 w 768350"/>
              <a:gd name="connsiteY2" fmla="*/ 31750 h 1049866"/>
              <a:gd name="connsiteX3" fmla="*/ 565150 w 768350"/>
              <a:gd name="connsiteY3" fmla="*/ 133350 h 1049866"/>
              <a:gd name="connsiteX4" fmla="*/ 425450 w 768350"/>
              <a:gd name="connsiteY4" fmla="*/ 254000 h 1049866"/>
              <a:gd name="connsiteX5" fmla="*/ 319617 w 768350"/>
              <a:gd name="connsiteY5" fmla="*/ 389466 h 1049866"/>
              <a:gd name="connsiteX6" fmla="*/ 243417 w 768350"/>
              <a:gd name="connsiteY6" fmla="*/ 516466 h 1049866"/>
              <a:gd name="connsiteX7" fmla="*/ 188384 w 768350"/>
              <a:gd name="connsiteY7" fmla="*/ 641350 h 1049866"/>
              <a:gd name="connsiteX8" fmla="*/ 148167 w 768350"/>
              <a:gd name="connsiteY8" fmla="*/ 776816 h 1049866"/>
              <a:gd name="connsiteX9" fmla="*/ 88900 w 768350"/>
              <a:gd name="connsiteY9" fmla="*/ 1049866 h 1049866"/>
              <a:gd name="connsiteX10" fmla="*/ 2117 w 768350"/>
              <a:gd name="connsiteY10" fmla="*/ 1047750 h 1049866"/>
              <a:gd name="connsiteX11" fmla="*/ 0 w 768350"/>
              <a:gd name="connsiteY11" fmla="*/ 2116 h 104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350" h="1049866">
                <a:moveTo>
                  <a:pt x="0" y="2116"/>
                </a:moveTo>
                <a:lnTo>
                  <a:pt x="768350" y="0"/>
                </a:lnTo>
                <a:lnTo>
                  <a:pt x="709084" y="31750"/>
                </a:lnTo>
                <a:lnTo>
                  <a:pt x="565150" y="133350"/>
                </a:lnTo>
                <a:lnTo>
                  <a:pt x="425450" y="254000"/>
                </a:lnTo>
                <a:lnTo>
                  <a:pt x="319617" y="389466"/>
                </a:lnTo>
                <a:lnTo>
                  <a:pt x="243417" y="516466"/>
                </a:lnTo>
                <a:lnTo>
                  <a:pt x="188384" y="641350"/>
                </a:lnTo>
                <a:lnTo>
                  <a:pt x="148167" y="776816"/>
                </a:lnTo>
                <a:lnTo>
                  <a:pt x="88900" y="1049866"/>
                </a:lnTo>
                <a:lnTo>
                  <a:pt x="2117" y="1047750"/>
                </a:lnTo>
                <a:cubicBezTo>
                  <a:pt x="2823" y="697089"/>
                  <a:pt x="3528" y="346427"/>
                  <a:pt x="0" y="2116"/>
                </a:cubicBezTo>
                <a:close/>
              </a:path>
            </a:pathLst>
          </a:custGeom>
          <a:solidFill>
            <a:srgbClr val="FFFF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77" b="0">
              <a:latin typeface="メイリオ" panose="020B0604030504040204" pitchFamily="50" charset="-128"/>
              <a:ea typeface="メイリオ" panose="020B0604030504040204" pitchFamily="50" charset="-128"/>
            </a:endParaRPr>
          </a:p>
        </p:txBody>
      </p:sp>
      <p:sp>
        <p:nvSpPr>
          <p:cNvPr id="27669" name="Text Box 13">
            <a:extLst>
              <a:ext uri="{FF2B5EF4-FFF2-40B4-BE49-F238E27FC236}">
                <a16:creationId xmlns:a16="http://schemas.microsoft.com/office/drawing/2014/main" id="{4B4EF1FA-A733-3DCA-21C0-4A666BEA00E3}"/>
              </a:ext>
            </a:extLst>
          </p:cNvPr>
          <p:cNvSpPr txBox="1">
            <a:spLocks noChangeArrowheads="1"/>
          </p:cNvSpPr>
          <p:nvPr/>
        </p:nvSpPr>
        <p:spPr bwMode="auto">
          <a:xfrm>
            <a:off x="2913063" y="4138613"/>
            <a:ext cx="2105025" cy="603250"/>
          </a:xfrm>
          <a:prstGeom prst="rect">
            <a:avLst/>
          </a:prstGeom>
          <a:no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662" b="0">
                <a:latin typeface="メイリオ" panose="020B0604030504040204" pitchFamily="50" charset="-128"/>
                <a:ea typeface="メイリオ" panose="020B0604030504040204" pitchFamily="50" charset="-128"/>
              </a:rPr>
              <a:t>草本層上端における</a:t>
            </a:r>
            <a:endParaRPr lang="en-US" altLang="ja-JP" sz="1662" b="0">
              <a:latin typeface="メイリオ" panose="020B0604030504040204" pitchFamily="50" charset="-128"/>
              <a:ea typeface="メイリオ" panose="020B0604030504040204" pitchFamily="50" charset="-128"/>
            </a:endParaRPr>
          </a:p>
          <a:p>
            <a:pPr algn="ctr">
              <a:spcBef>
                <a:spcPct val="0"/>
              </a:spcBef>
              <a:buFontTx/>
              <a:buNone/>
              <a:defRPr/>
            </a:pPr>
            <a:r>
              <a:rPr lang="ja-JP" altLang="en-US" sz="1662" b="0">
                <a:latin typeface="メイリオ" panose="020B0604030504040204" pitchFamily="50" charset="-128"/>
                <a:ea typeface="メイリオ" panose="020B0604030504040204" pitchFamily="50" charset="-128"/>
              </a:rPr>
              <a:t>光量の水平分布</a:t>
            </a:r>
            <a:endParaRPr lang="en-US" altLang="ja-JP" sz="1662" b="0">
              <a:latin typeface="メイリオ" panose="020B0604030504040204" pitchFamily="50" charset="-128"/>
              <a:ea typeface="メイリオ" panose="020B0604030504040204" pitchFamily="50" charset="-128"/>
            </a:endParaRPr>
          </a:p>
        </p:txBody>
      </p:sp>
      <p:sp>
        <p:nvSpPr>
          <p:cNvPr id="27670" name="AutoShape 12">
            <a:extLst>
              <a:ext uri="{FF2B5EF4-FFF2-40B4-BE49-F238E27FC236}">
                <a16:creationId xmlns:a16="http://schemas.microsoft.com/office/drawing/2014/main" id="{ED9DDB5C-8184-7CD6-0BDD-909D3E4B30FF}"/>
              </a:ext>
            </a:extLst>
          </p:cNvPr>
          <p:cNvSpPr>
            <a:spLocks noChangeArrowheads="1"/>
          </p:cNvSpPr>
          <p:nvPr/>
        </p:nvSpPr>
        <p:spPr bwMode="auto">
          <a:xfrm>
            <a:off x="4910138" y="3365500"/>
            <a:ext cx="280987" cy="352425"/>
          </a:xfrm>
          <a:prstGeom prst="rightArrow">
            <a:avLst>
              <a:gd name="adj1" fmla="val 44167"/>
              <a:gd name="adj2" fmla="val 54685"/>
            </a:avLst>
          </a:prstGeom>
          <a:solidFill>
            <a:srgbClr val="FF0000"/>
          </a:solidFill>
          <a:ln w="19050">
            <a:solidFill>
              <a:schemeClr val="tx1"/>
            </a:solidFill>
            <a:miter lim="800000"/>
            <a:headEnd/>
            <a:tailEnd type="none" w="lg" len="lg"/>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846" b="0">
              <a:latin typeface="メイリオ" panose="020B0604030504040204" pitchFamily="50" charset="-128"/>
              <a:ea typeface="メイリオ" panose="020B0604030504040204" pitchFamily="50" charset="-128"/>
            </a:endParaRPr>
          </a:p>
        </p:txBody>
      </p:sp>
      <p:sp>
        <p:nvSpPr>
          <p:cNvPr id="27671" name="AutoShape 12">
            <a:extLst>
              <a:ext uri="{FF2B5EF4-FFF2-40B4-BE49-F238E27FC236}">
                <a16:creationId xmlns:a16="http://schemas.microsoft.com/office/drawing/2014/main" id="{1FC4A62B-9353-D829-9B21-0A2081D295CE}"/>
              </a:ext>
            </a:extLst>
          </p:cNvPr>
          <p:cNvSpPr>
            <a:spLocks noChangeArrowheads="1"/>
          </p:cNvSpPr>
          <p:nvPr/>
        </p:nvSpPr>
        <p:spPr bwMode="auto">
          <a:xfrm>
            <a:off x="2673350" y="3365500"/>
            <a:ext cx="280988" cy="352425"/>
          </a:xfrm>
          <a:prstGeom prst="rightArrow">
            <a:avLst>
              <a:gd name="adj1" fmla="val 44167"/>
              <a:gd name="adj2" fmla="val 54685"/>
            </a:avLst>
          </a:prstGeom>
          <a:solidFill>
            <a:srgbClr val="FF0000"/>
          </a:solidFill>
          <a:ln w="19050">
            <a:solidFill>
              <a:schemeClr val="tx1"/>
            </a:solidFill>
            <a:miter lim="800000"/>
            <a:headEnd/>
            <a:tailEnd type="none" w="lg" len="lg"/>
          </a:ln>
          <a:effec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endParaRPr lang="ja-JP" altLang="en-US" sz="1846" b="0">
              <a:latin typeface="メイリオ" panose="020B0604030504040204" pitchFamily="50" charset="-128"/>
              <a:ea typeface="メイリオ" panose="020B0604030504040204" pitchFamily="50" charset="-128"/>
            </a:endParaRPr>
          </a:p>
        </p:txBody>
      </p:sp>
      <p:sp>
        <p:nvSpPr>
          <p:cNvPr id="132" name="角丸四角形 131">
            <a:extLst>
              <a:ext uri="{FF2B5EF4-FFF2-40B4-BE49-F238E27FC236}">
                <a16:creationId xmlns:a16="http://schemas.microsoft.com/office/drawing/2014/main" id="{5ACEAB9B-05F1-9518-12F7-8FCA1E09EF31}"/>
              </a:ext>
            </a:extLst>
          </p:cNvPr>
          <p:cNvSpPr/>
          <p:nvPr/>
        </p:nvSpPr>
        <p:spPr>
          <a:xfrm>
            <a:off x="7558088" y="414338"/>
            <a:ext cx="1308100" cy="211137"/>
          </a:xfrm>
          <a:prstGeom prst="roundRect">
            <a:avLst>
              <a:gd name="adj" fmla="val 20621"/>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r>
              <a:rPr lang="en-US" altLang="ja-JP" sz="1100" b="0">
                <a:latin typeface="メイリオ" panose="020B0604030504040204" pitchFamily="50" charset="-128"/>
                <a:ea typeface="メイリオ" panose="020B0604030504040204" pitchFamily="50" charset="-128"/>
              </a:rPr>
              <a:t>SEIB</a:t>
            </a:r>
            <a:r>
              <a:rPr lang="ja-JP" altLang="en-US" sz="1100" b="0">
                <a:latin typeface="メイリオ" panose="020B0604030504040204" pitchFamily="50" charset="-128"/>
                <a:ea typeface="メイリオ" panose="020B0604030504040204" pitchFamily="50" charset="-128"/>
              </a:rPr>
              <a:t>の構造</a:t>
            </a:r>
          </a:p>
        </p:txBody>
      </p:sp>
      <p:sp>
        <p:nvSpPr>
          <p:cNvPr id="2" name="右中かっこ 1">
            <a:extLst>
              <a:ext uri="{FF2B5EF4-FFF2-40B4-BE49-F238E27FC236}">
                <a16:creationId xmlns:a16="http://schemas.microsoft.com/office/drawing/2014/main" id="{A01EF557-2D23-BA5D-2D16-2E9CF8CC5236}"/>
              </a:ext>
            </a:extLst>
          </p:cNvPr>
          <p:cNvSpPr/>
          <p:nvPr/>
        </p:nvSpPr>
        <p:spPr>
          <a:xfrm rot="16200000">
            <a:off x="7014369" y="956469"/>
            <a:ext cx="260350" cy="3389312"/>
          </a:xfrm>
          <a:prstGeom prst="rightBrace">
            <a:avLst>
              <a:gd name="adj1" fmla="val 39407"/>
              <a:gd name="adj2" fmla="val 8305"/>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400" b="0">
              <a:latin typeface="メイリオ" panose="020B0604030504040204" pitchFamily="50" charset="-128"/>
              <a:ea typeface="メイリオ" panose="020B0604030504040204" pitchFamily="50" charset="-128"/>
            </a:endParaRPr>
          </a:p>
        </p:txBody>
      </p:sp>
      <p:sp>
        <p:nvSpPr>
          <p:cNvPr id="134" name="右中かっこ 133">
            <a:extLst>
              <a:ext uri="{FF2B5EF4-FFF2-40B4-BE49-F238E27FC236}">
                <a16:creationId xmlns:a16="http://schemas.microsoft.com/office/drawing/2014/main" id="{C2439AEC-8741-AF09-1B89-7E4262D57544}"/>
              </a:ext>
            </a:extLst>
          </p:cNvPr>
          <p:cNvSpPr/>
          <p:nvPr/>
        </p:nvSpPr>
        <p:spPr>
          <a:xfrm rot="16200000">
            <a:off x="1366838" y="1716087"/>
            <a:ext cx="261938" cy="2011363"/>
          </a:xfrm>
          <a:prstGeom prst="rightBrace">
            <a:avLst>
              <a:gd name="adj1" fmla="val 39407"/>
              <a:gd name="adj2" fmla="val 8305"/>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400" b="0">
              <a:latin typeface="メイリオ" panose="020B0604030504040204" pitchFamily="50" charset="-128"/>
              <a:ea typeface="メイリオ" panose="020B0604030504040204" pitchFamily="50" charset="-128"/>
            </a:endParaRPr>
          </a:p>
        </p:txBody>
      </p:sp>
      <p:sp>
        <p:nvSpPr>
          <p:cNvPr id="135" name="右中かっこ 134">
            <a:extLst>
              <a:ext uri="{FF2B5EF4-FFF2-40B4-BE49-F238E27FC236}">
                <a16:creationId xmlns:a16="http://schemas.microsoft.com/office/drawing/2014/main" id="{E3F66F91-E9C1-2507-F974-A7EE9D73BF6C}"/>
              </a:ext>
            </a:extLst>
          </p:cNvPr>
          <p:cNvSpPr/>
          <p:nvPr/>
        </p:nvSpPr>
        <p:spPr>
          <a:xfrm rot="5400000" flipV="1">
            <a:off x="3759994" y="3788569"/>
            <a:ext cx="261937" cy="2009775"/>
          </a:xfrm>
          <a:prstGeom prst="rightBrace">
            <a:avLst>
              <a:gd name="adj1" fmla="val 39407"/>
              <a:gd name="adj2" fmla="val 85428"/>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lang="ja-JP" altLang="en-US" sz="1400" b="0">
              <a:latin typeface="メイリオ" panose="020B0604030504040204" pitchFamily="50" charset="-128"/>
              <a:ea typeface="メイリオ" panose="020B0604030504040204" pitchFamily="50" charset="-128"/>
            </a:endParaRPr>
          </a:p>
        </p:txBody>
      </p:sp>
      <p:sp>
        <p:nvSpPr>
          <p:cNvPr id="27676" name="Text Box 17">
            <a:extLst>
              <a:ext uri="{FF2B5EF4-FFF2-40B4-BE49-F238E27FC236}">
                <a16:creationId xmlns:a16="http://schemas.microsoft.com/office/drawing/2014/main" id="{BF3195BB-2B33-0729-5D75-3D063F932FC0}"/>
              </a:ext>
            </a:extLst>
          </p:cNvPr>
          <p:cNvSpPr txBox="1">
            <a:spLocks noChangeArrowheads="1"/>
          </p:cNvSpPr>
          <p:nvPr/>
        </p:nvSpPr>
        <p:spPr bwMode="auto">
          <a:xfrm>
            <a:off x="5995988" y="4316413"/>
            <a:ext cx="612775" cy="263525"/>
          </a:xfrm>
          <a:prstGeom prst="rect">
            <a:avLst/>
          </a:prstGeom>
          <a:noFill/>
          <a:ln>
            <a:noFill/>
          </a:ln>
          <a:effec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108" b="0">
                <a:latin typeface="メイリオ" panose="020B0604030504040204" pitchFamily="50" charset="-128"/>
                <a:ea typeface="メイリオ" panose="020B0604030504040204" pitchFamily="50" charset="-128"/>
              </a:rPr>
              <a:t>一定値</a:t>
            </a:r>
          </a:p>
        </p:txBody>
      </p:sp>
      <p:cxnSp>
        <p:nvCxnSpPr>
          <p:cNvPr id="5" name="直線矢印コネクタ 4">
            <a:extLst>
              <a:ext uri="{FF2B5EF4-FFF2-40B4-BE49-F238E27FC236}">
                <a16:creationId xmlns:a16="http://schemas.microsoft.com/office/drawing/2014/main" id="{07DC6A8D-187A-7688-600E-5CA2BCE8B687}"/>
              </a:ext>
            </a:extLst>
          </p:cNvPr>
          <p:cNvCxnSpPr/>
          <p:nvPr/>
        </p:nvCxnSpPr>
        <p:spPr>
          <a:xfrm flipV="1">
            <a:off x="6292850" y="4214813"/>
            <a:ext cx="0" cy="1412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直線矢印コネクタ 137">
            <a:extLst>
              <a:ext uri="{FF2B5EF4-FFF2-40B4-BE49-F238E27FC236}">
                <a16:creationId xmlns:a16="http://schemas.microsoft.com/office/drawing/2014/main" id="{42AEDD90-D0C1-1B6F-4D8B-5036B00F2768}"/>
              </a:ext>
            </a:extLst>
          </p:cNvPr>
          <p:cNvCxnSpPr/>
          <p:nvPr/>
        </p:nvCxnSpPr>
        <p:spPr>
          <a:xfrm flipH="1">
            <a:off x="8094663" y="2978150"/>
            <a:ext cx="287337" cy="31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直線矢印コネクタ 139">
            <a:extLst>
              <a:ext uri="{FF2B5EF4-FFF2-40B4-BE49-F238E27FC236}">
                <a16:creationId xmlns:a16="http://schemas.microsoft.com/office/drawing/2014/main" id="{65271261-A789-7ACF-E34D-9C31D8BFEDE1}"/>
              </a:ext>
            </a:extLst>
          </p:cNvPr>
          <p:cNvCxnSpPr/>
          <p:nvPr/>
        </p:nvCxnSpPr>
        <p:spPr>
          <a:xfrm flipH="1" flipV="1">
            <a:off x="8094663" y="4187825"/>
            <a:ext cx="352425" cy="15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Line 4">
            <a:extLst>
              <a:ext uri="{FF2B5EF4-FFF2-40B4-BE49-F238E27FC236}">
                <a16:creationId xmlns:a16="http://schemas.microsoft.com/office/drawing/2014/main" id="{AD6D405F-2F0C-23D7-6F85-F48A09635DA0}"/>
              </a:ext>
            </a:extLst>
          </p:cNvPr>
          <p:cNvSpPr>
            <a:spLocks noChangeShapeType="1"/>
          </p:cNvSpPr>
          <p:nvPr/>
        </p:nvSpPr>
        <p:spPr bwMode="auto">
          <a:xfrm flipV="1">
            <a:off x="6681788" y="5399088"/>
            <a:ext cx="0" cy="773112"/>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ja-JP" altLang="en-US"/>
          </a:p>
        </p:txBody>
      </p:sp>
      <p:sp>
        <p:nvSpPr>
          <p:cNvPr id="82947" name="Line 4">
            <a:extLst>
              <a:ext uri="{FF2B5EF4-FFF2-40B4-BE49-F238E27FC236}">
                <a16:creationId xmlns:a16="http://schemas.microsoft.com/office/drawing/2014/main" id="{A9F8ED27-3D67-6A2A-C9EB-D67B324FE141}"/>
              </a:ext>
            </a:extLst>
          </p:cNvPr>
          <p:cNvSpPr>
            <a:spLocks noChangeShapeType="1"/>
          </p:cNvSpPr>
          <p:nvPr/>
        </p:nvSpPr>
        <p:spPr bwMode="auto">
          <a:xfrm flipH="1" flipV="1">
            <a:off x="7596188" y="5399088"/>
            <a:ext cx="844550" cy="703262"/>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ja-JP" altLang="en-US"/>
          </a:p>
        </p:txBody>
      </p:sp>
      <p:sp>
        <p:nvSpPr>
          <p:cNvPr id="82948" name="Line 2">
            <a:extLst>
              <a:ext uri="{FF2B5EF4-FFF2-40B4-BE49-F238E27FC236}">
                <a16:creationId xmlns:a16="http://schemas.microsoft.com/office/drawing/2014/main" id="{1CC640EB-10D0-08A9-E28A-6DB72A878B2A}"/>
              </a:ext>
            </a:extLst>
          </p:cNvPr>
          <p:cNvSpPr>
            <a:spLocks noChangeShapeType="1"/>
          </p:cNvSpPr>
          <p:nvPr/>
        </p:nvSpPr>
        <p:spPr bwMode="auto">
          <a:xfrm>
            <a:off x="5133975" y="3148013"/>
            <a:ext cx="765175" cy="538162"/>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ja-JP" altLang="en-US"/>
          </a:p>
        </p:txBody>
      </p:sp>
      <p:sp>
        <p:nvSpPr>
          <p:cNvPr id="82949" name="Line 3">
            <a:extLst>
              <a:ext uri="{FF2B5EF4-FFF2-40B4-BE49-F238E27FC236}">
                <a16:creationId xmlns:a16="http://schemas.microsoft.com/office/drawing/2014/main" id="{B45F5A70-C499-0871-FFB3-2B7B1DA9F3C6}"/>
              </a:ext>
            </a:extLst>
          </p:cNvPr>
          <p:cNvSpPr>
            <a:spLocks noChangeShapeType="1"/>
          </p:cNvSpPr>
          <p:nvPr/>
        </p:nvSpPr>
        <p:spPr bwMode="auto">
          <a:xfrm>
            <a:off x="5243513" y="4413250"/>
            <a:ext cx="655637" cy="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ja-JP" altLang="en-US"/>
          </a:p>
        </p:txBody>
      </p:sp>
      <p:sp>
        <p:nvSpPr>
          <p:cNvPr id="82950" name="Line 4">
            <a:extLst>
              <a:ext uri="{FF2B5EF4-FFF2-40B4-BE49-F238E27FC236}">
                <a16:creationId xmlns:a16="http://schemas.microsoft.com/office/drawing/2014/main" id="{41E176B4-7BEF-DEB8-810C-FFD28EB648EA}"/>
              </a:ext>
            </a:extLst>
          </p:cNvPr>
          <p:cNvSpPr>
            <a:spLocks noChangeShapeType="1"/>
          </p:cNvSpPr>
          <p:nvPr/>
        </p:nvSpPr>
        <p:spPr bwMode="auto">
          <a:xfrm flipV="1">
            <a:off x="5064125" y="5116513"/>
            <a:ext cx="963613" cy="512762"/>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ja-JP" altLang="en-US"/>
          </a:p>
        </p:txBody>
      </p:sp>
      <p:sp>
        <p:nvSpPr>
          <p:cNvPr id="82951" name="Line 5">
            <a:extLst>
              <a:ext uri="{FF2B5EF4-FFF2-40B4-BE49-F238E27FC236}">
                <a16:creationId xmlns:a16="http://schemas.microsoft.com/office/drawing/2014/main" id="{4EECE0E3-79F5-EF8D-5AB5-20FD1AE060C6}"/>
              </a:ext>
            </a:extLst>
          </p:cNvPr>
          <p:cNvSpPr>
            <a:spLocks noChangeShapeType="1"/>
          </p:cNvSpPr>
          <p:nvPr/>
        </p:nvSpPr>
        <p:spPr bwMode="auto">
          <a:xfrm rot="5400000">
            <a:off x="5997575" y="2725738"/>
            <a:ext cx="984250" cy="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ja-JP" altLang="en-US"/>
          </a:p>
        </p:txBody>
      </p:sp>
      <p:sp>
        <p:nvSpPr>
          <p:cNvPr id="82952" name="AutoShape 6">
            <a:extLst>
              <a:ext uri="{FF2B5EF4-FFF2-40B4-BE49-F238E27FC236}">
                <a16:creationId xmlns:a16="http://schemas.microsoft.com/office/drawing/2014/main" id="{CDED7726-9A31-AB8F-9D6E-19435ECCC046}"/>
              </a:ext>
            </a:extLst>
          </p:cNvPr>
          <p:cNvSpPr>
            <a:spLocks noChangeArrowheads="1"/>
          </p:cNvSpPr>
          <p:nvPr/>
        </p:nvSpPr>
        <p:spPr bwMode="auto">
          <a:xfrm>
            <a:off x="1055688" y="1458913"/>
            <a:ext cx="1546225" cy="985837"/>
          </a:xfrm>
          <a:prstGeom prst="roundRect">
            <a:avLst>
              <a:gd name="adj" fmla="val 28704"/>
            </a:avLst>
          </a:prstGeom>
          <a:solidFill>
            <a:srgbClr val="FF99CC"/>
          </a:solidFill>
          <a:ln w="12700">
            <a:solidFill>
              <a:schemeClr val="tx1"/>
            </a:solidFill>
            <a:round/>
            <a:headEnd/>
            <a:tailEnd type="none" w="lg" len="lg"/>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1800" b="0">
                <a:latin typeface="メイリオ" panose="020B0604030504040204" pitchFamily="50" charset="-128"/>
                <a:ea typeface="メイリオ" panose="020B0604030504040204" pitchFamily="50" charset="-128"/>
              </a:rPr>
              <a:t>日積算した</a:t>
            </a:r>
            <a:endParaRPr kumimoji="1" lang="en-US" altLang="ja-JP" sz="1800" b="0">
              <a:latin typeface="メイリオ" panose="020B0604030504040204" pitchFamily="50" charset="-128"/>
              <a:ea typeface="メイリオ" panose="020B0604030504040204" pitchFamily="50" charset="-128"/>
            </a:endParaRPr>
          </a:p>
          <a:p>
            <a:pPr algn="ctr">
              <a:spcBef>
                <a:spcPct val="0"/>
              </a:spcBef>
              <a:buFontTx/>
              <a:buNone/>
            </a:pPr>
            <a:r>
              <a:rPr kumimoji="1" lang="ja-JP" altLang="en-US" sz="1800" b="0">
                <a:latin typeface="メイリオ" panose="020B0604030504040204" pitchFamily="50" charset="-128"/>
                <a:ea typeface="メイリオ" panose="020B0604030504040204" pitchFamily="50" charset="-128"/>
              </a:rPr>
              <a:t>太陽光吸収量</a:t>
            </a:r>
          </a:p>
        </p:txBody>
      </p:sp>
      <p:sp>
        <p:nvSpPr>
          <p:cNvPr id="82953" name="AutoShape 7">
            <a:extLst>
              <a:ext uri="{FF2B5EF4-FFF2-40B4-BE49-F238E27FC236}">
                <a16:creationId xmlns:a16="http://schemas.microsoft.com/office/drawing/2014/main" id="{CDA11FC3-E6E2-C73C-844C-482206F197D5}"/>
              </a:ext>
            </a:extLst>
          </p:cNvPr>
          <p:cNvSpPr>
            <a:spLocks noChangeArrowheads="1"/>
          </p:cNvSpPr>
          <p:nvPr/>
        </p:nvSpPr>
        <p:spPr bwMode="auto">
          <a:xfrm>
            <a:off x="3505200" y="1722438"/>
            <a:ext cx="1447800" cy="487362"/>
          </a:xfrm>
          <a:prstGeom prst="roundRect">
            <a:avLst>
              <a:gd name="adj" fmla="val 28704"/>
            </a:avLst>
          </a:prstGeom>
          <a:solidFill>
            <a:srgbClr val="CCFFFF"/>
          </a:solidFill>
          <a:ln w="12700">
            <a:solidFill>
              <a:schemeClr val="tx1"/>
            </a:solidFill>
            <a:round/>
            <a:headEnd/>
            <a:tailEnd type="none" w="lg" len="lg"/>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1800" b="0">
                <a:latin typeface="メイリオ" panose="020B0604030504040204" pitchFamily="50" charset="-128"/>
                <a:ea typeface="メイリオ" panose="020B0604030504040204" pitchFamily="50" charset="-128"/>
              </a:rPr>
              <a:t>光合成速度</a:t>
            </a:r>
          </a:p>
        </p:txBody>
      </p:sp>
      <p:sp>
        <p:nvSpPr>
          <p:cNvPr id="82954" name="AutoShape 8">
            <a:extLst>
              <a:ext uri="{FF2B5EF4-FFF2-40B4-BE49-F238E27FC236}">
                <a16:creationId xmlns:a16="http://schemas.microsoft.com/office/drawing/2014/main" id="{13AED915-6882-E8B9-9DB5-CB8D6D42997F}"/>
              </a:ext>
            </a:extLst>
          </p:cNvPr>
          <p:cNvSpPr>
            <a:spLocks noChangeArrowheads="1"/>
          </p:cNvSpPr>
          <p:nvPr/>
        </p:nvSpPr>
        <p:spPr bwMode="auto">
          <a:xfrm>
            <a:off x="5867400" y="1722438"/>
            <a:ext cx="1219200" cy="487362"/>
          </a:xfrm>
          <a:prstGeom prst="roundRect">
            <a:avLst>
              <a:gd name="adj" fmla="val 28704"/>
            </a:avLst>
          </a:prstGeom>
          <a:solidFill>
            <a:srgbClr val="CCFFFF"/>
          </a:solidFill>
          <a:ln w="12700">
            <a:solidFill>
              <a:schemeClr val="tx1"/>
            </a:solidFill>
            <a:round/>
            <a:headEnd/>
            <a:tailEnd type="none" w="lg" len="lg"/>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1800" b="0">
                <a:latin typeface="メイリオ" panose="020B0604030504040204" pitchFamily="50" charset="-128"/>
                <a:ea typeface="メイリオ" panose="020B0604030504040204" pitchFamily="50" charset="-128"/>
              </a:rPr>
              <a:t>維持呼吸</a:t>
            </a:r>
          </a:p>
        </p:txBody>
      </p:sp>
      <p:sp>
        <p:nvSpPr>
          <p:cNvPr id="82955" name="AutoShape 9">
            <a:extLst>
              <a:ext uri="{FF2B5EF4-FFF2-40B4-BE49-F238E27FC236}">
                <a16:creationId xmlns:a16="http://schemas.microsoft.com/office/drawing/2014/main" id="{26802B0C-CC79-4F3C-DDEA-8E5DC0735472}"/>
              </a:ext>
            </a:extLst>
          </p:cNvPr>
          <p:cNvSpPr>
            <a:spLocks noChangeArrowheads="1"/>
          </p:cNvSpPr>
          <p:nvPr/>
        </p:nvSpPr>
        <p:spPr bwMode="auto">
          <a:xfrm>
            <a:off x="1152525" y="5116513"/>
            <a:ext cx="4221163" cy="703262"/>
          </a:xfrm>
          <a:prstGeom prst="roundRect">
            <a:avLst>
              <a:gd name="adj" fmla="val 21528"/>
            </a:avLst>
          </a:prstGeom>
          <a:solidFill>
            <a:srgbClr val="CCFFFF"/>
          </a:solidFill>
          <a:ln w="12700">
            <a:solidFill>
              <a:schemeClr val="tx1"/>
            </a:solidFill>
            <a:round/>
            <a:headEnd/>
            <a:tailEnd type="none" w="lg" len="lg"/>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1800" b="0">
                <a:latin typeface="メイリオ" panose="020B0604030504040204" pitchFamily="50" charset="-128"/>
                <a:ea typeface="メイリオ" panose="020B0604030504040204" pitchFamily="50" charset="-128"/>
              </a:rPr>
              <a:t>樹冠内、または草本層内における</a:t>
            </a:r>
            <a:endParaRPr kumimoji="1" lang="en-US" altLang="ja-JP" sz="1800" b="0">
              <a:latin typeface="メイリオ" panose="020B0604030504040204" pitchFamily="50" charset="-128"/>
              <a:ea typeface="メイリオ" panose="020B0604030504040204" pitchFamily="50" charset="-128"/>
            </a:endParaRPr>
          </a:p>
          <a:p>
            <a:pPr algn="ctr">
              <a:spcBef>
                <a:spcPct val="0"/>
              </a:spcBef>
              <a:buFontTx/>
              <a:buNone/>
            </a:pPr>
            <a:r>
              <a:rPr kumimoji="1" lang="ja-JP" altLang="en-US" sz="1800" b="0">
                <a:latin typeface="メイリオ" panose="020B0604030504040204" pitchFamily="50" charset="-128"/>
                <a:ea typeface="メイリオ" panose="020B0604030504040204" pitchFamily="50" charset="-128"/>
              </a:rPr>
              <a:t>日積算太陽光量の分布</a:t>
            </a:r>
          </a:p>
        </p:txBody>
      </p:sp>
      <p:sp>
        <p:nvSpPr>
          <p:cNvPr id="82956" name="Text Box 10">
            <a:extLst>
              <a:ext uri="{FF2B5EF4-FFF2-40B4-BE49-F238E27FC236}">
                <a16:creationId xmlns:a16="http://schemas.microsoft.com/office/drawing/2014/main" id="{7B0B69CA-296D-E524-4D21-5738B27130C0}"/>
              </a:ext>
            </a:extLst>
          </p:cNvPr>
          <p:cNvSpPr txBox="1">
            <a:spLocks noChangeArrowheads="1"/>
          </p:cNvSpPr>
          <p:nvPr/>
        </p:nvSpPr>
        <p:spPr bwMode="auto">
          <a:xfrm>
            <a:off x="6515100" y="2519363"/>
            <a:ext cx="64135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en-US" altLang="ja-JP" sz="1800" b="0">
                <a:latin typeface="メイリオ" panose="020B0604030504040204" pitchFamily="50" charset="-128"/>
                <a:ea typeface="メイリオ" panose="020B0604030504040204" pitchFamily="50" charset="-128"/>
              </a:rPr>
              <a:t>NPP</a:t>
            </a:r>
          </a:p>
        </p:txBody>
      </p:sp>
      <p:sp>
        <p:nvSpPr>
          <p:cNvPr id="82957" name="Text Box 11">
            <a:extLst>
              <a:ext uri="{FF2B5EF4-FFF2-40B4-BE49-F238E27FC236}">
                <a16:creationId xmlns:a16="http://schemas.microsoft.com/office/drawing/2014/main" id="{CC9698CA-7115-DAC2-7F75-0DF43FF49E25}"/>
              </a:ext>
            </a:extLst>
          </p:cNvPr>
          <p:cNvSpPr txBox="1">
            <a:spLocks noChangeArrowheads="1"/>
          </p:cNvSpPr>
          <p:nvPr/>
        </p:nvSpPr>
        <p:spPr bwMode="auto">
          <a:xfrm>
            <a:off x="4999038" y="1604963"/>
            <a:ext cx="639762"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en-US" altLang="ja-JP" sz="1800" b="0">
                <a:latin typeface="メイリオ" panose="020B0604030504040204" pitchFamily="50" charset="-128"/>
                <a:ea typeface="メイリオ" panose="020B0604030504040204" pitchFamily="50" charset="-128"/>
              </a:rPr>
              <a:t>GPP</a:t>
            </a:r>
          </a:p>
        </p:txBody>
      </p:sp>
      <p:sp>
        <p:nvSpPr>
          <p:cNvPr id="82958" name="AutoShape 12">
            <a:extLst>
              <a:ext uri="{FF2B5EF4-FFF2-40B4-BE49-F238E27FC236}">
                <a16:creationId xmlns:a16="http://schemas.microsoft.com/office/drawing/2014/main" id="{4104FDB1-9379-2484-9B67-EFE5DEDB982F}"/>
              </a:ext>
            </a:extLst>
          </p:cNvPr>
          <p:cNvSpPr>
            <a:spLocks noChangeArrowheads="1"/>
          </p:cNvSpPr>
          <p:nvPr/>
        </p:nvSpPr>
        <p:spPr bwMode="auto">
          <a:xfrm>
            <a:off x="176213" y="4013200"/>
            <a:ext cx="5386387" cy="803275"/>
          </a:xfrm>
          <a:prstGeom prst="roundRect">
            <a:avLst>
              <a:gd name="adj" fmla="val 17708"/>
            </a:avLst>
          </a:prstGeom>
          <a:solidFill>
            <a:srgbClr val="CCFFFF"/>
          </a:solidFill>
          <a:ln w="12700">
            <a:solidFill>
              <a:schemeClr val="tx1"/>
            </a:solidFill>
            <a:round/>
            <a:headEnd/>
            <a:tailEnd type="none" w="lg" len="lg"/>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lnSpc>
                <a:spcPct val="110000"/>
              </a:lnSpc>
              <a:spcBef>
                <a:spcPct val="0"/>
              </a:spcBef>
              <a:buFontTx/>
              <a:buNone/>
            </a:pPr>
            <a:r>
              <a:rPr kumimoji="1" lang="ja-JP" altLang="en-US" sz="1800" b="0">
                <a:latin typeface="メイリオ" panose="020B0604030504040204" pitchFamily="50" charset="-128"/>
                <a:ea typeface="メイリオ" panose="020B0604030504040204" pitchFamily="50" charset="-128"/>
              </a:rPr>
              <a:t>アロメトリーとアロケーションにおける諸規則</a:t>
            </a:r>
            <a:endParaRPr kumimoji="1" lang="en-US" altLang="ja-JP" sz="1800" b="0">
              <a:latin typeface="メイリオ" panose="020B0604030504040204" pitchFamily="50" charset="-128"/>
              <a:ea typeface="メイリオ" panose="020B0604030504040204" pitchFamily="50" charset="-128"/>
            </a:endParaRPr>
          </a:p>
          <a:p>
            <a:pPr algn="ctr">
              <a:lnSpc>
                <a:spcPct val="110000"/>
              </a:lnSpc>
              <a:spcBef>
                <a:spcPct val="0"/>
              </a:spcBef>
              <a:buFontTx/>
              <a:buNone/>
            </a:pPr>
            <a:r>
              <a:rPr kumimoji="1" lang="en-US" altLang="ja-JP" sz="1800" b="0">
                <a:latin typeface="メイリオ" panose="020B0604030504040204" pitchFamily="50" charset="-128"/>
                <a:ea typeface="メイリオ" panose="020B0604030504040204" pitchFamily="50" charset="-128"/>
              </a:rPr>
              <a:t>(</a:t>
            </a:r>
            <a:r>
              <a:rPr kumimoji="1" lang="ja-JP" altLang="en-US" sz="1800" b="0">
                <a:latin typeface="メイリオ" panose="020B0604030504040204" pitchFamily="50" charset="-128"/>
                <a:ea typeface="メイリオ" panose="020B0604030504040204" pitchFamily="50" charset="-128"/>
              </a:rPr>
              <a:t>根と葉との生物量比・幹の直径と樹高の関係など</a:t>
            </a:r>
            <a:r>
              <a:rPr kumimoji="1" lang="en-US" altLang="ja-JP" sz="1800" b="0">
                <a:latin typeface="メイリオ" panose="020B0604030504040204" pitchFamily="50" charset="-128"/>
                <a:ea typeface="メイリオ" panose="020B0604030504040204" pitchFamily="50" charset="-128"/>
              </a:rPr>
              <a:t>)</a:t>
            </a:r>
            <a:endParaRPr kumimoji="1" lang="ja-JP" altLang="en-US" sz="1800" b="0">
              <a:latin typeface="メイリオ" panose="020B0604030504040204" pitchFamily="50" charset="-128"/>
              <a:ea typeface="メイリオ" panose="020B0604030504040204" pitchFamily="50" charset="-128"/>
            </a:endParaRPr>
          </a:p>
        </p:txBody>
      </p:sp>
      <p:sp>
        <p:nvSpPr>
          <p:cNvPr id="82959" name="AutoShape 13">
            <a:extLst>
              <a:ext uri="{FF2B5EF4-FFF2-40B4-BE49-F238E27FC236}">
                <a16:creationId xmlns:a16="http://schemas.microsoft.com/office/drawing/2014/main" id="{745FFE1B-D96D-A115-CFBD-FD352BE288EF}"/>
              </a:ext>
            </a:extLst>
          </p:cNvPr>
          <p:cNvSpPr>
            <a:spLocks noChangeArrowheads="1"/>
          </p:cNvSpPr>
          <p:nvPr/>
        </p:nvSpPr>
        <p:spPr bwMode="auto">
          <a:xfrm>
            <a:off x="1477963" y="2909888"/>
            <a:ext cx="3895725" cy="776287"/>
          </a:xfrm>
          <a:prstGeom prst="roundRect">
            <a:avLst>
              <a:gd name="adj" fmla="val 17537"/>
            </a:avLst>
          </a:prstGeom>
          <a:solidFill>
            <a:srgbClr val="CCFFFF"/>
          </a:solidFill>
          <a:ln w="12700">
            <a:solidFill>
              <a:schemeClr val="tx1"/>
            </a:solidFill>
            <a:round/>
            <a:headEnd/>
            <a:tailEnd type="none" w="lg" len="lg"/>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1800" b="0">
                <a:latin typeface="メイリオ" panose="020B0604030504040204" pitchFamily="50" charset="-128"/>
                <a:ea typeface="メイリオ" panose="020B0604030504040204" pitchFamily="50" charset="-128"/>
              </a:rPr>
              <a:t>隣り合う木本がもたらす空間的制約 </a:t>
            </a:r>
            <a:endParaRPr kumimoji="1" lang="en-US" altLang="ja-JP" sz="1800" b="0">
              <a:latin typeface="メイリオ" panose="020B0604030504040204" pitchFamily="50" charset="-128"/>
              <a:ea typeface="メイリオ" panose="020B0604030504040204" pitchFamily="50" charset="-128"/>
            </a:endParaRPr>
          </a:p>
          <a:p>
            <a:pPr algn="ctr">
              <a:spcBef>
                <a:spcPct val="0"/>
              </a:spcBef>
              <a:buFontTx/>
              <a:buNone/>
            </a:pPr>
            <a:r>
              <a:rPr kumimoji="1" lang="en-US" altLang="ja-JP" sz="1800" b="0">
                <a:latin typeface="メイリオ" panose="020B0604030504040204" pitchFamily="50" charset="-128"/>
                <a:ea typeface="メイリオ" panose="020B0604030504040204" pitchFamily="50" charset="-128"/>
              </a:rPr>
              <a:t>(</a:t>
            </a:r>
            <a:r>
              <a:rPr kumimoji="1" lang="ja-JP" altLang="en-US" sz="1800" b="0">
                <a:latin typeface="メイリオ" panose="020B0604030504040204" pitchFamily="50" charset="-128"/>
                <a:ea typeface="メイリオ" panose="020B0604030504040204" pitchFamily="50" charset="-128"/>
              </a:rPr>
              <a:t>木本</a:t>
            </a:r>
            <a:r>
              <a:rPr kumimoji="1" lang="en-US" altLang="ja-JP" sz="1800" b="0">
                <a:latin typeface="メイリオ" panose="020B0604030504040204" pitchFamily="50" charset="-128"/>
                <a:ea typeface="メイリオ" panose="020B0604030504040204" pitchFamily="50" charset="-128"/>
              </a:rPr>
              <a:t>PFT</a:t>
            </a:r>
            <a:r>
              <a:rPr kumimoji="1" lang="ja-JP" altLang="en-US" sz="1800" b="0">
                <a:latin typeface="メイリオ" panose="020B0604030504040204" pitchFamily="50" charset="-128"/>
                <a:ea typeface="メイリオ" panose="020B0604030504040204" pitchFamily="50" charset="-128"/>
              </a:rPr>
              <a:t>のみ考慮する</a:t>
            </a:r>
            <a:r>
              <a:rPr kumimoji="1" lang="en-US" altLang="ja-JP" sz="1800" b="0">
                <a:latin typeface="メイリオ" panose="020B0604030504040204" pitchFamily="50" charset="-128"/>
                <a:ea typeface="メイリオ" panose="020B0604030504040204" pitchFamily="50" charset="-128"/>
              </a:rPr>
              <a:t>)</a:t>
            </a:r>
            <a:endParaRPr kumimoji="1" lang="ja-JP" altLang="en-US" sz="1800" b="0">
              <a:latin typeface="メイリオ" panose="020B0604030504040204" pitchFamily="50" charset="-128"/>
              <a:ea typeface="メイリオ" panose="020B0604030504040204" pitchFamily="50" charset="-128"/>
            </a:endParaRPr>
          </a:p>
        </p:txBody>
      </p:sp>
      <p:sp>
        <p:nvSpPr>
          <p:cNvPr id="82960" name="AutoShape 16">
            <a:extLst>
              <a:ext uri="{FF2B5EF4-FFF2-40B4-BE49-F238E27FC236}">
                <a16:creationId xmlns:a16="http://schemas.microsoft.com/office/drawing/2014/main" id="{173AC058-C374-223E-EBE6-9383DB176078}"/>
              </a:ext>
            </a:extLst>
          </p:cNvPr>
          <p:cNvSpPr>
            <a:spLocks noChangeArrowheads="1"/>
          </p:cNvSpPr>
          <p:nvPr/>
        </p:nvSpPr>
        <p:spPr bwMode="auto">
          <a:xfrm>
            <a:off x="5926138" y="3287713"/>
            <a:ext cx="2109787" cy="2039937"/>
          </a:xfrm>
          <a:prstGeom prst="octagon">
            <a:avLst>
              <a:gd name="adj" fmla="val 21981"/>
            </a:avLst>
          </a:prstGeom>
          <a:solidFill>
            <a:srgbClr val="CCFFCC"/>
          </a:solidFill>
          <a:ln w="38100">
            <a:solidFill>
              <a:schemeClr val="tx1"/>
            </a:solidFill>
            <a:miter lim="800000"/>
            <a:headEnd/>
            <a:tailEnd type="none" w="lg" len="lg"/>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2400" b="0">
                <a:latin typeface="メイリオ" panose="020B0604030504040204" pitchFamily="50" charset="-128"/>
                <a:ea typeface="メイリオ" panose="020B0604030504040204" pitchFamily="50" charset="-128"/>
              </a:rPr>
              <a:t>成長と繁殖</a:t>
            </a:r>
          </a:p>
        </p:txBody>
      </p:sp>
      <p:sp>
        <p:nvSpPr>
          <p:cNvPr id="82961" name="Line 17">
            <a:extLst>
              <a:ext uri="{FF2B5EF4-FFF2-40B4-BE49-F238E27FC236}">
                <a16:creationId xmlns:a16="http://schemas.microsoft.com/office/drawing/2014/main" id="{BC154A31-825D-62A3-4C41-66B70A88CC1A}"/>
              </a:ext>
            </a:extLst>
          </p:cNvPr>
          <p:cNvSpPr>
            <a:spLocks noChangeShapeType="1"/>
          </p:cNvSpPr>
          <p:nvPr/>
        </p:nvSpPr>
        <p:spPr bwMode="auto">
          <a:xfrm>
            <a:off x="4946650" y="1952625"/>
            <a:ext cx="844550" cy="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ja-JP" altLang="en-US"/>
          </a:p>
        </p:txBody>
      </p:sp>
      <p:sp>
        <p:nvSpPr>
          <p:cNvPr id="82962" name="Rectangle 18">
            <a:extLst>
              <a:ext uri="{FF2B5EF4-FFF2-40B4-BE49-F238E27FC236}">
                <a16:creationId xmlns:a16="http://schemas.microsoft.com/office/drawing/2014/main" id="{1AFFDBD8-6C24-2DC4-217B-7025AB45DCEE}"/>
              </a:ext>
            </a:extLst>
          </p:cNvPr>
          <p:cNvSpPr>
            <a:spLocks noChangeArrowheads="1"/>
          </p:cNvSpPr>
          <p:nvPr/>
        </p:nvSpPr>
        <p:spPr bwMode="auto">
          <a:xfrm>
            <a:off x="2251075" y="474663"/>
            <a:ext cx="471170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2000" b="0">
                <a:solidFill>
                  <a:srgbClr val="0000FF"/>
                </a:solidFill>
                <a:latin typeface="メイリオ" panose="020B0604030504040204" pitchFamily="50" charset="-128"/>
                <a:ea typeface="メイリオ" panose="020B0604030504040204" pitchFamily="50" charset="-128"/>
              </a:rPr>
              <a:t>木本と草本の成長プロセス（概略）</a:t>
            </a:r>
            <a:endParaRPr kumimoji="1" lang="en-US" altLang="ja-JP" sz="2000" b="0">
              <a:solidFill>
                <a:srgbClr val="0000FF"/>
              </a:solidFill>
              <a:latin typeface="メイリオ" panose="020B0604030504040204" pitchFamily="50" charset="-128"/>
              <a:ea typeface="メイリオ" panose="020B0604030504040204" pitchFamily="50" charset="-128"/>
            </a:endParaRPr>
          </a:p>
        </p:txBody>
      </p:sp>
      <p:sp>
        <p:nvSpPr>
          <p:cNvPr id="82963" name="Line 19">
            <a:extLst>
              <a:ext uri="{FF2B5EF4-FFF2-40B4-BE49-F238E27FC236}">
                <a16:creationId xmlns:a16="http://schemas.microsoft.com/office/drawing/2014/main" id="{DD275A45-51E3-143A-F9CC-7F08E9D7CBD9}"/>
              </a:ext>
            </a:extLst>
          </p:cNvPr>
          <p:cNvSpPr>
            <a:spLocks noChangeShapeType="1"/>
          </p:cNvSpPr>
          <p:nvPr/>
        </p:nvSpPr>
        <p:spPr bwMode="auto">
          <a:xfrm>
            <a:off x="2601913" y="1952625"/>
            <a:ext cx="844550" cy="0"/>
          </a:xfrm>
          <a:prstGeom prst="line">
            <a:avLst/>
          </a:prstGeom>
          <a:noFill/>
          <a:ln w="508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ja-JP" altLang="en-US"/>
          </a:p>
        </p:txBody>
      </p:sp>
      <p:sp>
        <p:nvSpPr>
          <p:cNvPr id="21" name="角丸四角形 20">
            <a:extLst>
              <a:ext uri="{FF2B5EF4-FFF2-40B4-BE49-F238E27FC236}">
                <a16:creationId xmlns:a16="http://schemas.microsoft.com/office/drawing/2014/main" id="{1C2ABA98-0DCF-9791-A341-1504A1424BF7}"/>
              </a:ext>
            </a:extLst>
          </p:cNvPr>
          <p:cNvSpPr/>
          <p:nvPr/>
        </p:nvSpPr>
        <p:spPr>
          <a:xfrm>
            <a:off x="7558088" y="414338"/>
            <a:ext cx="1308100" cy="211137"/>
          </a:xfrm>
          <a:prstGeom prst="roundRect">
            <a:avLst>
              <a:gd name="adj" fmla="val 20621"/>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r>
              <a:rPr lang="en-US" altLang="ja-JP" sz="1050" b="0">
                <a:latin typeface="メイリオ" panose="020B0604030504040204" pitchFamily="50" charset="-128"/>
                <a:ea typeface="メイリオ" panose="020B0604030504040204" pitchFamily="50" charset="-128"/>
              </a:rPr>
              <a:t>SEIB</a:t>
            </a:r>
            <a:r>
              <a:rPr lang="ja-JP" altLang="en-US" sz="1050" b="0">
                <a:latin typeface="メイリオ" panose="020B0604030504040204" pitchFamily="50" charset="-128"/>
                <a:ea typeface="メイリオ" panose="020B0604030504040204" pitchFamily="50" charset="-128"/>
              </a:rPr>
              <a:t>の構造</a:t>
            </a:r>
          </a:p>
        </p:txBody>
      </p:sp>
      <p:sp>
        <p:nvSpPr>
          <p:cNvPr id="82965" name="AutoShape 9">
            <a:extLst>
              <a:ext uri="{FF2B5EF4-FFF2-40B4-BE49-F238E27FC236}">
                <a16:creationId xmlns:a16="http://schemas.microsoft.com/office/drawing/2014/main" id="{EA1571F7-2F31-0A04-9AB4-E81D0BEF1C87}"/>
              </a:ext>
            </a:extLst>
          </p:cNvPr>
          <p:cNvSpPr>
            <a:spLocks noChangeArrowheads="1"/>
          </p:cNvSpPr>
          <p:nvPr/>
        </p:nvSpPr>
        <p:spPr bwMode="auto">
          <a:xfrm>
            <a:off x="5526088" y="5854700"/>
            <a:ext cx="1893887" cy="481013"/>
          </a:xfrm>
          <a:prstGeom prst="roundRect">
            <a:avLst>
              <a:gd name="adj" fmla="val 21528"/>
            </a:avLst>
          </a:prstGeom>
          <a:solidFill>
            <a:srgbClr val="CCFFFF"/>
          </a:solidFill>
          <a:ln w="12700">
            <a:solidFill>
              <a:schemeClr val="tx1"/>
            </a:solidFill>
            <a:round/>
            <a:headEnd/>
            <a:tailEnd type="none" w="lg" len="lg"/>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1800" b="0">
                <a:latin typeface="メイリオ" panose="020B0604030504040204" pitchFamily="50" charset="-128"/>
                <a:ea typeface="メイリオ" panose="020B0604030504040204" pitchFamily="50" charset="-128"/>
              </a:rPr>
              <a:t>ターンオーバー</a:t>
            </a:r>
          </a:p>
        </p:txBody>
      </p:sp>
      <p:sp>
        <p:nvSpPr>
          <p:cNvPr id="82966" name="AutoShape 9">
            <a:extLst>
              <a:ext uri="{FF2B5EF4-FFF2-40B4-BE49-F238E27FC236}">
                <a16:creationId xmlns:a16="http://schemas.microsoft.com/office/drawing/2014/main" id="{5694504C-2686-DAA2-5EF9-6196B69C2933}"/>
              </a:ext>
            </a:extLst>
          </p:cNvPr>
          <p:cNvSpPr>
            <a:spLocks noChangeArrowheads="1"/>
          </p:cNvSpPr>
          <p:nvPr/>
        </p:nvSpPr>
        <p:spPr bwMode="auto">
          <a:xfrm>
            <a:off x="7678738" y="5854700"/>
            <a:ext cx="1125537" cy="481013"/>
          </a:xfrm>
          <a:prstGeom prst="roundRect">
            <a:avLst>
              <a:gd name="adj" fmla="val 21528"/>
            </a:avLst>
          </a:prstGeom>
          <a:solidFill>
            <a:srgbClr val="CCFFFF"/>
          </a:solidFill>
          <a:ln w="12700">
            <a:solidFill>
              <a:schemeClr val="tx1"/>
            </a:solidFill>
            <a:round/>
            <a:headEnd/>
            <a:tailEnd type="none" w="lg" len="lg"/>
          </a:ln>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1800" b="0">
                <a:latin typeface="メイリオ" panose="020B0604030504040204" pitchFamily="50" charset="-128"/>
                <a:ea typeface="メイリオ" panose="020B0604030504040204" pitchFamily="50" charset="-128"/>
              </a:rPr>
              <a:t>生物季節</a:t>
            </a:r>
          </a:p>
        </p:txBody>
      </p:sp>
      <p:pic>
        <p:nvPicPr>
          <p:cNvPr id="82967" name="Picture 1" descr="C:\Users\hsato\AppData\Local\Microsoft\Windows\Temporary Internet Files\Content.IE5\FN7G63KG\MC900104980[1].wmf">
            <a:extLst>
              <a:ext uri="{FF2B5EF4-FFF2-40B4-BE49-F238E27FC236}">
                <a16:creationId xmlns:a16="http://schemas.microsoft.com/office/drawing/2014/main" id="{9B32323D-BA4C-6EC2-5A6B-A8DCA2AAD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9700" y="1831975"/>
            <a:ext cx="904875"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68" name="テキスト ボックス 2">
            <a:extLst>
              <a:ext uri="{FF2B5EF4-FFF2-40B4-BE49-F238E27FC236}">
                <a16:creationId xmlns:a16="http://schemas.microsoft.com/office/drawing/2014/main" id="{1C025F72-8534-DB58-01ED-0515FA0BFD50}"/>
              </a:ext>
            </a:extLst>
          </p:cNvPr>
          <p:cNvSpPr txBox="1">
            <a:spLocks noChangeArrowheads="1"/>
          </p:cNvSpPr>
          <p:nvPr/>
        </p:nvSpPr>
        <p:spPr bwMode="auto">
          <a:xfrm>
            <a:off x="7596188" y="1528763"/>
            <a:ext cx="1108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800" b="0">
                <a:latin typeface="メイリオ" panose="020B0604030504040204" pitchFamily="50" charset="-128"/>
                <a:ea typeface="メイリオ" panose="020B0604030504040204" pitchFamily="50" charset="-128"/>
              </a:rPr>
              <a:t>林野火災</a:t>
            </a:r>
          </a:p>
        </p:txBody>
      </p:sp>
      <p:sp>
        <p:nvSpPr>
          <p:cNvPr id="82969" name="矢印: 左右 3">
            <a:extLst>
              <a:ext uri="{FF2B5EF4-FFF2-40B4-BE49-F238E27FC236}">
                <a16:creationId xmlns:a16="http://schemas.microsoft.com/office/drawing/2014/main" id="{9305DE9C-0802-D7BF-A747-0B26063D7D6E}"/>
              </a:ext>
            </a:extLst>
          </p:cNvPr>
          <p:cNvSpPr>
            <a:spLocks noChangeArrowheads="1"/>
          </p:cNvSpPr>
          <p:nvPr/>
        </p:nvSpPr>
        <p:spPr bwMode="auto">
          <a:xfrm rot="-2757636">
            <a:off x="7258844" y="2807494"/>
            <a:ext cx="760413" cy="174625"/>
          </a:xfrm>
          <a:prstGeom prst="leftRightArrow">
            <a:avLst>
              <a:gd name="adj1" fmla="val 30593"/>
              <a:gd name="adj2" fmla="val 49835"/>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1A42CE41-F43E-6163-6F62-68A7FD420973}"/>
              </a:ext>
            </a:extLst>
          </p:cNvPr>
          <p:cNvSpPr>
            <a:spLocks noChangeArrowheads="1"/>
          </p:cNvSpPr>
          <p:nvPr/>
        </p:nvSpPr>
        <p:spPr bwMode="auto">
          <a:xfrm>
            <a:off x="304800" y="1066800"/>
            <a:ext cx="8534400" cy="5257800"/>
          </a:xfrm>
          <a:prstGeom prst="rect">
            <a:avLst/>
          </a:prstGeom>
          <a:solidFill>
            <a:srgbClr val="FFDA73"/>
          </a:solidFill>
          <a:ln>
            <a:noFill/>
          </a:ln>
          <a:extLst>
            <a:ext uri="{91240B29-F687-4F45-9708-019B960494DF}">
              <a14:hiddenLine xmlns:a14="http://schemas.microsoft.com/office/drawing/2010/main" w="38100">
                <a:solidFill>
                  <a:srgbClr val="000000"/>
                </a:solidFill>
                <a:miter lim="800000"/>
                <a:headEnd/>
                <a:tailEnd type="none" w="lg" len="lg"/>
              </a14:hiddenLine>
            </a:ext>
          </a:extLst>
        </p:spPr>
        <p:txBody>
          <a:bodyPr wrap="none"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600">
              <a:latin typeface="メイリオ" panose="020B0604030504040204" pitchFamily="50" charset="-128"/>
              <a:ea typeface="メイリオ" panose="020B0604030504040204" pitchFamily="50" charset="-128"/>
            </a:endParaRPr>
          </a:p>
        </p:txBody>
      </p:sp>
      <p:sp>
        <p:nvSpPr>
          <p:cNvPr id="84995" name="Text Box 3">
            <a:extLst>
              <a:ext uri="{FF2B5EF4-FFF2-40B4-BE49-F238E27FC236}">
                <a16:creationId xmlns:a16="http://schemas.microsoft.com/office/drawing/2014/main" id="{B1E842B5-F5BE-234F-F09E-A462D9617C8E}"/>
              </a:ext>
            </a:extLst>
          </p:cNvPr>
          <p:cNvSpPr txBox="1">
            <a:spLocks noChangeArrowheads="1"/>
          </p:cNvSpPr>
          <p:nvPr/>
        </p:nvSpPr>
        <p:spPr bwMode="auto">
          <a:xfrm>
            <a:off x="1243013" y="5791200"/>
            <a:ext cx="23383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kumimoji="1" lang="ja-JP" altLang="en-US" sz="2400" b="0">
                <a:latin typeface="メイリオ" panose="020B0604030504040204" pitchFamily="50" charset="-128"/>
                <a:ea typeface="メイリオ" panose="020B0604030504040204" pitchFamily="50" charset="-128"/>
              </a:rPr>
              <a:t>炭素循環の概略</a:t>
            </a:r>
          </a:p>
        </p:txBody>
      </p:sp>
      <p:sp>
        <p:nvSpPr>
          <p:cNvPr id="84996" name="Text Box 4">
            <a:extLst>
              <a:ext uri="{FF2B5EF4-FFF2-40B4-BE49-F238E27FC236}">
                <a16:creationId xmlns:a16="http://schemas.microsoft.com/office/drawing/2014/main" id="{8B9FF82D-28F2-570F-F6C3-A57A6AFBE6AF}"/>
              </a:ext>
            </a:extLst>
          </p:cNvPr>
          <p:cNvSpPr txBox="1">
            <a:spLocks noChangeArrowheads="1"/>
          </p:cNvSpPr>
          <p:nvPr/>
        </p:nvSpPr>
        <p:spPr bwMode="auto">
          <a:xfrm>
            <a:off x="5695950" y="5791200"/>
            <a:ext cx="203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kumimoji="1" lang="ja-JP" altLang="en-US" sz="2400" b="0">
                <a:latin typeface="メイリオ" panose="020B0604030504040204" pitchFamily="50" charset="-128"/>
                <a:ea typeface="メイリオ" panose="020B0604030504040204" pitchFamily="50" charset="-128"/>
              </a:rPr>
              <a:t>水循環の概略</a:t>
            </a:r>
          </a:p>
        </p:txBody>
      </p:sp>
      <p:pic>
        <p:nvPicPr>
          <p:cNvPr id="84997" name="Picture 6" descr="Fig02">
            <a:extLst>
              <a:ext uri="{FF2B5EF4-FFF2-40B4-BE49-F238E27FC236}">
                <a16:creationId xmlns:a16="http://schemas.microsoft.com/office/drawing/2014/main" id="{3968C2A8-D77A-CDC4-0269-55B6FD962B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4038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Text Box 8">
            <a:extLst>
              <a:ext uri="{FF2B5EF4-FFF2-40B4-BE49-F238E27FC236}">
                <a16:creationId xmlns:a16="http://schemas.microsoft.com/office/drawing/2014/main" id="{A8670765-DC74-1AB1-B793-D122F7AC0638}"/>
              </a:ext>
            </a:extLst>
          </p:cNvPr>
          <p:cNvSpPr txBox="1">
            <a:spLocks noChangeArrowheads="1"/>
          </p:cNvSpPr>
          <p:nvPr/>
        </p:nvSpPr>
        <p:spPr bwMode="auto">
          <a:xfrm>
            <a:off x="4495800" y="6477000"/>
            <a:ext cx="4489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kumimoji="1" lang="ja-JP" altLang="en-US" sz="1200" b="0">
                <a:latin typeface="メイリオ" panose="020B0604030504040204" pitchFamily="50" charset="-128"/>
                <a:ea typeface="メイリオ" panose="020B0604030504040204" pitchFamily="50" charset="-128"/>
              </a:rPr>
              <a:t>図：</a:t>
            </a:r>
            <a:r>
              <a:rPr kumimoji="1" lang="en-US" altLang="ja-JP" sz="1200" b="0">
                <a:latin typeface="メイリオ" panose="020B0604030504040204" pitchFamily="50" charset="-128"/>
                <a:ea typeface="メイリオ" panose="020B0604030504040204" pitchFamily="50" charset="-128"/>
              </a:rPr>
              <a:t>Sato et al. (2007) Ecological Modelling 200</a:t>
            </a:r>
            <a:r>
              <a:rPr kumimoji="1" lang="ja-JP" altLang="en-US" sz="1200" b="0">
                <a:latin typeface="メイリオ" panose="020B0604030504040204" pitchFamily="50" charset="-128"/>
                <a:ea typeface="メイリオ" panose="020B0604030504040204" pitchFamily="50" charset="-128"/>
              </a:rPr>
              <a:t>を一部改変</a:t>
            </a:r>
            <a:endParaRPr kumimoji="1" lang="en-US" altLang="ja-JP" sz="1200" b="0">
              <a:latin typeface="メイリオ" panose="020B0604030504040204" pitchFamily="50" charset="-128"/>
              <a:ea typeface="メイリオ" panose="020B0604030504040204" pitchFamily="50" charset="-128"/>
            </a:endParaRPr>
          </a:p>
        </p:txBody>
      </p:sp>
      <p:pic>
        <p:nvPicPr>
          <p:cNvPr id="84999" name="Picture 9" descr="D:\Hisashi\Desktop\Water_cycle.png">
            <a:extLst>
              <a:ext uri="{FF2B5EF4-FFF2-40B4-BE49-F238E27FC236}">
                <a16:creationId xmlns:a16="http://schemas.microsoft.com/office/drawing/2014/main" id="{72C53545-39CD-672E-328B-6489746B2C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295400"/>
            <a:ext cx="42100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0" name="Rectangle 16">
            <a:extLst>
              <a:ext uri="{FF2B5EF4-FFF2-40B4-BE49-F238E27FC236}">
                <a16:creationId xmlns:a16="http://schemas.microsoft.com/office/drawing/2014/main" id="{3C0522AB-CF93-C9C8-4648-D52CE8687477}"/>
              </a:ext>
            </a:extLst>
          </p:cNvPr>
          <p:cNvSpPr>
            <a:spLocks noChangeArrowheads="1"/>
          </p:cNvSpPr>
          <p:nvPr/>
        </p:nvSpPr>
        <p:spPr bwMode="auto">
          <a:xfrm>
            <a:off x="228600" y="152400"/>
            <a:ext cx="861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kumimoji="1" lang="en-US" altLang="ja-JP" sz="2800" b="0">
                <a:solidFill>
                  <a:srgbClr val="0000FF"/>
                </a:solidFill>
                <a:latin typeface="メイリオ" panose="020B0604030504040204" pitchFamily="50" charset="-128"/>
                <a:ea typeface="メイリオ" panose="020B0604030504040204" pitchFamily="50" charset="-128"/>
              </a:rPr>
              <a:t>SEIB</a:t>
            </a:r>
            <a:r>
              <a:rPr kumimoji="1" lang="ja-JP" altLang="en-US" sz="2800" b="0">
                <a:solidFill>
                  <a:srgbClr val="0000FF"/>
                </a:solidFill>
                <a:latin typeface="メイリオ" panose="020B0604030504040204" pitchFamily="50" charset="-128"/>
                <a:ea typeface="メイリオ" panose="020B0604030504040204" pitchFamily="50" charset="-128"/>
              </a:rPr>
              <a:t>における炭素と水の収支</a:t>
            </a:r>
          </a:p>
        </p:txBody>
      </p:sp>
      <p:sp>
        <p:nvSpPr>
          <p:cNvPr id="2" name="角丸四角形 131">
            <a:extLst>
              <a:ext uri="{FF2B5EF4-FFF2-40B4-BE49-F238E27FC236}">
                <a16:creationId xmlns:a16="http://schemas.microsoft.com/office/drawing/2014/main" id="{813DF2A0-36E9-FC9B-49A5-1C8E7BC1B88A}"/>
              </a:ext>
            </a:extLst>
          </p:cNvPr>
          <p:cNvSpPr/>
          <p:nvPr/>
        </p:nvSpPr>
        <p:spPr>
          <a:xfrm>
            <a:off x="7558088" y="414338"/>
            <a:ext cx="1308100" cy="211137"/>
          </a:xfrm>
          <a:prstGeom prst="roundRect">
            <a:avLst>
              <a:gd name="adj" fmla="val 20621"/>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r>
              <a:rPr lang="en-US" altLang="ja-JP" sz="1100">
                <a:latin typeface="Arial" panose="020B0604020202020204" pitchFamily="34" charset="0"/>
                <a:ea typeface="ＭＳ Ｐゴシック" panose="020B0600070205080204" pitchFamily="50" charset="-128"/>
              </a:rPr>
              <a:t>SEIB</a:t>
            </a:r>
            <a:r>
              <a:rPr lang="ja-JP" altLang="en-US" sz="1100">
                <a:latin typeface="Arial" panose="020B0604020202020204" pitchFamily="34" charset="0"/>
                <a:ea typeface="ＭＳ Ｐゴシック" panose="020B0600070205080204" pitchFamily="50" charset="-128"/>
              </a:rPr>
              <a:t>の構造</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8526FFE-31AC-AA06-1707-2D7CEC67611A}"/>
              </a:ext>
            </a:extLst>
          </p:cNvPr>
          <p:cNvSpPr txBox="1"/>
          <p:nvPr/>
        </p:nvSpPr>
        <p:spPr>
          <a:xfrm>
            <a:off x="685800" y="1404938"/>
            <a:ext cx="7772400" cy="4462462"/>
          </a:xfrm>
          <a:prstGeom prst="rect">
            <a:avLst/>
          </a:prstGeom>
          <a:solidFill>
            <a:schemeClr val="bg1"/>
          </a:solidFill>
          <a:ln>
            <a:solidFill>
              <a:schemeClr val="tx1"/>
            </a:solidFill>
          </a:ln>
        </p:spPr>
        <p:txBody>
          <a:bodyPr>
            <a:spAutoFit/>
          </a:bodyPr>
          <a:lstStyle/>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1. 気候モデル発達の歴史</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2. 気候に対応した植生分布</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3. 気候エンベロープモデル</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4. 気候エンベロープで扱えない諸問題</a:t>
            </a:r>
          </a:p>
          <a:p>
            <a:pPr>
              <a:lnSpc>
                <a:spcPct val="150000"/>
              </a:lnSpc>
              <a:defRPr/>
            </a:pPr>
            <a:r>
              <a:rPr lang="ja-JP" altLang="en-US" sz="3200" b="0" dirty="0">
                <a:solidFill>
                  <a:schemeClr val="bg1">
                    <a:lumMod val="75000"/>
                  </a:schemeClr>
                </a:solidFill>
                <a:latin typeface="メイリオ" panose="020B0604030504040204" pitchFamily="50" charset="-128"/>
                <a:ea typeface="メイリオ" panose="020B0604030504040204" pitchFamily="50" charset="-128"/>
              </a:rPr>
              <a:t>5. 動的全球植生モデル（DGVM）</a:t>
            </a:r>
          </a:p>
          <a:p>
            <a:pPr>
              <a:lnSpc>
                <a:spcPct val="150000"/>
              </a:lnSpc>
              <a:defRPr/>
            </a:pPr>
            <a:r>
              <a:rPr lang="en-US" altLang="ja-JP" sz="3200" b="0" dirty="0">
                <a:latin typeface="メイリオ" panose="020B0604030504040204" pitchFamily="50" charset="-128"/>
                <a:ea typeface="メイリオ" panose="020B0604030504040204" pitchFamily="50" charset="-128"/>
              </a:rPr>
              <a:t>6</a:t>
            </a:r>
            <a:r>
              <a:rPr lang="ja-JP" altLang="en-US" sz="3200" b="0" dirty="0">
                <a:latin typeface="メイリオ" panose="020B0604030504040204" pitchFamily="50" charset="-128"/>
                <a:ea typeface="メイリオ" panose="020B0604030504040204" pitchFamily="50" charset="-128"/>
              </a:rPr>
              <a:t>. DGVMの現状と課題</a:t>
            </a:r>
          </a:p>
        </p:txBody>
      </p:sp>
      <p:sp>
        <p:nvSpPr>
          <p:cNvPr id="87043" name="Rectangle 5">
            <a:extLst>
              <a:ext uri="{FF2B5EF4-FFF2-40B4-BE49-F238E27FC236}">
                <a16:creationId xmlns:a16="http://schemas.microsoft.com/office/drawing/2014/main" id="{70FB5C57-8614-F2BC-9021-E00B766BFCC9}"/>
              </a:ext>
            </a:extLst>
          </p:cNvPr>
          <p:cNvSpPr>
            <a:spLocks noChangeArrowheads="1"/>
          </p:cNvSpPr>
          <p:nvPr/>
        </p:nvSpPr>
        <p:spPr bwMode="auto">
          <a:xfrm>
            <a:off x="838200" y="609600"/>
            <a:ext cx="72469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FF"/>
                </a:solidFill>
                <a:latin typeface="メイリオ" panose="020B0604030504040204" pitchFamily="50" charset="-128"/>
                <a:ea typeface="メイリオ" panose="020B0604030504040204" pitchFamily="50" charset="-128"/>
              </a:rPr>
              <a:t>コンテンツ</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a:extLst>
              <a:ext uri="{FF2B5EF4-FFF2-40B4-BE49-F238E27FC236}">
                <a16:creationId xmlns:a16="http://schemas.microsoft.com/office/drawing/2014/main" id="{14CCC303-B46D-2249-D3C9-F2756EFE9466}"/>
              </a:ext>
            </a:extLst>
          </p:cNvPr>
          <p:cNvSpPr>
            <a:spLocks noChangeArrowheads="1"/>
          </p:cNvSpPr>
          <p:nvPr/>
        </p:nvSpPr>
        <p:spPr bwMode="auto">
          <a:xfrm>
            <a:off x="304800" y="946150"/>
            <a:ext cx="8458200" cy="4921250"/>
          </a:xfrm>
          <a:prstGeom prst="rect">
            <a:avLst/>
          </a:prstGeom>
          <a:solidFill>
            <a:srgbClr val="FFFFFF"/>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477"/>
          </a:p>
        </p:txBody>
      </p:sp>
      <p:sp>
        <p:nvSpPr>
          <p:cNvPr id="71683" name="Rectangle 2">
            <a:extLst>
              <a:ext uri="{FF2B5EF4-FFF2-40B4-BE49-F238E27FC236}">
                <a16:creationId xmlns:a16="http://schemas.microsoft.com/office/drawing/2014/main" id="{57632A6F-E222-8CB6-B262-2EBE7D2AEC24}"/>
              </a:ext>
            </a:extLst>
          </p:cNvPr>
          <p:cNvSpPr>
            <a:spLocks noChangeArrowheads="1"/>
          </p:cNvSpPr>
          <p:nvPr/>
        </p:nvSpPr>
        <p:spPr bwMode="auto">
          <a:xfrm>
            <a:off x="4351338" y="4322763"/>
            <a:ext cx="0" cy="284162"/>
          </a:xfrm>
          <a:prstGeom prst="rect">
            <a:avLst/>
          </a:prstGeom>
          <a:noFill/>
          <a:ln>
            <a:noFill/>
          </a:ln>
        </p:spPr>
        <p:txBody>
          <a:bodyPr wrap="none" lIns="0" tIns="0" rIns="0" bIns="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endParaRPr lang="ja-JP" altLang="en-US" sz="1846"/>
          </a:p>
        </p:txBody>
      </p:sp>
      <p:sp>
        <p:nvSpPr>
          <p:cNvPr id="88068" name="Rectangle 3">
            <a:extLst>
              <a:ext uri="{FF2B5EF4-FFF2-40B4-BE49-F238E27FC236}">
                <a16:creationId xmlns:a16="http://schemas.microsoft.com/office/drawing/2014/main" id="{BCD18530-4A72-E1E6-675D-2CF64B09033D}"/>
              </a:ext>
            </a:extLst>
          </p:cNvPr>
          <p:cNvSpPr>
            <a:spLocks noChangeArrowheads="1"/>
          </p:cNvSpPr>
          <p:nvPr/>
        </p:nvSpPr>
        <p:spPr bwMode="auto">
          <a:xfrm>
            <a:off x="1393825" y="5924550"/>
            <a:ext cx="6184900" cy="7223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hangingPunct="1">
              <a:lnSpc>
                <a:spcPct val="120000"/>
              </a:lnSpc>
              <a:spcBef>
                <a:spcPct val="0"/>
              </a:spcBef>
              <a:buFontTx/>
              <a:buNone/>
            </a:pPr>
            <a:r>
              <a:rPr kumimoji="1" lang="ja-JP" altLang="en-US" sz="2000" b="0">
                <a:latin typeface="メイリオ" panose="020B0604030504040204" pitchFamily="50" charset="-128"/>
                <a:ea typeface="メイリオ" panose="020B0604030504040204" pitchFamily="50" charset="-128"/>
              </a:rPr>
              <a:t>依然としてモデル間で予測が大きく異なる。</a:t>
            </a:r>
            <a:endParaRPr kumimoji="1" lang="en-US" altLang="ja-JP" sz="2000" b="0">
              <a:latin typeface="メイリオ" panose="020B0604030504040204" pitchFamily="50" charset="-128"/>
              <a:ea typeface="メイリオ" panose="020B0604030504040204" pitchFamily="50" charset="-128"/>
            </a:endParaRPr>
          </a:p>
          <a:p>
            <a:pPr hangingPunct="1">
              <a:lnSpc>
                <a:spcPct val="120000"/>
              </a:lnSpc>
              <a:spcBef>
                <a:spcPct val="0"/>
              </a:spcBef>
              <a:buFontTx/>
              <a:buNone/>
            </a:pPr>
            <a:r>
              <a:rPr kumimoji="1" lang="ja-JP" altLang="en-US" sz="2000" b="0">
                <a:latin typeface="メイリオ" panose="020B0604030504040204" pitchFamily="50" charset="-128"/>
                <a:ea typeface="メイリオ" panose="020B0604030504040204" pitchFamily="50" charset="-128"/>
              </a:rPr>
              <a:t>その不確実性が、順調に狭まっている状況でもない。</a:t>
            </a:r>
            <a:endParaRPr kumimoji="1" lang="en-US" altLang="ja-JP" sz="2000" b="0">
              <a:latin typeface="メイリオ" panose="020B0604030504040204" pitchFamily="50" charset="-128"/>
              <a:ea typeface="メイリオ" panose="020B0604030504040204" pitchFamily="50" charset="-128"/>
            </a:endParaRPr>
          </a:p>
        </p:txBody>
      </p:sp>
      <p:pic>
        <p:nvPicPr>
          <p:cNvPr id="88069" name="Picture 23" descr="Stich2008">
            <a:extLst>
              <a:ext uri="{FF2B5EF4-FFF2-40B4-BE49-F238E27FC236}">
                <a16:creationId xmlns:a16="http://schemas.microsoft.com/office/drawing/2014/main" id="{291CA446-93EC-353F-380C-289D90CCEE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1184275"/>
            <a:ext cx="3086100"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0" name="Rectangle 9">
            <a:extLst>
              <a:ext uri="{FF2B5EF4-FFF2-40B4-BE49-F238E27FC236}">
                <a16:creationId xmlns:a16="http://schemas.microsoft.com/office/drawing/2014/main" id="{6EE616C8-1DCF-0F05-4A0D-49372513E932}"/>
              </a:ext>
            </a:extLst>
          </p:cNvPr>
          <p:cNvSpPr>
            <a:spLocks noChangeArrowheads="1"/>
          </p:cNvSpPr>
          <p:nvPr/>
        </p:nvSpPr>
        <p:spPr bwMode="auto">
          <a:xfrm>
            <a:off x="1263650" y="947738"/>
            <a:ext cx="22907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kumimoji="1" lang="en-US" altLang="ja-JP" sz="1600" b="0">
                <a:solidFill>
                  <a:srgbClr val="00B050"/>
                </a:solidFill>
              </a:rPr>
              <a:t>Sitch </a:t>
            </a:r>
            <a:r>
              <a:rPr kumimoji="1" lang="en-US" altLang="ja-JP" sz="1600" b="0" i="1">
                <a:solidFill>
                  <a:srgbClr val="00B050"/>
                </a:solidFill>
              </a:rPr>
              <a:t>et al.</a:t>
            </a:r>
            <a:r>
              <a:rPr kumimoji="1" lang="en-US" altLang="ja-JP" sz="1600" b="0">
                <a:solidFill>
                  <a:srgbClr val="00B050"/>
                </a:solidFill>
              </a:rPr>
              <a:t> (2008)</a:t>
            </a:r>
          </a:p>
        </p:txBody>
      </p:sp>
      <p:sp>
        <p:nvSpPr>
          <p:cNvPr id="71691" name="Rectangle 5">
            <a:extLst>
              <a:ext uri="{FF2B5EF4-FFF2-40B4-BE49-F238E27FC236}">
                <a16:creationId xmlns:a16="http://schemas.microsoft.com/office/drawing/2014/main" id="{5D1A9859-C55F-C6AB-015F-EB22A1D70B4F}"/>
              </a:ext>
            </a:extLst>
          </p:cNvPr>
          <p:cNvSpPr>
            <a:spLocks noChangeArrowheads="1"/>
          </p:cNvSpPr>
          <p:nvPr/>
        </p:nvSpPr>
        <p:spPr bwMode="auto">
          <a:xfrm>
            <a:off x="492125" y="346075"/>
            <a:ext cx="7988300" cy="654050"/>
          </a:xfrm>
          <a:prstGeom prst="rect">
            <a:avLst/>
          </a:prstGeom>
          <a:no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ja-JP" altLang="en-US" sz="2585" b="0" dirty="0">
                <a:solidFill>
                  <a:srgbClr val="0000FF"/>
                </a:solidFill>
                <a:latin typeface="メイリオ" panose="020B0604030504040204" pitchFamily="50" charset="-128"/>
                <a:ea typeface="メイリオ" panose="020B0604030504040204" pitchFamily="50" charset="-128"/>
              </a:rPr>
              <a:t>今世紀末までの全球炭素収支のモデル間比較</a:t>
            </a:r>
            <a:endParaRPr lang="ja-JP" altLang="en-US" sz="1662" b="0" dirty="0">
              <a:solidFill>
                <a:srgbClr val="0000FF"/>
              </a:solidFill>
              <a:latin typeface="メイリオ" panose="020B0604030504040204" pitchFamily="50" charset="-128"/>
              <a:ea typeface="メイリオ" panose="020B0604030504040204" pitchFamily="50" charset="-128"/>
            </a:endParaRPr>
          </a:p>
        </p:txBody>
      </p:sp>
      <p:pic>
        <p:nvPicPr>
          <p:cNvPr id="88072" name="図 2">
            <a:extLst>
              <a:ext uri="{FF2B5EF4-FFF2-40B4-BE49-F238E27FC236}">
                <a16:creationId xmlns:a16="http://schemas.microsoft.com/office/drawing/2014/main" id="{B68DB4EC-9D80-EC48-D8B8-12400AD8F1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8288" y="1285875"/>
            <a:ext cx="3694112"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3" name="右矢印 17">
            <a:extLst>
              <a:ext uri="{FF2B5EF4-FFF2-40B4-BE49-F238E27FC236}">
                <a16:creationId xmlns:a16="http://schemas.microsoft.com/office/drawing/2014/main" id="{B215A543-F616-4C46-851E-28FF24D10A8D}"/>
              </a:ext>
            </a:extLst>
          </p:cNvPr>
          <p:cNvSpPr>
            <a:spLocks noChangeArrowheads="1"/>
          </p:cNvSpPr>
          <p:nvPr/>
        </p:nvSpPr>
        <p:spPr bwMode="auto">
          <a:xfrm rot="5400000" flipV="1">
            <a:off x="7653338" y="3319462"/>
            <a:ext cx="1074738" cy="531813"/>
          </a:xfrm>
          <a:prstGeom prst="rightArrow">
            <a:avLst>
              <a:gd name="adj1" fmla="val 45750"/>
              <a:gd name="adj2" fmla="val 57025"/>
            </a:avLst>
          </a:prstGeom>
          <a:noFill/>
          <a:ln w="222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nchorCtr="1"/>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kumimoji="1" lang="ja-JP" altLang="en-US" sz="1600">
                <a:latin typeface="Calibri" panose="020F0502020204030204" pitchFamily="34" charset="0"/>
              </a:rPr>
              <a:t>放出</a:t>
            </a:r>
            <a:endParaRPr kumimoji="1" lang="en-US" altLang="ja-JP" sz="1600">
              <a:latin typeface="Calibri" panose="020F0502020204030204" pitchFamily="34" charset="0"/>
            </a:endParaRPr>
          </a:p>
        </p:txBody>
      </p:sp>
      <p:sp>
        <p:nvSpPr>
          <p:cNvPr id="88074" name="左矢印 20">
            <a:extLst>
              <a:ext uri="{FF2B5EF4-FFF2-40B4-BE49-F238E27FC236}">
                <a16:creationId xmlns:a16="http://schemas.microsoft.com/office/drawing/2014/main" id="{6786A4FD-6BBF-BCBA-FE5A-2E8B1A94CC55}"/>
              </a:ext>
            </a:extLst>
          </p:cNvPr>
          <p:cNvSpPr>
            <a:spLocks noChangeArrowheads="1"/>
          </p:cNvSpPr>
          <p:nvPr/>
        </p:nvSpPr>
        <p:spPr bwMode="auto">
          <a:xfrm rot="5400000" flipV="1">
            <a:off x="7660481" y="1945482"/>
            <a:ext cx="1063625" cy="531812"/>
          </a:xfrm>
          <a:prstGeom prst="leftArrow">
            <a:avLst>
              <a:gd name="adj1" fmla="val 50315"/>
              <a:gd name="adj2" fmla="val 47102"/>
            </a:avLst>
          </a:prstGeom>
          <a:noFill/>
          <a:ln w="222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nchorCtr="1"/>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kumimoji="1" lang="ja-JP" altLang="en-US" sz="1600">
                <a:latin typeface="Calibri" panose="020F0502020204030204" pitchFamily="34" charset="0"/>
              </a:rPr>
              <a:t>   吸収</a:t>
            </a:r>
            <a:endParaRPr kumimoji="1" lang="en-US" altLang="ja-JP" sz="2000">
              <a:latin typeface="Calibri" panose="020F0502020204030204" pitchFamily="34" charset="0"/>
            </a:endParaRPr>
          </a:p>
        </p:txBody>
      </p:sp>
      <p:sp>
        <p:nvSpPr>
          <p:cNvPr id="71690" name="Line 26">
            <a:extLst>
              <a:ext uri="{FF2B5EF4-FFF2-40B4-BE49-F238E27FC236}">
                <a16:creationId xmlns:a16="http://schemas.microsoft.com/office/drawing/2014/main" id="{CCE2C574-D078-0C50-6483-6F783666C8E9}"/>
              </a:ext>
            </a:extLst>
          </p:cNvPr>
          <p:cNvSpPr>
            <a:spLocks noChangeShapeType="1"/>
          </p:cNvSpPr>
          <p:nvPr/>
        </p:nvSpPr>
        <p:spPr bwMode="auto">
          <a:xfrm>
            <a:off x="1066800" y="2846388"/>
            <a:ext cx="7543800" cy="41275"/>
          </a:xfrm>
          <a:prstGeom prst="line">
            <a:avLst/>
          </a:prstGeom>
          <a:noFill/>
          <a:ln w="19050">
            <a:solidFill>
              <a:schemeClr val="tx1"/>
            </a:solidFill>
            <a:round/>
            <a:headEnd/>
            <a:tailEnd type="none" w="lg" len="lg"/>
          </a:ln>
        </p:spPr>
        <p:txBody>
          <a:bodyPr/>
          <a:lstStyle/>
          <a:p>
            <a:pPr>
              <a:defRPr/>
            </a:pPr>
            <a:endParaRPr lang="ja-JP" altLang="en-US" sz="1477"/>
          </a:p>
        </p:txBody>
      </p:sp>
      <p:sp>
        <p:nvSpPr>
          <p:cNvPr id="88076" name="Rectangle 9">
            <a:extLst>
              <a:ext uri="{FF2B5EF4-FFF2-40B4-BE49-F238E27FC236}">
                <a16:creationId xmlns:a16="http://schemas.microsoft.com/office/drawing/2014/main" id="{DF9F221D-B122-7D94-8EA4-90DD10B6661F}"/>
              </a:ext>
            </a:extLst>
          </p:cNvPr>
          <p:cNvSpPr>
            <a:spLocks noChangeArrowheads="1"/>
          </p:cNvSpPr>
          <p:nvPr/>
        </p:nvSpPr>
        <p:spPr bwMode="auto">
          <a:xfrm>
            <a:off x="4829175" y="1158875"/>
            <a:ext cx="2660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kumimoji="1" lang="en-US" altLang="ja-JP" sz="1600" b="0">
                <a:solidFill>
                  <a:srgbClr val="00B050"/>
                </a:solidFill>
              </a:rPr>
              <a:t>Friedlingstein </a:t>
            </a:r>
            <a:r>
              <a:rPr kumimoji="1" lang="en-US" altLang="ja-JP" sz="1600" b="0" i="1">
                <a:solidFill>
                  <a:srgbClr val="00B050"/>
                </a:solidFill>
              </a:rPr>
              <a:t>et al.</a:t>
            </a:r>
            <a:r>
              <a:rPr kumimoji="1" lang="en-US" altLang="ja-JP" sz="1600" b="0">
                <a:solidFill>
                  <a:srgbClr val="00B050"/>
                </a:solidFill>
              </a:rPr>
              <a:t> (2014)</a:t>
            </a:r>
          </a:p>
        </p:txBody>
      </p:sp>
      <p:sp>
        <p:nvSpPr>
          <p:cNvPr id="88077" name="楕円 4">
            <a:extLst>
              <a:ext uri="{FF2B5EF4-FFF2-40B4-BE49-F238E27FC236}">
                <a16:creationId xmlns:a16="http://schemas.microsoft.com/office/drawing/2014/main" id="{71A58345-9168-3F07-DB32-23BD5896A2C3}"/>
              </a:ext>
            </a:extLst>
          </p:cNvPr>
          <p:cNvSpPr>
            <a:spLocks noChangeArrowheads="1"/>
          </p:cNvSpPr>
          <p:nvPr/>
        </p:nvSpPr>
        <p:spPr bwMode="auto">
          <a:xfrm>
            <a:off x="4953000" y="1730375"/>
            <a:ext cx="434975" cy="325438"/>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88078" name="テキスト ボックス 2">
            <a:extLst>
              <a:ext uri="{FF2B5EF4-FFF2-40B4-BE49-F238E27FC236}">
                <a16:creationId xmlns:a16="http://schemas.microsoft.com/office/drawing/2014/main" id="{822032FE-9C11-C930-86AD-8986C3B355EE}"/>
              </a:ext>
            </a:extLst>
          </p:cNvPr>
          <p:cNvSpPr txBox="1">
            <a:spLocks noChangeArrowheads="1"/>
          </p:cNvSpPr>
          <p:nvPr/>
        </p:nvSpPr>
        <p:spPr bwMode="auto">
          <a:xfrm>
            <a:off x="2592388" y="1443038"/>
            <a:ext cx="1295400"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hangingPunct="1">
              <a:spcBef>
                <a:spcPct val="0"/>
              </a:spcBef>
              <a:buFontTx/>
              <a:buNone/>
            </a:pPr>
            <a:r>
              <a:rPr lang="en-US" altLang="ja-JP" sz="1000" b="0">
                <a:cs typeface="Arial" panose="020B0604020202020204" pitchFamily="34" charset="0"/>
              </a:rPr>
              <a:t>@ IPCC A1F1 emission scenario</a:t>
            </a:r>
          </a:p>
        </p:txBody>
      </p:sp>
      <p:pic>
        <p:nvPicPr>
          <p:cNvPr id="88079" name="図 4">
            <a:extLst>
              <a:ext uri="{FF2B5EF4-FFF2-40B4-BE49-F238E27FC236}">
                <a16:creationId xmlns:a16="http://schemas.microsoft.com/office/drawing/2014/main" id="{1D8B74D8-1F9B-A0EA-D9A8-E62BFF43AD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575" y="4022725"/>
            <a:ext cx="233362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80" name="図 6">
            <a:extLst>
              <a:ext uri="{FF2B5EF4-FFF2-40B4-BE49-F238E27FC236}">
                <a16:creationId xmlns:a16="http://schemas.microsoft.com/office/drawing/2014/main" id="{1E6359A3-FBE9-347E-2ACB-2B688DE578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863" y="4213225"/>
            <a:ext cx="5016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1" name="Rectangle 9">
            <a:extLst>
              <a:ext uri="{FF2B5EF4-FFF2-40B4-BE49-F238E27FC236}">
                <a16:creationId xmlns:a16="http://schemas.microsoft.com/office/drawing/2014/main" id="{5D448718-5B91-4AB0-2C68-C9B59C3E824E}"/>
              </a:ext>
            </a:extLst>
          </p:cNvPr>
          <p:cNvSpPr>
            <a:spLocks noChangeArrowheads="1"/>
          </p:cNvSpPr>
          <p:nvPr/>
        </p:nvSpPr>
        <p:spPr bwMode="auto">
          <a:xfrm>
            <a:off x="2570163" y="4764088"/>
            <a:ext cx="2290762"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kumimoji="1" lang="ja-JP" altLang="en-US" sz="1600" b="0">
                <a:solidFill>
                  <a:srgbClr val="00B050"/>
                </a:solidFill>
              </a:rPr>
              <a:t>←</a:t>
            </a:r>
            <a:r>
              <a:rPr kumimoji="1" lang="en-US" altLang="ja-JP" sz="1600" b="0">
                <a:solidFill>
                  <a:srgbClr val="00B050"/>
                </a:solidFill>
              </a:rPr>
              <a:t>IPCC</a:t>
            </a:r>
            <a:r>
              <a:rPr kumimoji="1" lang="ja-JP" altLang="en-US" sz="1600" b="0">
                <a:solidFill>
                  <a:srgbClr val="00B050"/>
                </a:solidFill>
              </a:rPr>
              <a:t>第</a:t>
            </a:r>
            <a:r>
              <a:rPr kumimoji="1" lang="en-US" altLang="ja-JP" sz="1600" b="0">
                <a:solidFill>
                  <a:srgbClr val="00B050"/>
                </a:solidFill>
              </a:rPr>
              <a:t>6</a:t>
            </a:r>
            <a:r>
              <a:rPr kumimoji="1" lang="ja-JP" altLang="en-US" sz="1600" b="0">
                <a:solidFill>
                  <a:srgbClr val="00B050"/>
                </a:solidFill>
              </a:rPr>
              <a:t>次レポート</a:t>
            </a:r>
            <a:endParaRPr kumimoji="1" lang="en-US" altLang="ja-JP" sz="1600" b="0">
              <a:solidFill>
                <a:srgbClr val="00B050"/>
              </a:solidFill>
            </a:endParaRPr>
          </a:p>
          <a:p>
            <a:pPr algn="r" eaLnBrk="1" hangingPunct="1">
              <a:spcBef>
                <a:spcPct val="0"/>
              </a:spcBef>
              <a:buFontTx/>
              <a:buNone/>
            </a:pPr>
            <a:r>
              <a:rPr kumimoji="1" lang="ja-JP" altLang="en-US" sz="1600" b="0">
                <a:solidFill>
                  <a:srgbClr val="00B050"/>
                </a:solidFill>
              </a:rPr>
              <a:t>（</a:t>
            </a:r>
            <a:r>
              <a:rPr kumimoji="1" lang="en-US" altLang="ja-JP" sz="1600" b="0">
                <a:solidFill>
                  <a:srgbClr val="00B050"/>
                </a:solidFill>
              </a:rPr>
              <a:t>2021</a:t>
            </a:r>
            <a:r>
              <a:rPr kumimoji="1" lang="ja-JP" altLang="en-US" sz="1600" b="0">
                <a:solidFill>
                  <a:srgbClr val="00B050"/>
                </a:solidFill>
              </a:rPr>
              <a:t>年）</a:t>
            </a:r>
            <a:endParaRPr kumimoji="1" lang="en-US" altLang="ja-JP" sz="1600" b="0">
              <a:solidFill>
                <a:srgbClr val="00B05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正方形/長方形 25">
            <a:extLst>
              <a:ext uri="{FF2B5EF4-FFF2-40B4-BE49-F238E27FC236}">
                <a16:creationId xmlns:a16="http://schemas.microsoft.com/office/drawing/2014/main" id="{7F761076-2A6F-2F48-8A73-645E648C3A5A}"/>
              </a:ext>
            </a:extLst>
          </p:cNvPr>
          <p:cNvSpPr>
            <a:spLocks noChangeArrowheads="1"/>
          </p:cNvSpPr>
          <p:nvPr/>
        </p:nvSpPr>
        <p:spPr bwMode="auto">
          <a:xfrm>
            <a:off x="4648200" y="1066800"/>
            <a:ext cx="4252913" cy="3582988"/>
          </a:xfrm>
          <a:prstGeom prst="rect">
            <a:avLst/>
          </a:prstGeom>
          <a:solidFill>
            <a:schemeClr val="bg1"/>
          </a:solidFill>
          <a:ln w="9525" algn="ctr">
            <a:solidFill>
              <a:schemeClr val="tx1"/>
            </a:solidFill>
            <a:round/>
            <a:headEnd/>
            <a:tailEnd/>
          </a:ln>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90115" name="正方形/長方形 24">
            <a:extLst>
              <a:ext uri="{FF2B5EF4-FFF2-40B4-BE49-F238E27FC236}">
                <a16:creationId xmlns:a16="http://schemas.microsoft.com/office/drawing/2014/main" id="{0B806983-6B64-3E12-04ED-BBF97719D846}"/>
              </a:ext>
            </a:extLst>
          </p:cNvPr>
          <p:cNvSpPr>
            <a:spLocks noChangeArrowheads="1"/>
          </p:cNvSpPr>
          <p:nvPr/>
        </p:nvSpPr>
        <p:spPr bwMode="auto">
          <a:xfrm>
            <a:off x="228600" y="1066800"/>
            <a:ext cx="4252913" cy="3582988"/>
          </a:xfrm>
          <a:prstGeom prst="rect">
            <a:avLst/>
          </a:prstGeom>
          <a:solidFill>
            <a:schemeClr val="bg1"/>
          </a:solidFill>
          <a:ln w="9525" algn="ctr">
            <a:solidFill>
              <a:schemeClr val="tx1"/>
            </a:solidFill>
            <a:round/>
            <a:headEnd/>
            <a:tailEnd/>
          </a:ln>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90116" name="テキスト ボックス 5">
            <a:extLst>
              <a:ext uri="{FF2B5EF4-FFF2-40B4-BE49-F238E27FC236}">
                <a16:creationId xmlns:a16="http://schemas.microsoft.com/office/drawing/2014/main" id="{0890DB8D-C301-28B7-F609-1B50DCA36AE1}"/>
              </a:ext>
            </a:extLst>
          </p:cNvPr>
          <p:cNvSpPr txBox="1">
            <a:spLocks noChangeArrowheads="1"/>
          </p:cNvSpPr>
          <p:nvPr/>
        </p:nvSpPr>
        <p:spPr bwMode="auto">
          <a:xfrm>
            <a:off x="5715000" y="4699000"/>
            <a:ext cx="34242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1200" b="0">
                <a:latin typeface="メイリオ" panose="020B0604030504040204" pitchFamily="50" charset="-128"/>
                <a:ea typeface="メイリオ" panose="020B0604030504040204" pitchFamily="50" charset="-128"/>
              </a:rPr>
              <a:t>出典：</a:t>
            </a:r>
            <a:r>
              <a:rPr kumimoji="1" lang="en-US" altLang="ja-JP" sz="1200" b="0">
                <a:latin typeface="メイリオ" panose="020B0604030504040204" pitchFamily="50" charset="-128"/>
                <a:ea typeface="メイリオ" panose="020B0604030504040204" pitchFamily="50" charset="-128"/>
              </a:rPr>
              <a:t>Carvalhais</a:t>
            </a:r>
            <a:r>
              <a:rPr kumimoji="1" lang="ja-JP" altLang="en-US" sz="1200" b="0">
                <a:latin typeface="メイリオ" panose="020B0604030504040204" pitchFamily="50" charset="-128"/>
                <a:ea typeface="メイリオ" panose="020B0604030504040204" pitchFamily="50" charset="-128"/>
              </a:rPr>
              <a:t>ら</a:t>
            </a:r>
            <a:r>
              <a:rPr kumimoji="1" lang="en-US" altLang="ja-JP" sz="1200" b="0">
                <a:latin typeface="メイリオ" panose="020B0604030504040204" pitchFamily="50" charset="-128"/>
                <a:ea typeface="メイリオ" panose="020B0604030504040204" pitchFamily="50" charset="-128"/>
              </a:rPr>
              <a:t>(2014) </a:t>
            </a:r>
            <a:r>
              <a:rPr kumimoji="1" lang="en-US" altLang="ja-JP" sz="1200" b="0" i="1">
                <a:latin typeface="メイリオ" panose="020B0604030504040204" pitchFamily="50" charset="-128"/>
                <a:ea typeface="メイリオ" panose="020B0604030504040204" pitchFamily="50" charset="-128"/>
              </a:rPr>
              <a:t>Nature </a:t>
            </a:r>
            <a:r>
              <a:rPr kumimoji="1" lang="en-US" altLang="ja-JP" sz="1200" b="0">
                <a:latin typeface="メイリオ" panose="020B0604030504040204" pitchFamily="50" charset="-128"/>
                <a:ea typeface="メイリオ" panose="020B0604030504040204" pitchFamily="50" charset="-128"/>
              </a:rPr>
              <a:t>514</a:t>
            </a:r>
            <a:endParaRPr kumimoji="1" lang="ja-JP" altLang="en-US" sz="1200" b="0">
              <a:latin typeface="メイリオ" panose="020B0604030504040204" pitchFamily="50" charset="-128"/>
              <a:ea typeface="メイリオ" panose="020B0604030504040204" pitchFamily="50" charset="-128"/>
            </a:endParaRPr>
          </a:p>
        </p:txBody>
      </p:sp>
      <p:sp>
        <p:nvSpPr>
          <p:cNvPr id="90117" name="Rectangle 5">
            <a:extLst>
              <a:ext uri="{FF2B5EF4-FFF2-40B4-BE49-F238E27FC236}">
                <a16:creationId xmlns:a16="http://schemas.microsoft.com/office/drawing/2014/main" id="{E151966D-EF39-468B-6392-4EEDF5BF90A3}"/>
              </a:ext>
            </a:extLst>
          </p:cNvPr>
          <p:cNvSpPr>
            <a:spLocks noChangeArrowheads="1"/>
          </p:cNvSpPr>
          <p:nvPr/>
        </p:nvSpPr>
        <p:spPr bwMode="auto">
          <a:xfrm>
            <a:off x="381000" y="230188"/>
            <a:ext cx="82296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FF"/>
                </a:solidFill>
                <a:latin typeface="メイリオ" panose="020B0604030504040204" pitchFamily="50" charset="-128"/>
                <a:ea typeface="メイリオ" panose="020B0604030504040204" pitchFamily="50" charset="-128"/>
              </a:rPr>
              <a:t>陸域生態系モデルの現状</a:t>
            </a:r>
          </a:p>
        </p:txBody>
      </p:sp>
      <p:sp>
        <p:nvSpPr>
          <p:cNvPr id="90118" name="テキスト ボックス 4">
            <a:extLst>
              <a:ext uri="{FF2B5EF4-FFF2-40B4-BE49-F238E27FC236}">
                <a16:creationId xmlns:a16="http://schemas.microsoft.com/office/drawing/2014/main" id="{28A72D2A-4638-5D26-969C-AAF02C3421E7}"/>
              </a:ext>
            </a:extLst>
          </p:cNvPr>
          <p:cNvSpPr txBox="1">
            <a:spLocks noChangeArrowheads="1"/>
          </p:cNvSpPr>
          <p:nvPr/>
        </p:nvSpPr>
        <p:spPr bwMode="auto">
          <a:xfrm>
            <a:off x="409575" y="1196975"/>
            <a:ext cx="3857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2000" b="0">
                <a:latin typeface="メイリオ" panose="020B0604030504040204" pitchFamily="50" charset="-128"/>
                <a:ea typeface="メイリオ" panose="020B0604030504040204" pitchFamily="50" charset="-128"/>
              </a:rPr>
              <a:t>光合成で陸面に取り込まれた炭素の回転率（緯度方向の分布）</a:t>
            </a:r>
          </a:p>
        </p:txBody>
      </p:sp>
      <p:pic>
        <p:nvPicPr>
          <p:cNvPr id="90119" name="図 9">
            <a:extLst>
              <a:ext uri="{FF2B5EF4-FFF2-40B4-BE49-F238E27FC236}">
                <a16:creationId xmlns:a16="http://schemas.microsoft.com/office/drawing/2014/main" id="{151B1F7B-20ED-6609-7EA7-DA07A18818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 y="2322513"/>
            <a:ext cx="4038600"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図 10">
            <a:extLst>
              <a:ext uri="{FF2B5EF4-FFF2-40B4-BE49-F238E27FC236}">
                <a16:creationId xmlns:a16="http://schemas.microsoft.com/office/drawing/2014/main" id="{4EA2D974-955F-ABFC-0FD8-F175C72D8A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9163" y="1752600"/>
            <a:ext cx="40386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1" name="Text Box 25">
            <a:extLst>
              <a:ext uri="{FF2B5EF4-FFF2-40B4-BE49-F238E27FC236}">
                <a16:creationId xmlns:a16="http://schemas.microsoft.com/office/drawing/2014/main" id="{E44B2092-8480-61B7-DBDD-F053751475E7}"/>
              </a:ext>
            </a:extLst>
          </p:cNvPr>
          <p:cNvSpPr txBox="1">
            <a:spLocks noChangeArrowheads="1"/>
          </p:cNvSpPr>
          <p:nvPr/>
        </p:nvSpPr>
        <p:spPr bwMode="auto">
          <a:xfrm>
            <a:off x="409575" y="1949450"/>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2000">
                <a:solidFill>
                  <a:srgbClr val="336600"/>
                </a:solidFill>
                <a:latin typeface="メイリオ" panose="020B0604030504040204" pitchFamily="50" charset="-128"/>
                <a:ea typeface="メイリオ" panose="020B0604030504040204" pitchFamily="50" charset="-128"/>
              </a:rPr>
              <a:t>実測ベース</a:t>
            </a:r>
          </a:p>
        </p:txBody>
      </p:sp>
      <p:sp>
        <p:nvSpPr>
          <p:cNvPr id="90122" name="Text Box 25">
            <a:extLst>
              <a:ext uri="{FF2B5EF4-FFF2-40B4-BE49-F238E27FC236}">
                <a16:creationId xmlns:a16="http://schemas.microsoft.com/office/drawing/2014/main" id="{28896578-6271-D619-9ECB-B99E8EE6E9EB}"/>
              </a:ext>
            </a:extLst>
          </p:cNvPr>
          <p:cNvSpPr txBox="1">
            <a:spLocks noChangeArrowheads="1"/>
          </p:cNvSpPr>
          <p:nvPr/>
        </p:nvSpPr>
        <p:spPr bwMode="auto">
          <a:xfrm>
            <a:off x="2209800" y="1949450"/>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2000">
                <a:solidFill>
                  <a:srgbClr val="336600"/>
                </a:solidFill>
                <a:latin typeface="メイリオ" panose="020B0604030504040204" pitchFamily="50" charset="-128"/>
                <a:ea typeface="メイリオ" panose="020B0604030504040204" pitchFamily="50" charset="-128"/>
              </a:rPr>
              <a:t>シミュレーション</a:t>
            </a:r>
          </a:p>
        </p:txBody>
      </p:sp>
      <p:sp>
        <p:nvSpPr>
          <p:cNvPr id="90123" name="テキスト ボックス 4">
            <a:extLst>
              <a:ext uri="{FF2B5EF4-FFF2-40B4-BE49-F238E27FC236}">
                <a16:creationId xmlns:a16="http://schemas.microsoft.com/office/drawing/2014/main" id="{9130CF37-DDA5-CA1C-C0CF-5A4C87A4685D}"/>
              </a:ext>
            </a:extLst>
          </p:cNvPr>
          <p:cNvSpPr txBox="1">
            <a:spLocks noChangeArrowheads="1"/>
          </p:cNvSpPr>
          <p:nvPr/>
        </p:nvSpPr>
        <p:spPr bwMode="auto">
          <a:xfrm>
            <a:off x="538163" y="5105400"/>
            <a:ext cx="8148637" cy="14382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just">
              <a:lnSpc>
                <a:spcPct val="150000"/>
              </a:lnSpc>
              <a:spcBef>
                <a:spcPct val="0"/>
              </a:spcBef>
              <a:buFontTx/>
              <a:buNone/>
            </a:pPr>
            <a:r>
              <a:rPr kumimoji="1" lang="ja-JP" altLang="en-US" sz="2000" b="0">
                <a:latin typeface="メイリオ" panose="020B0604030504040204" pitchFamily="50" charset="-128"/>
                <a:ea typeface="メイリオ" panose="020B0604030504040204" pitchFamily="50" charset="-128"/>
              </a:rPr>
              <a:t>現在の気候条件でシミュレーションの結果を一致させているモデルの構造が、</a:t>
            </a:r>
            <a:r>
              <a:rPr kumimoji="1" lang="ja-JP" altLang="en-US" sz="2000" b="0">
                <a:solidFill>
                  <a:srgbClr val="FF0000"/>
                </a:solidFill>
                <a:latin typeface="メイリオ" panose="020B0604030504040204" pitchFamily="50" charset="-128"/>
                <a:ea typeface="メイリオ" panose="020B0604030504040204" pitchFamily="50" charset="-128"/>
              </a:rPr>
              <a:t>現実のメカニズムを的確に反映していない可能性が高い</a:t>
            </a:r>
            <a:r>
              <a:rPr kumimoji="1" lang="ja-JP" altLang="en-US" sz="2000" b="0">
                <a:latin typeface="メイリオ" panose="020B0604030504040204" pitchFamily="50" charset="-128"/>
                <a:ea typeface="メイリオ" panose="020B0604030504040204" pitchFamily="50" charset="-128"/>
              </a:rPr>
              <a:t>。</a:t>
            </a:r>
            <a:endParaRPr kumimoji="1" lang="en-US" altLang="ja-JP" sz="2000" b="0">
              <a:latin typeface="メイリオ" panose="020B0604030504040204" pitchFamily="50" charset="-128"/>
              <a:ea typeface="メイリオ" panose="020B0604030504040204" pitchFamily="50" charset="-128"/>
            </a:endParaRPr>
          </a:p>
          <a:p>
            <a:pPr algn="just">
              <a:lnSpc>
                <a:spcPct val="150000"/>
              </a:lnSpc>
              <a:spcBef>
                <a:spcPct val="0"/>
              </a:spcBef>
              <a:buFontTx/>
              <a:buNone/>
            </a:pPr>
            <a:r>
              <a:rPr kumimoji="1" lang="ja-JP" altLang="en-US" sz="2000" b="0">
                <a:latin typeface="メイリオ" panose="020B0604030504040204" pitchFamily="50" charset="-128"/>
                <a:ea typeface="メイリオ" panose="020B0604030504040204" pitchFamily="50" charset="-128"/>
              </a:rPr>
              <a:t>気候変動への応答の予測信頼性が低いのも、当然。</a:t>
            </a:r>
          </a:p>
        </p:txBody>
      </p:sp>
      <p:sp>
        <p:nvSpPr>
          <p:cNvPr id="90124" name="Text Box 25">
            <a:extLst>
              <a:ext uri="{FF2B5EF4-FFF2-40B4-BE49-F238E27FC236}">
                <a16:creationId xmlns:a16="http://schemas.microsoft.com/office/drawing/2014/main" id="{6AA1A9B6-1C09-6EC8-8F30-2E05C221D4FB}"/>
              </a:ext>
            </a:extLst>
          </p:cNvPr>
          <p:cNvSpPr txBox="1">
            <a:spLocks noChangeArrowheads="1"/>
          </p:cNvSpPr>
          <p:nvPr/>
        </p:nvSpPr>
        <p:spPr bwMode="auto">
          <a:xfrm>
            <a:off x="4919663" y="1295400"/>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2000">
                <a:solidFill>
                  <a:srgbClr val="336600"/>
                </a:solidFill>
                <a:latin typeface="メイリオ" panose="020B0604030504040204" pitchFamily="50" charset="-128"/>
                <a:ea typeface="メイリオ" panose="020B0604030504040204" pitchFamily="50" charset="-128"/>
              </a:rPr>
              <a:t>気温感受性</a:t>
            </a:r>
          </a:p>
        </p:txBody>
      </p:sp>
      <p:sp>
        <p:nvSpPr>
          <p:cNvPr id="90125" name="Text Box 25">
            <a:extLst>
              <a:ext uri="{FF2B5EF4-FFF2-40B4-BE49-F238E27FC236}">
                <a16:creationId xmlns:a16="http://schemas.microsoft.com/office/drawing/2014/main" id="{2E57A9DD-0681-0A6D-377B-3C1B31560C11}"/>
              </a:ext>
            </a:extLst>
          </p:cNvPr>
          <p:cNvSpPr txBox="1">
            <a:spLocks noChangeArrowheads="1"/>
          </p:cNvSpPr>
          <p:nvPr/>
        </p:nvSpPr>
        <p:spPr bwMode="auto">
          <a:xfrm>
            <a:off x="6843713" y="1276350"/>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2000">
                <a:solidFill>
                  <a:srgbClr val="336600"/>
                </a:solidFill>
                <a:latin typeface="メイリオ" panose="020B0604030504040204" pitchFamily="50" charset="-128"/>
                <a:ea typeface="メイリオ" panose="020B0604030504040204" pitchFamily="50" charset="-128"/>
              </a:rPr>
              <a:t>降水量感受性</a:t>
            </a:r>
          </a:p>
        </p:txBody>
      </p:sp>
      <p:grpSp>
        <p:nvGrpSpPr>
          <p:cNvPr id="90126" name="グループ化 22">
            <a:extLst>
              <a:ext uri="{FF2B5EF4-FFF2-40B4-BE49-F238E27FC236}">
                <a16:creationId xmlns:a16="http://schemas.microsoft.com/office/drawing/2014/main" id="{436BBC64-FE4F-A5D1-132F-7B1C6B78B649}"/>
              </a:ext>
            </a:extLst>
          </p:cNvPr>
          <p:cNvGrpSpPr>
            <a:grpSpLocks/>
          </p:cNvGrpSpPr>
          <p:nvPr/>
        </p:nvGrpSpPr>
        <p:grpSpPr bwMode="auto">
          <a:xfrm>
            <a:off x="5834063" y="3879850"/>
            <a:ext cx="2243137" cy="630238"/>
            <a:chOff x="5372100" y="4640328"/>
            <a:chExt cx="2243137" cy="630942"/>
          </a:xfrm>
        </p:grpSpPr>
        <p:sp>
          <p:nvSpPr>
            <p:cNvPr id="90127" name="正方形/長方形 21">
              <a:extLst>
                <a:ext uri="{FF2B5EF4-FFF2-40B4-BE49-F238E27FC236}">
                  <a16:creationId xmlns:a16="http://schemas.microsoft.com/office/drawing/2014/main" id="{249A31D5-2ACF-C27D-BC9F-C23602F95101}"/>
                </a:ext>
              </a:extLst>
            </p:cNvPr>
            <p:cNvSpPr>
              <a:spLocks noChangeArrowheads="1"/>
            </p:cNvSpPr>
            <p:nvPr/>
          </p:nvSpPr>
          <p:spPr bwMode="auto">
            <a:xfrm>
              <a:off x="5372100" y="4667196"/>
              <a:ext cx="2095500" cy="604074"/>
            </a:xfrm>
            <a:prstGeom prst="rect">
              <a:avLst/>
            </a:prstGeom>
            <a:solidFill>
              <a:schemeClr val="bg1"/>
            </a:solidFill>
            <a:ln w="9525" algn="ctr">
              <a:solidFill>
                <a:schemeClr val="tx1"/>
              </a:solidFill>
              <a:prstDash val="dash"/>
              <a:round/>
              <a:headEnd/>
              <a:tailEnd/>
            </a:ln>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cxnSp>
          <p:nvCxnSpPr>
            <p:cNvPr id="90128" name="直線コネクタ 18">
              <a:extLst>
                <a:ext uri="{FF2B5EF4-FFF2-40B4-BE49-F238E27FC236}">
                  <a16:creationId xmlns:a16="http://schemas.microsoft.com/office/drawing/2014/main" id="{EAA199C7-6C78-0CBE-46D9-58ABD22E7D27}"/>
                </a:ext>
              </a:extLst>
            </p:cNvPr>
            <p:cNvCxnSpPr>
              <a:cxnSpLocks noChangeShapeType="1"/>
            </p:cNvCxnSpPr>
            <p:nvPr/>
          </p:nvCxnSpPr>
          <p:spPr bwMode="auto">
            <a:xfrm>
              <a:off x="5448300" y="5105400"/>
              <a:ext cx="685800" cy="0"/>
            </a:xfrm>
            <a:prstGeom prst="line">
              <a:avLst/>
            </a:prstGeom>
            <a:noFill/>
            <a:ln w="44450" algn="ctr">
              <a:solidFill>
                <a:srgbClr val="FF9933"/>
              </a:solidFill>
              <a:round/>
              <a:headEnd/>
              <a:tailEnd/>
            </a:ln>
            <a:extLst>
              <a:ext uri="{909E8E84-426E-40DD-AFC4-6F175D3DCCD1}">
                <a14:hiddenFill xmlns:a14="http://schemas.microsoft.com/office/drawing/2010/main">
                  <a:noFill/>
                </a14:hiddenFill>
              </a:ext>
            </a:extLst>
          </p:spPr>
        </p:cxnSp>
        <p:cxnSp>
          <p:nvCxnSpPr>
            <p:cNvPr id="90129" name="直線コネクタ 19">
              <a:extLst>
                <a:ext uri="{FF2B5EF4-FFF2-40B4-BE49-F238E27FC236}">
                  <a16:creationId xmlns:a16="http://schemas.microsoft.com/office/drawing/2014/main" id="{95375D00-0766-D62C-2543-047A23437634}"/>
                </a:ext>
              </a:extLst>
            </p:cNvPr>
            <p:cNvCxnSpPr>
              <a:cxnSpLocks noChangeShapeType="1"/>
            </p:cNvCxnSpPr>
            <p:nvPr/>
          </p:nvCxnSpPr>
          <p:spPr bwMode="auto">
            <a:xfrm>
              <a:off x="5476875" y="4829175"/>
              <a:ext cx="685800" cy="0"/>
            </a:xfrm>
            <a:prstGeom prst="line">
              <a:avLst/>
            </a:prstGeom>
            <a:noFill/>
            <a:ln w="44450" algn="ctr">
              <a:solidFill>
                <a:srgbClr val="0070C0"/>
              </a:solidFill>
              <a:round/>
              <a:headEnd/>
              <a:tailEnd/>
            </a:ln>
            <a:extLst>
              <a:ext uri="{909E8E84-426E-40DD-AFC4-6F175D3DCCD1}">
                <a14:hiddenFill xmlns:a14="http://schemas.microsoft.com/office/drawing/2010/main">
                  <a:noFill/>
                </a14:hiddenFill>
              </a:ext>
            </a:extLst>
          </p:spPr>
        </p:cxnSp>
        <p:sp>
          <p:nvSpPr>
            <p:cNvPr id="90130" name="テキスト ボックス 5">
              <a:extLst>
                <a:ext uri="{FF2B5EF4-FFF2-40B4-BE49-F238E27FC236}">
                  <a16:creationId xmlns:a16="http://schemas.microsoft.com/office/drawing/2014/main" id="{7DC14586-2742-602C-7A2E-BBDAFD9BCEEA}"/>
                </a:ext>
              </a:extLst>
            </p:cNvPr>
            <p:cNvSpPr txBox="1">
              <a:spLocks noChangeArrowheads="1"/>
            </p:cNvSpPr>
            <p:nvPr/>
          </p:nvSpPr>
          <p:spPr bwMode="auto">
            <a:xfrm>
              <a:off x="6134100" y="4640328"/>
              <a:ext cx="1481137"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nSpc>
                  <a:spcPct val="150000"/>
                </a:lnSpc>
                <a:spcBef>
                  <a:spcPct val="0"/>
                </a:spcBef>
                <a:spcAft>
                  <a:spcPts val="600"/>
                </a:spcAft>
                <a:buFontTx/>
                <a:buNone/>
              </a:pPr>
              <a:r>
                <a:rPr kumimoji="1" lang="ja-JP" altLang="en-US" sz="1200" b="0">
                  <a:latin typeface="メイリオ" panose="020B0604030504040204" pitchFamily="50" charset="-128"/>
                  <a:ea typeface="メイリオ" panose="020B0604030504040204" pitchFamily="50" charset="-128"/>
                </a:rPr>
                <a:t>実測ベース</a:t>
              </a:r>
              <a:endParaRPr kumimoji="1" lang="en-US" altLang="ja-JP" sz="1200" b="0">
                <a:latin typeface="メイリオ" panose="020B0604030504040204" pitchFamily="50" charset="-128"/>
                <a:ea typeface="メイリオ" panose="020B0604030504040204" pitchFamily="50" charset="-128"/>
              </a:endParaRPr>
            </a:p>
            <a:p>
              <a:pPr>
                <a:spcBef>
                  <a:spcPct val="0"/>
                </a:spcBef>
                <a:buFontTx/>
                <a:buNone/>
              </a:pPr>
              <a:r>
                <a:rPr kumimoji="1" lang="ja-JP" altLang="en-US" sz="1200" b="0">
                  <a:latin typeface="メイリオ" panose="020B0604030504040204" pitchFamily="50" charset="-128"/>
                  <a:ea typeface="メイリオ" panose="020B0604030504040204" pitchFamily="50" charset="-128"/>
                </a:rPr>
                <a:t>シミュレーション</a:t>
              </a: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正方形/長方形 24">
            <a:extLst>
              <a:ext uri="{FF2B5EF4-FFF2-40B4-BE49-F238E27FC236}">
                <a16:creationId xmlns:a16="http://schemas.microsoft.com/office/drawing/2014/main" id="{84A3A65A-6A8B-03B4-3586-9594CE001BA4}"/>
              </a:ext>
            </a:extLst>
          </p:cNvPr>
          <p:cNvSpPr>
            <a:spLocks noChangeArrowheads="1"/>
          </p:cNvSpPr>
          <p:nvPr/>
        </p:nvSpPr>
        <p:spPr bwMode="auto">
          <a:xfrm>
            <a:off x="5257800" y="1319213"/>
            <a:ext cx="3343275" cy="4852987"/>
          </a:xfrm>
          <a:prstGeom prst="rect">
            <a:avLst/>
          </a:prstGeom>
          <a:solidFill>
            <a:schemeClr val="bg1"/>
          </a:solidFill>
          <a:ln w="9525" algn="ctr">
            <a:solidFill>
              <a:schemeClr val="tx1"/>
            </a:solidFill>
            <a:round/>
            <a:headEnd/>
            <a:tailEnd/>
          </a:ln>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6000"/>
              </a:lnSpc>
              <a:spcBef>
                <a:spcPct val="0"/>
              </a:spcBef>
              <a:buClr>
                <a:srgbClr val="000000"/>
              </a:buClr>
              <a:buSzPct val="45000"/>
              <a:buFont typeface="StarSymbol"/>
              <a:buNone/>
              <a:defRPr/>
            </a:pPr>
            <a:endParaRPr lang="ja-JP" altLang="en-US" sz="1477" b="0">
              <a:latin typeface="メイリオ" panose="020B0604030504040204" pitchFamily="50" charset="-128"/>
              <a:ea typeface="メイリオ" panose="020B0604030504040204" pitchFamily="50" charset="-128"/>
              <a:cs typeface="HG Mincho Light J"/>
            </a:endParaRPr>
          </a:p>
        </p:txBody>
      </p:sp>
      <p:sp>
        <p:nvSpPr>
          <p:cNvPr id="75779" name="正方形/長方形 24">
            <a:extLst>
              <a:ext uri="{FF2B5EF4-FFF2-40B4-BE49-F238E27FC236}">
                <a16:creationId xmlns:a16="http://schemas.microsoft.com/office/drawing/2014/main" id="{266045CC-EE30-2B23-D471-9BB9EEA5D0DE}"/>
              </a:ext>
            </a:extLst>
          </p:cNvPr>
          <p:cNvSpPr>
            <a:spLocks noChangeArrowheads="1"/>
          </p:cNvSpPr>
          <p:nvPr/>
        </p:nvSpPr>
        <p:spPr bwMode="auto">
          <a:xfrm>
            <a:off x="304800" y="1319213"/>
            <a:ext cx="4849813" cy="4852987"/>
          </a:xfrm>
          <a:prstGeom prst="rect">
            <a:avLst/>
          </a:prstGeom>
          <a:solidFill>
            <a:schemeClr val="bg1"/>
          </a:solidFill>
          <a:ln w="9525" algn="ctr">
            <a:solidFill>
              <a:schemeClr val="tx1"/>
            </a:solidFill>
            <a:round/>
            <a:headEnd/>
            <a:tailEnd/>
          </a:ln>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6000"/>
              </a:lnSpc>
              <a:spcBef>
                <a:spcPct val="0"/>
              </a:spcBef>
              <a:buClr>
                <a:srgbClr val="000000"/>
              </a:buClr>
              <a:buSzPct val="45000"/>
              <a:buFont typeface="StarSymbol"/>
              <a:buNone/>
              <a:defRPr/>
            </a:pPr>
            <a:endParaRPr lang="ja-JP" altLang="en-US" sz="1477" b="0">
              <a:latin typeface="メイリオ" panose="020B0604030504040204" pitchFamily="50" charset="-128"/>
              <a:ea typeface="メイリオ" panose="020B0604030504040204" pitchFamily="50" charset="-128"/>
              <a:cs typeface="HG Mincho Light J"/>
            </a:endParaRPr>
          </a:p>
        </p:txBody>
      </p:sp>
      <p:pic>
        <p:nvPicPr>
          <p:cNvPr id="91140" name="図 4">
            <a:extLst>
              <a:ext uri="{FF2B5EF4-FFF2-40B4-BE49-F238E27FC236}">
                <a16:creationId xmlns:a16="http://schemas.microsoft.com/office/drawing/2014/main" id="{67459A53-17ED-A8DE-0281-8B4FDD11056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5038" y="1389063"/>
            <a:ext cx="41814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図 5">
            <a:extLst>
              <a:ext uri="{FF2B5EF4-FFF2-40B4-BE49-F238E27FC236}">
                <a16:creationId xmlns:a16="http://schemas.microsoft.com/office/drawing/2014/main" id="{7C79789A-942F-2B86-3501-556B484EBB8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7163" y="4554538"/>
            <a:ext cx="3322637"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図 6">
            <a:extLst>
              <a:ext uri="{FF2B5EF4-FFF2-40B4-BE49-F238E27FC236}">
                <a16:creationId xmlns:a16="http://schemas.microsoft.com/office/drawing/2014/main" id="{F4F0C0EA-5BA8-9186-2293-93BF307EB41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6638" y="4086225"/>
            <a:ext cx="40481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3" name="テキスト ボックス 10">
            <a:extLst>
              <a:ext uri="{FF2B5EF4-FFF2-40B4-BE49-F238E27FC236}">
                <a16:creationId xmlns:a16="http://schemas.microsoft.com/office/drawing/2014/main" id="{140CEF54-6940-7ABB-3EE9-9ADE092508F1}"/>
              </a:ext>
            </a:extLst>
          </p:cNvPr>
          <p:cNvSpPr txBox="1">
            <a:spLocks noChangeArrowheads="1"/>
          </p:cNvSpPr>
          <p:nvPr/>
        </p:nvSpPr>
        <p:spPr bwMode="auto">
          <a:xfrm rot="16200000">
            <a:off x="433388" y="5037138"/>
            <a:ext cx="1433512" cy="347662"/>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662" b="0" dirty="0">
                <a:solidFill>
                  <a:srgbClr val="00B050"/>
                </a:solidFill>
                <a:latin typeface="メイリオ" panose="020B0604030504040204" pitchFamily="50" charset="-128"/>
                <a:ea typeface="メイリオ" panose="020B0604030504040204" pitchFamily="50" charset="-128"/>
              </a:rPr>
              <a:t>観測ベース</a:t>
            </a:r>
          </a:p>
        </p:txBody>
      </p:sp>
      <p:sp>
        <p:nvSpPr>
          <p:cNvPr id="75784" name="テキスト ボックス 11">
            <a:extLst>
              <a:ext uri="{FF2B5EF4-FFF2-40B4-BE49-F238E27FC236}">
                <a16:creationId xmlns:a16="http://schemas.microsoft.com/office/drawing/2014/main" id="{F1C92C4C-34CC-D350-211E-259A2CAE9D67}"/>
              </a:ext>
            </a:extLst>
          </p:cNvPr>
          <p:cNvSpPr txBox="1">
            <a:spLocks noChangeArrowheads="1"/>
          </p:cNvSpPr>
          <p:nvPr/>
        </p:nvSpPr>
        <p:spPr bwMode="auto">
          <a:xfrm rot="16200000">
            <a:off x="-312737" y="2465388"/>
            <a:ext cx="1985962" cy="347662"/>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662" b="0" dirty="0">
                <a:solidFill>
                  <a:srgbClr val="00B050"/>
                </a:solidFill>
                <a:latin typeface="メイリオ" panose="020B0604030504040204" pitchFamily="50" charset="-128"/>
                <a:ea typeface="メイリオ" panose="020B0604030504040204" pitchFamily="50" charset="-128"/>
              </a:rPr>
              <a:t>シミュレーション</a:t>
            </a:r>
          </a:p>
        </p:txBody>
      </p:sp>
      <p:sp>
        <p:nvSpPr>
          <p:cNvPr id="75785" name="Rectangle 5">
            <a:extLst>
              <a:ext uri="{FF2B5EF4-FFF2-40B4-BE49-F238E27FC236}">
                <a16:creationId xmlns:a16="http://schemas.microsoft.com/office/drawing/2014/main" id="{ADE6F95C-BE1D-FC00-6402-44AC98021372}"/>
              </a:ext>
            </a:extLst>
          </p:cNvPr>
          <p:cNvSpPr>
            <a:spLocks noChangeArrowheads="1"/>
          </p:cNvSpPr>
          <p:nvPr/>
        </p:nvSpPr>
        <p:spPr bwMode="auto">
          <a:xfrm>
            <a:off x="703263" y="182563"/>
            <a:ext cx="7596187" cy="655637"/>
          </a:xfrm>
          <a:prstGeom prst="rect">
            <a:avLst/>
          </a:prstGeom>
          <a:noFill/>
          <a:ln>
            <a:noFill/>
          </a:ln>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defRPr/>
            </a:pPr>
            <a:r>
              <a:rPr lang="ja-JP" altLang="en-US" sz="2585" b="0" dirty="0">
                <a:solidFill>
                  <a:srgbClr val="0000FF"/>
                </a:solidFill>
                <a:latin typeface="メイリオ" panose="020B0604030504040204" pitchFamily="50" charset="-128"/>
                <a:ea typeface="メイリオ" panose="020B0604030504040204" pitchFamily="50" charset="-128"/>
              </a:rPr>
              <a:t>森林バイオマスの回転率</a:t>
            </a:r>
            <a:endParaRPr lang="ja-JP" altLang="en-US" sz="1662" b="0" dirty="0">
              <a:solidFill>
                <a:srgbClr val="0000FF"/>
              </a:solidFill>
              <a:latin typeface="メイリオ" panose="020B0604030504040204" pitchFamily="50" charset="-128"/>
              <a:ea typeface="メイリオ" panose="020B0604030504040204" pitchFamily="50" charset="-128"/>
            </a:endParaRPr>
          </a:p>
        </p:txBody>
      </p:sp>
      <p:sp>
        <p:nvSpPr>
          <p:cNvPr id="75786" name="テキスト ボックス 14">
            <a:extLst>
              <a:ext uri="{FF2B5EF4-FFF2-40B4-BE49-F238E27FC236}">
                <a16:creationId xmlns:a16="http://schemas.microsoft.com/office/drawing/2014/main" id="{71E4F5FB-E991-5395-C4C5-069005F85A8F}"/>
              </a:ext>
            </a:extLst>
          </p:cNvPr>
          <p:cNvSpPr txBox="1">
            <a:spLocks noChangeArrowheads="1"/>
          </p:cNvSpPr>
          <p:nvPr/>
        </p:nvSpPr>
        <p:spPr bwMode="auto">
          <a:xfrm>
            <a:off x="7419975" y="5257800"/>
            <a:ext cx="450850" cy="263525"/>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en-US" altLang="ja-JP" sz="1108" b="0">
                <a:latin typeface="メイリオ" panose="020B0604030504040204" pitchFamily="50" charset="-128"/>
                <a:ea typeface="メイリオ" panose="020B0604030504040204" pitchFamily="50" charset="-128"/>
              </a:rPr>
              <a:t>(</a:t>
            </a:r>
            <a:r>
              <a:rPr lang="ja-JP" altLang="en-US" sz="1108" b="0">
                <a:latin typeface="メイリオ" panose="020B0604030504040204" pitchFamily="50" charset="-128"/>
                <a:ea typeface="メイリオ" panose="020B0604030504040204" pitchFamily="50" charset="-128"/>
              </a:rPr>
              <a:t>年</a:t>
            </a:r>
            <a:r>
              <a:rPr lang="en-US" altLang="ja-JP" sz="1108" b="0">
                <a:latin typeface="メイリオ" panose="020B0604030504040204" pitchFamily="50" charset="-128"/>
                <a:ea typeface="メイリオ" panose="020B0604030504040204" pitchFamily="50" charset="-128"/>
              </a:rPr>
              <a:t>)</a:t>
            </a:r>
            <a:endParaRPr lang="ja-JP" altLang="en-US" sz="1108" b="0">
              <a:latin typeface="メイリオ" panose="020B0604030504040204" pitchFamily="50" charset="-128"/>
              <a:ea typeface="メイリオ" panose="020B0604030504040204" pitchFamily="50" charset="-128"/>
            </a:endParaRPr>
          </a:p>
        </p:txBody>
      </p:sp>
      <p:sp>
        <p:nvSpPr>
          <p:cNvPr id="91147" name="テキスト ボックス 5">
            <a:extLst>
              <a:ext uri="{FF2B5EF4-FFF2-40B4-BE49-F238E27FC236}">
                <a16:creationId xmlns:a16="http://schemas.microsoft.com/office/drawing/2014/main" id="{4A7DD7A9-A140-F439-CD4D-AD5000415EB5}"/>
              </a:ext>
            </a:extLst>
          </p:cNvPr>
          <p:cNvSpPr txBox="1">
            <a:spLocks noChangeArrowheads="1"/>
          </p:cNvSpPr>
          <p:nvPr/>
        </p:nvSpPr>
        <p:spPr bwMode="auto">
          <a:xfrm>
            <a:off x="4044950" y="6205538"/>
            <a:ext cx="4665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kumimoji="1" lang="ja-JP" altLang="en-US" sz="1200" b="0">
                <a:latin typeface="メイリオ" panose="020B0604030504040204" pitchFamily="50" charset="-128"/>
                <a:ea typeface="メイリオ" panose="020B0604030504040204" pitchFamily="50" charset="-128"/>
              </a:rPr>
              <a:t>出典：</a:t>
            </a:r>
            <a:r>
              <a:rPr kumimoji="1" lang="en-US" altLang="ja-JP" sz="1200" b="0">
                <a:latin typeface="メイリオ" panose="020B0604030504040204" pitchFamily="50" charset="-128"/>
                <a:ea typeface="メイリオ" panose="020B0604030504040204" pitchFamily="50" charset="-128"/>
              </a:rPr>
              <a:t>Pugh </a:t>
            </a:r>
            <a:r>
              <a:rPr kumimoji="1" lang="en-US" altLang="ja-JP" sz="1200" b="0" i="1">
                <a:latin typeface="メイリオ" panose="020B0604030504040204" pitchFamily="50" charset="-128"/>
                <a:ea typeface="メイリオ" panose="020B0604030504040204" pitchFamily="50" charset="-128"/>
              </a:rPr>
              <a:t>et al.</a:t>
            </a:r>
            <a:r>
              <a:rPr kumimoji="1" lang="en-US" altLang="ja-JP" sz="1200" b="0">
                <a:latin typeface="メイリオ" panose="020B0604030504040204" pitchFamily="50" charset="-128"/>
                <a:ea typeface="メイリオ" panose="020B0604030504040204" pitchFamily="50" charset="-128"/>
              </a:rPr>
              <a:t> (2020) </a:t>
            </a:r>
            <a:r>
              <a:rPr kumimoji="1" lang="en-US" altLang="ja-JP" sz="1200" b="0">
                <a:latin typeface="Segoe UI" panose="020B0502040204020203" pitchFamily="34" charset="0"/>
                <a:ea typeface="メイリオ" panose="020B0604030504040204" pitchFamily="50" charset="-128"/>
              </a:rPr>
              <a:t>Biogeosciences 17</a:t>
            </a:r>
            <a:endParaRPr kumimoji="1" lang="ja-JP" altLang="en-US" sz="1200" b="0">
              <a:latin typeface="メイリオ" panose="020B0604030504040204" pitchFamily="50" charset="-128"/>
              <a:ea typeface="メイリオ" panose="020B0604030504040204" pitchFamily="50" charset="-128"/>
            </a:endParaRPr>
          </a:p>
        </p:txBody>
      </p:sp>
      <p:pic>
        <p:nvPicPr>
          <p:cNvPr id="91148" name="図 17">
            <a:extLst>
              <a:ext uri="{FF2B5EF4-FFF2-40B4-BE49-F238E27FC236}">
                <a16:creationId xmlns:a16="http://schemas.microsoft.com/office/drawing/2014/main" id="{FDD550EF-6C5A-C98F-6891-C3BA0A640B7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95900" y="1389063"/>
            <a:ext cx="3205163"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9" name="図 18">
            <a:extLst>
              <a:ext uri="{FF2B5EF4-FFF2-40B4-BE49-F238E27FC236}">
                <a16:creationId xmlns:a16="http://schemas.microsoft.com/office/drawing/2014/main" id="{5A09CEF6-D33D-9753-E6D1-133EF2C581F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97538" y="4554538"/>
            <a:ext cx="250348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90" name="テキスト ボックス 20">
            <a:extLst>
              <a:ext uri="{FF2B5EF4-FFF2-40B4-BE49-F238E27FC236}">
                <a16:creationId xmlns:a16="http://schemas.microsoft.com/office/drawing/2014/main" id="{B83F97FE-5C32-B714-3533-54BF8756D0B4}"/>
              </a:ext>
            </a:extLst>
          </p:cNvPr>
          <p:cNvSpPr txBox="1">
            <a:spLocks noChangeArrowheads="1"/>
          </p:cNvSpPr>
          <p:nvPr/>
        </p:nvSpPr>
        <p:spPr bwMode="auto">
          <a:xfrm>
            <a:off x="2093913" y="977900"/>
            <a:ext cx="1987550" cy="347663"/>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662" b="0">
                <a:solidFill>
                  <a:srgbClr val="00B050"/>
                </a:solidFill>
                <a:latin typeface="メイリオ" panose="020B0604030504040204" pitchFamily="50" charset="-128"/>
                <a:ea typeface="メイリオ" panose="020B0604030504040204" pitchFamily="50" charset="-128"/>
              </a:rPr>
              <a:t>全球分布</a:t>
            </a:r>
          </a:p>
        </p:txBody>
      </p:sp>
      <p:sp>
        <p:nvSpPr>
          <p:cNvPr id="75791" name="テキスト ボックス 21">
            <a:extLst>
              <a:ext uri="{FF2B5EF4-FFF2-40B4-BE49-F238E27FC236}">
                <a16:creationId xmlns:a16="http://schemas.microsoft.com/office/drawing/2014/main" id="{B2BCB4FD-22A7-AE43-49FC-688D15702F3C}"/>
              </a:ext>
            </a:extLst>
          </p:cNvPr>
          <p:cNvSpPr txBox="1">
            <a:spLocks noChangeArrowheads="1"/>
          </p:cNvSpPr>
          <p:nvPr/>
        </p:nvSpPr>
        <p:spPr bwMode="auto">
          <a:xfrm>
            <a:off x="5543550" y="976313"/>
            <a:ext cx="2657475" cy="347662"/>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r>
              <a:rPr lang="ja-JP" altLang="en-US" sz="1662" b="0">
                <a:solidFill>
                  <a:srgbClr val="00B050"/>
                </a:solidFill>
                <a:latin typeface="メイリオ" panose="020B0604030504040204" pitchFamily="50" charset="-128"/>
                <a:ea typeface="メイリオ" panose="020B0604030504040204" pitchFamily="50" charset="-128"/>
              </a:rPr>
              <a:t>植生タイプ別の頻度分布</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24">
            <a:extLst>
              <a:ext uri="{FF2B5EF4-FFF2-40B4-BE49-F238E27FC236}">
                <a16:creationId xmlns:a16="http://schemas.microsoft.com/office/drawing/2014/main" id="{2EA8EF50-86CB-247D-AC99-92900787FA85}"/>
              </a:ext>
            </a:extLst>
          </p:cNvPr>
          <p:cNvSpPr>
            <a:spLocks noChangeArrowheads="1"/>
          </p:cNvSpPr>
          <p:nvPr/>
        </p:nvSpPr>
        <p:spPr bwMode="auto">
          <a:xfrm>
            <a:off x="465138" y="923925"/>
            <a:ext cx="8121650" cy="3771900"/>
          </a:xfrm>
          <a:prstGeom prst="rect">
            <a:avLst/>
          </a:prstGeom>
          <a:solidFill>
            <a:schemeClr val="bg1"/>
          </a:solidFill>
          <a:ln w="9525" algn="ctr">
            <a:solidFill>
              <a:schemeClr val="tx1"/>
            </a:solidFill>
            <a:round/>
            <a:headEnd/>
            <a:tailEnd/>
          </a:ln>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16000"/>
              </a:lnSpc>
              <a:spcBef>
                <a:spcPct val="0"/>
              </a:spcBef>
              <a:buClr>
                <a:srgbClr val="000000"/>
              </a:buClr>
              <a:buSzPct val="45000"/>
              <a:buFont typeface="StarSymbol"/>
              <a:buNone/>
              <a:defRPr/>
            </a:pPr>
            <a:endParaRPr lang="ja-JP" altLang="en-US" sz="1477" b="0">
              <a:latin typeface="メイリオ" panose="020B0604030504040204" pitchFamily="50" charset="-128"/>
              <a:ea typeface="メイリオ" panose="020B0604030504040204" pitchFamily="50" charset="-128"/>
              <a:cs typeface="HG Mincho Light J"/>
            </a:endParaRPr>
          </a:p>
        </p:txBody>
      </p:sp>
      <p:sp>
        <p:nvSpPr>
          <p:cNvPr id="77827" name="テキスト ボックス 4">
            <a:extLst>
              <a:ext uri="{FF2B5EF4-FFF2-40B4-BE49-F238E27FC236}">
                <a16:creationId xmlns:a16="http://schemas.microsoft.com/office/drawing/2014/main" id="{05B51A8B-A601-BF8E-51BA-0F61435BF37E}"/>
              </a:ext>
            </a:extLst>
          </p:cNvPr>
          <p:cNvSpPr txBox="1">
            <a:spLocks noChangeArrowheads="1"/>
          </p:cNvSpPr>
          <p:nvPr/>
        </p:nvSpPr>
        <p:spPr bwMode="auto">
          <a:xfrm>
            <a:off x="3429000" y="365125"/>
            <a:ext cx="2428875" cy="474663"/>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2492" b="0" dirty="0">
                <a:solidFill>
                  <a:srgbClr val="0070C0"/>
                </a:solidFill>
                <a:latin typeface="メイリオ" panose="020B0604030504040204" pitchFamily="50" charset="-128"/>
                <a:ea typeface="メイリオ" panose="020B0604030504040204" pitchFamily="50" charset="-128"/>
              </a:rPr>
              <a:t>木本の死亡要因</a:t>
            </a:r>
          </a:p>
        </p:txBody>
      </p:sp>
      <p:pic>
        <p:nvPicPr>
          <p:cNvPr id="93188" name="図 6">
            <a:extLst>
              <a:ext uri="{FF2B5EF4-FFF2-40B4-BE49-F238E27FC236}">
                <a16:creationId xmlns:a16="http://schemas.microsoft.com/office/drawing/2014/main" id="{6896E2F8-A19B-3365-17D0-7B25CD95902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5938" y="1077913"/>
            <a:ext cx="5146675"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9" name="図 7">
            <a:extLst>
              <a:ext uri="{FF2B5EF4-FFF2-40B4-BE49-F238E27FC236}">
                <a16:creationId xmlns:a16="http://schemas.microsoft.com/office/drawing/2014/main" id="{DF1BE256-62F8-133C-B176-E1FA0E1ECCF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3413" y="1981200"/>
            <a:ext cx="1247775" cy="252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a:extLst>
              <a:ext uri="{FF2B5EF4-FFF2-40B4-BE49-F238E27FC236}">
                <a16:creationId xmlns:a16="http://schemas.microsoft.com/office/drawing/2014/main" id="{700B2B51-C342-CDC9-362A-0B6C9669D4AA}"/>
              </a:ext>
            </a:extLst>
          </p:cNvPr>
          <p:cNvSpPr/>
          <p:nvPr/>
        </p:nvSpPr>
        <p:spPr>
          <a:xfrm>
            <a:off x="5699125" y="1981200"/>
            <a:ext cx="2786063" cy="25257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defRPr/>
            </a:pPr>
            <a:endParaRPr lang="ja-JP" altLang="en-US" sz="1100" b="0">
              <a:solidFill>
                <a:srgbClr val="FFFFFF"/>
              </a:solidFill>
              <a:latin typeface="メイリオ" panose="020B0604030504040204" pitchFamily="50" charset="-128"/>
              <a:ea typeface="メイリオ" panose="020B0604030504040204" pitchFamily="50" charset="-128"/>
            </a:endParaRPr>
          </a:p>
        </p:txBody>
      </p:sp>
      <p:sp>
        <p:nvSpPr>
          <p:cNvPr id="77831" name="正方形/長方形 9">
            <a:extLst>
              <a:ext uri="{FF2B5EF4-FFF2-40B4-BE49-F238E27FC236}">
                <a16:creationId xmlns:a16="http://schemas.microsoft.com/office/drawing/2014/main" id="{4D877806-8315-2C39-D04E-664CBED546F0}"/>
              </a:ext>
            </a:extLst>
          </p:cNvPr>
          <p:cNvSpPr>
            <a:spLocks noChangeArrowheads="1"/>
          </p:cNvSpPr>
          <p:nvPr/>
        </p:nvSpPr>
        <p:spPr bwMode="auto">
          <a:xfrm>
            <a:off x="6891338" y="3087688"/>
            <a:ext cx="1490662" cy="43338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108" b="0" dirty="0">
                <a:latin typeface="メイリオ" panose="020B0604030504040204" pitchFamily="50" charset="-128"/>
                <a:ea typeface="メイリオ" panose="020B0604030504040204" pitchFamily="50" charset="-128"/>
              </a:rPr>
              <a:t>寿命、Fixed woody turnover</a:t>
            </a:r>
          </a:p>
        </p:txBody>
      </p:sp>
      <p:sp>
        <p:nvSpPr>
          <p:cNvPr id="77832" name="正方形/長方形 10">
            <a:extLst>
              <a:ext uri="{FF2B5EF4-FFF2-40B4-BE49-F238E27FC236}">
                <a16:creationId xmlns:a16="http://schemas.microsoft.com/office/drawing/2014/main" id="{D0F8262B-4A72-D232-467D-9CBC2377CFF9}"/>
              </a:ext>
            </a:extLst>
          </p:cNvPr>
          <p:cNvSpPr>
            <a:spLocks noChangeArrowheads="1"/>
          </p:cNvSpPr>
          <p:nvPr/>
        </p:nvSpPr>
        <p:spPr bwMode="auto">
          <a:xfrm>
            <a:off x="6705600" y="3656013"/>
            <a:ext cx="1611313" cy="261937"/>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108" b="0" dirty="0">
                <a:latin typeface="メイリオ" panose="020B0604030504040204" pitchFamily="50" charset="-128"/>
                <a:ea typeface="メイリオ" panose="020B0604030504040204" pitchFamily="50" charset="-128"/>
              </a:rPr>
              <a:t>競争、炭素収支の悪化</a:t>
            </a:r>
          </a:p>
        </p:txBody>
      </p:sp>
      <p:sp>
        <p:nvSpPr>
          <p:cNvPr id="77833" name="正方形/長方形 11">
            <a:extLst>
              <a:ext uri="{FF2B5EF4-FFF2-40B4-BE49-F238E27FC236}">
                <a16:creationId xmlns:a16="http://schemas.microsoft.com/office/drawing/2014/main" id="{806BC31C-FFAF-3882-3468-A52929D68DD8}"/>
              </a:ext>
            </a:extLst>
          </p:cNvPr>
          <p:cNvSpPr>
            <a:spLocks noChangeArrowheads="1"/>
          </p:cNvSpPr>
          <p:nvPr/>
        </p:nvSpPr>
        <p:spPr bwMode="auto">
          <a:xfrm>
            <a:off x="6719888" y="4052888"/>
            <a:ext cx="1754187" cy="261937"/>
          </a:xfrm>
          <a:prstGeom prst="rect">
            <a:avLst/>
          </a:prstGeom>
          <a:noFill/>
          <a:ln>
            <a:noFill/>
          </a:ln>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108" b="0" dirty="0">
                <a:latin typeface="メイリオ" panose="020B0604030504040204" pitchFamily="50" charset="-128"/>
                <a:ea typeface="メイリオ" panose="020B0604030504040204" pitchFamily="50" charset="-128"/>
              </a:rPr>
              <a:t>林野火災、ギャップ形成</a:t>
            </a:r>
          </a:p>
        </p:txBody>
      </p:sp>
      <p:sp>
        <p:nvSpPr>
          <p:cNvPr id="77834" name="正方形/長方形 12">
            <a:extLst>
              <a:ext uri="{FF2B5EF4-FFF2-40B4-BE49-F238E27FC236}">
                <a16:creationId xmlns:a16="http://schemas.microsoft.com/office/drawing/2014/main" id="{9572E91E-58B8-0049-DBC0-8504A78D8ABA}"/>
              </a:ext>
            </a:extLst>
          </p:cNvPr>
          <p:cNvSpPr>
            <a:spLocks noChangeArrowheads="1"/>
          </p:cNvSpPr>
          <p:nvPr/>
        </p:nvSpPr>
        <p:spPr bwMode="auto">
          <a:xfrm>
            <a:off x="6762750" y="2151063"/>
            <a:ext cx="1700213" cy="433387"/>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108" b="0" dirty="0">
                <a:latin typeface="メイリオ" panose="020B0604030504040204" pitchFamily="50" charset="-128"/>
                <a:ea typeface="メイリオ" panose="020B0604030504040204" pitchFamily="50" charset="-128"/>
              </a:rPr>
              <a:t>気候エンベロープやアロケーション制限</a:t>
            </a:r>
          </a:p>
        </p:txBody>
      </p:sp>
      <p:sp>
        <p:nvSpPr>
          <p:cNvPr id="93195" name="テキスト ボックス 5">
            <a:extLst>
              <a:ext uri="{FF2B5EF4-FFF2-40B4-BE49-F238E27FC236}">
                <a16:creationId xmlns:a16="http://schemas.microsoft.com/office/drawing/2014/main" id="{92191527-2ABB-C011-9271-AD7D40C475FF}"/>
              </a:ext>
            </a:extLst>
          </p:cNvPr>
          <p:cNvSpPr txBox="1">
            <a:spLocks noChangeArrowheads="1"/>
          </p:cNvSpPr>
          <p:nvPr/>
        </p:nvSpPr>
        <p:spPr bwMode="auto">
          <a:xfrm>
            <a:off x="4044950" y="6205538"/>
            <a:ext cx="4665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kumimoji="1" lang="ja-JP" altLang="en-US" sz="1200" b="0">
                <a:latin typeface="メイリオ" panose="020B0604030504040204" pitchFamily="50" charset="-128"/>
                <a:ea typeface="メイリオ" panose="020B0604030504040204" pitchFamily="50" charset="-128"/>
              </a:rPr>
              <a:t>出典：</a:t>
            </a:r>
            <a:r>
              <a:rPr kumimoji="1" lang="en-US" altLang="ja-JP" sz="1200" b="0">
                <a:latin typeface="メイリオ" panose="020B0604030504040204" pitchFamily="50" charset="-128"/>
                <a:ea typeface="メイリオ" panose="020B0604030504040204" pitchFamily="50" charset="-128"/>
              </a:rPr>
              <a:t>Thomas PUGH </a:t>
            </a:r>
            <a:r>
              <a:rPr kumimoji="1" lang="en-US" altLang="ja-JP" sz="1200" b="0" i="1">
                <a:latin typeface="メイリオ" panose="020B0604030504040204" pitchFamily="50" charset="-128"/>
                <a:ea typeface="メイリオ" panose="020B0604030504040204" pitchFamily="50" charset="-128"/>
              </a:rPr>
              <a:t>et al.</a:t>
            </a:r>
            <a:r>
              <a:rPr kumimoji="1" lang="en-US" altLang="ja-JP" sz="1200" b="0">
                <a:latin typeface="メイリオ" panose="020B0604030504040204" pitchFamily="50" charset="-128"/>
                <a:ea typeface="メイリオ" panose="020B0604030504040204" pitchFamily="50" charset="-128"/>
              </a:rPr>
              <a:t> (2020) Biogeosciences 17</a:t>
            </a:r>
            <a:endParaRPr kumimoji="1" lang="ja-JP" altLang="en-US" sz="1200" b="0">
              <a:latin typeface="メイリオ" panose="020B0604030504040204" pitchFamily="50" charset="-128"/>
              <a:ea typeface="メイリオ" panose="020B0604030504040204" pitchFamily="50" charset="-128"/>
            </a:endParaRPr>
          </a:p>
        </p:txBody>
      </p:sp>
      <p:sp>
        <p:nvSpPr>
          <p:cNvPr id="2" name="正方形/長方形 12">
            <a:extLst>
              <a:ext uri="{FF2B5EF4-FFF2-40B4-BE49-F238E27FC236}">
                <a16:creationId xmlns:a16="http://schemas.microsoft.com/office/drawing/2014/main" id="{CBBE4ACF-B664-4FCB-349A-F20DDAFF6C86}"/>
              </a:ext>
            </a:extLst>
          </p:cNvPr>
          <p:cNvSpPr>
            <a:spLocks noChangeArrowheads="1"/>
          </p:cNvSpPr>
          <p:nvPr/>
        </p:nvSpPr>
        <p:spPr bwMode="auto">
          <a:xfrm>
            <a:off x="6726238" y="2725738"/>
            <a:ext cx="1700212" cy="263525"/>
          </a:xfrm>
          <a:prstGeom prst="rect">
            <a:avLst/>
          </a:prstGeom>
          <a:noFill/>
          <a:ln>
            <a:noFill/>
          </a:ln>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defRPr/>
            </a:pPr>
            <a:r>
              <a:rPr lang="ja-JP" altLang="en-US" sz="1108" b="0" dirty="0">
                <a:latin typeface="メイリオ" panose="020B0604030504040204" pitchFamily="50" charset="-128"/>
                <a:ea typeface="メイリオ" panose="020B0604030504040204" pitchFamily="50" charset="-128"/>
              </a:rPr>
              <a:t>高温</a:t>
            </a:r>
          </a:p>
        </p:txBody>
      </p:sp>
      <p:sp>
        <p:nvSpPr>
          <p:cNvPr id="93197" name="Rectangle 3">
            <a:extLst>
              <a:ext uri="{FF2B5EF4-FFF2-40B4-BE49-F238E27FC236}">
                <a16:creationId xmlns:a16="http://schemas.microsoft.com/office/drawing/2014/main" id="{90A43760-4783-DE4D-AF14-B338028587FE}"/>
              </a:ext>
            </a:extLst>
          </p:cNvPr>
          <p:cNvSpPr>
            <a:spLocks noChangeArrowheads="1"/>
          </p:cNvSpPr>
          <p:nvPr/>
        </p:nvSpPr>
        <p:spPr bwMode="auto">
          <a:xfrm>
            <a:off x="762000" y="5006975"/>
            <a:ext cx="7804150" cy="722313"/>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hangingPunct="1">
              <a:lnSpc>
                <a:spcPct val="120000"/>
              </a:lnSpc>
              <a:spcBef>
                <a:spcPct val="0"/>
              </a:spcBef>
              <a:buFontTx/>
              <a:buNone/>
            </a:pPr>
            <a:r>
              <a:rPr kumimoji="1" lang="ja-JP" altLang="en-US" sz="2000" b="0">
                <a:latin typeface="メイリオ" panose="020B0604030504040204" pitchFamily="50" charset="-128"/>
                <a:ea typeface="メイリオ" panose="020B0604030504040204" pitchFamily="50" charset="-128"/>
              </a:rPr>
              <a:t>モデル間で大きく異なる。ただし、その理由として、死亡要因の定義がモデル間で一致しているわけでもない事も挙げられる。</a:t>
            </a:r>
            <a:endParaRPr kumimoji="1" lang="en-US" altLang="ja-JP" sz="2000" b="0">
              <a:latin typeface="メイリオ" panose="020B0604030504040204" pitchFamily="50" charset="-128"/>
              <a:ea typeface="メイリオ" panose="020B0604030504040204" pitchFamily="50" charset="-128"/>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6806BE7-B51A-F1E1-DCE2-762BA33569E1}"/>
              </a:ext>
            </a:extLst>
          </p:cNvPr>
          <p:cNvSpPr/>
          <p:nvPr/>
        </p:nvSpPr>
        <p:spPr bwMode="auto">
          <a:xfrm>
            <a:off x="4724400" y="1143000"/>
            <a:ext cx="4003675" cy="50292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wrap="none" lIns="0" tIns="0" rIns="0" bIns="0"/>
          <a:lstStyle/>
          <a:p>
            <a:pPr algn="ct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endParaRPr lang="ja-JP" altLang="en-US">
              <a:ln>
                <a:solidFill>
                  <a:schemeClr val="tx1"/>
                </a:solidFill>
              </a:ln>
              <a:latin typeface="メイリオ" panose="020B0604030504040204" pitchFamily="50" charset="-128"/>
              <a:ea typeface="メイリオ" panose="020B0604030504040204" pitchFamily="50" charset="-128"/>
              <a:cs typeface="HG Mincho Light J" charset="0"/>
            </a:endParaRPr>
          </a:p>
        </p:txBody>
      </p:sp>
      <p:sp>
        <p:nvSpPr>
          <p:cNvPr id="95235" name="テキスト ボックス 4">
            <a:extLst>
              <a:ext uri="{FF2B5EF4-FFF2-40B4-BE49-F238E27FC236}">
                <a16:creationId xmlns:a16="http://schemas.microsoft.com/office/drawing/2014/main" id="{904D64A4-0054-45DE-1107-0C459B1C0750}"/>
              </a:ext>
            </a:extLst>
          </p:cNvPr>
          <p:cNvSpPr txBox="1">
            <a:spLocks noChangeArrowheads="1"/>
          </p:cNvSpPr>
          <p:nvPr/>
        </p:nvSpPr>
        <p:spPr bwMode="auto">
          <a:xfrm>
            <a:off x="274638" y="4267200"/>
            <a:ext cx="4297362" cy="13239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2000" b="0">
                <a:solidFill>
                  <a:srgbClr val="FF0000"/>
                </a:solidFill>
                <a:latin typeface="メイリオ" panose="020B0604030504040204" pitchFamily="50" charset="-128"/>
                <a:ea typeface="メイリオ" panose="020B0604030504040204" pitchFamily="50" charset="-128"/>
              </a:rPr>
              <a:t>現在の</a:t>
            </a:r>
            <a:r>
              <a:rPr kumimoji="1" lang="en-US" altLang="ja-JP" sz="2000" b="0">
                <a:solidFill>
                  <a:srgbClr val="FF0000"/>
                </a:solidFill>
                <a:latin typeface="メイリオ" panose="020B0604030504040204" pitchFamily="50" charset="-128"/>
                <a:ea typeface="メイリオ" panose="020B0604030504040204" pitchFamily="50" charset="-128"/>
              </a:rPr>
              <a:t>ESM</a:t>
            </a:r>
            <a:r>
              <a:rPr kumimoji="1" lang="ja-JP" altLang="en-US" sz="2000" b="0">
                <a:solidFill>
                  <a:srgbClr val="FF0000"/>
                </a:solidFill>
                <a:latin typeface="メイリオ" panose="020B0604030504040204" pitchFamily="50" charset="-128"/>
                <a:ea typeface="メイリオ" panose="020B0604030504040204" pitchFamily="50" charset="-128"/>
              </a:rPr>
              <a:t>は、特に高緯度帯の土壌炭素を過小推定</a:t>
            </a:r>
            <a:r>
              <a:rPr kumimoji="1" lang="ja-JP" altLang="en-US" sz="2000" b="0">
                <a:latin typeface="メイリオ" panose="020B0604030504040204" pitchFamily="50" charset="-128"/>
                <a:ea typeface="メイリオ" panose="020B0604030504040204" pitchFamily="50" charset="-128"/>
              </a:rPr>
              <a:t>しており、今後は、凍土や泥炭に埋蔵されている炭素なども考慮する必要がある。</a:t>
            </a:r>
          </a:p>
        </p:txBody>
      </p:sp>
      <p:sp>
        <p:nvSpPr>
          <p:cNvPr id="95236" name="Rectangle 5">
            <a:extLst>
              <a:ext uri="{FF2B5EF4-FFF2-40B4-BE49-F238E27FC236}">
                <a16:creationId xmlns:a16="http://schemas.microsoft.com/office/drawing/2014/main" id="{42CAA845-6C1A-E4C2-899F-55BEBDCF94BF}"/>
              </a:ext>
            </a:extLst>
          </p:cNvPr>
          <p:cNvSpPr>
            <a:spLocks noChangeArrowheads="1"/>
          </p:cNvSpPr>
          <p:nvPr/>
        </p:nvSpPr>
        <p:spPr bwMode="auto">
          <a:xfrm>
            <a:off x="381000" y="128588"/>
            <a:ext cx="82296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99"/>
                </a:solidFill>
                <a:latin typeface="メイリオ" panose="020B0604030504040204" pitchFamily="50" charset="-128"/>
                <a:ea typeface="メイリオ" panose="020B0604030504040204" pitchFamily="50" charset="-128"/>
              </a:rPr>
              <a:t>扱いの改善が望まれるプロセス１：土壌炭素</a:t>
            </a:r>
          </a:p>
        </p:txBody>
      </p:sp>
      <p:pic>
        <p:nvPicPr>
          <p:cNvPr id="95237" name="図 3">
            <a:extLst>
              <a:ext uri="{FF2B5EF4-FFF2-40B4-BE49-F238E27FC236}">
                <a16:creationId xmlns:a16="http://schemas.microsoft.com/office/drawing/2014/main" id="{F4AF9F16-0F5C-0C88-A818-5CBC241E61F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5675" y="1517650"/>
            <a:ext cx="3886200" cy="427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テキスト ボックス 5">
            <a:extLst>
              <a:ext uri="{FF2B5EF4-FFF2-40B4-BE49-F238E27FC236}">
                <a16:creationId xmlns:a16="http://schemas.microsoft.com/office/drawing/2014/main" id="{0A9B2191-43DA-B61F-718C-9D37C6D790E6}"/>
              </a:ext>
            </a:extLst>
          </p:cNvPr>
          <p:cNvSpPr txBox="1">
            <a:spLocks noChangeArrowheads="1"/>
          </p:cNvSpPr>
          <p:nvPr/>
        </p:nvSpPr>
        <p:spPr bwMode="auto">
          <a:xfrm>
            <a:off x="5526088" y="5922963"/>
            <a:ext cx="34242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1200" b="0">
                <a:latin typeface="メイリオ" panose="020B0604030504040204" pitchFamily="50" charset="-128"/>
                <a:ea typeface="メイリオ" panose="020B0604030504040204" pitchFamily="50" charset="-128"/>
              </a:rPr>
              <a:t>出典：</a:t>
            </a:r>
            <a:r>
              <a:rPr kumimoji="1" lang="en-US" altLang="ja-JP" sz="1200" b="0">
                <a:latin typeface="メイリオ" panose="020B0604030504040204" pitchFamily="50" charset="-128"/>
                <a:ea typeface="メイリオ" panose="020B0604030504040204" pitchFamily="50" charset="-128"/>
              </a:rPr>
              <a:t>Nuno</a:t>
            </a:r>
            <a:r>
              <a:rPr kumimoji="1" lang="ja-JP" altLang="en-US" sz="1200" b="0">
                <a:latin typeface="メイリオ" panose="020B0604030504040204" pitchFamily="50" charset="-128"/>
                <a:ea typeface="メイリオ" panose="020B0604030504040204" pitchFamily="50" charset="-128"/>
              </a:rPr>
              <a:t>ら</a:t>
            </a:r>
            <a:r>
              <a:rPr kumimoji="1" lang="en-US" altLang="ja-JP" sz="1200" b="0">
                <a:latin typeface="メイリオ" panose="020B0604030504040204" pitchFamily="50" charset="-128"/>
                <a:ea typeface="メイリオ" panose="020B0604030504040204" pitchFamily="50" charset="-128"/>
              </a:rPr>
              <a:t> (2014) </a:t>
            </a:r>
            <a:r>
              <a:rPr kumimoji="1" lang="en-US" altLang="ja-JP" sz="1200" b="0" i="1">
                <a:latin typeface="メイリオ" panose="020B0604030504040204" pitchFamily="50" charset="-128"/>
                <a:ea typeface="メイリオ" panose="020B0604030504040204" pitchFamily="50" charset="-128"/>
              </a:rPr>
              <a:t>Nature </a:t>
            </a:r>
            <a:r>
              <a:rPr kumimoji="1" lang="en-US" altLang="ja-JP" sz="1200" b="0">
                <a:latin typeface="メイリオ" panose="020B0604030504040204" pitchFamily="50" charset="-128"/>
                <a:ea typeface="メイリオ" panose="020B0604030504040204" pitchFamily="50" charset="-128"/>
              </a:rPr>
              <a:t>514. </a:t>
            </a:r>
            <a:endParaRPr kumimoji="1" lang="ja-JP" altLang="en-US" sz="1200" b="0">
              <a:latin typeface="メイリオ" panose="020B0604030504040204" pitchFamily="50" charset="-128"/>
              <a:ea typeface="メイリオ" panose="020B0604030504040204" pitchFamily="50" charset="-128"/>
            </a:endParaRPr>
          </a:p>
        </p:txBody>
      </p:sp>
      <p:sp>
        <p:nvSpPr>
          <p:cNvPr id="95239" name="テキスト ボックス 7">
            <a:extLst>
              <a:ext uri="{FF2B5EF4-FFF2-40B4-BE49-F238E27FC236}">
                <a16:creationId xmlns:a16="http://schemas.microsoft.com/office/drawing/2014/main" id="{F391852A-A578-842A-D33F-C1C1F9728B2E}"/>
              </a:ext>
            </a:extLst>
          </p:cNvPr>
          <p:cNvSpPr txBox="1">
            <a:spLocks noChangeArrowheads="1"/>
          </p:cNvSpPr>
          <p:nvPr/>
        </p:nvSpPr>
        <p:spPr bwMode="auto">
          <a:xfrm>
            <a:off x="5451475" y="1457325"/>
            <a:ext cx="2819400" cy="523875"/>
          </a:xfrm>
          <a:prstGeom prst="rect">
            <a:avLst/>
          </a:prstGeom>
          <a:solidFill>
            <a:schemeClr val="bg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0">
                <a:latin typeface="メイリオ" panose="020B0604030504040204" pitchFamily="50" charset="-128"/>
                <a:ea typeface="メイリオ" panose="020B0604030504040204" pitchFamily="50" charset="-128"/>
              </a:rPr>
              <a:t>土壌炭素の緯度方向分布</a:t>
            </a:r>
            <a:endParaRPr lang="en-US" altLang="ja-JP" sz="1400" b="0">
              <a:latin typeface="メイリオ" panose="020B0604030504040204" pitchFamily="50" charset="-128"/>
              <a:ea typeface="メイリオ" panose="020B0604030504040204" pitchFamily="50" charset="-128"/>
            </a:endParaRPr>
          </a:p>
          <a:p>
            <a:pPr algn="ctr">
              <a:spcBef>
                <a:spcPct val="0"/>
              </a:spcBef>
              <a:buFontTx/>
              <a:buNone/>
            </a:pPr>
            <a:r>
              <a:rPr lang="ja-JP" altLang="en-US" sz="1400" b="0">
                <a:latin typeface="メイリオ" panose="020B0604030504040204" pitchFamily="50" charset="-128"/>
                <a:ea typeface="メイリオ" panose="020B0604030504040204" pitchFamily="50" charset="-128"/>
              </a:rPr>
              <a:t>モデル </a:t>
            </a:r>
            <a:r>
              <a:rPr lang="en-US" altLang="ja-JP" sz="1400" b="0">
                <a:latin typeface="メイリオ" panose="020B0604030504040204" pitchFamily="50" charset="-128"/>
                <a:ea typeface="メイリオ" panose="020B0604030504040204" pitchFamily="50" charset="-128"/>
              </a:rPr>
              <a:t>vs </a:t>
            </a:r>
            <a:r>
              <a:rPr lang="ja-JP" altLang="en-US" sz="1400" b="0">
                <a:latin typeface="メイリオ" panose="020B0604030504040204" pitchFamily="50" charset="-128"/>
                <a:ea typeface="メイリオ" panose="020B0604030504040204" pitchFamily="50" charset="-128"/>
              </a:rPr>
              <a:t>実測ベースのデータ</a:t>
            </a:r>
            <a:endParaRPr lang="en-US" altLang="ja-JP" sz="1400" b="0">
              <a:latin typeface="メイリオ" panose="020B0604030504040204" pitchFamily="50" charset="-128"/>
              <a:ea typeface="メイリオ" panose="020B0604030504040204" pitchFamily="50" charset="-128"/>
            </a:endParaRPr>
          </a:p>
        </p:txBody>
      </p:sp>
      <p:sp>
        <p:nvSpPr>
          <p:cNvPr id="95240" name="テキスト ボックス 6">
            <a:extLst>
              <a:ext uri="{FF2B5EF4-FFF2-40B4-BE49-F238E27FC236}">
                <a16:creationId xmlns:a16="http://schemas.microsoft.com/office/drawing/2014/main" id="{9E9520BE-754E-522A-2581-584A5E4D0AC7}"/>
              </a:ext>
            </a:extLst>
          </p:cNvPr>
          <p:cNvSpPr txBox="1">
            <a:spLocks noChangeArrowheads="1"/>
          </p:cNvSpPr>
          <p:nvPr/>
        </p:nvSpPr>
        <p:spPr bwMode="auto">
          <a:xfrm>
            <a:off x="1535113" y="1219200"/>
            <a:ext cx="2259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en-US" altLang="ja-JP" sz="1600" b="0">
                <a:latin typeface="メイリオ" panose="020B0604030504040204" pitchFamily="50" charset="-128"/>
                <a:ea typeface="メイリオ" panose="020B0604030504040204" pitchFamily="50" charset="-128"/>
              </a:rPr>
              <a:t>CMIP5</a:t>
            </a:r>
            <a:r>
              <a:rPr kumimoji="1" lang="ja-JP" altLang="en-US" sz="1600" b="0">
                <a:latin typeface="メイリオ" panose="020B0604030504040204" pitchFamily="50" charset="-128"/>
                <a:ea typeface="メイリオ" panose="020B0604030504040204" pitchFamily="50" charset="-128"/>
              </a:rPr>
              <a:t>参加モデル出力</a:t>
            </a:r>
          </a:p>
        </p:txBody>
      </p:sp>
      <p:sp>
        <p:nvSpPr>
          <p:cNvPr id="95241" name="テキスト ボックス 12">
            <a:extLst>
              <a:ext uri="{FF2B5EF4-FFF2-40B4-BE49-F238E27FC236}">
                <a16:creationId xmlns:a16="http://schemas.microsoft.com/office/drawing/2014/main" id="{D3F07A45-DAC4-D584-5877-8A236D3312EB}"/>
              </a:ext>
            </a:extLst>
          </p:cNvPr>
          <p:cNvSpPr txBox="1">
            <a:spLocks noChangeArrowheads="1"/>
          </p:cNvSpPr>
          <p:nvPr/>
        </p:nvSpPr>
        <p:spPr bwMode="auto">
          <a:xfrm>
            <a:off x="1563688" y="1828800"/>
            <a:ext cx="20748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600" b="0">
                <a:latin typeface="メイリオ" panose="020B0604030504040204" pitchFamily="50" charset="-128"/>
                <a:ea typeface="メイリオ" panose="020B0604030504040204" pitchFamily="50" charset="-128"/>
              </a:rPr>
              <a:t>実測ベースのデータ</a:t>
            </a:r>
            <a:endParaRPr kumimoji="1" lang="en-US" altLang="ja-JP" sz="1600" b="0">
              <a:latin typeface="メイリオ" panose="020B0604030504040204" pitchFamily="50" charset="-128"/>
              <a:ea typeface="メイリオ" panose="020B0604030504040204" pitchFamily="50" charset="-128"/>
            </a:endParaRPr>
          </a:p>
          <a:p>
            <a:pPr>
              <a:spcBef>
                <a:spcPct val="0"/>
              </a:spcBef>
              <a:buFontTx/>
              <a:buNone/>
            </a:pPr>
            <a:r>
              <a:rPr kumimoji="1" lang="en-US" altLang="ja-JP" sz="1200" b="0">
                <a:latin typeface="メイリオ" panose="020B0604030504040204" pitchFamily="50" charset="-128"/>
                <a:ea typeface="メイリオ" panose="020B0604030504040204" pitchFamily="50" charset="-128"/>
              </a:rPr>
              <a:t>(MPI</a:t>
            </a:r>
            <a:r>
              <a:rPr kumimoji="1" lang="ja-JP" altLang="en-US" sz="1200" b="0">
                <a:latin typeface="メイリオ" panose="020B0604030504040204" pitchFamily="50" charset="-128"/>
                <a:ea typeface="メイリオ" panose="020B0604030504040204" pitchFamily="50" charset="-128"/>
              </a:rPr>
              <a:t>以外は、深さ</a:t>
            </a:r>
            <a:r>
              <a:rPr kumimoji="1" lang="en-US" altLang="ja-JP" sz="1200" b="0">
                <a:latin typeface="メイリオ" panose="020B0604030504040204" pitchFamily="50" charset="-128"/>
                <a:ea typeface="メイリオ" panose="020B0604030504040204" pitchFamily="50" charset="-128"/>
              </a:rPr>
              <a:t>1m</a:t>
            </a:r>
            <a:r>
              <a:rPr kumimoji="1" lang="ja-JP" altLang="en-US" sz="1200" b="0">
                <a:latin typeface="メイリオ" panose="020B0604030504040204" pitchFamily="50" charset="-128"/>
                <a:ea typeface="メイリオ" panose="020B0604030504040204" pitchFamily="50" charset="-128"/>
              </a:rPr>
              <a:t>まで</a:t>
            </a:r>
            <a:r>
              <a:rPr kumimoji="1" lang="en-US" altLang="ja-JP" sz="1200" b="0">
                <a:latin typeface="メイリオ" panose="020B0604030504040204" pitchFamily="50" charset="-128"/>
                <a:ea typeface="メイリオ" panose="020B0604030504040204" pitchFamily="50" charset="-128"/>
              </a:rPr>
              <a:t>)</a:t>
            </a:r>
            <a:endParaRPr kumimoji="1" lang="ja-JP" altLang="en-US" sz="1200" b="0">
              <a:latin typeface="メイリオ" panose="020B0604030504040204" pitchFamily="50" charset="-128"/>
              <a:ea typeface="メイリオ" panose="020B0604030504040204" pitchFamily="50" charset="-128"/>
            </a:endParaRPr>
          </a:p>
        </p:txBody>
      </p:sp>
      <p:sp>
        <p:nvSpPr>
          <p:cNvPr id="95242" name="円/楕円 9">
            <a:extLst>
              <a:ext uri="{FF2B5EF4-FFF2-40B4-BE49-F238E27FC236}">
                <a16:creationId xmlns:a16="http://schemas.microsoft.com/office/drawing/2014/main" id="{423769D7-BB31-D46F-6CEC-217E0D72751E}"/>
              </a:ext>
            </a:extLst>
          </p:cNvPr>
          <p:cNvSpPr>
            <a:spLocks noChangeArrowheads="1"/>
          </p:cNvSpPr>
          <p:nvPr/>
        </p:nvSpPr>
        <p:spPr bwMode="auto">
          <a:xfrm>
            <a:off x="5222875" y="2174875"/>
            <a:ext cx="712788" cy="242888"/>
          </a:xfrm>
          <a:prstGeom prst="ellipse">
            <a:avLst/>
          </a:prstGeom>
          <a:noFill/>
          <a:ln w="1587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95243" name="円/楕円 16">
            <a:extLst>
              <a:ext uri="{FF2B5EF4-FFF2-40B4-BE49-F238E27FC236}">
                <a16:creationId xmlns:a16="http://schemas.microsoft.com/office/drawing/2014/main" id="{1CBE9B7B-F9BD-BF5C-EEB3-6B58CD966F1E}"/>
              </a:ext>
            </a:extLst>
          </p:cNvPr>
          <p:cNvSpPr>
            <a:spLocks noChangeArrowheads="1"/>
          </p:cNvSpPr>
          <p:nvPr/>
        </p:nvSpPr>
        <p:spPr bwMode="auto">
          <a:xfrm>
            <a:off x="5643563" y="2630488"/>
            <a:ext cx="1103312" cy="244475"/>
          </a:xfrm>
          <a:prstGeom prst="ellipse">
            <a:avLst/>
          </a:prstGeom>
          <a:noFill/>
          <a:ln w="15875" algn="ctr">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cxnSp>
        <p:nvCxnSpPr>
          <p:cNvPr id="95244" name="直線コネクタ 11">
            <a:extLst>
              <a:ext uri="{FF2B5EF4-FFF2-40B4-BE49-F238E27FC236}">
                <a16:creationId xmlns:a16="http://schemas.microsoft.com/office/drawing/2014/main" id="{7F233175-46DB-FBB0-937A-E4FE5E736BE9}"/>
              </a:ext>
            </a:extLst>
          </p:cNvPr>
          <p:cNvCxnSpPr>
            <a:cxnSpLocks noChangeShapeType="1"/>
            <a:stCxn id="95240" idx="3"/>
            <a:endCxn id="95242" idx="2"/>
          </p:cNvCxnSpPr>
          <p:nvPr/>
        </p:nvCxnSpPr>
        <p:spPr bwMode="auto">
          <a:xfrm>
            <a:off x="3794125" y="1389063"/>
            <a:ext cx="1428750" cy="906462"/>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cxnSp>
        <p:nvCxnSpPr>
          <p:cNvPr id="95245" name="直線コネクタ 20">
            <a:extLst>
              <a:ext uri="{FF2B5EF4-FFF2-40B4-BE49-F238E27FC236}">
                <a16:creationId xmlns:a16="http://schemas.microsoft.com/office/drawing/2014/main" id="{7DA53AE7-ACD5-5935-FE5D-BA62C04CB6E9}"/>
              </a:ext>
            </a:extLst>
          </p:cNvPr>
          <p:cNvCxnSpPr>
            <a:cxnSpLocks noChangeShapeType="1"/>
            <a:stCxn id="95241" idx="3"/>
            <a:endCxn id="95243" idx="2"/>
          </p:cNvCxnSpPr>
          <p:nvPr/>
        </p:nvCxnSpPr>
        <p:spPr bwMode="auto">
          <a:xfrm>
            <a:off x="3638550" y="2090738"/>
            <a:ext cx="2005013" cy="661987"/>
          </a:xfrm>
          <a:prstGeom prst="line">
            <a:avLst/>
          </a:prstGeom>
          <a:noFill/>
          <a:ln w="15875" algn="ctr">
            <a:solidFill>
              <a:srgbClr val="000000"/>
            </a:solidFill>
            <a:round/>
            <a:headEnd/>
            <a:tailEnd/>
          </a:ln>
          <a:extLst>
            <a:ext uri="{909E8E84-426E-40DD-AFC4-6F175D3DCCD1}">
              <a14:hiddenFill xmlns:a14="http://schemas.microsoft.com/office/drawing/2010/main">
                <a:noFill/>
              </a14:hiddenFill>
            </a:ext>
          </a:extLst>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テキスト ボックス 11">
            <a:extLst>
              <a:ext uri="{FF2B5EF4-FFF2-40B4-BE49-F238E27FC236}">
                <a16:creationId xmlns:a16="http://schemas.microsoft.com/office/drawing/2014/main" id="{330E7A7C-1595-553A-1A4C-7DDBC0BF1208}"/>
              </a:ext>
            </a:extLst>
          </p:cNvPr>
          <p:cNvSpPr txBox="1">
            <a:spLocks noChangeArrowheads="1"/>
          </p:cNvSpPr>
          <p:nvPr/>
        </p:nvSpPr>
        <p:spPr bwMode="auto">
          <a:xfrm>
            <a:off x="838200" y="5518150"/>
            <a:ext cx="7545388" cy="12001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b="0">
                <a:latin typeface="メイリオ" panose="020B0604030504040204" pitchFamily="50" charset="-128"/>
                <a:ea typeface="メイリオ" panose="020B0604030504040204" pitchFamily="50" charset="-128"/>
              </a:rPr>
              <a:t>森林が存在することで、例えば年平均気温は一般に</a:t>
            </a:r>
            <a:endParaRPr lang="en-US" altLang="ja-JP" sz="2400" b="0">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2400" b="0">
                <a:latin typeface="メイリオ" panose="020B0604030504040204" pitchFamily="50" charset="-128"/>
                <a:ea typeface="メイリオ" panose="020B0604030504040204" pitchFamily="50" charset="-128"/>
              </a:rPr>
              <a:t>・低～中緯度帯</a:t>
            </a:r>
            <a:r>
              <a:rPr lang="en-US" altLang="ja-JP" sz="2400" b="0">
                <a:latin typeface="メイリオ" panose="020B0604030504040204" pitchFamily="50" charset="-128"/>
                <a:ea typeface="メイリオ" panose="020B0604030504040204" pitchFamily="50" charset="-128"/>
              </a:rPr>
              <a:t>	</a:t>
            </a:r>
            <a:r>
              <a:rPr lang="ja-JP" altLang="en-US" sz="2400" b="0">
                <a:latin typeface="メイリオ" panose="020B0604030504040204" pitchFamily="50" charset="-128"/>
                <a:ea typeface="メイリオ" panose="020B0604030504040204" pitchFamily="50" charset="-128"/>
              </a:rPr>
              <a:t>→　下降</a:t>
            </a:r>
            <a:endParaRPr lang="en-US" altLang="ja-JP" sz="2400" b="0">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2400" b="0">
                <a:latin typeface="メイリオ" panose="020B0604030504040204" pitchFamily="50" charset="-128"/>
                <a:ea typeface="メイリオ" panose="020B0604030504040204" pitchFamily="50" charset="-128"/>
              </a:rPr>
              <a:t>・高緯度帯</a:t>
            </a:r>
            <a:r>
              <a:rPr lang="en-US" altLang="ja-JP" sz="2400" b="0">
                <a:latin typeface="メイリオ" panose="020B0604030504040204" pitchFamily="50" charset="-128"/>
                <a:ea typeface="メイリオ" panose="020B0604030504040204" pitchFamily="50" charset="-128"/>
              </a:rPr>
              <a:t>		</a:t>
            </a:r>
            <a:r>
              <a:rPr lang="ja-JP" altLang="en-US" sz="2400" b="0">
                <a:latin typeface="メイリオ" panose="020B0604030504040204" pitchFamily="50" charset="-128"/>
                <a:ea typeface="メイリオ" panose="020B0604030504040204" pitchFamily="50" charset="-128"/>
              </a:rPr>
              <a:t>→　上昇</a:t>
            </a:r>
            <a:endParaRPr lang="en-US" altLang="ja-JP" sz="2400" b="0">
              <a:latin typeface="メイリオ" panose="020B0604030504040204" pitchFamily="50" charset="-128"/>
              <a:ea typeface="メイリオ" panose="020B0604030504040204" pitchFamily="50" charset="-128"/>
            </a:endParaRPr>
          </a:p>
        </p:txBody>
      </p:sp>
      <p:sp>
        <p:nvSpPr>
          <p:cNvPr id="11267" name="Text Box 2">
            <a:extLst>
              <a:ext uri="{FF2B5EF4-FFF2-40B4-BE49-F238E27FC236}">
                <a16:creationId xmlns:a16="http://schemas.microsoft.com/office/drawing/2014/main" id="{1EF7F3C5-1558-4F22-D186-F4D027754633}"/>
              </a:ext>
            </a:extLst>
          </p:cNvPr>
          <p:cNvSpPr txBox="1">
            <a:spLocks noChangeArrowheads="1"/>
          </p:cNvSpPr>
          <p:nvPr/>
        </p:nvSpPr>
        <p:spPr bwMode="auto">
          <a:xfrm>
            <a:off x="288925" y="300038"/>
            <a:ext cx="867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b="0">
                <a:solidFill>
                  <a:srgbClr val="0000FF"/>
                </a:solidFill>
                <a:latin typeface="メイリオ" panose="020B0604030504040204" pitchFamily="50" charset="-128"/>
                <a:ea typeface="メイリオ" panose="020B0604030504040204" pitchFamily="50" charset="-128"/>
              </a:rPr>
              <a:t>植生から気候環境へのフィードバック（熱・水・放射）</a:t>
            </a:r>
            <a:endParaRPr lang="en-US" altLang="ja-JP" sz="2400" b="0">
              <a:solidFill>
                <a:srgbClr val="0000FF"/>
              </a:solidFill>
              <a:latin typeface="メイリオ" panose="020B0604030504040204" pitchFamily="50" charset="-128"/>
              <a:ea typeface="メイリオ" panose="020B0604030504040204" pitchFamily="50" charset="-128"/>
            </a:endParaRPr>
          </a:p>
        </p:txBody>
      </p:sp>
      <p:grpSp>
        <p:nvGrpSpPr>
          <p:cNvPr id="11268" name="グループ化 1">
            <a:extLst>
              <a:ext uri="{FF2B5EF4-FFF2-40B4-BE49-F238E27FC236}">
                <a16:creationId xmlns:a16="http://schemas.microsoft.com/office/drawing/2014/main" id="{EFE2DEC7-F933-1BFE-2220-46AC9FA863F8}"/>
              </a:ext>
            </a:extLst>
          </p:cNvPr>
          <p:cNvGrpSpPr>
            <a:grpSpLocks/>
          </p:cNvGrpSpPr>
          <p:nvPr/>
        </p:nvGrpSpPr>
        <p:grpSpPr bwMode="auto">
          <a:xfrm>
            <a:off x="61913" y="1192213"/>
            <a:ext cx="3733800" cy="4103687"/>
            <a:chOff x="107950" y="1196975"/>
            <a:chExt cx="3733800" cy="4103688"/>
          </a:xfrm>
        </p:grpSpPr>
        <p:sp>
          <p:nvSpPr>
            <p:cNvPr id="13" name="正方形/長方形 12">
              <a:extLst>
                <a:ext uri="{FF2B5EF4-FFF2-40B4-BE49-F238E27FC236}">
                  <a16:creationId xmlns:a16="http://schemas.microsoft.com/office/drawing/2014/main" id="{65149B42-338F-E660-49A2-9671FB2AEF46}"/>
                </a:ext>
              </a:extLst>
            </p:cNvPr>
            <p:cNvSpPr/>
            <p:nvPr/>
          </p:nvSpPr>
          <p:spPr>
            <a:xfrm>
              <a:off x="107950" y="1196975"/>
              <a:ext cx="3733800" cy="4103688"/>
            </a:xfrm>
            <a:prstGeom prst="rect">
              <a:avLst/>
            </a:prstGeom>
            <a:solidFill>
              <a:srgbClr val="AFD7FF"/>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eaLnBrk="1" hangingPunct="1">
                <a:defRPr/>
              </a:pPr>
              <a:endParaRPr kumimoji="1" lang="ja-JP" altLang="en-US" sz="2400">
                <a:solidFill>
                  <a:srgbClr val="FFFFFF"/>
                </a:solidFill>
                <a:latin typeface="メイリオ" panose="020B0604030504040204" pitchFamily="50" charset="-128"/>
                <a:ea typeface="メイリオ" panose="020B0604030504040204" pitchFamily="50" charset="-128"/>
              </a:endParaRPr>
            </a:p>
          </p:txBody>
        </p:sp>
        <p:pic>
          <p:nvPicPr>
            <p:cNvPr id="11275" name="Picture 4" descr="D:\Hisashi\Desktop\t_3-01.jpg">
              <a:extLst>
                <a:ext uri="{FF2B5EF4-FFF2-40B4-BE49-F238E27FC236}">
                  <a16:creationId xmlns:a16="http://schemas.microsoft.com/office/drawing/2014/main" id="{E621481B-AD33-992C-2686-D4DA1BB8CA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014538"/>
              <a:ext cx="356393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6" name="テキスト ボックス 9">
              <a:extLst>
                <a:ext uri="{FF2B5EF4-FFF2-40B4-BE49-F238E27FC236}">
                  <a16:creationId xmlns:a16="http://schemas.microsoft.com/office/drawing/2014/main" id="{1C8EDE72-1029-0C1E-37F8-CE5B57D6D5BC}"/>
                </a:ext>
              </a:extLst>
            </p:cNvPr>
            <p:cNvSpPr txBox="1">
              <a:spLocks noChangeArrowheads="1"/>
            </p:cNvSpPr>
            <p:nvPr/>
          </p:nvSpPr>
          <p:spPr bwMode="auto">
            <a:xfrm>
              <a:off x="228600" y="1219200"/>
              <a:ext cx="35988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0">
                  <a:solidFill>
                    <a:srgbClr val="008000"/>
                  </a:solidFill>
                  <a:latin typeface="メイリオ" panose="020B0604030504040204" pitchFamily="50" charset="-128"/>
                  <a:ea typeface="メイリオ" panose="020B0604030504040204" pitchFamily="50" charset="-128"/>
                </a:rPr>
                <a:t>真夏の昼間に、ヘリコプターで観測した地表面温度</a:t>
              </a:r>
              <a:r>
                <a:rPr lang="en-US" altLang="ja-JP" sz="1800" b="0">
                  <a:solidFill>
                    <a:srgbClr val="008000"/>
                  </a:solidFill>
                  <a:latin typeface="メイリオ" panose="020B0604030504040204" pitchFamily="50" charset="-128"/>
                  <a:ea typeface="メイリオ" panose="020B0604030504040204" pitchFamily="50" charset="-128"/>
                </a:rPr>
                <a:t>@</a:t>
              </a:r>
              <a:r>
                <a:rPr lang="ja-JP" altLang="en-US" sz="1800" b="0">
                  <a:solidFill>
                    <a:srgbClr val="008000"/>
                  </a:solidFill>
                  <a:latin typeface="メイリオ" panose="020B0604030504040204" pitchFamily="50" charset="-128"/>
                  <a:ea typeface="メイリオ" panose="020B0604030504040204" pitchFamily="50" charset="-128"/>
                </a:rPr>
                <a:t>仙台市</a:t>
              </a:r>
              <a:endParaRPr lang="en-US" altLang="ja-JP" sz="1800" b="0">
                <a:solidFill>
                  <a:srgbClr val="008000"/>
                </a:solidFill>
                <a:latin typeface="メイリオ" panose="020B0604030504040204" pitchFamily="50" charset="-128"/>
                <a:ea typeface="メイリオ" panose="020B0604030504040204" pitchFamily="50" charset="-128"/>
              </a:endParaRPr>
            </a:p>
          </p:txBody>
        </p:sp>
        <p:sp>
          <p:nvSpPr>
            <p:cNvPr id="11277" name="正方形/長方形 11">
              <a:extLst>
                <a:ext uri="{FF2B5EF4-FFF2-40B4-BE49-F238E27FC236}">
                  <a16:creationId xmlns:a16="http://schemas.microsoft.com/office/drawing/2014/main" id="{1767038B-040D-B5A6-E60B-8021544AE778}"/>
                </a:ext>
              </a:extLst>
            </p:cNvPr>
            <p:cNvSpPr>
              <a:spLocks noChangeArrowheads="1"/>
            </p:cNvSpPr>
            <p:nvPr/>
          </p:nvSpPr>
          <p:spPr bwMode="auto">
            <a:xfrm>
              <a:off x="142875" y="5029200"/>
              <a:ext cx="3684588"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00" b="0">
                  <a:latin typeface="メイリオ" panose="020B0604030504040204" pitchFamily="50" charset="-128"/>
                  <a:ea typeface="メイリオ" panose="020B0604030504040204" pitchFamily="50" charset="-128"/>
                </a:rPr>
                <a:t>出典: 近藤純正「地表面の気象学」、データ元：菅原広史</a:t>
              </a:r>
            </a:p>
          </p:txBody>
        </p:sp>
      </p:grpSp>
      <p:grpSp>
        <p:nvGrpSpPr>
          <p:cNvPr id="11269" name="グループ化 2">
            <a:extLst>
              <a:ext uri="{FF2B5EF4-FFF2-40B4-BE49-F238E27FC236}">
                <a16:creationId xmlns:a16="http://schemas.microsoft.com/office/drawing/2014/main" id="{516BFD89-8851-1EAF-86E4-B210DF672C42}"/>
              </a:ext>
            </a:extLst>
          </p:cNvPr>
          <p:cNvGrpSpPr>
            <a:grpSpLocks/>
          </p:cNvGrpSpPr>
          <p:nvPr/>
        </p:nvGrpSpPr>
        <p:grpSpPr bwMode="auto">
          <a:xfrm>
            <a:off x="3948113" y="1196975"/>
            <a:ext cx="5119687" cy="4103688"/>
            <a:chOff x="3916362" y="1196975"/>
            <a:chExt cx="5119688" cy="4103688"/>
          </a:xfrm>
        </p:grpSpPr>
        <p:sp>
          <p:nvSpPr>
            <p:cNvPr id="14" name="正方形/長方形 13">
              <a:extLst>
                <a:ext uri="{FF2B5EF4-FFF2-40B4-BE49-F238E27FC236}">
                  <a16:creationId xmlns:a16="http://schemas.microsoft.com/office/drawing/2014/main" id="{1CFCB573-C3E4-DEF6-F1AD-230774C398E3}"/>
                </a:ext>
              </a:extLst>
            </p:cNvPr>
            <p:cNvSpPr/>
            <p:nvPr/>
          </p:nvSpPr>
          <p:spPr>
            <a:xfrm>
              <a:off x="3916362" y="1196975"/>
              <a:ext cx="5095876" cy="4103688"/>
            </a:xfrm>
            <a:prstGeom prst="rect">
              <a:avLst/>
            </a:prstGeom>
            <a:solidFill>
              <a:srgbClr val="AFD7FF"/>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eaLnBrk="1" hangingPunct="1">
                <a:defRPr/>
              </a:pPr>
              <a:endParaRPr kumimoji="1" lang="ja-JP" altLang="en-US">
                <a:solidFill>
                  <a:srgbClr val="FFFFFF"/>
                </a:solidFill>
                <a:latin typeface="メイリオ" panose="020B0604030504040204" pitchFamily="50" charset="-128"/>
                <a:ea typeface="メイリオ" panose="020B0604030504040204" pitchFamily="50" charset="-128"/>
              </a:endParaRPr>
            </a:p>
          </p:txBody>
        </p:sp>
        <p:sp>
          <p:nvSpPr>
            <p:cNvPr id="11271" name="テキスト ボックス 10">
              <a:extLst>
                <a:ext uri="{FF2B5EF4-FFF2-40B4-BE49-F238E27FC236}">
                  <a16:creationId xmlns:a16="http://schemas.microsoft.com/office/drawing/2014/main" id="{734D6CF5-2099-910D-66EA-B1BBE64BFED7}"/>
                </a:ext>
              </a:extLst>
            </p:cNvPr>
            <p:cNvSpPr txBox="1">
              <a:spLocks noChangeArrowheads="1"/>
            </p:cNvSpPr>
            <p:nvPr/>
          </p:nvSpPr>
          <p:spPr bwMode="auto">
            <a:xfrm>
              <a:off x="3925888" y="1233488"/>
              <a:ext cx="5102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0">
                  <a:solidFill>
                    <a:srgbClr val="008000"/>
                  </a:solidFill>
                  <a:latin typeface="メイリオ" panose="020B0604030504040204" pitchFamily="50" charset="-128"/>
                  <a:ea typeface="メイリオ" panose="020B0604030504040204" pitchFamily="50" charset="-128"/>
                </a:rPr>
                <a:t>熱帯・温帯域において、森林伐採が</a:t>
              </a:r>
              <a:endParaRPr lang="en-US" altLang="ja-JP" sz="1800" b="0">
                <a:solidFill>
                  <a:srgbClr val="008000"/>
                </a:solidFill>
                <a:latin typeface="メイリオ" panose="020B0604030504040204" pitchFamily="50" charset="-128"/>
                <a:ea typeface="メイリオ" panose="020B0604030504040204" pitchFamily="50" charset="-128"/>
              </a:endParaRPr>
            </a:p>
            <a:p>
              <a:pPr eaLnBrk="1" hangingPunct="1">
                <a:spcBef>
                  <a:spcPct val="0"/>
                </a:spcBef>
                <a:buFontTx/>
                <a:buNone/>
              </a:pPr>
              <a:r>
                <a:rPr lang="ja-JP" altLang="en-US" sz="1800" b="0">
                  <a:solidFill>
                    <a:srgbClr val="008000"/>
                  </a:solidFill>
                  <a:latin typeface="メイリオ" panose="020B0604030504040204" pitchFamily="50" charset="-128"/>
                  <a:ea typeface="メイリオ" panose="020B0604030504040204" pitchFamily="50" charset="-128"/>
                </a:rPr>
                <a:t>水収支・境界層フラックス・気象へ与える影響</a:t>
              </a:r>
              <a:endParaRPr lang="en-US" altLang="ja-JP" sz="1800" b="0">
                <a:solidFill>
                  <a:srgbClr val="008000"/>
                </a:solidFill>
                <a:latin typeface="メイリオ" panose="020B0604030504040204" pitchFamily="50" charset="-128"/>
                <a:ea typeface="メイリオ" panose="020B0604030504040204" pitchFamily="50" charset="-128"/>
              </a:endParaRPr>
            </a:p>
          </p:txBody>
        </p:sp>
        <p:sp>
          <p:nvSpPr>
            <p:cNvPr id="11272" name="正方形/長方形 2">
              <a:extLst>
                <a:ext uri="{FF2B5EF4-FFF2-40B4-BE49-F238E27FC236}">
                  <a16:creationId xmlns:a16="http://schemas.microsoft.com/office/drawing/2014/main" id="{61407D3B-1D5E-AC61-EA0A-08164B2CE47D}"/>
                </a:ext>
              </a:extLst>
            </p:cNvPr>
            <p:cNvSpPr>
              <a:spLocks noChangeArrowheads="1"/>
            </p:cNvSpPr>
            <p:nvPr/>
          </p:nvSpPr>
          <p:spPr bwMode="auto">
            <a:xfrm>
              <a:off x="3940175" y="5045075"/>
              <a:ext cx="50958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900" b="0">
                  <a:latin typeface="メイリオ" panose="020B0604030504040204" pitchFamily="50" charset="-128"/>
                  <a:ea typeface="メイリオ" panose="020B0604030504040204" pitchFamily="50" charset="-128"/>
                </a:rPr>
                <a:t>出典: 佐藤永(2008) </a:t>
              </a:r>
              <a:r>
                <a:rPr lang="ja-JP" altLang="en-US" sz="900" b="0" i="1">
                  <a:latin typeface="メイリオ" panose="020B0604030504040204" pitchFamily="50" charset="-128"/>
                  <a:ea typeface="メイリオ" panose="020B0604030504040204" pitchFamily="50" charset="-128"/>
                </a:rPr>
                <a:t>日本生態学会誌</a:t>
              </a:r>
              <a:r>
                <a:rPr lang="ja-JP" altLang="en-US" sz="900" b="0">
                  <a:latin typeface="メイリオ" panose="020B0604030504040204" pitchFamily="50" charset="-128"/>
                  <a:ea typeface="メイリオ" panose="020B0604030504040204" pitchFamily="50" charset="-128"/>
                </a:rPr>
                <a:t> 58、原図：Foleyら(2003) </a:t>
              </a:r>
              <a:r>
                <a:rPr lang="ja-JP" altLang="en-US" sz="900" b="0" i="1">
                  <a:latin typeface="メイリオ" panose="020B0604030504040204" pitchFamily="50" charset="-128"/>
                  <a:ea typeface="メイリオ" panose="020B0604030504040204" pitchFamily="50" charset="-128"/>
                </a:rPr>
                <a:t>Front Ecol Environ</a:t>
              </a:r>
              <a:r>
                <a:rPr lang="ja-JP" altLang="en-US" sz="900" b="0">
                  <a:latin typeface="メイリオ" panose="020B0604030504040204" pitchFamily="50" charset="-128"/>
                  <a:ea typeface="メイリオ" panose="020B0604030504040204" pitchFamily="50" charset="-128"/>
                </a:rPr>
                <a:t> 1</a:t>
              </a:r>
            </a:p>
          </p:txBody>
        </p:sp>
        <p:pic>
          <p:nvPicPr>
            <p:cNvPr id="11273" name="図 2">
              <a:extLst>
                <a:ext uri="{FF2B5EF4-FFF2-40B4-BE49-F238E27FC236}">
                  <a16:creationId xmlns:a16="http://schemas.microsoft.com/office/drawing/2014/main" id="{05B17E69-787A-58CD-B693-D80B4C76D9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71938" y="2057400"/>
              <a:ext cx="4767262"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正方形/長方形 29">
            <a:extLst>
              <a:ext uri="{FF2B5EF4-FFF2-40B4-BE49-F238E27FC236}">
                <a16:creationId xmlns:a16="http://schemas.microsoft.com/office/drawing/2014/main" id="{3CBF7D31-C598-2ED4-C8DE-5A53CB21BE05}"/>
              </a:ext>
            </a:extLst>
          </p:cNvPr>
          <p:cNvSpPr>
            <a:spLocks noChangeArrowheads="1"/>
          </p:cNvSpPr>
          <p:nvPr/>
        </p:nvSpPr>
        <p:spPr bwMode="auto">
          <a:xfrm>
            <a:off x="4014788" y="838200"/>
            <a:ext cx="4748212" cy="2566988"/>
          </a:xfrm>
          <a:prstGeom prst="rect">
            <a:avLst/>
          </a:prstGeom>
          <a:solidFill>
            <a:schemeClr val="bg1"/>
          </a:solidFill>
          <a:ln w="9525" algn="ctr">
            <a:solidFill>
              <a:schemeClr val="tx1"/>
            </a:solidFill>
            <a:round/>
            <a:headEnd/>
            <a:tailEnd/>
          </a:ln>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メイリオ" panose="020B0604030504040204" pitchFamily="50" charset="-128"/>
              <a:ea typeface="メイリオ" panose="020B0604030504040204" pitchFamily="50" charset="-128"/>
              <a:cs typeface="HG Mincho Light J"/>
            </a:endParaRPr>
          </a:p>
        </p:txBody>
      </p:sp>
      <p:sp>
        <p:nvSpPr>
          <p:cNvPr id="96259" name="正方形/長方形 17">
            <a:extLst>
              <a:ext uri="{FF2B5EF4-FFF2-40B4-BE49-F238E27FC236}">
                <a16:creationId xmlns:a16="http://schemas.microsoft.com/office/drawing/2014/main" id="{0F6E45E5-1665-F349-A97B-FCD00E3169E2}"/>
              </a:ext>
            </a:extLst>
          </p:cNvPr>
          <p:cNvSpPr>
            <a:spLocks noChangeArrowheads="1"/>
          </p:cNvSpPr>
          <p:nvPr/>
        </p:nvSpPr>
        <p:spPr bwMode="auto">
          <a:xfrm>
            <a:off x="381000" y="3505200"/>
            <a:ext cx="8382000" cy="2441575"/>
          </a:xfrm>
          <a:prstGeom prst="rect">
            <a:avLst/>
          </a:prstGeom>
          <a:solidFill>
            <a:schemeClr val="bg1"/>
          </a:solidFill>
          <a:ln w="9525" algn="ctr">
            <a:solidFill>
              <a:schemeClr val="tx1"/>
            </a:solidFill>
            <a:round/>
            <a:headEnd/>
            <a:tailEnd/>
          </a:ln>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メイリオ" panose="020B0604030504040204" pitchFamily="50" charset="-128"/>
              <a:ea typeface="メイリオ" panose="020B0604030504040204" pitchFamily="50" charset="-128"/>
              <a:cs typeface="HG Mincho Light J"/>
            </a:endParaRPr>
          </a:p>
        </p:txBody>
      </p:sp>
      <p:sp>
        <p:nvSpPr>
          <p:cNvPr id="96260" name="正方形/長方形 1">
            <a:extLst>
              <a:ext uri="{FF2B5EF4-FFF2-40B4-BE49-F238E27FC236}">
                <a16:creationId xmlns:a16="http://schemas.microsoft.com/office/drawing/2014/main" id="{2A7DC0EC-345B-D03D-8BB6-339EBA617DD6}"/>
              </a:ext>
            </a:extLst>
          </p:cNvPr>
          <p:cNvSpPr>
            <a:spLocks noChangeArrowheads="1"/>
          </p:cNvSpPr>
          <p:nvPr/>
        </p:nvSpPr>
        <p:spPr bwMode="auto">
          <a:xfrm>
            <a:off x="381000" y="838200"/>
            <a:ext cx="3481388" cy="2566988"/>
          </a:xfrm>
          <a:prstGeom prst="rect">
            <a:avLst/>
          </a:prstGeom>
          <a:solidFill>
            <a:schemeClr val="bg1"/>
          </a:solidFill>
          <a:ln w="9525" algn="ctr">
            <a:solidFill>
              <a:schemeClr val="tx1"/>
            </a:solidFill>
            <a:round/>
            <a:headEnd/>
            <a:tailEnd/>
          </a:ln>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メイリオ" panose="020B0604030504040204" pitchFamily="50" charset="-128"/>
              <a:ea typeface="メイリオ" panose="020B0604030504040204" pitchFamily="50" charset="-128"/>
              <a:cs typeface="HG Mincho Light J"/>
            </a:endParaRPr>
          </a:p>
        </p:txBody>
      </p:sp>
      <p:sp>
        <p:nvSpPr>
          <p:cNvPr id="96261" name="テキスト ボックス 3">
            <a:extLst>
              <a:ext uri="{FF2B5EF4-FFF2-40B4-BE49-F238E27FC236}">
                <a16:creationId xmlns:a16="http://schemas.microsoft.com/office/drawing/2014/main" id="{AB182F43-5639-A35B-0E6D-28A80251D7FD}"/>
              </a:ext>
            </a:extLst>
          </p:cNvPr>
          <p:cNvSpPr txBox="1">
            <a:spLocks noChangeArrowheads="1"/>
          </p:cNvSpPr>
          <p:nvPr/>
        </p:nvSpPr>
        <p:spPr bwMode="auto">
          <a:xfrm>
            <a:off x="914400" y="3124200"/>
            <a:ext cx="29051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kumimoji="1" lang="ja-JP" altLang="en-US" sz="900" b="0">
                <a:latin typeface="メイリオ" panose="020B0604030504040204" pitchFamily="50" charset="-128"/>
                <a:ea typeface="メイリオ" panose="020B0604030504040204" pitchFamily="50" charset="-128"/>
              </a:rPr>
              <a:t>出典：</a:t>
            </a:r>
            <a:r>
              <a:rPr kumimoji="1" lang="en-US" altLang="ja-JP" sz="900" b="0">
                <a:latin typeface="メイリオ" panose="020B0604030504040204" pitchFamily="50" charset="-128"/>
                <a:ea typeface="メイリオ" panose="020B0604030504040204" pitchFamily="50" charset="-128"/>
              </a:rPr>
              <a:t>Allen</a:t>
            </a:r>
            <a:r>
              <a:rPr kumimoji="1" lang="ja-JP" altLang="en-US" sz="900" b="0">
                <a:latin typeface="メイリオ" panose="020B0604030504040204" pitchFamily="50" charset="-128"/>
                <a:ea typeface="メイリオ" panose="020B0604030504040204" pitchFamily="50" charset="-128"/>
              </a:rPr>
              <a:t>ら</a:t>
            </a:r>
            <a:r>
              <a:rPr kumimoji="1" lang="en-US" altLang="ja-JP" sz="900" b="0">
                <a:latin typeface="メイリオ" panose="020B0604030504040204" pitchFamily="50" charset="-128"/>
                <a:ea typeface="メイリオ" panose="020B0604030504040204" pitchFamily="50" charset="-128"/>
              </a:rPr>
              <a:t>2010 </a:t>
            </a:r>
            <a:r>
              <a:rPr kumimoji="1" lang="en-US" altLang="ja-JP" sz="900" b="0" i="1">
                <a:latin typeface="メイリオ" panose="020B0604030504040204" pitchFamily="50" charset="-128"/>
                <a:ea typeface="メイリオ" panose="020B0604030504040204" pitchFamily="50" charset="-128"/>
              </a:rPr>
              <a:t>For.Ecol.Manage.</a:t>
            </a:r>
            <a:r>
              <a:rPr kumimoji="1" lang="en-US" altLang="ja-JP" sz="900" b="0">
                <a:latin typeface="メイリオ" panose="020B0604030504040204" pitchFamily="50" charset="-128"/>
                <a:ea typeface="メイリオ" panose="020B0604030504040204" pitchFamily="50" charset="-128"/>
              </a:rPr>
              <a:t> 259</a:t>
            </a:r>
            <a:endParaRPr kumimoji="1" lang="ja-JP" altLang="en-US" sz="900" b="0">
              <a:latin typeface="メイリオ" panose="020B0604030504040204" pitchFamily="50" charset="-128"/>
              <a:ea typeface="メイリオ" panose="020B0604030504040204" pitchFamily="50" charset="-128"/>
            </a:endParaRPr>
          </a:p>
        </p:txBody>
      </p:sp>
      <p:pic>
        <p:nvPicPr>
          <p:cNvPr id="96262" name="図 4">
            <a:extLst>
              <a:ext uri="{FF2B5EF4-FFF2-40B4-BE49-F238E27FC236}">
                <a16:creationId xmlns:a16="http://schemas.microsoft.com/office/drawing/2014/main" id="{B4750D1D-00FC-AA11-C937-18C33488E2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447800"/>
            <a:ext cx="21336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Rectangle 5">
            <a:extLst>
              <a:ext uri="{FF2B5EF4-FFF2-40B4-BE49-F238E27FC236}">
                <a16:creationId xmlns:a16="http://schemas.microsoft.com/office/drawing/2014/main" id="{1C6A59D0-25E6-1EF9-9D61-336F1E0CE6C5}"/>
              </a:ext>
            </a:extLst>
          </p:cNvPr>
          <p:cNvSpPr>
            <a:spLocks noChangeArrowheads="1"/>
          </p:cNvSpPr>
          <p:nvPr/>
        </p:nvSpPr>
        <p:spPr bwMode="auto">
          <a:xfrm>
            <a:off x="381000" y="128588"/>
            <a:ext cx="82296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99"/>
                </a:solidFill>
                <a:latin typeface="メイリオ" panose="020B0604030504040204" pitchFamily="50" charset="-128"/>
                <a:ea typeface="メイリオ" panose="020B0604030504040204" pitchFamily="50" charset="-128"/>
              </a:rPr>
              <a:t>扱いの改善が望まれるプロセス２：乾燥枯死</a:t>
            </a:r>
          </a:p>
        </p:txBody>
      </p:sp>
      <p:pic>
        <p:nvPicPr>
          <p:cNvPr id="96264" name="図 10">
            <a:extLst>
              <a:ext uri="{FF2B5EF4-FFF2-40B4-BE49-F238E27FC236}">
                <a16:creationId xmlns:a16="http://schemas.microsoft.com/office/drawing/2014/main" id="{AC7A2D31-A7AA-211C-C732-BE90222D57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3" y="3962400"/>
            <a:ext cx="648335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id="{557D0615-3425-3A19-74BA-DEFE6AD1489B}"/>
              </a:ext>
            </a:extLst>
          </p:cNvPr>
          <p:cNvSpPr/>
          <p:nvPr/>
        </p:nvSpPr>
        <p:spPr>
          <a:xfrm>
            <a:off x="788988" y="5453063"/>
            <a:ext cx="7875587" cy="431800"/>
          </a:xfrm>
          <a:prstGeom prst="rect">
            <a:avLst/>
          </a:prstGeom>
        </p:spPr>
        <p:txBody>
          <a:bodyPr>
            <a:spAutoFit/>
          </a:bodyPr>
          <a:lstStyle/>
          <a:p>
            <a:pPr>
              <a:defRPr/>
            </a:pPr>
            <a:r>
              <a:rPr kumimoji="1" lang="ja-JP" altLang="en-US" sz="1100" b="0" dirty="0">
                <a:latin typeface="メイリオ" panose="020B0604030504040204" pitchFamily="50" charset="-128"/>
                <a:ea typeface="メイリオ" panose="020B0604030504040204" pitchFamily="50" charset="-128"/>
                <a:cs typeface="Arial" panose="020B0604020202020204" pitchFamily="34" charset="0"/>
              </a:rPr>
              <a:t>乾期の乾燥の強さを示す指標である</a:t>
            </a:r>
            <a:r>
              <a:rPr kumimoji="1" lang="en-US" altLang="ja-JP" sz="1100" b="0" dirty="0">
                <a:latin typeface="メイリオ" panose="020B0604030504040204" pitchFamily="50" charset="-128"/>
                <a:ea typeface="メイリオ" panose="020B0604030504040204" pitchFamily="50" charset="-128"/>
                <a:cs typeface="Arial" panose="020B0604020202020204" pitchFamily="34" charset="0"/>
              </a:rPr>
              <a:t>Maximum Climate Water Deficit (MCWD)</a:t>
            </a:r>
            <a:r>
              <a:rPr kumimoji="1" lang="ja-JP" altLang="en-US" sz="1100" b="0" dirty="0">
                <a:latin typeface="メイリオ" panose="020B0604030504040204" pitchFamily="50" charset="-128"/>
                <a:ea typeface="メイリオ" panose="020B0604030504040204" pitchFamily="50" charset="-128"/>
                <a:cs typeface="Arial" panose="020B0604020202020204" pitchFamily="34" charset="0"/>
              </a:rPr>
              <a:t>の</a:t>
            </a:r>
            <a:r>
              <a:rPr kumimoji="1" lang="en-US" altLang="ja-JP" sz="1100" b="0" dirty="0">
                <a:latin typeface="メイリオ" panose="020B0604030504040204" pitchFamily="50" charset="-128"/>
                <a:ea typeface="メイリオ" panose="020B0604030504040204" pitchFamily="50" charset="-128"/>
                <a:cs typeface="Arial" panose="020B0604020202020204" pitchFamily="34" charset="0"/>
              </a:rPr>
              <a:t>30</a:t>
            </a:r>
            <a:r>
              <a:rPr kumimoji="1" lang="ja-JP" altLang="en-US" sz="1100" b="0" dirty="0">
                <a:latin typeface="メイリオ" panose="020B0604030504040204" pitchFamily="50" charset="-128"/>
                <a:ea typeface="メイリオ" panose="020B0604030504040204" pitchFamily="50" charset="-128"/>
                <a:cs typeface="Arial" panose="020B0604020202020204" pitchFamily="34" charset="0"/>
              </a:rPr>
              <a:t>年間最大値を、</a:t>
            </a:r>
            <a:r>
              <a:rPr kumimoji="1" lang="en-US" altLang="ja-JP" sz="1100" b="0" dirty="0">
                <a:latin typeface="メイリオ" panose="020B0604030504040204" pitchFamily="50" charset="-128"/>
                <a:ea typeface="メイリオ" panose="020B0604030504040204" pitchFamily="50" charset="-128"/>
                <a:cs typeface="Arial" panose="020B0604020202020204" pitchFamily="34" charset="0"/>
              </a:rPr>
              <a:t>20</a:t>
            </a:r>
            <a:r>
              <a:rPr kumimoji="1" lang="ja-JP" altLang="en-US" sz="1100" b="0" dirty="0">
                <a:latin typeface="メイリオ" panose="020B0604030504040204" pitchFamily="50" charset="-128"/>
                <a:ea typeface="メイリオ" panose="020B0604030504040204" pitchFamily="50" charset="-128"/>
                <a:cs typeface="Arial" panose="020B0604020202020204" pitchFamily="34" charset="0"/>
              </a:rPr>
              <a:t>世紀末と</a:t>
            </a:r>
            <a:r>
              <a:rPr kumimoji="1" lang="en-US" altLang="ja-JP" sz="1100" b="0" dirty="0">
                <a:latin typeface="メイリオ" panose="020B0604030504040204" pitchFamily="50" charset="-128"/>
                <a:ea typeface="メイリオ" panose="020B0604030504040204" pitchFamily="50" charset="-128"/>
                <a:cs typeface="Arial" panose="020B0604020202020204" pitchFamily="34" charset="0"/>
              </a:rPr>
              <a:t>21</a:t>
            </a:r>
            <a:r>
              <a:rPr kumimoji="1" lang="ja-JP" altLang="en-US" sz="1100" b="0" dirty="0">
                <a:latin typeface="メイリオ" panose="020B0604030504040204" pitchFamily="50" charset="-128"/>
                <a:ea typeface="メイリオ" panose="020B0604030504040204" pitchFamily="50" charset="-128"/>
                <a:cs typeface="Arial" panose="020B0604020202020204" pitchFamily="34" charset="0"/>
              </a:rPr>
              <a:t>世紀末とで比較した。</a:t>
            </a:r>
            <a:r>
              <a:rPr kumimoji="1" lang="en-US" altLang="ja-JP" sz="1050" b="0" dirty="0">
                <a:latin typeface="メイリオ" panose="020B0604030504040204" pitchFamily="50" charset="-128"/>
                <a:ea typeface="メイリオ" panose="020B0604030504040204" pitchFamily="50" charset="-128"/>
                <a:cs typeface="Arial" panose="020B0604020202020204" pitchFamily="34" charset="0"/>
              </a:rPr>
              <a:t>(with MIROC-ESM</a:t>
            </a:r>
            <a:r>
              <a:rPr kumimoji="1" lang="ja-JP" altLang="en-US" sz="1050" b="0" dirty="0">
                <a:latin typeface="メイリオ" panose="020B0604030504040204" pitchFamily="50" charset="-128"/>
                <a:ea typeface="メイリオ" panose="020B0604030504040204" pitchFamily="50" charset="-128"/>
                <a:cs typeface="Arial" panose="020B0604020202020204" pitchFamily="34" charset="0"/>
              </a:rPr>
              <a:t>＠</a:t>
            </a:r>
            <a:r>
              <a:rPr kumimoji="1" lang="en-US" altLang="ja-JP" sz="1050" b="0" dirty="0">
                <a:latin typeface="メイリオ" panose="020B0604030504040204" pitchFamily="50" charset="-128"/>
                <a:ea typeface="メイリオ" panose="020B0604030504040204" pitchFamily="50" charset="-128"/>
                <a:cs typeface="Arial" panose="020B0604020202020204" pitchFamily="34" charset="0"/>
              </a:rPr>
              <a:t>RCP8.5)</a:t>
            </a:r>
            <a:endParaRPr kumimoji="1" lang="en-US" altLang="ja-JP" b="0" dirty="0">
              <a:latin typeface="メイリオ" panose="020B0604030504040204" pitchFamily="50" charset="-128"/>
              <a:ea typeface="メイリオ" panose="020B0604030504040204" pitchFamily="50" charset="-128"/>
              <a:cs typeface="Arial" panose="020B0604020202020204" pitchFamily="34" charset="0"/>
            </a:endParaRPr>
          </a:p>
        </p:txBody>
      </p:sp>
      <p:sp>
        <p:nvSpPr>
          <p:cNvPr id="96266" name="テキスト ボックス 7">
            <a:extLst>
              <a:ext uri="{FF2B5EF4-FFF2-40B4-BE49-F238E27FC236}">
                <a16:creationId xmlns:a16="http://schemas.microsoft.com/office/drawing/2014/main" id="{C61D9216-2733-D291-6779-4DD67ECED338}"/>
              </a:ext>
            </a:extLst>
          </p:cNvPr>
          <p:cNvSpPr txBox="1">
            <a:spLocks noChangeArrowheads="1"/>
          </p:cNvSpPr>
          <p:nvPr/>
        </p:nvSpPr>
        <p:spPr bwMode="auto">
          <a:xfrm>
            <a:off x="4043363" y="5700713"/>
            <a:ext cx="47688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kumimoji="1" lang="ja-JP" altLang="en-US" sz="1000" b="0">
                <a:latin typeface="メイリオ" panose="020B0604030504040204" pitchFamily="50" charset="-128"/>
                <a:ea typeface="メイリオ" panose="020B0604030504040204" pitchFamily="50" charset="-128"/>
              </a:rPr>
              <a:t>計算・画像提供：髙橋厚裕（気候変動リスク情報創生プロジェクト、テーマ</a:t>
            </a:r>
            <a:r>
              <a:rPr kumimoji="1" lang="en-US" altLang="ja-JP" sz="1000" b="0">
                <a:latin typeface="メイリオ" panose="020B0604030504040204" pitchFamily="50" charset="-128"/>
                <a:ea typeface="メイリオ" panose="020B0604030504040204" pitchFamily="50" charset="-128"/>
              </a:rPr>
              <a:t>D</a:t>
            </a:r>
            <a:r>
              <a:rPr kumimoji="1" lang="ja-JP" altLang="en-US" sz="1000" b="0">
                <a:latin typeface="メイリオ" panose="020B0604030504040204" pitchFamily="50" charset="-128"/>
                <a:ea typeface="メイリオ" panose="020B0604030504040204" pitchFamily="50" charset="-128"/>
              </a:rPr>
              <a:t>）</a:t>
            </a:r>
          </a:p>
        </p:txBody>
      </p:sp>
      <p:sp>
        <p:nvSpPr>
          <p:cNvPr id="96267" name="正方形/長方形 3">
            <a:extLst>
              <a:ext uri="{FF2B5EF4-FFF2-40B4-BE49-F238E27FC236}">
                <a16:creationId xmlns:a16="http://schemas.microsoft.com/office/drawing/2014/main" id="{C3C6F358-2B7A-70E6-6BAA-DF3698EC6ADF}"/>
              </a:ext>
            </a:extLst>
          </p:cNvPr>
          <p:cNvSpPr>
            <a:spLocks noChangeArrowheads="1"/>
          </p:cNvSpPr>
          <p:nvPr/>
        </p:nvSpPr>
        <p:spPr bwMode="auto">
          <a:xfrm>
            <a:off x="7140575" y="4711700"/>
            <a:ext cx="228600" cy="185738"/>
          </a:xfrm>
          <a:prstGeom prst="rect">
            <a:avLst/>
          </a:prstGeom>
          <a:solidFill>
            <a:srgbClr val="FF0000"/>
          </a:solidFill>
          <a:ln w="9525" algn="ctr">
            <a:solidFill>
              <a:schemeClr val="tx1"/>
            </a:solidFill>
            <a:round/>
            <a:headEnd/>
            <a:tailEnd/>
          </a:ln>
        </p:spPr>
        <p:txBody>
          <a:bodyPr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96268" name="正方形/長方形 15">
            <a:extLst>
              <a:ext uri="{FF2B5EF4-FFF2-40B4-BE49-F238E27FC236}">
                <a16:creationId xmlns:a16="http://schemas.microsoft.com/office/drawing/2014/main" id="{206038CF-AD37-BF43-7842-1B3B3050F7D8}"/>
              </a:ext>
            </a:extLst>
          </p:cNvPr>
          <p:cNvSpPr>
            <a:spLocks noChangeArrowheads="1"/>
          </p:cNvSpPr>
          <p:nvPr/>
        </p:nvSpPr>
        <p:spPr bwMode="auto">
          <a:xfrm>
            <a:off x="7140575" y="4973638"/>
            <a:ext cx="228600" cy="187325"/>
          </a:xfrm>
          <a:prstGeom prst="rect">
            <a:avLst/>
          </a:prstGeom>
          <a:solidFill>
            <a:srgbClr val="0000FF"/>
          </a:solidFill>
          <a:ln w="9525" algn="ctr">
            <a:solidFill>
              <a:schemeClr val="tx1"/>
            </a:solidFill>
            <a:round/>
            <a:headEnd/>
            <a:tailEnd/>
          </a:ln>
        </p:spPr>
        <p:txBody>
          <a:bodyPr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96269" name="テキスト ボックス 7">
            <a:extLst>
              <a:ext uri="{FF2B5EF4-FFF2-40B4-BE49-F238E27FC236}">
                <a16:creationId xmlns:a16="http://schemas.microsoft.com/office/drawing/2014/main" id="{C404DE77-9047-6F46-E22A-655B448C81AF}"/>
              </a:ext>
            </a:extLst>
          </p:cNvPr>
          <p:cNvSpPr txBox="1">
            <a:spLocks noChangeArrowheads="1"/>
          </p:cNvSpPr>
          <p:nvPr/>
        </p:nvSpPr>
        <p:spPr bwMode="auto">
          <a:xfrm>
            <a:off x="7110413" y="4240213"/>
            <a:ext cx="15938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100" b="0">
                <a:latin typeface="メイリオ" panose="020B0604030504040204" pitchFamily="50" charset="-128"/>
                <a:ea typeface="メイリオ" panose="020B0604030504040204" pitchFamily="50" charset="-128"/>
              </a:rPr>
              <a:t>今世紀末にかけて、</a:t>
            </a:r>
            <a:endParaRPr kumimoji="1" lang="en-US" altLang="ja-JP" sz="1100" b="0">
              <a:latin typeface="メイリオ" panose="020B0604030504040204" pitchFamily="50" charset="-128"/>
              <a:ea typeface="メイリオ" panose="020B0604030504040204" pitchFamily="50" charset="-128"/>
            </a:endParaRPr>
          </a:p>
          <a:p>
            <a:pPr>
              <a:spcBef>
                <a:spcPct val="0"/>
              </a:spcBef>
              <a:buFontTx/>
              <a:buNone/>
            </a:pPr>
            <a:r>
              <a:rPr kumimoji="1" lang="ja-JP" altLang="en-US" sz="1100" b="0">
                <a:latin typeface="メイリオ" panose="020B0604030504040204" pitchFamily="50" charset="-128"/>
                <a:ea typeface="メイリオ" panose="020B0604030504040204" pitchFamily="50" charset="-128"/>
              </a:rPr>
              <a:t>乾期の乾燥ストレスが</a:t>
            </a:r>
          </a:p>
        </p:txBody>
      </p:sp>
      <p:sp>
        <p:nvSpPr>
          <p:cNvPr id="96270" name="テキスト ボックス 7">
            <a:extLst>
              <a:ext uri="{FF2B5EF4-FFF2-40B4-BE49-F238E27FC236}">
                <a16:creationId xmlns:a16="http://schemas.microsoft.com/office/drawing/2014/main" id="{3EF6AF13-D642-A7F9-2AC2-755BB310B9B4}"/>
              </a:ext>
            </a:extLst>
          </p:cNvPr>
          <p:cNvSpPr txBox="1">
            <a:spLocks noChangeArrowheads="1"/>
          </p:cNvSpPr>
          <p:nvPr/>
        </p:nvSpPr>
        <p:spPr bwMode="auto">
          <a:xfrm>
            <a:off x="7369175" y="4668838"/>
            <a:ext cx="11715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100" b="0">
                <a:latin typeface="メイリオ" panose="020B0604030504040204" pitchFamily="50" charset="-128"/>
                <a:ea typeface="メイリオ" panose="020B0604030504040204" pitchFamily="50" charset="-128"/>
              </a:rPr>
              <a:t>厳しくなる地域</a:t>
            </a:r>
          </a:p>
        </p:txBody>
      </p:sp>
      <p:sp>
        <p:nvSpPr>
          <p:cNvPr id="96271" name="テキスト ボックス 7">
            <a:extLst>
              <a:ext uri="{FF2B5EF4-FFF2-40B4-BE49-F238E27FC236}">
                <a16:creationId xmlns:a16="http://schemas.microsoft.com/office/drawing/2014/main" id="{BAF35BD0-7901-EA9E-EC58-D835CF4D941F}"/>
              </a:ext>
            </a:extLst>
          </p:cNvPr>
          <p:cNvSpPr txBox="1">
            <a:spLocks noChangeArrowheads="1"/>
          </p:cNvSpPr>
          <p:nvPr/>
        </p:nvSpPr>
        <p:spPr bwMode="auto">
          <a:xfrm>
            <a:off x="7375525" y="4941888"/>
            <a:ext cx="8890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100" b="0">
                <a:latin typeface="メイリオ" panose="020B0604030504040204" pitchFamily="50" charset="-128"/>
                <a:ea typeface="メイリオ" panose="020B0604030504040204" pitchFamily="50" charset="-128"/>
              </a:rPr>
              <a:t>和らぐ地域</a:t>
            </a:r>
          </a:p>
        </p:txBody>
      </p:sp>
      <p:sp>
        <p:nvSpPr>
          <p:cNvPr id="96272" name="正方形/長方形 4">
            <a:extLst>
              <a:ext uri="{FF2B5EF4-FFF2-40B4-BE49-F238E27FC236}">
                <a16:creationId xmlns:a16="http://schemas.microsoft.com/office/drawing/2014/main" id="{491D61AA-660F-D22F-111B-B64BDDEFBBC2}"/>
              </a:ext>
            </a:extLst>
          </p:cNvPr>
          <p:cNvSpPr>
            <a:spLocks noChangeArrowheads="1"/>
          </p:cNvSpPr>
          <p:nvPr/>
        </p:nvSpPr>
        <p:spPr bwMode="auto">
          <a:xfrm>
            <a:off x="7072313" y="4233863"/>
            <a:ext cx="1592262" cy="968375"/>
          </a:xfrm>
          <a:prstGeom prst="rect">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96273" name="正方形/長方形 5">
            <a:extLst>
              <a:ext uri="{FF2B5EF4-FFF2-40B4-BE49-F238E27FC236}">
                <a16:creationId xmlns:a16="http://schemas.microsoft.com/office/drawing/2014/main" id="{52C96F43-02EC-41BA-CFAE-5FF511883E4E}"/>
              </a:ext>
            </a:extLst>
          </p:cNvPr>
          <p:cNvSpPr>
            <a:spLocks noChangeArrowheads="1"/>
          </p:cNvSpPr>
          <p:nvPr/>
        </p:nvSpPr>
        <p:spPr bwMode="auto">
          <a:xfrm>
            <a:off x="487363" y="863600"/>
            <a:ext cx="33226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600" b="0">
                <a:latin typeface="メイリオ" panose="020B0604030504040204" pitchFamily="50" charset="-128"/>
                <a:ea typeface="メイリオ" panose="020B0604030504040204" pitchFamily="50" charset="-128"/>
              </a:rPr>
              <a:t>近年、世界各所で乾燥による樹木の大量枯死が増加している</a:t>
            </a:r>
            <a:endParaRPr kumimoji="1" lang="en-US" altLang="ja-JP" sz="1600" b="0">
              <a:latin typeface="メイリオ" panose="020B0604030504040204" pitchFamily="50" charset="-128"/>
              <a:ea typeface="メイリオ" panose="020B0604030504040204" pitchFamily="50" charset="-128"/>
            </a:endParaRPr>
          </a:p>
        </p:txBody>
      </p:sp>
      <p:sp>
        <p:nvSpPr>
          <p:cNvPr id="96274" name="正方形/長方形 22">
            <a:extLst>
              <a:ext uri="{FF2B5EF4-FFF2-40B4-BE49-F238E27FC236}">
                <a16:creationId xmlns:a16="http://schemas.microsoft.com/office/drawing/2014/main" id="{ACEF65ED-0937-DC3A-7BA1-290FF645509C}"/>
              </a:ext>
            </a:extLst>
          </p:cNvPr>
          <p:cNvSpPr>
            <a:spLocks noChangeArrowheads="1"/>
          </p:cNvSpPr>
          <p:nvPr/>
        </p:nvSpPr>
        <p:spPr bwMode="auto">
          <a:xfrm>
            <a:off x="487363" y="3600450"/>
            <a:ext cx="81232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600" b="0">
                <a:latin typeface="メイリオ" panose="020B0604030504040204" pitchFamily="50" charset="-128"/>
                <a:ea typeface="メイリオ" panose="020B0604030504040204" pitchFamily="50" charset="-128"/>
              </a:rPr>
              <a:t>乾燥ストレスは、木本生物量が集中分布している熱帯域において特に厳しくなる見通し</a:t>
            </a:r>
            <a:endParaRPr kumimoji="1" lang="en-US" altLang="ja-JP" sz="1600" b="0">
              <a:latin typeface="メイリオ" panose="020B0604030504040204" pitchFamily="50" charset="-128"/>
              <a:ea typeface="メイリオ" panose="020B0604030504040204" pitchFamily="50" charset="-128"/>
            </a:endParaRPr>
          </a:p>
        </p:txBody>
      </p:sp>
      <p:pic>
        <p:nvPicPr>
          <p:cNvPr id="96275" name="図 5">
            <a:extLst>
              <a:ext uri="{FF2B5EF4-FFF2-40B4-BE49-F238E27FC236}">
                <a16:creationId xmlns:a16="http://schemas.microsoft.com/office/drawing/2014/main" id="{4F2D32AA-1890-8FCB-5CCF-E078235AC7A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185863"/>
            <a:ext cx="3657600" cy="19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76" name="テキスト ボックス 6">
            <a:extLst>
              <a:ext uri="{FF2B5EF4-FFF2-40B4-BE49-F238E27FC236}">
                <a16:creationId xmlns:a16="http://schemas.microsoft.com/office/drawing/2014/main" id="{33C79F15-629A-23E1-61D3-ECE8E61FB93D}"/>
              </a:ext>
            </a:extLst>
          </p:cNvPr>
          <p:cNvSpPr txBox="1">
            <a:spLocks noChangeArrowheads="1"/>
          </p:cNvSpPr>
          <p:nvPr/>
        </p:nvSpPr>
        <p:spPr bwMode="auto">
          <a:xfrm>
            <a:off x="4648200" y="892175"/>
            <a:ext cx="3521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600" b="0">
                <a:latin typeface="メイリオ" panose="020B0604030504040204" pitchFamily="50" charset="-128"/>
                <a:ea typeface="メイリオ" panose="020B0604030504040204" pitchFamily="50" charset="-128"/>
              </a:rPr>
              <a:t>乾燥枯死リスクは、高木ほど大きい</a:t>
            </a:r>
            <a:endParaRPr kumimoji="1" lang="ja-JP" altLang="en-US" sz="1200" b="0" i="1">
              <a:latin typeface="メイリオ" panose="020B0604030504040204" pitchFamily="50" charset="-128"/>
              <a:ea typeface="メイリオ" panose="020B0604030504040204" pitchFamily="50" charset="-128"/>
            </a:endParaRPr>
          </a:p>
        </p:txBody>
      </p:sp>
      <p:sp>
        <p:nvSpPr>
          <p:cNvPr id="96277" name="テキスト ボックス 6">
            <a:extLst>
              <a:ext uri="{FF2B5EF4-FFF2-40B4-BE49-F238E27FC236}">
                <a16:creationId xmlns:a16="http://schemas.microsoft.com/office/drawing/2014/main" id="{1091DC30-C61C-2169-BA2D-48A52DD166DA}"/>
              </a:ext>
            </a:extLst>
          </p:cNvPr>
          <p:cNvSpPr txBox="1">
            <a:spLocks noChangeArrowheads="1"/>
          </p:cNvSpPr>
          <p:nvPr/>
        </p:nvSpPr>
        <p:spPr bwMode="auto">
          <a:xfrm>
            <a:off x="4648200" y="3124200"/>
            <a:ext cx="405447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kumimoji="1" lang="ja-JP" altLang="en-US" sz="900" b="0">
                <a:latin typeface="メイリオ" panose="020B0604030504040204" pitchFamily="50" charset="-128"/>
                <a:ea typeface="メイリオ" panose="020B0604030504040204" pitchFamily="50" charset="-128"/>
              </a:rPr>
              <a:t>出典：</a:t>
            </a:r>
            <a:r>
              <a:rPr kumimoji="1" lang="en-US" altLang="ja-JP" sz="900" b="0">
                <a:latin typeface="メイリオ" panose="020B0604030504040204" pitchFamily="50" charset="-128"/>
                <a:ea typeface="メイリオ" panose="020B0604030504040204" pitchFamily="50" charset="-128"/>
              </a:rPr>
              <a:t>McDowell &amp; Allen 2015 </a:t>
            </a:r>
            <a:r>
              <a:rPr kumimoji="1" lang="en-US" altLang="ja-JP" sz="900" b="0" i="1">
                <a:latin typeface="メイリオ" panose="020B0604030504040204" pitchFamily="50" charset="-128"/>
                <a:ea typeface="メイリオ" panose="020B0604030504040204" pitchFamily="50" charset="-128"/>
              </a:rPr>
              <a:t>Nature Clim. Change</a:t>
            </a:r>
            <a:endParaRPr kumimoji="1" lang="ja-JP" altLang="en-US" sz="900" b="0" i="1">
              <a:latin typeface="メイリオ" panose="020B0604030504040204" pitchFamily="50" charset="-128"/>
              <a:ea typeface="メイリオ" panose="020B0604030504040204" pitchFamily="50" charset="-128"/>
            </a:endParaRPr>
          </a:p>
        </p:txBody>
      </p:sp>
      <p:sp>
        <p:nvSpPr>
          <p:cNvPr id="96278" name="テキスト ボックス 4">
            <a:extLst>
              <a:ext uri="{FF2B5EF4-FFF2-40B4-BE49-F238E27FC236}">
                <a16:creationId xmlns:a16="http://schemas.microsoft.com/office/drawing/2014/main" id="{5BF33914-5D9D-9E38-2FEC-3E116AA87E04}"/>
              </a:ext>
            </a:extLst>
          </p:cNvPr>
          <p:cNvSpPr txBox="1">
            <a:spLocks noChangeArrowheads="1"/>
          </p:cNvSpPr>
          <p:nvPr/>
        </p:nvSpPr>
        <p:spPr bwMode="auto">
          <a:xfrm>
            <a:off x="381000" y="6172200"/>
            <a:ext cx="8382000" cy="40005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2000" b="0">
                <a:latin typeface="メイリオ" panose="020B0604030504040204" pitchFamily="50" charset="-128"/>
                <a:ea typeface="メイリオ" panose="020B0604030504040204" pitchFamily="50" charset="-128"/>
              </a:rPr>
              <a:t>個体ベースモデルを用いた乾燥枯死のモデリングが行われつつある</a:t>
            </a:r>
            <a:endParaRPr kumimoji="1" lang="en-US" altLang="ja-JP" sz="2000" b="0">
              <a:latin typeface="メイリオ" panose="020B0604030504040204" pitchFamily="50" charset="-128"/>
              <a:ea typeface="メイリオ" panose="020B0604030504040204" pitchFamily="50" charset="-128"/>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10709511-4A7D-E54C-D2B8-0A06BC22311C}"/>
              </a:ext>
            </a:extLst>
          </p:cNvPr>
          <p:cNvSpPr/>
          <p:nvPr/>
        </p:nvSpPr>
        <p:spPr bwMode="auto">
          <a:xfrm flipH="1">
            <a:off x="4648200" y="838200"/>
            <a:ext cx="4005263" cy="45783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wrap="none" lIns="0" tIns="0" rIns="0" bIns="0"/>
          <a:lstStyle/>
          <a:p>
            <a:pPr algn="ct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endParaRPr lang="ja-JP" altLang="en-US" b="0">
              <a:noFill/>
              <a:latin typeface="メイリオ" panose="020B0604030504040204" pitchFamily="50" charset="-128"/>
              <a:ea typeface="メイリオ" panose="020B0604030504040204" pitchFamily="50" charset="-128"/>
              <a:cs typeface="HG Mincho Light J" charset="0"/>
            </a:endParaRPr>
          </a:p>
        </p:txBody>
      </p:sp>
      <p:sp>
        <p:nvSpPr>
          <p:cNvPr id="8" name="正方形/長方形 7">
            <a:extLst>
              <a:ext uri="{FF2B5EF4-FFF2-40B4-BE49-F238E27FC236}">
                <a16:creationId xmlns:a16="http://schemas.microsoft.com/office/drawing/2014/main" id="{B03A645E-D1B8-4FB4-8E11-779C2607DB67}"/>
              </a:ext>
            </a:extLst>
          </p:cNvPr>
          <p:cNvSpPr/>
          <p:nvPr/>
        </p:nvSpPr>
        <p:spPr bwMode="auto">
          <a:xfrm flipH="1">
            <a:off x="457200" y="838200"/>
            <a:ext cx="4005263" cy="45783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wrap="none" lIns="0" tIns="0" rIns="0" bIns="0"/>
          <a:lstStyle/>
          <a:p>
            <a:pPr algn="ct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endParaRPr lang="ja-JP" altLang="en-US" b="0">
              <a:noFill/>
              <a:latin typeface="メイリオ" panose="020B0604030504040204" pitchFamily="50" charset="-128"/>
              <a:ea typeface="メイリオ" panose="020B0604030504040204" pitchFamily="50" charset="-128"/>
              <a:cs typeface="HG Mincho Light J" charset="0"/>
            </a:endParaRPr>
          </a:p>
        </p:txBody>
      </p:sp>
      <p:sp>
        <p:nvSpPr>
          <p:cNvPr id="98308" name="Rectangle 5">
            <a:extLst>
              <a:ext uri="{FF2B5EF4-FFF2-40B4-BE49-F238E27FC236}">
                <a16:creationId xmlns:a16="http://schemas.microsoft.com/office/drawing/2014/main" id="{01BE91CA-B684-7D38-7E08-6FF69F33A32B}"/>
              </a:ext>
            </a:extLst>
          </p:cNvPr>
          <p:cNvSpPr>
            <a:spLocks noChangeArrowheads="1"/>
          </p:cNvSpPr>
          <p:nvPr/>
        </p:nvSpPr>
        <p:spPr bwMode="auto">
          <a:xfrm>
            <a:off x="381000" y="128588"/>
            <a:ext cx="82296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99"/>
                </a:solidFill>
                <a:latin typeface="メイリオ" panose="020B0604030504040204" pitchFamily="50" charset="-128"/>
                <a:ea typeface="メイリオ" panose="020B0604030504040204" pitchFamily="50" charset="-128"/>
              </a:rPr>
              <a:t>扱いの改善が望まれるプロセス３：土地利用</a:t>
            </a:r>
          </a:p>
        </p:txBody>
      </p:sp>
      <p:sp>
        <p:nvSpPr>
          <p:cNvPr id="98309" name="テキスト ボックス 7">
            <a:extLst>
              <a:ext uri="{FF2B5EF4-FFF2-40B4-BE49-F238E27FC236}">
                <a16:creationId xmlns:a16="http://schemas.microsoft.com/office/drawing/2014/main" id="{4EE9444A-BE87-F952-6E2A-8C257747BB4A}"/>
              </a:ext>
            </a:extLst>
          </p:cNvPr>
          <p:cNvSpPr txBox="1">
            <a:spLocks noChangeArrowheads="1"/>
          </p:cNvSpPr>
          <p:nvPr/>
        </p:nvSpPr>
        <p:spPr bwMode="auto">
          <a:xfrm>
            <a:off x="698500" y="5087938"/>
            <a:ext cx="36877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r">
              <a:spcBef>
                <a:spcPct val="0"/>
              </a:spcBef>
              <a:buFontTx/>
              <a:buNone/>
            </a:pPr>
            <a:r>
              <a:rPr kumimoji="1" lang="ja-JP" altLang="en-US" sz="1000" b="0">
                <a:latin typeface="メイリオ" panose="020B0604030504040204" pitchFamily="50" charset="-128"/>
                <a:ea typeface="メイリオ" panose="020B0604030504040204" pitchFamily="50" charset="-128"/>
              </a:rPr>
              <a:t>図の作成：加藤知道、データ源：</a:t>
            </a:r>
            <a:r>
              <a:rPr kumimoji="1" lang="en-US" altLang="ja-JP" sz="1000" b="0">
                <a:latin typeface="メイリオ" panose="020B0604030504040204" pitchFamily="50" charset="-128"/>
                <a:ea typeface="メイリオ" panose="020B0604030504040204" pitchFamily="50" charset="-128"/>
              </a:rPr>
              <a:t>CMIP5</a:t>
            </a:r>
            <a:r>
              <a:rPr kumimoji="1" lang="ja-JP" altLang="en-US" sz="1000" b="0">
                <a:latin typeface="メイリオ" panose="020B0604030504040204" pitchFamily="50" charset="-128"/>
                <a:ea typeface="メイリオ" panose="020B0604030504040204" pitchFamily="50" charset="-128"/>
              </a:rPr>
              <a:t>指定の</a:t>
            </a:r>
            <a:r>
              <a:rPr kumimoji="1" lang="en-US" altLang="ja-JP" sz="1000" b="0">
                <a:latin typeface="メイリオ" panose="020B0604030504040204" pitchFamily="50" charset="-128"/>
                <a:ea typeface="メイリオ" panose="020B0604030504040204" pitchFamily="50" charset="-128"/>
              </a:rPr>
              <a:t>Forcing Data</a:t>
            </a:r>
            <a:endParaRPr kumimoji="1" lang="ja-JP" altLang="en-US" sz="1000" b="0">
              <a:latin typeface="メイリオ" panose="020B0604030504040204" pitchFamily="50" charset="-128"/>
              <a:ea typeface="メイリオ" panose="020B0604030504040204" pitchFamily="50" charset="-128"/>
            </a:endParaRPr>
          </a:p>
        </p:txBody>
      </p:sp>
      <p:pic>
        <p:nvPicPr>
          <p:cNvPr id="98310" name="図 4">
            <a:extLst>
              <a:ext uri="{FF2B5EF4-FFF2-40B4-BE49-F238E27FC236}">
                <a16:creationId xmlns:a16="http://schemas.microsoft.com/office/drawing/2014/main" id="{C352AB0F-86A1-08A4-689B-7E076C8043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7063" y="1168400"/>
            <a:ext cx="3667125" cy="1493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8311" name="図 5">
            <a:extLst>
              <a:ext uri="{FF2B5EF4-FFF2-40B4-BE49-F238E27FC236}">
                <a16:creationId xmlns:a16="http://schemas.microsoft.com/office/drawing/2014/main" id="{0142A43A-62CC-353F-3F40-D162AD3708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063" y="3078163"/>
            <a:ext cx="3667125" cy="14938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8312" name="図 6">
            <a:extLst>
              <a:ext uri="{FF2B5EF4-FFF2-40B4-BE49-F238E27FC236}">
                <a16:creationId xmlns:a16="http://schemas.microsoft.com/office/drawing/2014/main" id="{E7A85982-26B7-EF6D-6B8C-F0D12E443F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7063" y="4648200"/>
            <a:ext cx="3667125"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3" name="正方形/長方形 23">
            <a:extLst>
              <a:ext uri="{FF2B5EF4-FFF2-40B4-BE49-F238E27FC236}">
                <a16:creationId xmlns:a16="http://schemas.microsoft.com/office/drawing/2014/main" id="{8519B68F-C9B8-F0E7-C6B6-86592046B4E4}"/>
              </a:ext>
            </a:extLst>
          </p:cNvPr>
          <p:cNvSpPr>
            <a:spLocks noChangeArrowheads="1"/>
          </p:cNvSpPr>
          <p:nvPr/>
        </p:nvSpPr>
        <p:spPr bwMode="auto">
          <a:xfrm>
            <a:off x="798513" y="898525"/>
            <a:ext cx="33226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1600" b="0">
                <a:latin typeface="メイリオ" panose="020B0604030504040204" pitchFamily="50" charset="-128"/>
                <a:ea typeface="メイリオ" panose="020B0604030504040204" pitchFamily="50" charset="-128"/>
              </a:rPr>
              <a:t>陸面のうち耕作地の割合</a:t>
            </a:r>
            <a:endParaRPr kumimoji="1" lang="en-US" altLang="ja-JP" sz="1600" b="0">
              <a:latin typeface="メイリオ" panose="020B0604030504040204" pitchFamily="50" charset="-128"/>
              <a:ea typeface="メイリオ" panose="020B0604030504040204" pitchFamily="50" charset="-128"/>
            </a:endParaRPr>
          </a:p>
        </p:txBody>
      </p:sp>
      <p:sp>
        <p:nvSpPr>
          <p:cNvPr id="98314" name="正方形/長方形 24">
            <a:extLst>
              <a:ext uri="{FF2B5EF4-FFF2-40B4-BE49-F238E27FC236}">
                <a16:creationId xmlns:a16="http://schemas.microsoft.com/office/drawing/2014/main" id="{502C5F39-E85B-782E-BB5A-1CA9892DFD84}"/>
              </a:ext>
            </a:extLst>
          </p:cNvPr>
          <p:cNvSpPr>
            <a:spLocks noChangeArrowheads="1"/>
          </p:cNvSpPr>
          <p:nvPr/>
        </p:nvSpPr>
        <p:spPr bwMode="auto">
          <a:xfrm>
            <a:off x="798513" y="2819400"/>
            <a:ext cx="33226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ja-JP" altLang="en-US" sz="1600" b="0">
                <a:latin typeface="メイリオ" panose="020B0604030504040204" pitchFamily="50" charset="-128"/>
                <a:ea typeface="メイリオ" panose="020B0604030504040204" pitchFamily="50" charset="-128"/>
              </a:rPr>
              <a:t>牧草地・放牧地の割合</a:t>
            </a:r>
            <a:endParaRPr kumimoji="1" lang="en-US" altLang="ja-JP" sz="1600" b="0">
              <a:latin typeface="メイリオ" panose="020B0604030504040204" pitchFamily="50" charset="-128"/>
              <a:ea typeface="メイリオ" panose="020B0604030504040204" pitchFamily="50" charset="-128"/>
            </a:endParaRPr>
          </a:p>
        </p:txBody>
      </p:sp>
      <p:sp>
        <p:nvSpPr>
          <p:cNvPr id="98315" name="Text Box 2">
            <a:extLst>
              <a:ext uri="{FF2B5EF4-FFF2-40B4-BE49-F238E27FC236}">
                <a16:creationId xmlns:a16="http://schemas.microsoft.com/office/drawing/2014/main" id="{CCCD8EA6-7917-A5EA-9246-A43F3EED31F4}"/>
              </a:ext>
            </a:extLst>
          </p:cNvPr>
          <p:cNvSpPr txBox="1">
            <a:spLocks noChangeArrowheads="1"/>
          </p:cNvSpPr>
          <p:nvPr/>
        </p:nvSpPr>
        <p:spPr bwMode="auto">
          <a:xfrm>
            <a:off x="4846638" y="863600"/>
            <a:ext cx="3676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50000"/>
              </a:spcBef>
              <a:buFontTx/>
              <a:buNone/>
            </a:pPr>
            <a:r>
              <a:rPr lang="ja-JP" altLang="en-US" sz="1600" b="0">
                <a:latin typeface="メイリオ" panose="020B0604030504040204" pitchFamily="50" charset="-128"/>
                <a:ea typeface="メイリオ" panose="020B0604030504040204" pitchFamily="50" charset="-128"/>
              </a:rPr>
              <a:t>近年、インドシナ半島北部を中心にゴムの栽培面積が急増</a:t>
            </a:r>
          </a:p>
        </p:txBody>
      </p:sp>
      <p:pic>
        <p:nvPicPr>
          <p:cNvPr id="98316" name="Picture 3">
            <a:extLst>
              <a:ext uri="{FF2B5EF4-FFF2-40B4-BE49-F238E27FC236}">
                <a16:creationId xmlns:a16="http://schemas.microsoft.com/office/drawing/2014/main" id="{2BC366B2-C1AD-D82D-401D-039D75C3C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476375"/>
            <a:ext cx="1143000" cy="1604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8317" name="テキスト ボックス 8">
            <a:extLst>
              <a:ext uri="{FF2B5EF4-FFF2-40B4-BE49-F238E27FC236}">
                <a16:creationId xmlns:a16="http://schemas.microsoft.com/office/drawing/2014/main" id="{DB118C1E-C963-9948-03F4-E24EF00F4F36}"/>
              </a:ext>
            </a:extLst>
          </p:cNvPr>
          <p:cNvSpPr txBox="1">
            <a:spLocks noChangeArrowheads="1"/>
          </p:cNvSpPr>
          <p:nvPr/>
        </p:nvSpPr>
        <p:spPr bwMode="auto">
          <a:xfrm>
            <a:off x="5829300" y="1600200"/>
            <a:ext cx="2862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800" b="0">
                <a:latin typeface="メイリオ" panose="020B0604030504040204" pitchFamily="50" charset="-128"/>
                <a:ea typeface="メイリオ" panose="020B0604030504040204" pitchFamily="50" charset="-128"/>
              </a:rPr>
              <a:t>中国雲南</a:t>
            </a:r>
            <a:r>
              <a:rPr kumimoji="1" lang="en-US" altLang="ja-JP" sz="800" b="0">
                <a:latin typeface="メイリオ" panose="020B0604030504040204" pitchFamily="50" charset="-128"/>
                <a:ea typeface="メイリオ" panose="020B0604030504040204" pitchFamily="50" charset="-128"/>
              </a:rPr>
              <a:t>:       540 ha (1950) </a:t>
            </a:r>
            <a:r>
              <a:rPr kumimoji="1" lang="ja-JP" altLang="en-US" sz="800" b="0">
                <a:latin typeface="メイリオ" panose="020B0604030504040204" pitchFamily="50" charset="-128"/>
                <a:ea typeface="メイリオ" panose="020B0604030504040204" pitchFamily="50" charset="-128"/>
              </a:rPr>
              <a:t>→   </a:t>
            </a:r>
            <a:r>
              <a:rPr kumimoji="1" lang="en-US" altLang="ja-JP" sz="800" b="0">
                <a:latin typeface="メイリオ" panose="020B0604030504040204" pitchFamily="50" charset="-128"/>
                <a:ea typeface="メイリオ" panose="020B0604030504040204" pitchFamily="50" charset="-128"/>
              </a:rPr>
              <a:t>300,000 ha (2008)</a:t>
            </a:r>
          </a:p>
          <a:p>
            <a:pPr>
              <a:spcBef>
                <a:spcPct val="0"/>
              </a:spcBef>
              <a:buFontTx/>
              <a:buNone/>
            </a:pPr>
            <a:r>
              <a:rPr kumimoji="1" lang="ja-JP" altLang="en-US" sz="800" b="0">
                <a:latin typeface="メイリオ" panose="020B0604030504040204" pitchFamily="50" charset="-128"/>
                <a:ea typeface="メイリオ" panose="020B0604030504040204" pitchFamily="50" charset="-128"/>
              </a:rPr>
              <a:t>ラオス   </a:t>
            </a:r>
            <a:r>
              <a:rPr kumimoji="1" lang="en-US" altLang="ja-JP" sz="800" b="0">
                <a:latin typeface="メイリオ" panose="020B0604030504040204" pitchFamily="50" charset="-128"/>
                <a:ea typeface="メイリオ" panose="020B0604030504040204" pitchFamily="50" charset="-128"/>
              </a:rPr>
              <a:t>:</a:t>
            </a:r>
            <a:r>
              <a:rPr kumimoji="1" lang="ja-JP" altLang="en-US" sz="800" b="0">
                <a:latin typeface="メイリオ" panose="020B0604030504040204" pitchFamily="50" charset="-128"/>
                <a:ea typeface="メイリオ" panose="020B0604030504040204" pitchFamily="50" charset="-128"/>
              </a:rPr>
              <a:t>       </a:t>
            </a:r>
            <a:r>
              <a:rPr kumimoji="1" lang="en-US" altLang="ja-JP" sz="800" b="0">
                <a:latin typeface="メイリオ" panose="020B0604030504040204" pitchFamily="50" charset="-128"/>
                <a:ea typeface="メイリオ" panose="020B0604030504040204" pitchFamily="50" charset="-128"/>
              </a:rPr>
              <a:t>100 ha (2003) </a:t>
            </a:r>
            <a:r>
              <a:rPr kumimoji="1" lang="ja-JP" altLang="en-US" sz="800" b="0">
                <a:latin typeface="メイリオ" panose="020B0604030504040204" pitchFamily="50" charset="-128"/>
                <a:ea typeface="メイリオ" panose="020B0604030504040204" pitchFamily="50" charset="-128"/>
              </a:rPr>
              <a:t>→    </a:t>
            </a:r>
            <a:r>
              <a:rPr kumimoji="1" lang="en-US" altLang="ja-JP" sz="800" b="0">
                <a:latin typeface="メイリオ" panose="020B0604030504040204" pitchFamily="50" charset="-128"/>
                <a:ea typeface="メイリオ" panose="020B0604030504040204" pitchFamily="50" charset="-128"/>
              </a:rPr>
              <a:t>180,000 ha (2010)</a:t>
            </a:r>
          </a:p>
          <a:p>
            <a:pPr>
              <a:spcBef>
                <a:spcPct val="0"/>
              </a:spcBef>
              <a:buFontTx/>
              <a:buNone/>
            </a:pPr>
            <a:r>
              <a:rPr kumimoji="1" lang="ja-JP" altLang="en-US" sz="800" b="0">
                <a:latin typeface="メイリオ" panose="020B0604030504040204" pitchFamily="50" charset="-128"/>
                <a:ea typeface="メイリオ" panose="020B0604030504040204" pitchFamily="50" charset="-128"/>
              </a:rPr>
              <a:t>タイ      </a:t>
            </a:r>
            <a:r>
              <a:rPr kumimoji="1" lang="en-US" altLang="ja-JP" sz="800" b="0">
                <a:latin typeface="メイリオ" panose="020B0604030504040204" pitchFamily="50" charset="-128"/>
                <a:ea typeface="メイリオ" panose="020B0604030504040204" pitchFamily="50" charset="-128"/>
              </a:rPr>
              <a:t>:400,000 ha (1961) </a:t>
            </a:r>
            <a:r>
              <a:rPr kumimoji="1" lang="ja-JP" altLang="en-US" sz="800" b="0">
                <a:latin typeface="メイリオ" panose="020B0604030504040204" pitchFamily="50" charset="-128"/>
                <a:ea typeface="メイリオ" panose="020B0604030504040204" pitchFamily="50" charset="-128"/>
              </a:rPr>
              <a:t>→ </a:t>
            </a:r>
            <a:r>
              <a:rPr kumimoji="1" lang="en-US" altLang="ja-JP" sz="800" b="0">
                <a:latin typeface="メイリオ" panose="020B0604030504040204" pitchFamily="50" charset="-128"/>
                <a:ea typeface="メイリオ" panose="020B0604030504040204" pitchFamily="50" charset="-128"/>
              </a:rPr>
              <a:t>2,000,000 ha (2003)</a:t>
            </a:r>
          </a:p>
        </p:txBody>
      </p:sp>
      <p:sp>
        <p:nvSpPr>
          <p:cNvPr id="98318" name="テキスト ボックス 30">
            <a:extLst>
              <a:ext uri="{FF2B5EF4-FFF2-40B4-BE49-F238E27FC236}">
                <a16:creationId xmlns:a16="http://schemas.microsoft.com/office/drawing/2014/main" id="{39656063-1F84-910E-DA03-88E57991538F}"/>
              </a:ext>
            </a:extLst>
          </p:cNvPr>
          <p:cNvSpPr txBox="1">
            <a:spLocks noChangeArrowheads="1"/>
          </p:cNvSpPr>
          <p:nvPr/>
        </p:nvSpPr>
        <p:spPr bwMode="auto">
          <a:xfrm>
            <a:off x="6546850" y="2179638"/>
            <a:ext cx="10318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100" b="0">
                <a:latin typeface="メイリオ" panose="020B0604030504040204" pitchFamily="50" charset="-128"/>
                <a:ea typeface="メイリオ" panose="020B0604030504040204" pitchFamily="50" charset="-128"/>
              </a:rPr>
              <a:t>新しい栽培地</a:t>
            </a:r>
            <a:endParaRPr kumimoji="1" lang="en-US" altLang="ja-JP" sz="1100" b="0">
              <a:latin typeface="メイリオ" panose="020B0604030504040204" pitchFamily="50" charset="-128"/>
              <a:ea typeface="メイリオ" panose="020B0604030504040204" pitchFamily="50" charset="-128"/>
            </a:endParaRPr>
          </a:p>
        </p:txBody>
      </p:sp>
      <p:sp>
        <p:nvSpPr>
          <p:cNvPr id="98319" name="テキスト ボックス 32">
            <a:extLst>
              <a:ext uri="{FF2B5EF4-FFF2-40B4-BE49-F238E27FC236}">
                <a16:creationId xmlns:a16="http://schemas.microsoft.com/office/drawing/2014/main" id="{0CF92DBC-1468-8D3A-F86B-B6CB36B1065C}"/>
              </a:ext>
            </a:extLst>
          </p:cNvPr>
          <p:cNvSpPr txBox="1">
            <a:spLocks noChangeArrowheads="1"/>
          </p:cNvSpPr>
          <p:nvPr/>
        </p:nvSpPr>
        <p:spPr bwMode="auto">
          <a:xfrm>
            <a:off x="6588125" y="2489200"/>
            <a:ext cx="1312863"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100" b="0">
                <a:latin typeface="メイリオ" panose="020B0604030504040204" pitchFamily="50" charset="-128"/>
                <a:ea typeface="メイリオ" panose="020B0604030504040204" pitchFamily="50" charset="-128"/>
              </a:rPr>
              <a:t>以前からの栽培地</a:t>
            </a:r>
            <a:endParaRPr kumimoji="1" lang="en-US" altLang="ja-JP" sz="1100" b="0">
              <a:latin typeface="メイリオ" panose="020B0604030504040204" pitchFamily="50" charset="-128"/>
              <a:ea typeface="メイリオ" panose="020B0604030504040204" pitchFamily="50" charset="-128"/>
            </a:endParaRPr>
          </a:p>
        </p:txBody>
      </p:sp>
      <p:sp>
        <p:nvSpPr>
          <p:cNvPr id="34" name="Text Box 4">
            <a:extLst>
              <a:ext uri="{FF2B5EF4-FFF2-40B4-BE49-F238E27FC236}">
                <a16:creationId xmlns:a16="http://schemas.microsoft.com/office/drawing/2014/main" id="{9572EF7F-D666-B3AB-7E0F-8404B063E2CB}"/>
              </a:ext>
            </a:extLst>
          </p:cNvPr>
          <p:cNvSpPr txBox="1">
            <a:spLocks noChangeArrowheads="1"/>
          </p:cNvSpPr>
          <p:nvPr/>
        </p:nvSpPr>
        <p:spPr bwMode="auto">
          <a:xfrm>
            <a:off x="5791200" y="2862263"/>
            <a:ext cx="2811463" cy="261937"/>
          </a:xfrm>
          <a:prstGeom prst="rect">
            <a:avLst/>
          </a:prstGeom>
          <a:noFill/>
          <a:ln>
            <a:noFill/>
          </a:ln>
          <a:effectLst/>
        </p:spPr>
        <p:txBody>
          <a:bodyPr>
            <a:spAutoFit/>
          </a:bodyPr>
          <a:lstStyle/>
          <a:p>
            <a:pPr algn="r">
              <a:spcBef>
                <a:spcPct val="50000"/>
              </a:spcBef>
              <a:defRPr/>
            </a:pPr>
            <a:r>
              <a:rPr lang="ja-JP" altLang="en-US" sz="1050" b="0" dirty="0">
                <a:latin typeface="メイリオ" panose="020B0604030504040204" pitchFamily="50" charset="-128"/>
                <a:ea typeface="メイリオ" panose="020B0604030504040204" pitchFamily="50" charset="-128"/>
              </a:rPr>
              <a:t>出典：</a:t>
            </a:r>
            <a:r>
              <a:rPr lang="en-US" altLang="ja-JP" sz="1050" b="0" dirty="0">
                <a:latin typeface="メイリオ" panose="020B0604030504040204" pitchFamily="50" charset="-128"/>
                <a:ea typeface="メイリオ" panose="020B0604030504040204" pitchFamily="50" charset="-128"/>
              </a:rPr>
              <a:t>J. </a:t>
            </a:r>
            <a:r>
              <a:rPr lang="en-US" sz="1050" b="0" dirty="0">
                <a:latin typeface="メイリオ" panose="020B0604030504040204" pitchFamily="50" charset="-128"/>
                <a:ea typeface="メイリオ" panose="020B0604030504040204" pitchFamily="50" charset="-128"/>
              </a:rPr>
              <a:t>FOX @East-West Center</a:t>
            </a:r>
          </a:p>
        </p:txBody>
      </p:sp>
      <p:sp>
        <p:nvSpPr>
          <p:cNvPr id="10" name="正方形/長方形 9">
            <a:extLst>
              <a:ext uri="{FF2B5EF4-FFF2-40B4-BE49-F238E27FC236}">
                <a16:creationId xmlns:a16="http://schemas.microsoft.com/office/drawing/2014/main" id="{F27FE1AC-2625-5B29-95E6-B5E9CA32CF28}"/>
              </a:ext>
            </a:extLst>
          </p:cNvPr>
          <p:cNvSpPr/>
          <p:nvPr/>
        </p:nvSpPr>
        <p:spPr bwMode="auto">
          <a:xfrm>
            <a:off x="6248400" y="2160588"/>
            <a:ext cx="339725" cy="239712"/>
          </a:xfrm>
          <a:prstGeom prst="rect">
            <a:avLst/>
          </a:prstGeom>
          <a:solidFill>
            <a:schemeClr val="accent6">
              <a:lumMod val="60000"/>
              <a:lumOff val="40000"/>
            </a:schemeClr>
          </a:solidFill>
          <a:ln w="9525" cap="flat" cmpd="sng" algn="ctr">
            <a:solidFill>
              <a:schemeClr val="tx1"/>
            </a:solidFill>
            <a:prstDash val="solid"/>
            <a:round/>
            <a:headEnd type="none" w="med" len="med"/>
            <a:tailEnd type="none" w="med" len="med"/>
          </a:ln>
          <a:effectLst/>
        </p:spPr>
        <p:txBody>
          <a:bodyPr lIns="0" tIns="0" rIns="0" bIns="0">
            <a:spAutoFit/>
          </a:bodyPr>
          <a:lstStyle/>
          <a:p>
            <a:pPr algn="ct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endParaRPr lang="ja-JP" altLang="en-US">
              <a:ea typeface="HG Mincho Light J" charset="0"/>
              <a:cs typeface="HG Mincho Light J" charset="0"/>
            </a:endParaRPr>
          </a:p>
        </p:txBody>
      </p:sp>
      <p:sp>
        <p:nvSpPr>
          <p:cNvPr id="98322" name="正方形/長方形 35">
            <a:extLst>
              <a:ext uri="{FF2B5EF4-FFF2-40B4-BE49-F238E27FC236}">
                <a16:creationId xmlns:a16="http://schemas.microsoft.com/office/drawing/2014/main" id="{FF5B1FFB-0A38-2F6B-EBCE-4DC22AF6C70C}"/>
              </a:ext>
            </a:extLst>
          </p:cNvPr>
          <p:cNvSpPr>
            <a:spLocks noChangeArrowheads="1"/>
          </p:cNvSpPr>
          <p:nvPr/>
        </p:nvSpPr>
        <p:spPr bwMode="auto">
          <a:xfrm>
            <a:off x="6248400" y="2466975"/>
            <a:ext cx="339725" cy="239713"/>
          </a:xfrm>
          <a:prstGeom prst="rect">
            <a:avLst/>
          </a:prstGeom>
          <a:solidFill>
            <a:srgbClr val="C00000"/>
          </a:solidFill>
          <a:ln w="9525" algn="ctr">
            <a:solidFill>
              <a:schemeClr val="tx1"/>
            </a:solidFill>
            <a:round/>
            <a:headEnd/>
            <a:tailEnd/>
          </a:ln>
        </p:spPr>
        <p:txBody>
          <a:bodyPr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39" name="正方形/長方形 38">
            <a:extLst>
              <a:ext uri="{FF2B5EF4-FFF2-40B4-BE49-F238E27FC236}">
                <a16:creationId xmlns:a16="http://schemas.microsoft.com/office/drawing/2014/main" id="{6EE19537-52C2-3F8D-DDF0-890BBF01F615}"/>
              </a:ext>
            </a:extLst>
          </p:cNvPr>
          <p:cNvSpPr/>
          <p:nvPr/>
        </p:nvSpPr>
        <p:spPr bwMode="auto">
          <a:xfrm flipH="1">
            <a:off x="6130925" y="2074863"/>
            <a:ext cx="1793875" cy="696912"/>
          </a:xfrm>
          <a:prstGeom prst="rect">
            <a:avLst/>
          </a:prstGeom>
          <a:noFill/>
          <a:ln w="9525" cap="flat" cmpd="sng" algn="ctr">
            <a:solidFill>
              <a:schemeClr val="tx1"/>
            </a:solidFill>
            <a:prstDash val="dash"/>
            <a:round/>
            <a:headEnd type="none" w="med" len="med"/>
            <a:tailEnd type="none" w="med" len="med"/>
          </a:ln>
          <a:effectLst/>
        </p:spPr>
        <p:txBody>
          <a:bodyPr wrap="none" lIns="0" tIns="0" rIns="0" bIns="0"/>
          <a:lstStyle/>
          <a:p>
            <a:pPr algn="ct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endParaRPr lang="ja-JP" altLang="en-US" b="0">
              <a:noFill/>
              <a:latin typeface="メイリオ" panose="020B0604030504040204" pitchFamily="50" charset="-128"/>
              <a:ea typeface="メイリオ" panose="020B0604030504040204" pitchFamily="50" charset="-128"/>
              <a:cs typeface="HG Mincho Light J" charset="0"/>
            </a:endParaRPr>
          </a:p>
        </p:txBody>
      </p:sp>
      <p:sp>
        <p:nvSpPr>
          <p:cNvPr id="98324" name="テキスト ボックス 41">
            <a:extLst>
              <a:ext uri="{FF2B5EF4-FFF2-40B4-BE49-F238E27FC236}">
                <a16:creationId xmlns:a16="http://schemas.microsoft.com/office/drawing/2014/main" id="{4D10D9E3-3C46-8FCE-45CD-8DA1E3032E18}"/>
              </a:ext>
            </a:extLst>
          </p:cNvPr>
          <p:cNvSpPr txBox="1">
            <a:spLocks noChangeArrowheads="1"/>
          </p:cNvSpPr>
          <p:nvPr/>
        </p:nvSpPr>
        <p:spPr bwMode="auto">
          <a:xfrm>
            <a:off x="4675188" y="3656013"/>
            <a:ext cx="3935412"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600" b="0">
                <a:latin typeface="メイリオ" panose="020B0604030504040204" pitchFamily="50" charset="-128"/>
                <a:ea typeface="メイリオ" panose="020B0604030504040204" pitchFamily="50" charset="-128"/>
              </a:rPr>
              <a:t>ゴム林は天然林に比べ、水利用量が多いため、ゴム造成後に以下のような環境変化も報告されている</a:t>
            </a:r>
            <a:r>
              <a:rPr kumimoji="1" lang="ja-JP" altLang="en-US" sz="1000" b="0">
                <a:latin typeface="メイリオ" panose="020B0604030504040204" pitchFamily="50" charset="-128"/>
                <a:ea typeface="メイリオ" panose="020B0604030504040204" pitchFamily="50" charset="-128"/>
              </a:rPr>
              <a:t>（</a:t>
            </a:r>
            <a:r>
              <a:rPr kumimoji="1" lang="en-US" altLang="ja-JP" sz="1000" b="0">
                <a:latin typeface="メイリオ" panose="020B0604030504040204" pitchFamily="50" charset="-128"/>
                <a:ea typeface="メイリオ" panose="020B0604030504040204" pitchFamily="50" charset="-128"/>
              </a:rPr>
              <a:t>Mann 2009, </a:t>
            </a:r>
            <a:r>
              <a:rPr kumimoji="1" lang="en-US" altLang="ja-JP" sz="1000" b="0" i="1">
                <a:latin typeface="メイリオ" panose="020B0604030504040204" pitchFamily="50" charset="-128"/>
                <a:ea typeface="メイリオ" panose="020B0604030504040204" pitchFamily="50" charset="-128"/>
              </a:rPr>
              <a:t>Science</a:t>
            </a:r>
            <a:r>
              <a:rPr kumimoji="1" lang="en-US" altLang="ja-JP" sz="1000" b="0">
                <a:latin typeface="メイリオ" panose="020B0604030504040204" pitchFamily="50" charset="-128"/>
                <a:ea typeface="メイリオ" panose="020B0604030504040204" pitchFamily="50" charset="-128"/>
              </a:rPr>
              <a:t> 325</a:t>
            </a:r>
            <a:r>
              <a:rPr kumimoji="1" lang="ja-JP" altLang="en-US" sz="1000" b="0">
                <a:latin typeface="メイリオ" panose="020B0604030504040204" pitchFamily="50" charset="-128"/>
                <a:ea typeface="メイリオ" panose="020B0604030504040204" pitchFamily="50" charset="-128"/>
              </a:rPr>
              <a:t>）</a:t>
            </a:r>
            <a:endParaRPr kumimoji="1" lang="en-US" altLang="ja-JP" sz="1000" b="0">
              <a:latin typeface="メイリオ" panose="020B0604030504040204" pitchFamily="50" charset="-128"/>
              <a:ea typeface="メイリオ" panose="020B0604030504040204" pitchFamily="50" charset="-128"/>
            </a:endParaRPr>
          </a:p>
          <a:p>
            <a:pPr>
              <a:spcBef>
                <a:spcPct val="0"/>
              </a:spcBef>
              <a:buFontTx/>
              <a:buNone/>
            </a:pPr>
            <a:endParaRPr kumimoji="1" lang="en-US" altLang="ja-JP" sz="800" b="0">
              <a:latin typeface="メイリオ" panose="020B0604030504040204" pitchFamily="50" charset="-128"/>
              <a:ea typeface="メイリオ" panose="020B0604030504040204" pitchFamily="50" charset="-128"/>
            </a:endParaRPr>
          </a:p>
          <a:p>
            <a:pPr>
              <a:spcBef>
                <a:spcPct val="0"/>
              </a:spcBef>
              <a:buFontTx/>
              <a:buNone/>
            </a:pPr>
            <a:r>
              <a:rPr kumimoji="1" lang="ja-JP" altLang="en-US" sz="1600" b="0">
                <a:latin typeface="メイリオ" panose="020B0604030504040204" pitchFamily="50" charset="-128"/>
                <a:ea typeface="メイリオ" panose="020B0604030504040204" pitchFamily="50" charset="-128"/>
              </a:rPr>
              <a:t>・霧が消えた</a:t>
            </a:r>
            <a:endParaRPr kumimoji="1" lang="en-US" altLang="ja-JP" sz="1600" b="0">
              <a:latin typeface="メイリオ" panose="020B0604030504040204" pitchFamily="50" charset="-128"/>
              <a:ea typeface="メイリオ" panose="020B0604030504040204" pitchFamily="50" charset="-128"/>
            </a:endParaRPr>
          </a:p>
          <a:p>
            <a:pPr>
              <a:spcBef>
                <a:spcPct val="0"/>
              </a:spcBef>
              <a:buFontTx/>
              <a:buNone/>
            </a:pPr>
            <a:r>
              <a:rPr kumimoji="1" lang="ja-JP" altLang="en-US" sz="1600" b="0">
                <a:latin typeface="メイリオ" panose="020B0604030504040204" pitchFamily="50" charset="-128"/>
                <a:ea typeface="メイリオ" panose="020B0604030504040204" pitchFamily="50" charset="-128"/>
              </a:rPr>
              <a:t>・河川流量が減り村の移転を強いられた</a:t>
            </a:r>
            <a:endParaRPr kumimoji="1" lang="en-US" altLang="ja-JP" sz="1600" b="0">
              <a:latin typeface="メイリオ" panose="020B0604030504040204" pitchFamily="50" charset="-128"/>
              <a:ea typeface="メイリオ" panose="020B0604030504040204" pitchFamily="50" charset="-128"/>
            </a:endParaRPr>
          </a:p>
          <a:p>
            <a:pPr>
              <a:spcBef>
                <a:spcPct val="0"/>
              </a:spcBef>
              <a:buFontTx/>
              <a:buNone/>
            </a:pPr>
            <a:r>
              <a:rPr kumimoji="1" lang="ja-JP" altLang="en-US" sz="1600" b="0">
                <a:latin typeface="メイリオ" panose="020B0604030504040204" pitchFamily="50" charset="-128"/>
                <a:ea typeface="メイリオ" panose="020B0604030504040204" pitchFamily="50" charset="-128"/>
              </a:rPr>
              <a:t>・土壌浸食が</a:t>
            </a:r>
            <a:r>
              <a:rPr kumimoji="1" lang="en-US" altLang="ja-JP" sz="1600" b="0">
                <a:latin typeface="メイリオ" panose="020B0604030504040204" pitchFamily="50" charset="-128"/>
                <a:ea typeface="メイリオ" panose="020B0604030504040204" pitchFamily="50" charset="-128"/>
              </a:rPr>
              <a:t>45</a:t>
            </a:r>
            <a:r>
              <a:rPr kumimoji="1" lang="ja-JP" altLang="en-US" sz="1600" b="0">
                <a:latin typeface="メイリオ" panose="020B0604030504040204" pitchFamily="50" charset="-128"/>
                <a:ea typeface="メイリオ" panose="020B0604030504040204" pitchFamily="50" charset="-128"/>
              </a:rPr>
              <a:t>倍に</a:t>
            </a:r>
          </a:p>
        </p:txBody>
      </p:sp>
      <p:sp>
        <p:nvSpPr>
          <p:cNvPr id="98325" name="テキスト ボックス 4">
            <a:extLst>
              <a:ext uri="{FF2B5EF4-FFF2-40B4-BE49-F238E27FC236}">
                <a16:creationId xmlns:a16="http://schemas.microsoft.com/office/drawing/2014/main" id="{4A27432D-25F5-23D7-45B4-9964C9FCAF98}"/>
              </a:ext>
            </a:extLst>
          </p:cNvPr>
          <p:cNvSpPr txBox="1">
            <a:spLocks noChangeArrowheads="1"/>
          </p:cNvSpPr>
          <p:nvPr/>
        </p:nvSpPr>
        <p:spPr bwMode="auto">
          <a:xfrm>
            <a:off x="228600" y="5830888"/>
            <a:ext cx="8686800" cy="6461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800" b="0">
                <a:latin typeface="メイリオ" panose="020B0604030504040204" pitchFamily="50" charset="-128"/>
                <a:ea typeface="メイリオ" panose="020B0604030504040204" pitchFamily="50" charset="-128"/>
              </a:rPr>
              <a:t>土地利用が気候変動に与える影響は、</a:t>
            </a:r>
            <a:r>
              <a:rPr kumimoji="1" lang="en-US" altLang="ja-JP" sz="1800" b="0">
                <a:latin typeface="メイリオ" panose="020B0604030504040204" pitchFamily="50" charset="-128"/>
                <a:ea typeface="メイリオ" panose="020B0604030504040204" pitchFamily="50" charset="-128"/>
              </a:rPr>
              <a:t>IPCC</a:t>
            </a:r>
            <a:r>
              <a:rPr kumimoji="1" lang="ja-JP" altLang="en-US" sz="1800" b="0">
                <a:latin typeface="メイリオ" panose="020B0604030504040204" pitchFamily="50" charset="-128"/>
                <a:ea typeface="メイリオ" panose="020B0604030504040204" pitchFamily="50" charset="-128"/>
              </a:rPr>
              <a:t>第</a:t>
            </a:r>
            <a:r>
              <a:rPr kumimoji="1" lang="en-US" altLang="ja-JP" sz="1800" b="0">
                <a:latin typeface="メイリオ" panose="020B0604030504040204" pitchFamily="50" charset="-128"/>
                <a:ea typeface="メイリオ" panose="020B0604030504040204" pitchFamily="50" charset="-128"/>
              </a:rPr>
              <a:t>5</a:t>
            </a:r>
            <a:r>
              <a:rPr kumimoji="1" lang="ja-JP" altLang="en-US" sz="1800" b="0">
                <a:latin typeface="メイリオ" panose="020B0604030504040204" pitchFamily="50" charset="-128"/>
                <a:ea typeface="メイリオ" panose="020B0604030504040204" pitchFamily="50" charset="-128"/>
              </a:rPr>
              <a:t>次報告書から検討が始まった。</a:t>
            </a:r>
            <a:endParaRPr kumimoji="1" lang="en-US" altLang="ja-JP" sz="1800" b="0">
              <a:latin typeface="メイリオ" panose="020B0604030504040204" pitchFamily="50" charset="-128"/>
              <a:ea typeface="メイリオ" panose="020B0604030504040204" pitchFamily="50" charset="-128"/>
            </a:endParaRPr>
          </a:p>
          <a:p>
            <a:pPr>
              <a:spcBef>
                <a:spcPct val="0"/>
              </a:spcBef>
              <a:buFontTx/>
              <a:buNone/>
            </a:pPr>
            <a:r>
              <a:rPr kumimoji="1" lang="ja-JP" altLang="en-US" sz="1800" b="0">
                <a:latin typeface="メイリオ" panose="020B0604030504040204" pitchFamily="50" charset="-128"/>
                <a:ea typeface="メイリオ" panose="020B0604030504040204" pitchFamily="50" charset="-128"/>
              </a:rPr>
              <a:t>地球システムモデルにおける、その扱いは極めて初期的な段階に留まっている</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1CA6FDAE-355A-EEC9-1F78-1B3F1F9EB038}"/>
              </a:ext>
            </a:extLst>
          </p:cNvPr>
          <p:cNvSpPr/>
          <p:nvPr/>
        </p:nvSpPr>
        <p:spPr bwMode="auto">
          <a:xfrm flipH="1">
            <a:off x="504825" y="838200"/>
            <a:ext cx="8143875" cy="1573213"/>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wrap="none" lIns="0" tIns="0" rIns="0" bIns="0"/>
          <a:lstStyle/>
          <a:p>
            <a:pPr algn="ct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endParaRPr lang="ja-JP" altLang="en-US" b="0">
              <a:noFill/>
              <a:latin typeface="メイリオ" panose="020B0604030504040204" pitchFamily="50" charset="-128"/>
              <a:ea typeface="メイリオ" panose="020B0604030504040204" pitchFamily="50" charset="-128"/>
              <a:cs typeface="HG Mincho Light J" charset="0"/>
            </a:endParaRPr>
          </a:p>
        </p:txBody>
      </p:sp>
      <p:sp>
        <p:nvSpPr>
          <p:cNvPr id="35" name="正方形/長方形 34">
            <a:extLst>
              <a:ext uri="{FF2B5EF4-FFF2-40B4-BE49-F238E27FC236}">
                <a16:creationId xmlns:a16="http://schemas.microsoft.com/office/drawing/2014/main" id="{12442CE3-F688-BBB3-9B7A-10F9B59A4D11}"/>
              </a:ext>
            </a:extLst>
          </p:cNvPr>
          <p:cNvSpPr/>
          <p:nvPr/>
        </p:nvSpPr>
        <p:spPr bwMode="auto">
          <a:xfrm flipH="1">
            <a:off x="504825" y="2593975"/>
            <a:ext cx="8143875" cy="1063625"/>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wrap="none" lIns="0" tIns="0" rIns="0" bIns="0"/>
          <a:lstStyle/>
          <a:p>
            <a:pPr algn="ct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endParaRPr lang="ja-JP" altLang="en-US" b="0">
              <a:noFill/>
              <a:latin typeface="メイリオ" panose="020B0604030504040204" pitchFamily="50" charset="-128"/>
              <a:ea typeface="メイリオ" panose="020B0604030504040204" pitchFamily="50" charset="-128"/>
              <a:cs typeface="HG Mincho Light J" charset="0"/>
            </a:endParaRPr>
          </a:p>
        </p:txBody>
      </p:sp>
      <p:sp>
        <p:nvSpPr>
          <p:cNvPr id="36" name="正方形/長方形 35">
            <a:extLst>
              <a:ext uri="{FF2B5EF4-FFF2-40B4-BE49-F238E27FC236}">
                <a16:creationId xmlns:a16="http://schemas.microsoft.com/office/drawing/2014/main" id="{CC280DB8-CD8C-61F0-E847-7485791E30A8}"/>
              </a:ext>
            </a:extLst>
          </p:cNvPr>
          <p:cNvSpPr/>
          <p:nvPr/>
        </p:nvSpPr>
        <p:spPr bwMode="auto">
          <a:xfrm flipH="1">
            <a:off x="504825" y="3875088"/>
            <a:ext cx="8143875" cy="161131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wrap="none" lIns="0" tIns="0" rIns="0" bIns="0"/>
          <a:lstStyle/>
          <a:p>
            <a:pPr algn="ct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endParaRPr lang="ja-JP" altLang="en-US" b="0">
              <a:noFill/>
              <a:latin typeface="メイリオ" panose="020B0604030504040204" pitchFamily="50" charset="-128"/>
              <a:ea typeface="メイリオ" panose="020B0604030504040204" pitchFamily="50" charset="-128"/>
              <a:cs typeface="HG Mincho Light J" charset="0"/>
            </a:endParaRPr>
          </a:p>
        </p:txBody>
      </p:sp>
      <p:sp>
        <p:nvSpPr>
          <p:cNvPr id="99333" name="Rectangle 5">
            <a:extLst>
              <a:ext uri="{FF2B5EF4-FFF2-40B4-BE49-F238E27FC236}">
                <a16:creationId xmlns:a16="http://schemas.microsoft.com/office/drawing/2014/main" id="{223F9DC3-0860-137F-9239-D962EDEB6CE8}"/>
              </a:ext>
            </a:extLst>
          </p:cNvPr>
          <p:cNvSpPr>
            <a:spLocks noChangeArrowheads="1"/>
          </p:cNvSpPr>
          <p:nvPr/>
        </p:nvSpPr>
        <p:spPr bwMode="auto">
          <a:xfrm>
            <a:off x="381000" y="128588"/>
            <a:ext cx="82296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99"/>
                </a:solidFill>
                <a:latin typeface="メイリオ" panose="020B0604030504040204" pitchFamily="50" charset="-128"/>
                <a:ea typeface="メイリオ" panose="020B0604030504040204" pitchFamily="50" charset="-128"/>
              </a:rPr>
              <a:t>扱いの改善が望まれるプロセス４：その他</a:t>
            </a:r>
          </a:p>
        </p:txBody>
      </p:sp>
      <p:sp>
        <p:nvSpPr>
          <p:cNvPr id="99334" name="テキスト ボックス 4">
            <a:extLst>
              <a:ext uri="{FF2B5EF4-FFF2-40B4-BE49-F238E27FC236}">
                <a16:creationId xmlns:a16="http://schemas.microsoft.com/office/drawing/2014/main" id="{F77E4742-034A-045F-EBCE-15252EBB5636}"/>
              </a:ext>
            </a:extLst>
          </p:cNvPr>
          <p:cNvSpPr txBox="1">
            <a:spLocks noChangeArrowheads="1"/>
          </p:cNvSpPr>
          <p:nvPr/>
        </p:nvSpPr>
        <p:spPr bwMode="auto">
          <a:xfrm>
            <a:off x="381000" y="5715000"/>
            <a:ext cx="8267700" cy="92392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800" b="0">
                <a:latin typeface="メイリオ" panose="020B0604030504040204" pitchFamily="50" charset="-128"/>
                <a:ea typeface="メイリオ" panose="020B0604030504040204" pitchFamily="50" charset="-128"/>
              </a:rPr>
              <a:t>個々の要素が、いかに予測不確実性に大きなインパクトを与えうるかという各論的な研究が熱心に行われる一方で、そのような研究から得られた知見を、統一的なモデルに取りまとめていこうとする努力は、不十分に感じる。</a:t>
            </a:r>
          </a:p>
        </p:txBody>
      </p:sp>
      <p:sp>
        <p:nvSpPr>
          <p:cNvPr id="99335" name="Text Box 25">
            <a:extLst>
              <a:ext uri="{FF2B5EF4-FFF2-40B4-BE49-F238E27FC236}">
                <a16:creationId xmlns:a16="http://schemas.microsoft.com/office/drawing/2014/main" id="{24BCB231-6E36-EC06-C71F-E3A3DCF5FC88}"/>
              </a:ext>
            </a:extLst>
          </p:cNvPr>
          <p:cNvSpPr txBox="1">
            <a:spLocks noChangeArrowheads="1"/>
          </p:cNvSpPr>
          <p:nvPr/>
        </p:nvSpPr>
        <p:spPr bwMode="auto">
          <a:xfrm>
            <a:off x="542925" y="914400"/>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2000">
                <a:solidFill>
                  <a:srgbClr val="336600"/>
                </a:solidFill>
                <a:latin typeface="メイリオ" panose="020B0604030504040204" pitchFamily="50" charset="-128"/>
                <a:ea typeface="メイリオ" panose="020B0604030504040204" pitchFamily="50" charset="-128"/>
              </a:rPr>
              <a:t>生物多様性</a:t>
            </a:r>
          </a:p>
        </p:txBody>
      </p:sp>
      <p:sp>
        <p:nvSpPr>
          <p:cNvPr id="99336" name="Text Box 25">
            <a:extLst>
              <a:ext uri="{FF2B5EF4-FFF2-40B4-BE49-F238E27FC236}">
                <a16:creationId xmlns:a16="http://schemas.microsoft.com/office/drawing/2014/main" id="{B8A37203-949D-31B9-4226-BDCFB182179F}"/>
              </a:ext>
            </a:extLst>
          </p:cNvPr>
          <p:cNvSpPr txBox="1">
            <a:spLocks noChangeArrowheads="1"/>
          </p:cNvSpPr>
          <p:nvPr/>
        </p:nvSpPr>
        <p:spPr bwMode="auto">
          <a:xfrm>
            <a:off x="533400" y="2657475"/>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2000">
                <a:solidFill>
                  <a:srgbClr val="336600"/>
                </a:solidFill>
                <a:latin typeface="メイリオ" panose="020B0604030504040204" pitchFamily="50" charset="-128"/>
                <a:ea typeface="メイリオ" panose="020B0604030504040204" pitchFamily="50" charset="-128"/>
              </a:rPr>
              <a:t>種子拡散</a:t>
            </a:r>
          </a:p>
        </p:txBody>
      </p:sp>
      <p:sp>
        <p:nvSpPr>
          <p:cNvPr id="99337" name="Text Box 25">
            <a:extLst>
              <a:ext uri="{FF2B5EF4-FFF2-40B4-BE49-F238E27FC236}">
                <a16:creationId xmlns:a16="http://schemas.microsoft.com/office/drawing/2014/main" id="{AE6C5B0F-ECB9-E60A-11AF-156DCE8D3C73}"/>
              </a:ext>
            </a:extLst>
          </p:cNvPr>
          <p:cNvSpPr txBox="1">
            <a:spLocks noChangeArrowheads="1"/>
          </p:cNvSpPr>
          <p:nvPr/>
        </p:nvSpPr>
        <p:spPr bwMode="auto">
          <a:xfrm>
            <a:off x="533400" y="3943350"/>
            <a:ext cx="5943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en-US" altLang="ja-JP" sz="2000">
                <a:solidFill>
                  <a:srgbClr val="336600"/>
                </a:solidFill>
                <a:latin typeface="メイリオ" panose="020B0604030504040204" pitchFamily="50" charset="-128"/>
                <a:ea typeface="メイリオ" panose="020B0604030504040204" pitchFamily="50" charset="-128"/>
              </a:rPr>
              <a:t>CO</a:t>
            </a:r>
            <a:r>
              <a:rPr kumimoji="1" lang="en-US" altLang="ja-JP" sz="2000" baseline="-25000">
                <a:solidFill>
                  <a:srgbClr val="336600"/>
                </a:solidFill>
                <a:latin typeface="メイリオ" panose="020B0604030504040204" pitchFamily="50" charset="-128"/>
                <a:ea typeface="メイリオ" panose="020B0604030504040204" pitchFamily="50" charset="-128"/>
              </a:rPr>
              <a:t>2</a:t>
            </a:r>
            <a:r>
              <a:rPr kumimoji="1" lang="ja-JP" altLang="en-US" sz="2000">
                <a:solidFill>
                  <a:srgbClr val="336600"/>
                </a:solidFill>
                <a:latin typeface="メイリオ" panose="020B0604030504040204" pitchFamily="50" charset="-128"/>
                <a:ea typeface="メイリオ" panose="020B0604030504040204" pitchFamily="50" charset="-128"/>
              </a:rPr>
              <a:t>濃度変化が植物生産性に与える影響</a:t>
            </a:r>
          </a:p>
        </p:txBody>
      </p:sp>
      <p:sp>
        <p:nvSpPr>
          <p:cNvPr id="99338" name="正方形/長方形 2">
            <a:extLst>
              <a:ext uri="{FF2B5EF4-FFF2-40B4-BE49-F238E27FC236}">
                <a16:creationId xmlns:a16="http://schemas.microsoft.com/office/drawing/2014/main" id="{7079622D-4BFC-F323-4EC6-40196E47C650}"/>
              </a:ext>
            </a:extLst>
          </p:cNvPr>
          <p:cNvSpPr>
            <a:spLocks noChangeArrowheads="1"/>
          </p:cNvSpPr>
          <p:nvPr/>
        </p:nvSpPr>
        <p:spPr bwMode="auto">
          <a:xfrm>
            <a:off x="533400" y="1295400"/>
            <a:ext cx="79248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0">
                <a:latin typeface="メイリオ" panose="020B0604030504040204" pitchFamily="50" charset="-128"/>
                <a:ea typeface="メイリオ" panose="020B0604030504040204" pitchFamily="50" charset="-128"/>
              </a:rPr>
              <a:t>陸域生態系モデルでは、植物の種多様性を10種類前後の機能型に要約することが多い。全球を対象とするためにある程度の要約は避けられないが、本来なら個別に扱うべき遷移初期種や遷移後期種、また低木種や林冠種までをひとまとめにしており、十分な扱いがされているとは言えない。</a:t>
            </a:r>
          </a:p>
        </p:txBody>
      </p:sp>
      <p:sp>
        <p:nvSpPr>
          <p:cNvPr id="99339" name="正方形/長方形 3">
            <a:extLst>
              <a:ext uri="{FF2B5EF4-FFF2-40B4-BE49-F238E27FC236}">
                <a16:creationId xmlns:a16="http://schemas.microsoft.com/office/drawing/2014/main" id="{6C67BD5C-DADD-A8FE-AAFB-942F374D2AB0}"/>
              </a:ext>
            </a:extLst>
          </p:cNvPr>
          <p:cNvSpPr>
            <a:spLocks noChangeArrowheads="1"/>
          </p:cNvSpPr>
          <p:nvPr/>
        </p:nvSpPr>
        <p:spPr bwMode="auto">
          <a:xfrm>
            <a:off x="495300" y="3048000"/>
            <a:ext cx="78105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0">
                <a:latin typeface="メイリオ" panose="020B0604030504040204" pitchFamily="50" charset="-128"/>
                <a:ea typeface="メイリオ" panose="020B0604030504040204" pitchFamily="50" charset="-128"/>
              </a:rPr>
              <a:t>花粉化石記録と古気候の再現を用いた研究からは、種子の分散距離の制限が、植生帯の移動を数十年から数千年のスケールで遅らせる事例が報告されている。</a:t>
            </a:r>
          </a:p>
        </p:txBody>
      </p:sp>
      <p:sp>
        <p:nvSpPr>
          <p:cNvPr id="99340" name="正方形/長方形 30">
            <a:extLst>
              <a:ext uri="{FF2B5EF4-FFF2-40B4-BE49-F238E27FC236}">
                <a16:creationId xmlns:a16="http://schemas.microsoft.com/office/drawing/2014/main" id="{07156407-1ECB-3D3B-1F78-E8089873D9EE}"/>
              </a:ext>
            </a:extLst>
          </p:cNvPr>
          <p:cNvSpPr>
            <a:spLocks noChangeArrowheads="1"/>
          </p:cNvSpPr>
          <p:nvPr/>
        </p:nvSpPr>
        <p:spPr bwMode="auto">
          <a:xfrm>
            <a:off x="542925" y="4408488"/>
            <a:ext cx="77628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0">
                <a:latin typeface="メイリオ" panose="020B0604030504040204" pitchFamily="50" charset="-128"/>
                <a:ea typeface="メイリオ" panose="020B0604030504040204" pitchFamily="50" charset="-128"/>
              </a:rPr>
              <a:t>植物群落の全体の</a:t>
            </a:r>
            <a:r>
              <a:rPr lang="en-US" altLang="ja-JP" sz="1600" b="0">
                <a:latin typeface="メイリオ" panose="020B0604030504040204" pitchFamily="50" charset="-128"/>
                <a:ea typeface="メイリオ" panose="020B0604030504040204" pitchFamily="50" charset="-128"/>
              </a:rPr>
              <a:t>CO</a:t>
            </a:r>
            <a:r>
              <a:rPr lang="en-US" altLang="ja-JP" sz="1600" b="0" baseline="-25000">
                <a:latin typeface="メイリオ" panose="020B0604030504040204" pitchFamily="50" charset="-128"/>
                <a:ea typeface="メイリオ" panose="020B0604030504040204" pitchFamily="50" charset="-128"/>
              </a:rPr>
              <a:t>2</a:t>
            </a:r>
            <a:r>
              <a:rPr lang="ja-JP" altLang="en-US" sz="1600" b="0">
                <a:latin typeface="メイリオ" panose="020B0604030504040204" pitchFamily="50" charset="-128"/>
                <a:ea typeface="メイリオ" panose="020B0604030504040204" pitchFamily="50" charset="-128"/>
              </a:rPr>
              <a:t>濃度を人為的に上昇させ、それが群落の構造や機能に与える長期的影響を探る</a:t>
            </a:r>
            <a:r>
              <a:rPr lang="en-US" altLang="ja-JP" sz="1600" b="0">
                <a:latin typeface="メイリオ" panose="020B0604030504040204" pitchFamily="50" charset="-128"/>
                <a:ea typeface="メイリオ" panose="020B0604030504040204" pitchFamily="50" charset="-128"/>
              </a:rPr>
              <a:t>FACE</a:t>
            </a:r>
            <a:r>
              <a:rPr lang="ja-JP" altLang="en-US" sz="1600" b="0">
                <a:latin typeface="メイリオ" panose="020B0604030504040204" pitchFamily="50" charset="-128"/>
                <a:ea typeface="メイリオ" panose="020B0604030504040204" pitchFamily="50" charset="-128"/>
              </a:rPr>
              <a:t>実験が、世界各所で実施中。しかし最も歴史の長い</a:t>
            </a:r>
            <a:r>
              <a:rPr lang="en-US" altLang="ja-JP" sz="1600" b="0">
                <a:latin typeface="メイリオ" panose="020B0604030504040204" pitchFamily="50" charset="-128"/>
                <a:ea typeface="メイリオ" panose="020B0604030504040204" pitchFamily="50" charset="-128"/>
              </a:rPr>
              <a:t>FACE</a:t>
            </a:r>
            <a:r>
              <a:rPr lang="ja-JP" altLang="en-US" sz="1600" b="0">
                <a:latin typeface="メイリオ" panose="020B0604030504040204" pitchFamily="50" charset="-128"/>
                <a:ea typeface="メイリオ" panose="020B0604030504040204" pitchFamily="50" charset="-128"/>
              </a:rPr>
              <a:t>実験サイト（北米の</a:t>
            </a:r>
            <a:r>
              <a:rPr lang="en-US" altLang="ja-JP" sz="1600" b="0">
                <a:latin typeface="メイリオ" panose="020B0604030504040204" pitchFamily="50" charset="-128"/>
                <a:ea typeface="メイリオ" panose="020B0604030504040204" pitchFamily="50" charset="-128"/>
              </a:rPr>
              <a:t>2</a:t>
            </a:r>
            <a:r>
              <a:rPr lang="ja-JP" altLang="en-US" sz="1600" b="0">
                <a:latin typeface="メイリオ" panose="020B0604030504040204" pitchFamily="50" charset="-128"/>
                <a:ea typeface="メイリオ" panose="020B0604030504040204" pitchFamily="50" charset="-128"/>
              </a:rPr>
              <a:t>カ所）の間で、植生の応答が定性的に異なるなど、植物群落スケールでの定量的応答が一般化できる段階ではない。</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a:extLst>
              <a:ext uri="{FF2B5EF4-FFF2-40B4-BE49-F238E27FC236}">
                <a16:creationId xmlns:a16="http://schemas.microsoft.com/office/drawing/2014/main" id="{6C22925D-339F-AAD8-A8DB-679B2F32B378}"/>
              </a:ext>
            </a:extLst>
          </p:cNvPr>
          <p:cNvSpPr txBox="1">
            <a:spLocks noChangeArrowheads="1"/>
          </p:cNvSpPr>
          <p:nvPr/>
        </p:nvSpPr>
        <p:spPr bwMode="auto">
          <a:xfrm>
            <a:off x="217488" y="152400"/>
            <a:ext cx="8675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99"/>
                </a:solidFill>
                <a:latin typeface="メイリオ" panose="020B0604030504040204" pitchFamily="50" charset="-128"/>
                <a:ea typeface="メイリオ" panose="020B0604030504040204" pitchFamily="50" charset="-128"/>
              </a:rPr>
              <a:t>気候モデルの発達</a:t>
            </a:r>
            <a:endParaRPr lang="en-US" altLang="ja-JP" sz="2800" b="0">
              <a:solidFill>
                <a:srgbClr val="000099"/>
              </a:solidFill>
              <a:latin typeface="メイリオ" panose="020B0604030504040204" pitchFamily="50" charset="-128"/>
              <a:ea typeface="メイリオ" panose="020B0604030504040204" pitchFamily="50" charset="-128"/>
            </a:endParaRPr>
          </a:p>
        </p:txBody>
      </p:sp>
      <p:sp>
        <p:nvSpPr>
          <p:cNvPr id="100355" name="タイトル 1">
            <a:extLst>
              <a:ext uri="{FF2B5EF4-FFF2-40B4-BE49-F238E27FC236}">
                <a16:creationId xmlns:a16="http://schemas.microsoft.com/office/drawing/2014/main" id="{87B62EB2-3B3C-3AC8-CC91-27E350EDC6A9}"/>
              </a:ext>
            </a:extLst>
          </p:cNvPr>
          <p:cNvSpPr txBox="1">
            <a:spLocks/>
          </p:cNvSpPr>
          <p:nvPr/>
        </p:nvSpPr>
        <p:spPr bwMode="auto">
          <a:xfrm>
            <a:off x="635000" y="5794375"/>
            <a:ext cx="7707313" cy="865188"/>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b="0">
                <a:latin typeface="メイリオ" panose="020B0604030504040204" pitchFamily="50" charset="-128"/>
                <a:ea typeface="メイリオ" panose="020B0604030504040204" pitchFamily="50" charset="-128"/>
              </a:rPr>
              <a:t>気候モデル（数１０～数１００年先の気候を予測するモデル）は</a:t>
            </a:r>
            <a:endParaRPr lang="en-US" altLang="ja-JP" sz="2000" b="0">
              <a:latin typeface="メイリオ" panose="020B0604030504040204" pitchFamily="50" charset="-128"/>
              <a:ea typeface="メイリオ" panose="020B0604030504040204" pitchFamily="50" charset="-128"/>
            </a:endParaRPr>
          </a:p>
          <a:p>
            <a:pPr>
              <a:spcBef>
                <a:spcPct val="0"/>
              </a:spcBef>
              <a:buFontTx/>
              <a:buNone/>
            </a:pPr>
            <a:r>
              <a:rPr lang="ja-JP" altLang="en-US" sz="2000" b="0">
                <a:latin typeface="メイリオ" panose="020B0604030504040204" pitchFamily="50" charset="-128"/>
                <a:ea typeface="メイリオ" panose="020B0604030504040204" pitchFamily="50" charset="-128"/>
              </a:rPr>
              <a:t>複雑な地球システム統合モデルへと発展しつつある</a:t>
            </a:r>
            <a:endParaRPr lang="en-US" altLang="ja-JP" sz="2000" b="0">
              <a:latin typeface="メイリオ" panose="020B0604030504040204" pitchFamily="50" charset="-128"/>
              <a:ea typeface="メイリオ" panose="020B0604030504040204" pitchFamily="50" charset="-128"/>
            </a:endParaRPr>
          </a:p>
        </p:txBody>
      </p:sp>
      <p:grpSp>
        <p:nvGrpSpPr>
          <p:cNvPr id="100356" name="グループ化 49">
            <a:extLst>
              <a:ext uri="{FF2B5EF4-FFF2-40B4-BE49-F238E27FC236}">
                <a16:creationId xmlns:a16="http://schemas.microsoft.com/office/drawing/2014/main" id="{D1726C39-C174-2609-A235-14DF653F5453}"/>
              </a:ext>
            </a:extLst>
          </p:cNvPr>
          <p:cNvGrpSpPr>
            <a:grpSpLocks/>
          </p:cNvGrpSpPr>
          <p:nvPr/>
        </p:nvGrpSpPr>
        <p:grpSpPr bwMode="auto">
          <a:xfrm>
            <a:off x="635000" y="747713"/>
            <a:ext cx="7874000" cy="4864100"/>
            <a:chOff x="278019" y="685800"/>
            <a:chExt cx="7875381" cy="4862869"/>
          </a:xfrm>
        </p:grpSpPr>
        <p:sp>
          <p:nvSpPr>
            <p:cNvPr id="100362" name="正方形/長方形 34">
              <a:extLst>
                <a:ext uri="{FF2B5EF4-FFF2-40B4-BE49-F238E27FC236}">
                  <a16:creationId xmlns:a16="http://schemas.microsoft.com/office/drawing/2014/main" id="{FD35BB86-8243-B14F-1779-F1F87F8899B7}"/>
                </a:ext>
              </a:extLst>
            </p:cNvPr>
            <p:cNvSpPr>
              <a:spLocks noChangeArrowheads="1"/>
            </p:cNvSpPr>
            <p:nvPr/>
          </p:nvSpPr>
          <p:spPr bwMode="auto">
            <a:xfrm>
              <a:off x="304800" y="685800"/>
              <a:ext cx="7848600" cy="4862869"/>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100363" name="テキスト ボックス 6">
              <a:extLst>
                <a:ext uri="{FF2B5EF4-FFF2-40B4-BE49-F238E27FC236}">
                  <a16:creationId xmlns:a16="http://schemas.microsoft.com/office/drawing/2014/main" id="{69FF80EF-AB81-4379-B2A0-6BEC8B50B348}"/>
                </a:ext>
              </a:extLst>
            </p:cNvPr>
            <p:cNvSpPr txBox="1">
              <a:spLocks noChangeArrowheads="1"/>
            </p:cNvSpPr>
            <p:nvPr/>
          </p:nvSpPr>
          <p:spPr bwMode="auto">
            <a:xfrm>
              <a:off x="381001" y="685800"/>
              <a:ext cx="9829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1970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中旬</a:t>
              </a:r>
            </a:p>
          </p:txBody>
        </p:sp>
        <p:sp>
          <p:nvSpPr>
            <p:cNvPr id="100364" name="テキスト ボックス 7">
              <a:extLst>
                <a:ext uri="{FF2B5EF4-FFF2-40B4-BE49-F238E27FC236}">
                  <a16:creationId xmlns:a16="http://schemas.microsoft.com/office/drawing/2014/main" id="{0D68395E-FB40-C9E5-B2C9-1352F7CE666C}"/>
                </a:ext>
              </a:extLst>
            </p:cNvPr>
            <p:cNvSpPr txBox="1">
              <a:spLocks noChangeArrowheads="1"/>
            </p:cNvSpPr>
            <p:nvPr/>
          </p:nvSpPr>
          <p:spPr bwMode="auto">
            <a:xfrm>
              <a:off x="1391027" y="685800"/>
              <a:ext cx="9829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1980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中旬</a:t>
              </a:r>
            </a:p>
          </p:txBody>
        </p:sp>
        <p:sp>
          <p:nvSpPr>
            <p:cNvPr id="100365" name="テキスト ボックス 8">
              <a:extLst>
                <a:ext uri="{FF2B5EF4-FFF2-40B4-BE49-F238E27FC236}">
                  <a16:creationId xmlns:a16="http://schemas.microsoft.com/office/drawing/2014/main" id="{034DD537-D33D-D196-96A6-A56A7A05C85F}"/>
                </a:ext>
              </a:extLst>
            </p:cNvPr>
            <p:cNvSpPr txBox="1">
              <a:spLocks noChangeArrowheads="1"/>
            </p:cNvSpPr>
            <p:nvPr/>
          </p:nvSpPr>
          <p:spPr bwMode="auto">
            <a:xfrm>
              <a:off x="2401053" y="685800"/>
              <a:ext cx="98296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1990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中旬</a:t>
              </a:r>
            </a:p>
          </p:txBody>
        </p:sp>
        <p:sp>
          <p:nvSpPr>
            <p:cNvPr id="100366" name="テキスト ボックス 10">
              <a:extLst>
                <a:ext uri="{FF2B5EF4-FFF2-40B4-BE49-F238E27FC236}">
                  <a16:creationId xmlns:a16="http://schemas.microsoft.com/office/drawing/2014/main" id="{F9D65D39-B61B-457F-16BC-0DB3966CCA07}"/>
                </a:ext>
              </a:extLst>
            </p:cNvPr>
            <p:cNvSpPr txBox="1">
              <a:spLocks noChangeArrowheads="1"/>
            </p:cNvSpPr>
            <p:nvPr/>
          </p:nvSpPr>
          <p:spPr bwMode="auto">
            <a:xfrm>
              <a:off x="3411079" y="685800"/>
              <a:ext cx="10118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1990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下旬</a:t>
              </a:r>
            </a:p>
          </p:txBody>
        </p:sp>
        <p:sp>
          <p:nvSpPr>
            <p:cNvPr id="100367" name="テキスト ボックス 12">
              <a:extLst>
                <a:ext uri="{FF2B5EF4-FFF2-40B4-BE49-F238E27FC236}">
                  <a16:creationId xmlns:a16="http://schemas.microsoft.com/office/drawing/2014/main" id="{A75341B0-AFA9-E820-9E71-F761AF23A3A4}"/>
                </a:ext>
              </a:extLst>
            </p:cNvPr>
            <p:cNvSpPr txBox="1">
              <a:spLocks noChangeArrowheads="1"/>
            </p:cNvSpPr>
            <p:nvPr/>
          </p:nvSpPr>
          <p:spPr bwMode="auto">
            <a:xfrm>
              <a:off x="4449959" y="685800"/>
              <a:ext cx="8050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2000</a:t>
              </a:r>
              <a:r>
                <a:rPr kumimoji="1" lang="ja-JP" altLang="en-US" sz="1600">
                  <a:latin typeface="HGS教科書体" panose="02020600000000000000" pitchFamily="18" charset="-128"/>
                  <a:ea typeface="HGS教科書体" panose="02020600000000000000" pitchFamily="18" charset="-128"/>
                </a:rPr>
                <a:t>年</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前後</a:t>
              </a:r>
            </a:p>
          </p:txBody>
        </p:sp>
        <p:sp>
          <p:nvSpPr>
            <p:cNvPr id="100368" name="テキスト ボックス 13">
              <a:extLst>
                <a:ext uri="{FF2B5EF4-FFF2-40B4-BE49-F238E27FC236}">
                  <a16:creationId xmlns:a16="http://schemas.microsoft.com/office/drawing/2014/main" id="{05F4896E-0CA9-EEEA-B138-0E683034A4B1}"/>
                </a:ext>
              </a:extLst>
            </p:cNvPr>
            <p:cNvSpPr txBox="1">
              <a:spLocks noChangeArrowheads="1"/>
            </p:cNvSpPr>
            <p:nvPr/>
          </p:nvSpPr>
          <p:spPr bwMode="auto">
            <a:xfrm>
              <a:off x="5282053" y="685800"/>
              <a:ext cx="10118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2000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上旬</a:t>
              </a:r>
            </a:p>
          </p:txBody>
        </p:sp>
        <p:sp>
          <p:nvSpPr>
            <p:cNvPr id="100369" name="テキスト ボックス 14">
              <a:extLst>
                <a:ext uri="{FF2B5EF4-FFF2-40B4-BE49-F238E27FC236}">
                  <a16:creationId xmlns:a16="http://schemas.microsoft.com/office/drawing/2014/main" id="{41E60576-294E-339D-5734-E4A08345AAEF}"/>
                </a:ext>
              </a:extLst>
            </p:cNvPr>
            <p:cNvSpPr txBox="1">
              <a:spLocks noChangeArrowheads="1"/>
            </p:cNvSpPr>
            <p:nvPr/>
          </p:nvSpPr>
          <p:spPr bwMode="auto">
            <a:xfrm>
              <a:off x="6320936" y="685800"/>
              <a:ext cx="10118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2010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上旬</a:t>
              </a:r>
            </a:p>
          </p:txBody>
        </p:sp>
        <p:sp>
          <p:nvSpPr>
            <p:cNvPr id="16" name="正方形/長方形 15">
              <a:extLst>
                <a:ext uri="{FF2B5EF4-FFF2-40B4-BE49-F238E27FC236}">
                  <a16:creationId xmlns:a16="http://schemas.microsoft.com/office/drawing/2014/main" id="{0D2089FE-B5CF-1FD1-940B-981B1BDA97AF}"/>
                </a:ext>
              </a:extLst>
            </p:cNvPr>
            <p:cNvSpPr/>
            <p:nvPr/>
          </p:nvSpPr>
          <p:spPr bwMode="auto">
            <a:xfrm>
              <a:off x="381225" y="1309529"/>
              <a:ext cx="7594344" cy="37138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大気循環</a:t>
              </a:r>
            </a:p>
          </p:txBody>
        </p:sp>
        <p:sp>
          <p:nvSpPr>
            <p:cNvPr id="24" name="正方形/長方形 23">
              <a:extLst>
                <a:ext uri="{FF2B5EF4-FFF2-40B4-BE49-F238E27FC236}">
                  <a16:creationId xmlns:a16="http://schemas.microsoft.com/office/drawing/2014/main" id="{37C0401F-C604-D6A5-75BD-4CE44CFDD915}"/>
                </a:ext>
              </a:extLst>
            </p:cNvPr>
            <p:cNvSpPr/>
            <p:nvPr/>
          </p:nvSpPr>
          <p:spPr bwMode="auto">
            <a:xfrm>
              <a:off x="1499021" y="1719000"/>
              <a:ext cx="6476548" cy="37138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陸面物理</a:t>
              </a:r>
              <a:r>
                <a:rPr lang="ja-JP" altLang="en-US" sz="1200" b="0" dirty="0">
                  <a:latin typeface="+mn-lt"/>
                  <a:ea typeface="HG Mincho Light J" charset="0"/>
                  <a:cs typeface="HG Mincho Light J" charset="0"/>
                </a:rPr>
                <a:t> </a:t>
              </a:r>
              <a:r>
                <a:rPr lang="en-US" altLang="ja-JP" sz="1200" b="0" dirty="0">
                  <a:latin typeface="+mn-lt"/>
                  <a:ea typeface="HG Mincho Light J" charset="0"/>
                  <a:cs typeface="HG Mincho Light J" charset="0"/>
                </a:rPr>
                <a:t>(</a:t>
              </a:r>
              <a:r>
                <a:rPr lang="ja-JP" altLang="en-US" sz="1200" b="0" dirty="0">
                  <a:latin typeface="+mn-lt"/>
                  <a:ea typeface="HG Mincho Light J" charset="0"/>
                  <a:cs typeface="HG Mincho Light J" charset="0"/>
                </a:rPr>
                <a:t>蒸散速度や放射収支など</a:t>
              </a:r>
              <a:r>
                <a:rPr lang="en-US" altLang="ja-JP" sz="1200" b="0" dirty="0">
                  <a:latin typeface="+mn-lt"/>
                  <a:ea typeface="HG Mincho Light J" charset="0"/>
                  <a:cs typeface="HG Mincho Light J" charset="0"/>
                </a:rPr>
                <a:t>)</a:t>
              </a:r>
              <a:endParaRPr lang="ja-JP" altLang="en-US" sz="1200" b="0" dirty="0">
                <a:latin typeface="+mn-lt"/>
                <a:ea typeface="HG Mincho Light J" charset="0"/>
                <a:cs typeface="HG Mincho Light J" charset="0"/>
              </a:endParaRPr>
            </a:p>
          </p:txBody>
        </p:sp>
        <p:sp>
          <p:nvSpPr>
            <p:cNvPr id="25" name="正方形/長方形 24">
              <a:extLst>
                <a:ext uri="{FF2B5EF4-FFF2-40B4-BE49-F238E27FC236}">
                  <a16:creationId xmlns:a16="http://schemas.microsoft.com/office/drawing/2014/main" id="{72165A98-415E-12BF-4BC0-1F3914A8133E}"/>
                </a:ext>
              </a:extLst>
            </p:cNvPr>
            <p:cNvSpPr/>
            <p:nvPr/>
          </p:nvSpPr>
          <p:spPr bwMode="auto">
            <a:xfrm>
              <a:off x="2489795" y="2130059"/>
              <a:ext cx="5485774" cy="369793"/>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海洋と海氷の物理</a:t>
              </a:r>
            </a:p>
          </p:txBody>
        </p:sp>
        <p:sp>
          <p:nvSpPr>
            <p:cNvPr id="26" name="正方形/長方形 25">
              <a:extLst>
                <a:ext uri="{FF2B5EF4-FFF2-40B4-BE49-F238E27FC236}">
                  <a16:creationId xmlns:a16="http://schemas.microsoft.com/office/drawing/2014/main" id="{2CB4B34B-9820-3575-349A-5CE746D912CF}"/>
                </a:ext>
              </a:extLst>
            </p:cNvPr>
            <p:cNvSpPr/>
            <p:nvPr/>
          </p:nvSpPr>
          <p:spPr bwMode="auto">
            <a:xfrm>
              <a:off x="3555194" y="2539531"/>
              <a:ext cx="4420375" cy="37138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エアロゾル</a:t>
              </a:r>
              <a:r>
                <a:rPr lang="ja-JP" altLang="en-US" sz="1200" b="0" dirty="0">
                  <a:latin typeface="+mn-lt"/>
                  <a:ea typeface="HG Mincho Light J" charset="0"/>
                  <a:cs typeface="HG Mincho Light J" charset="0"/>
                </a:rPr>
                <a:t> </a:t>
              </a:r>
              <a:r>
                <a:rPr lang="en-US" altLang="ja-JP" sz="1200" b="0" dirty="0">
                  <a:latin typeface="+mn-lt"/>
                  <a:ea typeface="HG Mincho Light J" charset="0"/>
                  <a:cs typeface="HG Mincho Light J" charset="0"/>
                </a:rPr>
                <a:t>(</a:t>
              </a:r>
              <a:r>
                <a:rPr lang="ja-JP" altLang="en-US" sz="1200" b="0" dirty="0">
                  <a:latin typeface="+mn-lt"/>
                  <a:ea typeface="HG Mincho Light J" charset="0"/>
                  <a:cs typeface="HG Mincho Light J" charset="0"/>
                </a:rPr>
                <a:t>硫黄</a:t>
              </a:r>
              <a:r>
                <a:rPr lang="en-US" altLang="ja-JP" sz="1200" b="0" dirty="0">
                  <a:latin typeface="+mn-lt"/>
                  <a:ea typeface="HG Mincho Light J" charset="0"/>
                  <a:cs typeface="HG Mincho Light J" charset="0"/>
                </a:rPr>
                <a:t>)</a:t>
              </a:r>
              <a:endParaRPr lang="ja-JP" altLang="en-US" sz="1200" b="0" dirty="0">
                <a:latin typeface="+mn-lt"/>
                <a:ea typeface="HG Mincho Light J" charset="0"/>
                <a:cs typeface="HG Mincho Light J" charset="0"/>
              </a:endParaRPr>
            </a:p>
          </p:txBody>
        </p:sp>
        <p:sp>
          <p:nvSpPr>
            <p:cNvPr id="27" name="正方形/長方形 26">
              <a:extLst>
                <a:ext uri="{FF2B5EF4-FFF2-40B4-BE49-F238E27FC236}">
                  <a16:creationId xmlns:a16="http://schemas.microsoft.com/office/drawing/2014/main" id="{DDF9DE19-3BE9-457A-86DE-3FAA4F0B0316}"/>
                </a:ext>
              </a:extLst>
            </p:cNvPr>
            <p:cNvSpPr/>
            <p:nvPr/>
          </p:nvSpPr>
          <p:spPr bwMode="auto">
            <a:xfrm>
              <a:off x="4545967" y="2949002"/>
              <a:ext cx="3429601" cy="37138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エアロゾル</a:t>
              </a:r>
              <a:r>
                <a:rPr lang="ja-JP" altLang="en-US" sz="1200" b="0" dirty="0">
                  <a:latin typeface="+mn-lt"/>
                  <a:ea typeface="HG Mincho Light J" charset="0"/>
                  <a:cs typeface="HG Mincho Light J" charset="0"/>
                </a:rPr>
                <a:t> </a:t>
              </a:r>
              <a:r>
                <a:rPr lang="en-US" altLang="ja-JP" sz="1200" b="0" dirty="0">
                  <a:latin typeface="+mn-lt"/>
                  <a:ea typeface="HG Mincho Light J" charset="0"/>
                  <a:cs typeface="HG Mincho Light J" charset="0"/>
                </a:rPr>
                <a:t>(</a:t>
              </a:r>
              <a:r>
                <a:rPr lang="ja-JP" altLang="en-US" sz="1200" b="0" dirty="0">
                  <a:latin typeface="+mn-lt"/>
                  <a:ea typeface="HG Mincho Light J" charset="0"/>
                  <a:cs typeface="HG Mincho Light J" charset="0"/>
                </a:rPr>
                <a:t>その他</a:t>
              </a:r>
              <a:r>
                <a:rPr lang="en-US" altLang="ja-JP" sz="1200" b="0" dirty="0">
                  <a:latin typeface="+mn-lt"/>
                  <a:ea typeface="HG Mincho Light J" charset="0"/>
                  <a:cs typeface="HG Mincho Light J" charset="0"/>
                </a:rPr>
                <a:t>)</a:t>
              </a:r>
              <a:endParaRPr lang="ja-JP" altLang="en-US" b="0" dirty="0">
                <a:latin typeface="+mn-lt"/>
                <a:ea typeface="HG Mincho Light J" charset="0"/>
                <a:cs typeface="HG Mincho Light J" charset="0"/>
              </a:endParaRPr>
            </a:p>
          </p:txBody>
        </p:sp>
        <p:sp>
          <p:nvSpPr>
            <p:cNvPr id="28" name="正方形/長方形 27">
              <a:extLst>
                <a:ext uri="{FF2B5EF4-FFF2-40B4-BE49-F238E27FC236}">
                  <a16:creationId xmlns:a16="http://schemas.microsoft.com/office/drawing/2014/main" id="{D6D91541-301C-B8FF-143D-BC43513C5003}"/>
                </a:ext>
              </a:extLst>
            </p:cNvPr>
            <p:cNvSpPr/>
            <p:nvPr/>
          </p:nvSpPr>
          <p:spPr bwMode="auto">
            <a:xfrm>
              <a:off x="4545967" y="3360060"/>
              <a:ext cx="3429601" cy="37138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陸域炭素循環</a:t>
              </a:r>
            </a:p>
          </p:txBody>
        </p:sp>
        <p:sp>
          <p:nvSpPr>
            <p:cNvPr id="29" name="正方形/長方形 28">
              <a:extLst>
                <a:ext uri="{FF2B5EF4-FFF2-40B4-BE49-F238E27FC236}">
                  <a16:creationId xmlns:a16="http://schemas.microsoft.com/office/drawing/2014/main" id="{1C9D0ECF-9D9B-31CE-72AD-CBF37C7BF6D3}"/>
                </a:ext>
              </a:extLst>
            </p:cNvPr>
            <p:cNvSpPr/>
            <p:nvPr/>
          </p:nvSpPr>
          <p:spPr bwMode="auto">
            <a:xfrm>
              <a:off x="4545967" y="3769531"/>
              <a:ext cx="3429601" cy="37138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海洋炭素循環</a:t>
              </a:r>
            </a:p>
          </p:txBody>
        </p:sp>
        <p:sp>
          <p:nvSpPr>
            <p:cNvPr id="30" name="正方形/長方形 29">
              <a:extLst>
                <a:ext uri="{FF2B5EF4-FFF2-40B4-BE49-F238E27FC236}">
                  <a16:creationId xmlns:a16="http://schemas.microsoft.com/office/drawing/2014/main" id="{4F920B0F-46E5-5441-B463-0D14F8EE202B}"/>
                </a:ext>
              </a:extLst>
            </p:cNvPr>
            <p:cNvSpPr/>
            <p:nvPr/>
          </p:nvSpPr>
          <p:spPr bwMode="auto">
            <a:xfrm>
              <a:off x="5460528" y="4179003"/>
              <a:ext cx="2515041" cy="37138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動的植生</a:t>
              </a:r>
            </a:p>
          </p:txBody>
        </p:sp>
        <p:sp>
          <p:nvSpPr>
            <p:cNvPr id="31" name="正方形/長方形 30">
              <a:extLst>
                <a:ext uri="{FF2B5EF4-FFF2-40B4-BE49-F238E27FC236}">
                  <a16:creationId xmlns:a16="http://schemas.microsoft.com/office/drawing/2014/main" id="{301BB380-7F31-27F0-06E4-BC3FD89D4CDD}"/>
                </a:ext>
              </a:extLst>
            </p:cNvPr>
            <p:cNvSpPr/>
            <p:nvPr/>
          </p:nvSpPr>
          <p:spPr bwMode="auto">
            <a:xfrm>
              <a:off x="5460528" y="4590062"/>
              <a:ext cx="2515041" cy="37138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大気化学</a:t>
              </a:r>
            </a:p>
          </p:txBody>
        </p:sp>
        <p:sp>
          <p:nvSpPr>
            <p:cNvPr id="32" name="正方形/長方形 31">
              <a:extLst>
                <a:ext uri="{FF2B5EF4-FFF2-40B4-BE49-F238E27FC236}">
                  <a16:creationId xmlns:a16="http://schemas.microsoft.com/office/drawing/2014/main" id="{345F96FB-B9FA-080C-D834-A6EBDD5D7AC2}"/>
                </a:ext>
              </a:extLst>
            </p:cNvPr>
            <p:cNvSpPr/>
            <p:nvPr/>
          </p:nvSpPr>
          <p:spPr bwMode="auto">
            <a:xfrm>
              <a:off x="6451302" y="4999533"/>
              <a:ext cx="1524267" cy="371381"/>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土地利用変化</a:t>
              </a:r>
            </a:p>
          </p:txBody>
        </p:sp>
        <p:sp>
          <p:nvSpPr>
            <p:cNvPr id="100380" name="テキスト ボックス 13">
              <a:extLst>
                <a:ext uri="{FF2B5EF4-FFF2-40B4-BE49-F238E27FC236}">
                  <a16:creationId xmlns:a16="http://schemas.microsoft.com/office/drawing/2014/main" id="{EAE91E72-694B-F642-AED7-9C1B1DF2B1C8}"/>
                </a:ext>
              </a:extLst>
            </p:cNvPr>
            <p:cNvSpPr txBox="1">
              <a:spLocks noChangeArrowheads="1"/>
            </p:cNvSpPr>
            <p:nvPr/>
          </p:nvSpPr>
          <p:spPr bwMode="auto">
            <a:xfrm>
              <a:off x="306161" y="2514600"/>
              <a:ext cx="236083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0">
                  <a:solidFill>
                    <a:srgbClr val="FF0000"/>
                  </a:solidFill>
                  <a:latin typeface="メイリオ" panose="020B0604030504040204" pitchFamily="50" charset="-128"/>
                  <a:ea typeface="メイリオ" panose="020B0604030504040204" pitchFamily="50" charset="-128"/>
                </a:rPr>
                <a:t>AGCM</a:t>
              </a:r>
              <a:r>
                <a:rPr lang="ja-JP" altLang="en-US" sz="1400" b="0">
                  <a:solidFill>
                    <a:srgbClr val="FF0000"/>
                  </a:solidFill>
                  <a:latin typeface="メイリオ" panose="020B0604030504040204" pitchFamily="50" charset="-128"/>
                  <a:ea typeface="メイリオ" panose="020B0604030504040204" pitchFamily="50" charset="-128"/>
                </a:rPr>
                <a:t> </a:t>
              </a:r>
              <a:r>
                <a:rPr lang="en-US" altLang="ja-JP" sz="1400" b="0">
                  <a:solidFill>
                    <a:srgbClr val="FF0000"/>
                  </a:solidFill>
                  <a:latin typeface="メイリオ" panose="020B0604030504040204" pitchFamily="50" charset="-128"/>
                  <a:ea typeface="メイリオ" panose="020B0604030504040204" pitchFamily="50" charset="-128"/>
                </a:rPr>
                <a:t>(</a:t>
              </a:r>
              <a:r>
                <a:rPr lang="ja-JP" altLang="en-US" sz="1400" b="0">
                  <a:solidFill>
                    <a:srgbClr val="FF0000"/>
                  </a:solidFill>
                  <a:latin typeface="メイリオ" panose="020B0604030504040204" pitchFamily="50" charset="-128"/>
                  <a:ea typeface="メイリオ" panose="020B0604030504040204" pitchFamily="50" charset="-128"/>
                </a:rPr>
                <a:t>大気大循環モデル</a:t>
              </a:r>
              <a:r>
                <a:rPr lang="en-US" altLang="ja-JP" sz="1400" b="0">
                  <a:solidFill>
                    <a:srgbClr val="FF0000"/>
                  </a:solidFill>
                  <a:latin typeface="メイリオ" panose="020B0604030504040204" pitchFamily="50" charset="-128"/>
                  <a:ea typeface="メイリオ" panose="020B0604030504040204" pitchFamily="50" charset="-128"/>
                </a:rPr>
                <a:t>)</a:t>
              </a:r>
            </a:p>
          </p:txBody>
        </p:sp>
        <p:sp>
          <p:nvSpPr>
            <p:cNvPr id="100381" name="テキスト ボックス 13">
              <a:extLst>
                <a:ext uri="{FF2B5EF4-FFF2-40B4-BE49-F238E27FC236}">
                  <a16:creationId xmlns:a16="http://schemas.microsoft.com/office/drawing/2014/main" id="{44A0A638-E86F-CC64-8DF5-F8D47A6159BC}"/>
                </a:ext>
              </a:extLst>
            </p:cNvPr>
            <p:cNvSpPr txBox="1">
              <a:spLocks noChangeArrowheads="1"/>
            </p:cNvSpPr>
            <p:nvPr/>
          </p:nvSpPr>
          <p:spPr bwMode="auto">
            <a:xfrm>
              <a:off x="278019" y="3271845"/>
              <a:ext cx="28561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0">
                  <a:solidFill>
                    <a:srgbClr val="FF0000"/>
                  </a:solidFill>
                  <a:latin typeface="メイリオ" panose="020B0604030504040204" pitchFamily="50" charset="-128"/>
                  <a:ea typeface="メイリオ" panose="020B0604030504040204" pitchFamily="50" charset="-128"/>
                </a:rPr>
                <a:t>AOGCM</a:t>
              </a:r>
              <a:r>
                <a:rPr lang="ja-JP" altLang="en-US" sz="1400" b="0">
                  <a:solidFill>
                    <a:srgbClr val="FF0000"/>
                  </a:solidFill>
                  <a:latin typeface="メイリオ" panose="020B0604030504040204" pitchFamily="50" charset="-128"/>
                  <a:ea typeface="メイリオ" panose="020B0604030504040204" pitchFamily="50" charset="-128"/>
                </a:rPr>
                <a:t> </a:t>
              </a:r>
              <a:r>
                <a:rPr lang="en-US" altLang="ja-JP" sz="1400" b="0">
                  <a:solidFill>
                    <a:srgbClr val="FF0000"/>
                  </a:solidFill>
                  <a:latin typeface="メイリオ" panose="020B0604030504040204" pitchFamily="50" charset="-128"/>
                  <a:ea typeface="メイリオ" panose="020B0604030504040204" pitchFamily="50" charset="-128"/>
                </a:rPr>
                <a:t>(</a:t>
              </a:r>
              <a:r>
                <a:rPr lang="ja-JP" altLang="en-US" sz="1400" b="0">
                  <a:solidFill>
                    <a:srgbClr val="FF0000"/>
                  </a:solidFill>
                  <a:latin typeface="メイリオ" panose="020B0604030504040204" pitchFamily="50" charset="-128"/>
                  <a:ea typeface="メイリオ" panose="020B0604030504040204" pitchFamily="50" charset="-128"/>
                </a:rPr>
                <a:t>大気海洋大循環モデル</a:t>
              </a:r>
              <a:r>
                <a:rPr lang="en-US" altLang="ja-JP" sz="1400" b="0">
                  <a:solidFill>
                    <a:srgbClr val="FF0000"/>
                  </a:solidFill>
                  <a:latin typeface="メイリオ" panose="020B0604030504040204" pitchFamily="50" charset="-128"/>
                  <a:ea typeface="メイリオ" panose="020B0604030504040204" pitchFamily="50" charset="-128"/>
                </a:rPr>
                <a:t>)</a:t>
              </a:r>
            </a:p>
          </p:txBody>
        </p:sp>
        <p:sp>
          <p:nvSpPr>
            <p:cNvPr id="100382" name="左中かっこ 41">
              <a:extLst>
                <a:ext uri="{FF2B5EF4-FFF2-40B4-BE49-F238E27FC236}">
                  <a16:creationId xmlns:a16="http://schemas.microsoft.com/office/drawing/2014/main" id="{6490F63F-47D1-EB39-CF1E-64CD6FC348D1}"/>
                </a:ext>
              </a:extLst>
            </p:cNvPr>
            <p:cNvSpPr>
              <a:spLocks/>
            </p:cNvSpPr>
            <p:nvPr/>
          </p:nvSpPr>
          <p:spPr bwMode="auto">
            <a:xfrm rot="-5400000">
              <a:off x="1165431" y="1425369"/>
              <a:ext cx="336138" cy="1752600"/>
            </a:xfrm>
            <a:prstGeom prst="leftBrace">
              <a:avLst>
                <a:gd name="adj1" fmla="val 21676"/>
                <a:gd name="adj2" fmla="val 15727"/>
              </a:avLst>
            </a:prstGeom>
            <a:noFill/>
            <a:ln w="158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cxnSp>
          <p:nvCxnSpPr>
            <p:cNvPr id="100383" name="直線矢印コネクタ 45">
              <a:extLst>
                <a:ext uri="{FF2B5EF4-FFF2-40B4-BE49-F238E27FC236}">
                  <a16:creationId xmlns:a16="http://schemas.microsoft.com/office/drawing/2014/main" id="{7B7E3F9E-6CEE-A4AF-8D80-8F8CF6A45E61}"/>
                </a:ext>
              </a:extLst>
            </p:cNvPr>
            <p:cNvCxnSpPr>
              <a:cxnSpLocks/>
            </p:cNvCxnSpPr>
            <p:nvPr/>
          </p:nvCxnSpPr>
          <p:spPr bwMode="auto">
            <a:xfrm flipV="1">
              <a:off x="2819376" y="2578983"/>
              <a:ext cx="51127" cy="657173"/>
            </a:xfrm>
            <a:prstGeom prst="straightConnector1">
              <a:avLst/>
            </a:prstGeom>
            <a:noFill/>
            <a:ln w="15875" algn="ctr">
              <a:solidFill>
                <a:srgbClr val="FF0000"/>
              </a:solidFill>
              <a:round/>
              <a:headEnd/>
              <a:tailEnd type="triangle" w="med" len="med"/>
            </a:ln>
            <a:extLst>
              <a:ext uri="{909E8E84-426E-40DD-AFC4-6F175D3DCCD1}">
                <a14:hiddenFill xmlns:a14="http://schemas.microsoft.com/office/drawing/2010/main">
                  <a:noFill/>
                </a14:hiddenFill>
              </a:ext>
            </a:extLst>
          </p:spPr>
        </p:cxnSp>
      </p:grpSp>
      <p:sp>
        <p:nvSpPr>
          <p:cNvPr id="100357" name="テキスト ボックス 50">
            <a:extLst>
              <a:ext uri="{FF2B5EF4-FFF2-40B4-BE49-F238E27FC236}">
                <a16:creationId xmlns:a16="http://schemas.microsoft.com/office/drawing/2014/main" id="{D7A67FE3-BC6E-97CA-B33E-A41334E7756B}"/>
              </a:ext>
            </a:extLst>
          </p:cNvPr>
          <p:cNvSpPr txBox="1">
            <a:spLocks noChangeArrowheads="1"/>
          </p:cNvSpPr>
          <p:nvPr/>
        </p:nvSpPr>
        <p:spPr bwMode="auto">
          <a:xfrm>
            <a:off x="708025" y="4721225"/>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ja-JP" altLang="en-US" sz="1600" b="0">
                <a:solidFill>
                  <a:srgbClr val="0000FF"/>
                </a:solidFill>
              </a:rPr>
              <a:t>現在では社会経済モデルの結合も進められている。さらに今後、永久凍土や泥炭などの動態が加わる可能性も高い。</a:t>
            </a:r>
          </a:p>
        </p:txBody>
      </p:sp>
      <p:sp>
        <p:nvSpPr>
          <p:cNvPr id="100358" name="テキスト ボックス 2">
            <a:extLst>
              <a:ext uri="{FF2B5EF4-FFF2-40B4-BE49-F238E27FC236}">
                <a16:creationId xmlns:a16="http://schemas.microsoft.com/office/drawing/2014/main" id="{E6422320-FE3E-CFC7-5A79-47BF0F5ADD06}"/>
              </a:ext>
            </a:extLst>
          </p:cNvPr>
          <p:cNvSpPr txBox="1">
            <a:spLocks noChangeArrowheads="1"/>
          </p:cNvSpPr>
          <p:nvPr/>
        </p:nvSpPr>
        <p:spPr bwMode="auto">
          <a:xfrm rot="-5400000">
            <a:off x="6601620" y="3548856"/>
            <a:ext cx="39671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0">
                <a:latin typeface="メイリオ" panose="020B0604030504040204" pitchFamily="50" charset="-128"/>
                <a:ea typeface="メイリオ" panose="020B0604030504040204" pitchFamily="50" charset="-128"/>
                <a:cs typeface="Arial" panose="020B0604020202020204" pitchFamily="34" charset="0"/>
              </a:rPr>
              <a:t>原図：</a:t>
            </a:r>
            <a:r>
              <a:rPr lang="en-US" altLang="ja-JP" sz="1600" b="0">
                <a:latin typeface="メイリオ" panose="020B0604030504040204" pitchFamily="50" charset="-128"/>
                <a:ea typeface="メイリオ" panose="020B0604030504040204" pitchFamily="50" charset="-128"/>
                <a:cs typeface="Arial" panose="020B0604020202020204" pitchFamily="34" charset="0"/>
              </a:rPr>
              <a:t> IPCC</a:t>
            </a:r>
            <a:r>
              <a:rPr lang="ja-JP" altLang="en-US" sz="1600" b="0">
                <a:latin typeface="メイリオ" panose="020B0604030504040204" pitchFamily="50" charset="-128"/>
                <a:ea typeface="メイリオ" panose="020B0604030504040204" pitchFamily="50" charset="-128"/>
                <a:cs typeface="Arial" panose="020B0604020202020204" pitchFamily="34" charset="0"/>
              </a:rPr>
              <a:t> </a:t>
            </a:r>
            <a:r>
              <a:rPr lang="en-US" altLang="ja-JP" sz="1600" b="0">
                <a:latin typeface="メイリオ" panose="020B0604030504040204" pitchFamily="50" charset="-128"/>
                <a:ea typeface="メイリオ" panose="020B0604030504040204" pitchFamily="50" charset="-128"/>
                <a:cs typeface="Arial" panose="020B0604020202020204" pitchFamily="34" charset="0"/>
              </a:rPr>
              <a:t>3rd Assessment Report</a:t>
            </a:r>
            <a:endParaRPr lang="ja-JP" altLang="en-US" sz="1600" b="0">
              <a:latin typeface="メイリオ" panose="020B0604030504040204" pitchFamily="50" charset="-128"/>
              <a:ea typeface="メイリオ" panose="020B0604030504040204" pitchFamily="50" charset="-128"/>
              <a:cs typeface="Arial" panose="020B0604020202020204" pitchFamily="34" charset="0"/>
            </a:endParaRPr>
          </a:p>
        </p:txBody>
      </p:sp>
      <p:sp>
        <p:nvSpPr>
          <p:cNvPr id="100359" name="左中かっこ 42">
            <a:extLst>
              <a:ext uri="{FF2B5EF4-FFF2-40B4-BE49-F238E27FC236}">
                <a16:creationId xmlns:a16="http://schemas.microsoft.com/office/drawing/2014/main" id="{EC6FE23C-69C2-3B84-5389-3971027DA342}"/>
              </a:ext>
            </a:extLst>
          </p:cNvPr>
          <p:cNvSpPr>
            <a:spLocks/>
          </p:cNvSpPr>
          <p:nvPr/>
        </p:nvSpPr>
        <p:spPr bwMode="auto">
          <a:xfrm rot="-2043877">
            <a:off x="4273550" y="2817813"/>
            <a:ext cx="336550" cy="2965450"/>
          </a:xfrm>
          <a:prstGeom prst="leftBrace">
            <a:avLst>
              <a:gd name="adj1" fmla="val 21620"/>
              <a:gd name="adj2" fmla="val 30704"/>
            </a:avLst>
          </a:prstGeom>
          <a:noFill/>
          <a:ln w="158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100360" name="テキスト ボックス 13">
            <a:extLst>
              <a:ext uri="{FF2B5EF4-FFF2-40B4-BE49-F238E27FC236}">
                <a16:creationId xmlns:a16="http://schemas.microsoft.com/office/drawing/2014/main" id="{BB6A5D6C-2169-249D-43FD-5FD28CD842A3}"/>
              </a:ext>
            </a:extLst>
          </p:cNvPr>
          <p:cNvSpPr txBox="1">
            <a:spLocks noChangeArrowheads="1"/>
          </p:cNvSpPr>
          <p:nvPr/>
        </p:nvSpPr>
        <p:spPr bwMode="auto">
          <a:xfrm>
            <a:off x="1697038" y="3892550"/>
            <a:ext cx="23907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0">
                <a:solidFill>
                  <a:srgbClr val="FF0000"/>
                </a:solidFill>
                <a:latin typeface="メイリオ" panose="020B0604030504040204" pitchFamily="50" charset="-128"/>
                <a:ea typeface="メイリオ" panose="020B0604030504040204" pitchFamily="50" charset="-128"/>
              </a:rPr>
              <a:t>ESM</a:t>
            </a:r>
            <a:r>
              <a:rPr lang="ja-JP" altLang="en-US" sz="1400" b="0">
                <a:solidFill>
                  <a:srgbClr val="FF0000"/>
                </a:solidFill>
                <a:latin typeface="メイリオ" panose="020B0604030504040204" pitchFamily="50" charset="-128"/>
                <a:ea typeface="メイリオ" panose="020B0604030504040204" pitchFamily="50" charset="-128"/>
              </a:rPr>
              <a:t> </a:t>
            </a:r>
            <a:r>
              <a:rPr lang="en-US" altLang="ja-JP" sz="1400" b="0">
                <a:solidFill>
                  <a:srgbClr val="FF0000"/>
                </a:solidFill>
                <a:latin typeface="メイリオ" panose="020B0604030504040204" pitchFamily="50" charset="-128"/>
                <a:ea typeface="メイリオ" panose="020B0604030504040204" pitchFamily="50" charset="-128"/>
              </a:rPr>
              <a:t>(</a:t>
            </a:r>
            <a:r>
              <a:rPr lang="ja-JP" altLang="en-US" sz="1400" b="0">
                <a:solidFill>
                  <a:srgbClr val="FF0000"/>
                </a:solidFill>
                <a:latin typeface="メイリオ" panose="020B0604030504040204" pitchFamily="50" charset="-128"/>
                <a:ea typeface="メイリオ" panose="020B0604030504040204" pitchFamily="50" charset="-128"/>
              </a:rPr>
              <a:t>地球システムモデル</a:t>
            </a:r>
            <a:r>
              <a:rPr lang="en-US" altLang="ja-JP" sz="1400" b="0">
                <a:solidFill>
                  <a:srgbClr val="FF0000"/>
                </a:solidFill>
                <a:latin typeface="メイリオ" panose="020B0604030504040204" pitchFamily="50" charset="-128"/>
                <a:ea typeface="メイリオ" panose="020B0604030504040204" pitchFamily="50" charset="-128"/>
              </a:rPr>
              <a:t>)</a:t>
            </a:r>
          </a:p>
        </p:txBody>
      </p:sp>
      <p:sp>
        <p:nvSpPr>
          <p:cNvPr id="2" name="正方形/長方形 1">
            <a:extLst>
              <a:ext uri="{FF2B5EF4-FFF2-40B4-BE49-F238E27FC236}">
                <a16:creationId xmlns:a16="http://schemas.microsoft.com/office/drawing/2014/main" id="{692C877D-2AC2-D7DA-FF4E-3922FE06C757}"/>
              </a:ext>
            </a:extLst>
          </p:cNvPr>
          <p:cNvSpPr>
            <a:spLocks noChangeArrowheads="1"/>
          </p:cNvSpPr>
          <p:nvPr/>
        </p:nvSpPr>
        <p:spPr bwMode="auto">
          <a:xfrm>
            <a:off x="0" y="3175"/>
            <a:ext cx="9144000" cy="6858000"/>
          </a:xfrm>
          <a:prstGeom prst="rect">
            <a:avLst/>
          </a:prstGeom>
          <a:solidFill>
            <a:schemeClr val="bg1">
              <a:alpha val="78822"/>
            </a:schemeClr>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nchor="ct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r>
              <a:rPr lang="ja-JP" altLang="en-US" sz="4400">
                <a:solidFill>
                  <a:srgbClr val="FF0000"/>
                </a:solidFill>
                <a:latin typeface="メイリオ" panose="020B0604030504040204" pitchFamily="50" charset="-128"/>
                <a:ea typeface="メイリオ" panose="020B0604030504040204" pitchFamily="50" charset="-128"/>
                <a:cs typeface="HG Mincho Light J"/>
              </a:rPr>
              <a:t>パンドラの箱を開けてしまった！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正方形/長方形 34">
            <a:extLst>
              <a:ext uri="{FF2B5EF4-FFF2-40B4-BE49-F238E27FC236}">
                <a16:creationId xmlns:a16="http://schemas.microsoft.com/office/drawing/2014/main" id="{D839984D-EB55-402A-952B-1BC855A7B1F4}"/>
              </a:ext>
            </a:extLst>
          </p:cNvPr>
          <p:cNvSpPr>
            <a:spLocks noChangeArrowheads="1"/>
          </p:cNvSpPr>
          <p:nvPr/>
        </p:nvSpPr>
        <p:spPr bwMode="auto">
          <a:xfrm>
            <a:off x="661988" y="747713"/>
            <a:ext cx="7847012" cy="30384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13315" name="正方形/長方形 10">
            <a:extLst>
              <a:ext uri="{FF2B5EF4-FFF2-40B4-BE49-F238E27FC236}">
                <a16:creationId xmlns:a16="http://schemas.microsoft.com/office/drawing/2014/main" id="{DC3321AC-5931-B125-A502-767525197D66}"/>
              </a:ext>
            </a:extLst>
          </p:cNvPr>
          <p:cNvSpPr>
            <a:spLocks noChangeArrowheads="1"/>
          </p:cNvSpPr>
          <p:nvPr/>
        </p:nvSpPr>
        <p:spPr bwMode="auto">
          <a:xfrm>
            <a:off x="762000" y="3676650"/>
            <a:ext cx="7413625" cy="2085975"/>
          </a:xfrm>
          <a:prstGeom prst="rect">
            <a:avLst/>
          </a:prstGeom>
          <a:solidFill>
            <a:schemeClr val="bg1"/>
          </a:solidFill>
          <a:ln w="15875" algn="ctr">
            <a:solidFill>
              <a:schemeClr val="tx1"/>
            </a:solidFill>
            <a:prstDash val="sysDot"/>
            <a:round/>
            <a:headEnd/>
            <a:tailEnd/>
          </a:ln>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13316" name="Text Box 2">
            <a:extLst>
              <a:ext uri="{FF2B5EF4-FFF2-40B4-BE49-F238E27FC236}">
                <a16:creationId xmlns:a16="http://schemas.microsoft.com/office/drawing/2014/main" id="{69DB7C48-8191-0CF3-998C-69D65AB919FF}"/>
              </a:ext>
            </a:extLst>
          </p:cNvPr>
          <p:cNvSpPr txBox="1">
            <a:spLocks noChangeArrowheads="1"/>
          </p:cNvSpPr>
          <p:nvPr/>
        </p:nvSpPr>
        <p:spPr bwMode="auto">
          <a:xfrm>
            <a:off x="217488" y="152400"/>
            <a:ext cx="8675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99"/>
                </a:solidFill>
                <a:latin typeface="メイリオ" panose="020B0604030504040204" pitchFamily="50" charset="-128"/>
                <a:ea typeface="メイリオ" panose="020B0604030504040204" pitchFamily="50" charset="-128"/>
              </a:rPr>
              <a:t>気候モデルの発達</a:t>
            </a:r>
            <a:endParaRPr lang="en-US" altLang="ja-JP" sz="2800" b="0">
              <a:solidFill>
                <a:srgbClr val="000099"/>
              </a:solidFill>
              <a:latin typeface="メイリオ" panose="020B0604030504040204" pitchFamily="50" charset="-128"/>
              <a:ea typeface="メイリオ" panose="020B0604030504040204" pitchFamily="50" charset="-128"/>
            </a:endParaRPr>
          </a:p>
        </p:txBody>
      </p:sp>
      <p:sp>
        <p:nvSpPr>
          <p:cNvPr id="13317" name="テキスト ボックス 6">
            <a:extLst>
              <a:ext uri="{FF2B5EF4-FFF2-40B4-BE49-F238E27FC236}">
                <a16:creationId xmlns:a16="http://schemas.microsoft.com/office/drawing/2014/main" id="{204A54AF-1487-D348-F3F5-6B1724C48D1A}"/>
              </a:ext>
            </a:extLst>
          </p:cNvPr>
          <p:cNvSpPr txBox="1">
            <a:spLocks noChangeArrowheads="1"/>
          </p:cNvSpPr>
          <p:nvPr/>
        </p:nvSpPr>
        <p:spPr bwMode="auto">
          <a:xfrm>
            <a:off x="738188" y="747713"/>
            <a:ext cx="982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1970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中旬</a:t>
            </a:r>
          </a:p>
        </p:txBody>
      </p:sp>
      <p:sp>
        <p:nvSpPr>
          <p:cNvPr id="13318" name="テキスト ボックス 7">
            <a:extLst>
              <a:ext uri="{FF2B5EF4-FFF2-40B4-BE49-F238E27FC236}">
                <a16:creationId xmlns:a16="http://schemas.microsoft.com/office/drawing/2014/main" id="{59443F5F-D13E-306C-CCF4-AD5B2BD7EC57}"/>
              </a:ext>
            </a:extLst>
          </p:cNvPr>
          <p:cNvSpPr txBox="1">
            <a:spLocks noChangeArrowheads="1"/>
          </p:cNvSpPr>
          <p:nvPr/>
        </p:nvSpPr>
        <p:spPr bwMode="auto">
          <a:xfrm>
            <a:off x="1747838" y="747713"/>
            <a:ext cx="982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1980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中旬</a:t>
            </a:r>
          </a:p>
        </p:txBody>
      </p:sp>
      <p:sp>
        <p:nvSpPr>
          <p:cNvPr id="13319" name="テキスト ボックス 8">
            <a:extLst>
              <a:ext uri="{FF2B5EF4-FFF2-40B4-BE49-F238E27FC236}">
                <a16:creationId xmlns:a16="http://schemas.microsoft.com/office/drawing/2014/main" id="{BAB3CF7D-8EC6-DDB0-D9C9-AB21E71FFB38}"/>
              </a:ext>
            </a:extLst>
          </p:cNvPr>
          <p:cNvSpPr txBox="1">
            <a:spLocks noChangeArrowheads="1"/>
          </p:cNvSpPr>
          <p:nvPr/>
        </p:nvSpPr>
        <p:spPr bwMode="auto">
          <a:xfrm>
            <a:off x="2757488" y="747713"/>
            <a:ext cx="982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1990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中旬</a:t>
            </a:r>
          </a:p>
        </p:txBody>
      </p:sp>
      <p:sp>
        <p:nvSpPr>
          <p:cNvPr id="13320" name="テキスト ボックス 10">
            <a:extLst>
              <a:ext uri="{FF2B5EF4-FFF2-40B4-BE49-F238E27FC236}">
                <a16:creationId xmlns:a16="http://schemas.microsoft.com/office/drawing/2014/main" id="{CB43A8CF-8989-0BE7-3647-A38A55830521}"/>
              </a:ext>
            </a:extLst>
          </p:cNvPr>
          <p:cNvSpPr txBox="1">
            <a:spLocks noChangeArrowheads="1"/>
          </p:cNvSpPr>
          <p:nvPr/>
        </p:nvSpPr>
        <p:spPr bwMode="auto">
          <a:xfrm>
            <a:off x="3767138" y="747713"/>
            <a:ext cx="1011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1990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下旬</a:t>
            </a:r>
          </a:p>
        </p:txBody>
      </p:sp>
      <p:sp>
        <p:nvSpPr>
          <p:cNvPr id="13321" name="テキスト ボックス 12">
            <a:extLst>
              <a:ext uri="{FF2B5EF4-FFF2-40B4-BE49-F238E27FC236}">
                <a16:creationId xmlns:a16="http://schemas.microsoft.com/office/drawing/2014/main" id="{10653069-031A-23C4-E636-66D304F380D4}"/>
              </a:ext>
            </a:extLst>
          </p:cNvPr>
          <p:cNvSpPr txBox="1">
            <a:spLocks noChangeArrowheads="1"/>
          </p:cNvSpPr>
          <p:nvPr/>
        </p:nvSpPr>
        <p:spPr bwMode="auto">
          <a:xfrm>
            <a:off x="4806950" y="747713"/>
            <a:ext cx="804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2000</a:t>
            </a:r>
            <a:r>
              <a:rPr kumimoji="1" lang="ja-JP" altLang="en-US" sz="1600">
                <a:latin typeface="HGS教科書体" panose="02020600000000000000" pitchFamily="18" charset="-128"/>
                <a:ea typeface="HGS教科書体" panose="02020600000000000000" pitchFamily="18" charset="-128"/>
              </a:rPr>
              <a:t>年</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前後</a:t>
            </a:r>
          </a:p>
        </p:txBody>
      </p:sp>
      <p:sp>
        <p:nvSpPr>
          <p:cNvPr id="13322" name="テキスト ボックス 13">
            <a:extLst>
              <a:ext uri="{FF2B5EF4-FFF2-40B4-BE49-F238E27FC236}">
                <a16:creationId xmlns:a16="http://schemas.microsoft.com/office/drawing/2014/main" id="{36E47C2C-B138-5445-C907-BC5A9999EA3C}"/>
              </a:ext>
            </a:extLst>
          </p:cNvPr>
          <p:cNvSpPr txBox="1">
            <a:spLocks noChangeArrowheads="1"/>
          </p:cNvSpPr>
          <p:nvPr/>
        </p:nvSpPr>
        <p:spPr bwMode="auto">
          <a:xfrm>
            <a:off x="5638800" y="747713"/>
            <a:ext cx="1011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2000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上旬</a:t>
            </a:r>
          </a:p>
        </p:txBody>
      </p:sp>
      <p:sp>
        <p:nvSpPr>
          <p:cNvPr id="13323" name="テキスト ボックス 14">
            <a:extLst>
              <a:ext uri="{FF2B5EF4-FFF2-40B4-BE49-F238E27FC236}">
                <a16:creationId xmlns:a16="http://schemas.microsoft.com/office/drawing/2014/main" id="{F9B125B7-E3CB-C772-AB1C-785FA3B87964}"/>
              </a:ext>
            </a:extLst>
          </p:cNvPr>
          <p:cNvSpPr txBox="1">
            <a:spLocks noChangeArrowheads="1"/>
          </p:cNvSpPr>
          <p:nvPr/>
        </p:nvSpPr>
        <p:spPr bwMode="auto">
          <a:xfrm>
            <a:off x="6677025" y="747713"/>
            <a:ext cx="1011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2010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上旬</a:t>
            </a:r>
          </a:p>
        </p:txBody>
      </p:sp>
      <p:sp>
        <p:nvSpPr>
          <p:cNvPr id="16" name="正方形/長方形 15">
            <a:extLst>
              <a:ext uri="{FF2B5EF4-FFF2-40B4-BE49-F238E27FC236}">
                <a16:creationId xmlns:a16="http://schemas.microsoft.com/office/drawing/2014/main" id="{37B44B91-2835-C25B-2923-E341B60BA614}"/>
              </a:ext>
            </a:extLst>
          </p:cNvPr>
          <p:cNvSpPr/>
          <p:nvPr/>
        </p:nvSpPr>
        <p:spPr bwMode="auto">
          <a:xfrm>
            <a:off x="738188" y="1371600"/>
            <a:ext cx="7593012" cy="37147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大気循環</a:t>
            </a:r>
          </a:p>
        </p:txBody>
      </p:sp>
      <p:sp>
        <p:nvSpPr>
          <p:cNvPr id="24" name="正方形/長方形 23">
            <a:extLst>
              <a:ext uri="{FF2B5EF4-FFF2-40B4-BE49-F238E27FC236}">
                <a16:creationId xmlns:a16="http://schemas.microsoft.com/office/drawing/2014/main" id="{5F8186A2-928B-FD8A-4279-CE6FE068BB05}"/>
              </a:ext>
            </a:extLst>
          </p:cNvPr>
          <p:cNvSpPr/>
          <p:nvPr/>
        </p:nvSpPr>
        <p:spPr bwMode="auto">
          <a:xfrm>
            <a:off x="1855788" y="1781175"/>
            <a:ext cx="6475412" cy="37147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陸面物理</a:t>
            </a:r>
            <a:r>
              <a:rPr lang="ja-JP" altLang="en-US" sz="1200" b="0" dirty="0">
                <a:latin typeface="+mn-lt"/>
                <a:ea typeface="HG Mincho Light J" charset="0"/>
                <a:cs typeface="HG Mincho Light J" charset="0"/>
              </a:rPr>
              <a:t> </a:t>
            </a:r>
            <a:r>
              <a:rPr lang="en-US" altLang="ja-JP" sz="1200" b="0" dirty="0">
                <a:latin typeface="+mn-lt"/>
                <a:ea typeface="HG Mincho Light J" charset="0"/>
                <a:cs typeface="HG Mincho Light J" charset="0"/>
              </a:rPr>
              <a:t>(</a:t>
            </a:r>
            <a:r>
              <a:rPr lang="ja-JP" altLang="en-US" sz="1200" b="0" dirty="0">
                <a:latin typeface="+mn-lt"/>
                <a:ea typeface="HG Mincho Light J" charset="0"/>
                <a:cs typeface="HG Mincho Light J" charset="0"/>
              </a:rPr>
              <a:t>蒸散速度や放射収支など</a:t>
            </a:r>
            <a:r>
              <a:rPr lang="en-US" altLang="ja-JP" sz="1200" b="0" dirty="0">
                <a:latin typeface="+mn-lt"/>
                <a:ea typeface="HG Mincho Light J" charset="0"/>
                <a:cs typeface="HG Mincho Light J" charset="0"/>
              </a:rPr>
              <a:t>)</a:t>
            </a:r>
            <a:endParaRPr lang="ja-JP" altLang="en-US" sz="1200" b="0" dirty="0">
              <a:latin typeface="+mn-lt"/>
              <a:ea typeface="HG Mincho Light J" charset="0"/>
              <a:cs typeface="HG Mincho Light J" charset="0"/>
            </a:endParaRPr>
          </a:p>
        </p:txBody>
      </p:sp>
      <p:sp>
        <p:nvSpPr>
          <p:cNvPr id="25" name="正方形/長方形 24">
            <a:extLst>
              <a:ext uri="{FF2B5EF4-FFF2-40B4-BE49-F238E27FC236}">
                <a16:creationId xmlns:a16="http://schemas.microsoft.com/office/drawing/2014/main" id="{F95E81B0-5DAD-1A52-08F5-E3B1B6397C94}"/>
              </a:ext>
            </a:extLst>
          </p:cNvPr>
          <p:cNvSpPr/>
          <p:nvPr/>
        </p:nvSpPr>
        <p:spPr bwMode="auto">
          <a:xfrm>
            <a:off x="2846388" y="2192338"/>
            <a:ext cx="5484812" cy="369887"/>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海洋と海氷の物理</a:t>
            </a:r>
          </a:p>
        </p:txBody>
      </p:sp>
      <p:sp>
        <p:nvSpPr>
          <p:cNvPr id="26" name="正方形/長方形 25">
            <a:extLst>
              <a:ext uri="{FF2B5EF4-FFF2-40B4-BE49-F238E27FC236}">
                <a16:creationId xmlns:a16="http://schemas.microsoft.com/office/drawing/2014/main" id="{0356545F-35FF-F600-7CAE-586CE5FE3C78}"/>
              </a:ext>
            </a:extLst>
          </p:cNvPr>
          <p:cNvSpPr/>
          <p:nvPr/>
        </p:nvSpPr>
        <p:spPr bwMode="auto">
          <a:xfrm>
            <a:off x="3911600" y="2601913"/>
            <a:ext cx="4419600" cy="37147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エアロゾル</a:t>
            </a:r>
            <a:r>
              <a:rPr lang="ja-JP" altLang="en-US" sz="1200" b="0" dirty="0">
                <a:latin typeface="+mn-lt"/>
                <a:ea typeface="HG Mincho Light J" charset="0"/>
                <a:cs typeface="HG Mincho Light J" charset="0"/>
              </a:rPr>
              <a:t> </a:t>
            </a:r>
            <a:r>
              <a:rPr lang="en-US" altLang="ja-JP" sz="1200" b="0" dirty="0">
                <a:latin typeface="+mn-lt"/>
                <a:ea typeface="HG Mincho Light J" charset="0"/>
                <a:cs typeface="HG Mincho Light J" charset="0"/>
              </a:rPr>
              <a:t>(</a:t>
            </a:r>
            <a:r>
              <a:rPr lang="ja-JP" altLang="en-US" sz="1200" b="0" dirty="0">
                <a:latin typeface="+mn-lt"/>
                <a:ea typeface="HG Mincho Light J" charset="0"/>
                <a:cs typeface="HG Mincho Light J" charset="0"/>
              </a:rPr>
              <a:t>硫黄</a:t>
            </a:r>
            <a:r>
              <a:rPr lang="en-US" altLang="ja-JP" sz="1200" b="0" dirty="0">
                <a:latin typeface="+mn-lt"/>
                <a:ea typeface="HG Mincho Light J" charset="0"/>
                <a:cs typeface="HG Mincho Light J" charset="0"/>
              </a:rPr>
              <a:t>)</a:t>
            </a:r>
            <a:endParaRPr lang="ja-JP" altLang="en-US" sz="1200" b="0" dirty="0">
              <a:latin typeface="+mn-lt"/>
              <a:ea typeface="HG Mincho Light J" charset="0"/>
              <a:cs typeface="HG Mincho Light J" charset="0"/>
            </a:endParaRPr>
          </a:p>
        </p:txBody>
      </p:sp>
      <p:sp>
        <p:nvSpPr>
          <p:cNvPr id="13328" name="テキスト ボックス 13">
            <a:extLst>
              <a:ext uri="{FF2B5EF4-FFF2-40B4-BE49-F238E27FC236}">
                <a16:creationId xmlns:a16="http://schemas.microsoft.com/office/drawing/2014/main" id="{279AAE20-D8E2-6265-4F3A-82D146ED2E26}"/>
              </a:ext>
            </a:extLst>
          </p:cNvPr>
          <p:cNvSpPr txBox="1">
            <a:spLocks noChangeArrowheads="1"/>
          </p:cNvSpPr>
          <p:nvPr/>
        </p:nvSpPr>
        <p:spPr bwMode="auto">
          <a:xfrm>
            <a:off x="663575" y="2576513"/>
            <a:ext cx="2360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0">
                <a:solidFill>
                  <a:srgbClr val="0000FF"/>
                </a:solidFill>
                <a:latin typeface="メイリオ" panose="020B0604030504040204" pitchFamily="50" charset="-128"/>
                <a:ea typeface="メイリオ" panose="020B0604030504040204" pitchFamily="50" charset="-128"/>
              </a:rPr>
              <a:t>AGCM</a:t>
            </a:r>
            <a:r>
              <a:rPr lang="ja-JP" altLang="en-US" sz="1400" b="0">
                <a:solidFill>
                  <a:srgbClr val="0000FF"/>
                </a:solidFill>
                <a:latin typeface="メイリオ" panose="020B0604030504040204" pitchFamily="50" charset="-128"/>
                <a:ea typeface="メイリオ" panose="020B0604030504040204" pitchFamily="50" charset="-128"/>
              </a:rPr>
              <a:t> </a:t>
            </a:r>
            <a:r>
              <a:rPr lang="en-US" altLang="ja-JP" sz="1400" b="0">
                <a:solidFill>
                  <a:srgbClr val="0000FF"/>
                </a:solidFill>
                <a:latin typeface="メイリオ" panose="020B0604030504040204" pitchFamily="50" charset="-128"/>
                <a:ea typeface="メイリオ" panose="020B0604030504040204" pitchFamily="50" charset="-128"/>
              </a:rPr>
              <a:t>(</a:t>
            </a:r>
            <a:r>
              <a:rPr lang="ja-JP" altLang="en-US" sz="1400" b="0">
                <a:solidFill>
                  <a:srgbClr val="0000FF"/>
                </a:solidFill>
                <a:latin typeface="メイリオ" panose="020B0604030504040204" pitchFamily="50" charset="-128"/>
                <a:ea typeface="メイリオ" panose="020B0604030504040204" pitchFamily="50" charset="-128"/>
              </a:rPr>
              <a:t>大気大循環モデル</a:t>
            </a:r>
            <a:r>
              <a:rPr lang="en-US" altLang="ja-JP" sz="1400" b="0">
                <a:solidFill>
                  <a:srgbClr val="0000FF"/>
                </a:solidFill>
                <a:latin typeface="メイリオ" panose="020B0604030504040204" pitchFamily="50" charset="-128"/>
                <a:ea typeface="メイリオ" panose="020B0604030504040204" pitchFamily="50" charset="-128"/>
              </a:rPr>
              <a:t>)</a:t>
            </a:r>
          </a:p>
        </p:txBody>
      </p:sp>
      <p:sp>
        <p:nvSpPr>
          <p:cNvPr id="13329" name="テキスト ボックス 13">
            <a:extLst>
              <a:ext uri="{FF2B5EF4-FFF2-40B4-BE49-F238E27FC236}">
                <a16:creationId xmlns:a16="http://schemas.microsoft.com/office/drawing/2014/main" id="{B8B02D96-8F33-B857-F181-03C6F8571E9E}"/>
              </a:ext>
            </a:extLst>
          </p:cNvPr>
          <p:cNvSpPr txBox="1">
            <a:spLocks noChangeArrowheads="1"/>
          </p:cNvSpPr>
          <p:nvPr/>
        </p:nvSpPr>
        <p:spPr bwMode="auto">
          <a:xfrm>
            <a:off x="635000" y="3333750"/>
            <a:ext cx="2855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0">
                <a:solidFill>
                  <a:srgbClr val="0000FF"/>
                </a:solidFill>
                <a:latin typeface="メイリオ" panose="020B0604030504040204" pitchFamily="50" charset="-128"/>
                <a:ea typeface="メイリオ" panose="020B0604030504040204" pitchFamily="50" charset="-128"/>
              </a:rPr>
              <a:t>AOGCM</a:t>
            </a:r>
            <a:r>
              <a:rPr lang="ja-JP" altLang="en-US" sz="1400" b="0">
                <a:solidFill>
                  <a:srgbClr val="0000FF"/>
                </a:solidFill>
                <a:latin typeface="メイリオ" panose="020B0604030504040204" pitchFamily="50" charset="-128"/>
                <a:ea typeface="メイリオ" panose="020B0604030504040204" pitchFamily="50" charset="-128"/>
              </a:rPr>
              <a:t> </a:t>
            </a:r>
            <a:r>
              <a:rPr lang="en-US" altLang="ja-JP" sz="1400" b="0">
                <a:solidFill>
                  <a:srgbClr val="0000FF"/>
                </a:solidFill>
                <a:latin typeface="メイリオ" panose="020B0604030504040204" pitchFamily="50" charset="-128"/>
                <a:ea typeface="メイリオ" panose="020B0604030504040204" pitchFamily="50" charset="-128"/>
              </a:rPr>
              <a:t>(</a:t>
            </a:r>
            <a:r>
              <a:rPr lang="ja-JP" altLang="en-US" sz="1400" b="0">
                <a:solidFill>
                  <a:srgbClr val="0000FF"/>
                </a:solidFill>
                <a:latin typeface="メイリオ" panose="020B0604030504040204" pitchFamily="50" charset="-128"/>
                <a:ea typeface="メイリオ" panose="020B0604030504040204" pitchFamily="50" charset="-128"/>
              </a:rPr>
              <a:t>大気海洋大循環モデル</a:t>
            </a:r>
            <a:r>
              <a:rPr lang="en-US" altLang="ja-JP" sz="1400" b="0">
                <a:solidFill>
                  <a:srgbClr val="0000FF"/>
                </a:solidFill>
                <a:latin typeface="メイリオ" panose="020B0604030504040204" pitchFamily="50" charset="-128"/>
                <a:ea typeface="メイリオ" panose="020B0604030504040204" pitchFamily="50" charset="-128"/>
              </a:rPr>
              <a:t>)</a:t>
            </a:r>
          </a:p>
        </p:txBody>
      </p:sp>
      <p:sp>
        <p:nvSpPr>
          <p:cNvPr id="13330" name="左中かっこ 41">
            <a:extLst>
              <a:ext uri="{FF2B5EF4-FFF2-40B4-BE49-F238E27FC236}">
                <a16:creationId xmlns:a16="http://schemas.microsoft.com/office/drawing/2014/main" id="{C85C6ADA-5CBE-4EEA-55D3-03AA8C20E226}"/>
              </a:ext>
            </a:extLst>
          </p:cNvPr>
          <p:cNvSpPr>
            <a:spLocks/>
          </p:cNvSpPr>
          <p:nvPr/>
        </p:nvSpPr>
        <p:spPr bwMode="auto">
          <a:xfrm rot="-5400000">
            <a:off x="1522413" y="1487488"/>
            <a:ext cx="336550" cy="1752600"/>
          </a:xfrm>
          <a:prstGeom prst="leftBrace">
            <a:avLst>
              <a:gd name="adj1" fmla="val 21650"/>
              <a:gd name="adj2" fmla="val 15727"/>
            </a:avLst>
          </a:prstGeom>
          <a:noFill/>
          <a:ln w="1587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cxnSp>
        <p:nvCxnSpPr>
          <p:cNvPr id="13331" name="直線矢印コネクタ 45">
            <a:extLst>
              <a:ext uri="{FF2B5EF4-FFF2-40B4-BE49-F238E27FC236}">
                <a16:creationId xmlns:a16="http://schemas.microsoft.com/office/drawing/2014/main" id="{11D1D38C-A50E-30E6-FF03-0A208FB28CCC}"/>
              </a:ext>
            </a:extLst>
          </p:cNvPr>
          <p:cNvCxnSpPr>
            <a:cxnSpLocks/>
          </p:cNvCxnSpPr>
          <p:nvPr/>
        </p:nvCxnSpPr>
        <p:spPr bwMode="auto">
          <a:xfrm flipV="1">
            <a:off x="3176588" y="2641600"/>
            <a:ext cx="50800" cy="657225"/>
          </a:xfrm>
          <a:prstGeom prst="straightConnector1">
            <a:avLst/>
          </a:prstGeom>
          <a:noFill/>
          <a:ln w="15875" algn="ctr">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13332" name="タイトル 1">
            <a:extLst>
              <a:ext uri="{FF2B5EF4-FFF2-40B4-BE49-F238E27FC236}">
                <a16:creationId xmlns:a16="http://schemas.microsoft.com/office/drawing/2014/main" id="{2994B2E1-44C0-C496-2199-A809BCEF4CC0}"/>
              </a:ext>
            </a:extLst>
          </p:cNvPr>
          <p:cNvSpPr txBox="1">
            <a:spLocks/>
          </p:cNvSpPr>
          <p:nvPr/>
        </p:nvSpPr>
        <p:spPr bwMode="auto">
          <a:xfrm>
            <a:off x="661988" y="5834063"/>
            <a:ext cx="7707312" cy="865187"/>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b="0">
                <a:latin typeface="メイリオ" panose="020B0604030504040204" pitchFamily="50" charset="-128"/>
                <a:ea typeface="メイリオ" panose="020B0604030504040204" pitchFamily="50" charset="-128"/>
              </a:rPr>
              <a:t>従って、気候モデル（数１０～数１００年先の気候を予測するモデル）は、ごく初期の段階から陸面物理が考慮されていた。</a:t>
            </a:r>
            <a:endParaRPr lang="en-US" altLang="ja-JP" sz="2000" b="0">
              <a:latin typeface="メイリオ" panose="020B0604030504040204" pitchFamily="50" charset="-128"/>
              <a:ea typeface="メイリオ" panose="020B0604030504040204" pitchFamily="50" charset="-128"/>
            </a:endParaRPr>
          </a:p>
        </p:txBody>
      </p:sp>
      <p:pic>
        <p:nvPicPr>
          <p:cNvPr id="13333" name="Picture 31" descr="Piers J. Sellers (1955 - 2016)">
            <a:extLst>
              <a:ext uri="{FF2B5EF4-FFF2-40B4-BE49-F238E27FC236}">
                <a16:creationId xmlns:a16="http://schemas.microsoft.com/office/drawing/2014/main" id="{A1D8ECA2-3F1B-A869-1C87-AEB369E4D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850" y="4462463"/>
            <a:ext cx="1163638"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4" name="Picture 35" descr="真鍋淑郎 - 代表的な卒業生 - 東京大学 大学院理学系研究科・理学部">
            <a:extLst>
              <a:ext uri="{FF2B5EF4-FFF2-40B4-BE49-F238E27FC236}">
                <a16:creationId xmlns:a16="http://schemas.microsoft.com/office/drawing/2014/main" id="{B9C96451-275D-97FA-DBDD-EB85D14B0D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0388" y="4410075"/>
            <a:ext cx="1117600"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5" name="テキスト ボックス 2">
            <a:extLst>
              <a:ext uri="{FF2B5EF4-FFF2-40B4-BE49-F238E27FC236}">
                <a16:creationId xmlns:a16="http://schemas.microsoft.com/office/drawing/2014/main" id="{0E49C1D8-077E-82E8-4C16-EA4B23035CE5}"/>
              </a:ext>
            </a:extLst>
          </p:cNvPr>
          <p:cNvSpPr txBox="1">
            <a:spLocks noChangeArrowheads="1"/>
          </p:cNvSpPr>
          <p:nvPr/>
        </p:nvSpPr>
        <p:spPr bwMode="auto">
          <a:xfrm rot="-5400000">
            <a:off x="6632575" y="2271713"/>
            <a:ext cx="3967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0">
                <a:latin typeface="メイリオ" panose="020B0604030504040204" pitchFamily="50" charset="-128"/>
                <a:ea typeface="メイリオ" panose="020B0604030504040204" pitchFamily="50" charset="-128"/>
                <a:cs typeface="Arial" panose="020B0604020202020204" pitchFamily="34" charset="0"/>
              </a:rPr>
              <a:t>原図：</a:t>
            </a:r>
            <a:r>
              <a:rPr lang="en-US" altLang="ja-JP" sz="1600" b="0">
                <a:latin typeface="メイリオ" panose="020B0604030504040204" pitchFamily="50" charset="-128"/>
                <a:ea typeface="メイリオ" panose="020B0604030504040204" pitchFamily="50" charset="-128"/>
                <a:cs typeface="Arial" panose="020B0604020202020204" pitchFamily="34" charset="0"/>
              </a:rPr>
              <a:t> IPCC</a:t>
            </a:r>
            <a:r>
              <a:rPr lang="ja-JP" altLang="en-US" sz="1600" b="0">
                <a:latin typeface="メイリオ" panose="020B0604030504040204" pitchFamily="50" charset="-128"/>
                <a:ea typeface="メイリオ" panose="020B0604030504040204" pitchFamily="50" charset="-128"/>
                <a:cs typeface="Arial" panose="020B0604020202020204" pitchFamily="34" charset="0"/>
              </a:rPr>
              <a:t> </a:t>
            </a:r>
            <a:r>
              <a:rPr lang="en-US" altLang="ja-JP" sz="1600" b="0">
                <a:latin typeface="メイリオ" panose="020B0604030504040204" pitchFamily="50" charset="-128"/>
                <a:ea typeface="メイリオ" panose="020B0604030504040204" pitchFamily="50" charset="-128"/>
                <a:cs typeface="Arial" panose="020B0604020202020204" pitchFamily="34" charset="0"/>
              </a:rPr>
              <a:t>3rd Assessment Report</a:t>
            </a:r>
            <a:endParaRPr lang="ja-JP" altLang="en-US" sz="1600" b="0">
              <a:latin typeface="メイリオ" panose="020B0604030504040204" pitchFamily="50" charset="-128"/>
              <a:ea typeface="メイリオ" panose="020B0604030504040204" pitchFamily="50" charset="-128"/>
              <a:cs typeface="Arial" panose="020B0604020202020204" pitchFamily="34" charset="0"/>
            </a:endParaRPr>
          </a:p>
        </p:txBody>
      </p:sp>
      <p:pic>
        <p:nvPicPr>
          <p:cNvPr id="13336" name="Picture 25" descr="Schematic of the Budyko bucket model implemented by Manabe (1969). The model represents a single layer soil reservoir with a defined maximum field water capacity of 15 cm from which soil water evaporates at a rate proportional to the remaining water content">
            <a:extLst>
              <a:ext uri="{FF2B5EF4-FFF2-40B4-BE49-F238E27FC236}">
                <a16:creationId xmlns:a16="http://schemas.microsoft.com/office/drawing/2014/main" id="{C5B91BA2-4F03-89B8-C42F-4A541863EB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438" y="4406900"/>
            <a:ext cx="946150" cy="120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37" name="図 4">
            <a:extLst>
              <a:ext uri="{FF2B5EF4-FFF2-40B4-BE49-F238E27FC236}">
                <a16:creationId xmlns:a16="http://schemas.microsoft.com/office/drawing/2014/main" id="{7D6E7916-B98D-7F89-41AE-09B223D74F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4038" y="4452938"/>
            <a:ext cx="10287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8" name="正方形/長方形 11">
            <a:extLst>
              <a:ext uri="{FF2B5EF4-FFF2-40B4-BE49-F238E27FC236}">
                <a16:creationId xmlns:a16="http://schemas.microsoft.com/office/drawing/2014/main" id="{58F232B9-169C-C288-4236-4EEDE5DDEC23}"/>
              </a:ext>
            </a:extLst>
          </p:cNvPr>
          <p:cNvSpPr>
            <a:spLocks noChangeArrowheads="1"/>
          </p:cNvSpPr>
          <p:nvPr/>
        </p:nvSpPr>
        <p:spPr bwMode="auto">
          <a:xfrm>
            <a:off x="1447800" y="3733800"/>
            <a:ext cx="5924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00" b="0">
                <a:solidFill>
                  <a:srgbClr val="00B050"/>
                </a:solidFill>
                <a:latin typeface="メイリオ" panose="020B0604030504040204" pitchFamily="50" charset="-128"/>
                <a:ea typeface="メイリオ" panose="020B0604030504040204" pitchFamily="50" charset="-128"/>
              </a:rPr>
              <a:t>この時代の関連する陸面物理モデルと鍵となる論文</a:t>
            </a:r>
          </a:p>
        </p:txBody>
      </p:sp>
      <p:sp>
        <p:nvSpPr>
          <p:cNvPr id="13339" name="テキスト ボックス 1">
            <a:extLst>
              <a:ext uri="{FF2B5EF4-FFF2-40B4-BE49-F238E27FC236}">
                <a16:creationId xmlns:a16="http://schemas.microsoft.com/office/drawing/2014/main" id="{02213732-4605-164E-85FE-FBAEEDAC259B}"/>
              </a:ext>
            </a:extLst>
          </p:cNvPr>
          <p:cNvSpPr txBox="1">
            <a:spLocks noChangeArrowheads="1"/>
          </p:cNvSpPr>
          <p:nvPr/>
        </p:nvSpPr>
        <p:spPr bwMode="auto">
          <a:xfrm>
            <a:off x="895350" y="4081463"/>
            <a:ext cx="26098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en-US" altLang="ja-JP" sz="1600" b="0">
                <a:latin typeface="メイリオ" panose="020B0604030504040204" pitchFamily="50" charset="-128"/>
                <a:ea typeface="メイリオ" panose="020B0604030504040204" pitchFamily="50" charset="-128"/>
              </a:rPr>
              <a:t>Budyko</a:t>
            </a:r>
            <a:r>
              <a:rPr kumimoji="1" lang="ja-JP" altLang="en-US" sz="1600" b="0">
                <a:latin typeface="メイリオ" panose="020B0604030504040204" pitchFamily="50" charset="-128"/>
                <a:ea typeface="メイリオ" panose="020B0604030504040204" pitchFamily="50" charset="-128"/>
              </a:rPr>
              <a:t>の</a:t>
            </a:r>
            <a:r>
              <a:rPr kumimoji="1" lang="en-US" altLang="ja-JP" sz="1600">
                <a:latin typeface="メイリオ" panose="020B0604030504040204" pitchFamily="50" charset="-128"/>
                <a:ea typeface="メイリオ" panose="020B0604030504040204" pitchFamily="50" charset="-128"/>
              </a:rPr>
              <a:t>Bucket model</a:t>
            </a:r>
            <a:endParaRPr kumimoji="1" lang="ja-JP" altLang="en-US" sz="1600" b="0">
              <a:latin typeface="メイリオ" panose="020B0604030504040204" pitchFamily="50" charset="-128"/>
              <a:ea typeface="メイリオ" panose="020B0604030504040204" pitchFamily="50" charset="-128"/>
            </a:endParaRPr>
          </a:p>
        </p:txBody>
      </p:sp>
      <p:sp>
        <p:nvSpPr>
          <p:cNvPr id="13340" name="テキスト ボックス 1">
            <a:extLst>
              <a:ext uri="{FF2B5EF4-FFF2-40B4-BE49-F238E27FC236}">
                <a16:creationId xmlns:a16="http://schemas.microsoft.com/office/drawing/2014/main" id="{3CA02E22-A592-340B-BBCB-058FFCFDB972}"/>
              </a:ext>
            </a:extLst>
          </p:cNvPr>
          <p:cNvSpPr txBox="1">
            <a:spLocks noChangeArrowheads="1"/>
          </p:cNvSpPr>
          <p:nvPr/>
        </p:nvSpPr>
        <p:spPr bwMode="auto">
          <a:xfrm>
            <a:off x="4413250" y="4157663"/>
            <a:ext cx="1169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en-US" altLang="ja-JP" sz="1600">
                <a:latin typeface="メイリオ" panose="020B0604030504040204" pitchFamily="50" charset="-128"/>
                <a:ea typeface="メイリオ" panose="020B0604030504040204" pitchFamily="50" charset="-128"/>
              </a:rPr>
              <a:t>SiB</a:t>
            </a:r>
            <a:r>
              <a:rPr kumimoji="1" lang="en-US" altLang="ja-JP" sz="1600" b="0">
                <a:latin typeface="メイリオ" panose="020B0604030504040204" pitchFamily="50" charset="-128"/>
                <a:ea typeface="メイリオ" panose="020B0604030504040204" pitchFamily="50" charset="-128"/>
              </a:rPr>
              <a:t>, </a:t>
            </a:r>
            <a:r>
              <a:rPr kumimoji="1" lang="en-US" altLang="ja-JP" sz="1600">
                <a:latin typeface="メイリオ" panose="020B0604030504040204" pitchFamily="50" charset="-128"/>
                <a:ea typeface="メイリオ" panose="020B0604030504040204" pitchFamily="50" charset="-128"/>
              </a:rPr>
              <a:t>SiB2</a:t>
            </a:r>
            <a:endParaRPr kumimoji="1" lang="ja-JP" altLang="en-US" sz="1600" b="0">
              <a:latin typeface="メイリオ" panose="020B0604030504040204" pitchFamily="50" charset="-128"/>
              <a:ea typeface="メイリオ" panose="020B0604030504040204" pitchFamily="50" charset="-128"/>
            </a:endParaRPr>
          </a:p>
        </p:txBody>
      </p:sp>
      <p:sp>
        <p:nvSpPr>
          <p:cNvPr id="13341" name="テキスト ボックス 1">
            <a:extLst>
              <a:ext uri="{FF2B5EF4-FFF2-40B4-BE49-F238E27FC236}">
                <a16:creationId xmlns:a16="http://schemas.microsoft.com/office/drawing/2014/main" id="{9786E418-2028-763C-98EB-11240C2576AE}"/>
              </a:ext>
            </a:extLst>
          </p:cNvPr>
          <p:cNvSpPr txBox="1">
            <a:spLocks noChangeArrowheads="1"/>
          </p:cNvSpPr>
          <p:nvPr/>
        </p:nvSpPr>
        <p:spPr bwMode="auto">
          <a:xfrm>
            <a:off x="6567488" y="5187950"/>
            <a:ext cx="16843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en-US" altLang="ja-JP" sz="1200" b="0">
                <a:latin typeface="メイリオ" panose="020B0604030504040204" pitchFamily="50" charset="-128"/>
                <a:ea typeface="メイリオ" panose="020B0604030504040204" pitchFamily="50" charset="-128"/>
              </a:rPr>
              <a:t>Sellers </a:t>
            </a:r>
            <a:r>
              <a:rPr kumimoji="1" lang="en-US" altLang="ja-JP" sz="1200" b="0" i="1">
                <a:latin typeface="メイリオ" panose="020B0604030504040204" pitchFamily="50" charset="-128"/>
                <a:ea typeface="メイリオ" panose="020B0604030504040204" pitchFamily="50" charset="-128"/>
              </a:rPr>
              <a:t>et al.</a:t>
            </a:r>
            <a:r>
              <a:rPr kumimoji="1" lang="en-US" altLang="ja-JP" sz="1200" b="0">
                <a:latin typeface="メイリオ" panose="020B0604030504040204" pitchFamily="50" charset="-128"/>
                <a:ea typeface="メイリオ" panose="020B0604030504040204" pitchFamily="50" charset="-128"/>
              </a:rPr>
              <a:t> (1986)</a:t>
            </a:r>
          </a:p>
          <a:p>
            <a:pPr>
              <a:spcBef>
                <a:spcPct val="0"/>
              </a:spcBef>
              <a:buFontTx/>
              <a:buNone/>
            </a:pPr>
            <a:r>
              <a:rPr kumimoji="1" lang="en-US" altLang="ja-JP" sz="1200" b="0">
                <a:latin typeface="メイリオ" panose="020B0604030504040204" pitchFamily="50" charset="-128"/>
                <a:ea typeface="メイリオ" panose="020B0604030504040204" pitchFamily="50" charset="-128"/>
              </a:rPr>
              <a:t>J. Atmos. Sci. 43</a:t>
            </a:r>
            <a:endParaRPr kumimoji="1" lang="ja-JP" altLang="en-US" sz="1200" b="0">
              <a:latin typeface="メイリオ" panose="020B0604030504040204" pitchFamily="50" charset="-128"/>
              <a:ea typeface="メイリオ" panose="020B0604030504040204" pitchFamily="50" charset="-128"/>
            </a:endParaRPr>
          </a:p>
        </p:txBody>
      </p:sp>
      <p:sp>
        <p:nvSpPr>
          <p:cNvPr id="13342" name="テキスト ボックス 1">
            <a:extLst>
              <a:ext uri="{FF2B5EF4-FFF2-40B4-BE49-F238E27FC236}">
                <a16:creationId xmlns:a16="http://schemas.microsoft.com/office/drawing/2014/main" id="{BEE37973-96DC-6687-C38C-FF82745E3D1D}"/>
              </a:ext>
            </a:extLst>
          </p:cNvPr>
          <p:cNvSpPr txBox="1">
            <a:spLocks noChangeArrowheads="1"/>
          </p:cNvSpPr>
          <p:nvPr/>
        </p:nvSpPr>
        <p:spPr bwMode="auto">
          <a:xfrm>
            <a:off x="2932113" y="5197475"/>
            <a:ext cx="13573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en-US" altLang="ja-JP" sz="1200" b="0">
                <a:latin typeface="メイリオ" panose="020B0604030504040204" pitchFamily="50" charset="-128"/>
                <a:ea typeface="メイリオ" panose="020B0604030504040204" pitchFamily="50" charset="-128"/>
              </a:rPr>
              <a:t>Manabe (1969)</a:t>
            </a:r>
          </a:p>
          <a:p>
            <a:pPr>
              <a:spcBef>
                <a:spcPct val="0"/>
              </a:spcBef>
              <a:buFontTx/>
              <a:buNone/>
            </a:pPr>
            <a:r>
              <a:rPr kumimoji="1" lang="en-US" altLang="ja-JP" sz="1200" b="0">
                <a:latin typeface="メイリオ" panose="020B0604030504040204" pitchFamily="50" charset="-128"/>
                <a:ea typeface="メイリオ" panose="020B0604030504040204" pitchFamily="50" charset="-128"/>
              </a:rPr>
              <a:t>MWR 97</a:t>
            </a:r>
            <a:endParaRPr kumimoji="1" lang="ja-JP" altLang="en-US" sz="1200" b="0">
              <a:latin typeface="メイリオ" panose="020B0604030504040204" pitchFamily="50" charset="-128"/>
              <a:ea typeface="メイリオ" panose="020B0604030504040204" pitchFamily="50"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3728DB0A-1A28-287B-A204-ACEBD4195541}"/>
              </a:ext>
            </a:extLst>
          </p:cNvPr>
          <p:cNvSpPr/>
          <p:nvPr/>
        </p:nvSpPr>
        <p:spPr>
          <a:xfrm>
            <a:off x="320675" y="1133475"/>
            <a:ext cx="8528050" cy="37433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kumimoji="1" lang="ja-JP" altLang="en-US" sz="1200" b="0">
              <a:solidFill>
                <a:srgbClr val="FFFFFF"/>
              </a:solidFill>
              <a:latin typeface="Arial" panose="020B0604020202020204" pitchFamily="34" charset="0"/>
              <a:ea typeface="ＭＳ Ｐゴシック" panose="020B0600070205080204" pitchFamily="50" charset="-128"/>
            </a:endParaRPr>
          </a:p>
        </p:txBody>
      </p:sp>
      <p:sp>
        <p:nvSpPr>
          <p:cNvPr id="15363" name="Text Box 2">
            <a:extLst>
              <a:ext uri="{FF2B5EF4-FFF2-40B4-BE49-F238E27FC236}">
                <a16:creationId xmlns:a16="http://schemas.microsoft.com/office/drawing/2014/main" id="{0B331DFC-35A8-5F56-0BF7-62A50B4BE80A}"/>
              </a:ext>
            </a:extLst>
          </p:cNvPr>
          <p:cNvSpPr txBox="1">
            <a:spLocks noChangeArrowheads="1"/>
          </p:cNvSpPr>
          <p:nvPr/>
        </p:nvSpPr>
        <p:spPr bwMode="auto">
          <a:xfrm>
            <a:off x="1331913" y="457200"/>
            <a:ext cx="65071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FF"/>
                </a:solidFill>
                <a:latin typeface="メイリオ" panose="020B0604030504040204" pitchFamily="50" charset="-128"/>
                <a:ea typeface="メイリオ" panose="020B0604030504040204" pitchFamily="50" charset="-128"/>
              </a:rPr>
              <a:t>炭素収支を通じた全球気候への影響</a:t>
            </a:r>
            <a:endParaRPr lang="en-US" altLang="ja-JP" sz="2800" b="0">
              <a:solidFill>
                <a:srgbClr val="0000FF"/>
              </a:solidFill>
              <a:latin typeface="メイリオ" panose="020B0604030504040204" pitchFamily="50" charset="-128"/>
              <a:ea typeface="メイリオ" panose="020B0604030504040204" pitchFamily="50" charset="-128"/>
            </a:endParaRPr>
          </a:p>
        </p:txBody>
      </p:sp>
      <p:sp>
        <p:nvSpPr>
          <p:cNvPr id="9" name="タイトル 1">
            <a:extLst>
              <a:ext uri="{FF2B5EF4-FFF2-40B4-BE49-F238E27FC236}">
                <a16:creationId xmlns:a16="http://schemas.microsoft.com/office/drawing/2014/main" id="{574DBDA2-4BD7-DEA1-3D9E-988AC04F7733}"/>
              </a:ext>
            </a:extLst>
          </p:cNvPr>
          <p:cNvSpPr txBox="1">
            <a:spLocks/>
          </p:cNvSpPr>
          <p:nvPr/>
        </p:nvSpPr>
        <p:spPr>
          <a:xfrm>
            <a:off x="320675" y="5129213"/>
            <a:ext cx="8528050" cy="1347787"/>
          </a:xfrm>
          <a:prstGeom prst="rect">
            <a:avLst/>
          </a:prstGeom>
          <a:solidFill>
            <a:srgbClr val="FFFF99"/>
          </a:solidFill>
        </p:spPr>
        <p:txBody>
          <a:bodyPr lIns="68580" tIns="34290" rIns="68580" bIns="34290" anchor="ctr"/>
          <a:lstStyle/>
          <a:p>
            <a:pPr>
              <a:defRPr/>
            </a:pPr>
            <a:r>
              <a:rPr lang="ja-JP" altLang="en-US" sz="2400" b="0" dirty="0">
                <a:latin typeface="メイリオ" panose="020B0604030504040204" pitchFamily="50" charset="-128"/>
                <a:ea typeface="メイリオ" panose="020B0604030504040204" pitchFamily="50" charset="-128"/>
                <a:cs typeface="+mj-cs"/>
              </a:rPr>
              <a:t>その結果、これまでの化石燃料の燃焼と土地利用によって排出された</a:t>
            </a:r>
            <a:r>
              <a:rPr lang="en-US" altLang="ja-JP" sz="2400" b="0" dirty="0">
                <a:latin typeface="メイリオ" panose="020B0604030504040204" pitchFamily="50" charset="-128"/>
                <a:ea typeface="メイリオ" panose="020B0604030504040204" pitchFamily="50" charset="-128"/>
                <a:cs typeface="+mj-cs"/>
              </a:rPr>
              <a:t>CO</a:t>
            </a:r>
            <a:r>
              <a:rPr lang="en-US" altLang="ja-JP" sz="2400" b="0" baseline="-25000" dirty="0">
                <a:latin typeface="メイリオ" panose="020B0604030504040204" pitchFamily="50" charset="-128"/>
                <a:ea typeface="メイリオ" panose="020B0604030504040204" pitchFamily="50" charset="-128"/>
                <a:cs typeface="+mj-cs"/>
              </a:rPr>
              <a:t>2</a:t>
            </a:r>
            <a:r>
              <a:rPr lang="ja-JP" altLang="en-US" sz="2400" b="0" dirty="0">
                <a:latin typeface="メイリオ" panose="020B0604030504040204" pitchFamily="50" charset="-128"/>
                <a:ea typeface="メイリオ" panose="020B0604030504040204" pitchFamily="50" charset="-128"/>
                <a:cs typeface="+mj-cs"/>
              </a:rPr>
              <a:t>のうちその少なくとも</a:t>
            </a:r>
            <a:r>
              <a:rPr lang="ja-JP" altLang="en-US" sz="2400" b="0" dirty="0">
                <a:solidFill>
                  <a:srgbClr val="FF0000"/>
                </a:solidFill>
                <a:latin typeface="メイリオ" panose="020B0604030504040204" pitchFamily="50" charset="-128"/>
                <a:ea typeface="メイリオ" panose="020B0604030504040204" pitchFamily="50" charset="-128"/>
                <a:cs typeface="+mj-cs"/>
              </a:rPr>
              <a:t>半分くらいは、海洋と陸面に吸収</a:t>
            </a:r>
            <a:r>
              <a:rPr lang="ja-JP" altLang="en-US" sz="2400" b="0" dirty="0">
                <a:latin typeface="メイリオ" panose="020B0604030504040204" pitchFamily="50" charset="-128"/>
                <a:ea typeface="メイリオ" panose="020B0604030504040204" pitchFamily="50" charset="-128"/>
                <a:cs typeface="+mj-cs"/>
              </a:rPr>
              <a:t>されたと見積もられている。</a:t>
            </a:r>
            <a:endParaRPr lang="en-US" altLang="ja-JP" sz="2400" b="0" dirty="0">
              <a:latin typeface="メイリオ" panose="020B0604030504040204" pitchFamily="50" charset="-128"/>
              <a:ea typeface="メイリオ" panose="020B0604030504040204" pitchFamily="50" charset="-128"/>
              <a:cs typeface="+mj-cs"/>
            </a:endParaRPr>
          </a:p>
        </p:txBody>
      </p:sp>
      <p:sp>
        <p:nvSpPr>
          <p:cNvPr id="5" name="タイトル 1">
            <a:extLst>
              <a:ext uri="{FF2B5EF4-FFF2-40B4-BE49-F238E27FC236}">
                <a16:creationId xmlns:a16="http://schemas.microsoft.com/office/drawing/2014/main" id="{8BD6D116-1D46-D3C1-4948-602A911D182D}"/>
              </a:ext>
            </a:extLst>
          </p:cNvPr>
          <p:cNvSpPr txBox="1">
            <a:spLocks/>
          </p:cNvSpPr>
          <p:nvPr/>
        </p:nvSpPr>
        <p:spPr>
          <a:xfrm>
            <a:off x="423863" y="1371600"/>
            <a:ext cx="4792662" cy="647700"/>
          </a:xfrm>
          <a:prstGeom prst="rect">
            <a:avLst/>
          </a:prstGeom>
          <a:noFill/>
        </p:spPr>
        <p:txBody>
          <a:bodyPr lIns="68580" tIns="34290" rIns="68580" bIns="34290" anchor="ctr"/>
          <a:lstStyle/>
          <a:p>
            <a:pPr>
              <a:spcAft>
                <a:spcPts val="1200"/>
              </a:spcAft>
              <a:defRPr/>
            </a:pPr>
            <a:r>
              <a:rPr lang="en-US" altLang="ja-JP" b="0" dirty="0">
                <a:latin typeface="メイリオ" panose="020B0604030504040204" pitchFamily="50" charset="-128"/>
                <a:ea typeface="メイリオ" panose="020B0604030504040204" pitchFamily="50" charset="-128"/>
                <a:cs typeface="+mj-cs"/>
              </a:rPr>
              <a:t>1990</a:t>
            </a:r>
            <a:r>
              <a:rPr lang="ja-JP" altLang="en-US" b="0" dirty="0">
                <a:latin typeface="メイリオ" panose="020B0604030504040204" pitchFamily="50" charset="-128"/>
                <a:ea typeface="メイリオ" panose="020B0604030504040204" pitchFamily="50" charset="-128"/>
                <a:cs typeface="+mj-cs"/>
              </a:rPr>
              <a:t>年代以降、大気中の温室効果ガスが気候変動をもたらすという懸念が広まり、人類が排出した</a:t>
            </a:r>
            <a:r>
              <a:rPr lang="en-US" altLang="ja-JP" b="0" dirty="0">
                <a:latin typeface="メイリオ" panose="020B0604030504040204" pitchFamily="50" charset="-128"/>
                <a:ea typeface="メイリオ" panose="020B0604030504040204" pitchFamily="50" charset="-128"/>
                <a:cs typeface="+mj-cs"/>
              </a:rPr>
              <a:t>CO</a:t>
            </a:r>
            <a:r>
              <a:rPr lang="en-US" altLang="ja-JP" b="0" baseline="-25000" dirty="0">
                <a:latin typeface="メイリオ" panose="020B0604030504040204" pitchFamily="50" charset="-128"/>
                <a:ea typeface="メイリオ" panose="020B0604030504040204" pitchFamily="50" charset="-128"/>
                <a:cs typeface="+mj-cs"/>
              </a:rPr>
              <a:t>2</a:t>
            </a:r>
            <a:r>
              <a:rPr lang="ja-JP" altLang="en-US" b="0" dirty="0">
                <a:latin typeface="メイリオ" panose="020B0604030504040204" pitchFamily="50" charset="-128"/>
                <a:ea typeface="メイリオ" panose="020B0604030504040204" pitchFamily="50" charset="-128"/>
                <a:cs typeface="+mj-cs"/>
              </a:rPr>
              <a:t>の量と、その行方について研究が進んだ。</a:t>
            </a:r>
            <a:endParaRPr lang="en-US" altLang="ja-JP" b="0" dirty="0">
              <a:latin typeface="メイリオ" panose="020B0604030504040204" pitchFamily="50" charset="-128"/>
              <a:ea typeface="メイリオ" panose="020B0604030504040204" pitchFamily="50" charset="-128"/>
              <a:cs typeface="+mj-cs"/>
            </a:endParaRPr>
          </a:p>
        </p:txBody>
      </p:sp>
      <p:pic>
        <p:nvPicPr>
          <p:cNvPr id="15366" name="図 5">
            <a:extLst>
              <a:ext uri="{FF2B5EF4-FFF2-40B4-BE49-F238E27FC236}">
                <a16:creationId xmlns:a16="http://schemas.microsoft.com/office/drawing/2014/main" id="{DEA4FB1E-1B09-FE79-6843-E03206427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16150"/>
            <a:ext cx="3475038"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正方形/長方形 9">
            <a:extLst>
              <a:ext uri="{FF2B5EF4-FFF2-40B4-BE49-F238E27FC236}">
                <a16:creationId xmlns:a16="http://schemas.microsoft.com/office/drawing/2014/main" id="{359573FA-B217-BBA9-AADC-A8A164E7898E}"/>
              </a:ext>
            </a:extLst>
          </p:cNvPr>
          <p:cNvSpPr>
            <a:spLocks noChangeArrowheads="1"/>
          </p:cNvSpPr>
          <p:nvPr/>
        </p:nvSpPr>
        <p:spPr bwMode="auto">
          <a:xfrm>
            <a:off x="2490788" y="2216150"/>
            <a:ext cx="1471612" cy="1571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15368" name="正方形/長方形 11">
            <a:extLst>
              <a:ext uri="{FF2B5EF4-FFF2-40B4-BE49-F238E27FC236}">
                <a16:creationId xmlns:a16="http://schemas.microsoft.com/office/drawing/2014/main" id="{6CFD119F-D800-2F70-F666-3F5850AAF93C}"/>
              </a:ext>
            </a:extLst>
          </p:cNvPr>
          <p:cNvSpPr>
            <a:spLocks noChangeArrowheads="1"/>
          </p:cNvSpPr>
          <p:nvPr/>
        </p:nvSpPr>
        <p:spPr bwMode="auto">
          <a:xfrm>
            <a:off x="2384425" y="2514600"/>
            <a:ext cx="2057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400" b="0">
                <a:solidFill>
                  <a:srgbClr val="00B050"/>
                </a:solidFill>
                <a:latin typeface="メイリオ" panose="020B0604030504040204" pitchFamily="50" charset="-128"/>
                <a:ea typeface="メイリオ" panose="020B0604030504040204" pitchFamily="50" charset="-128"/>
              </a:rPr>
              <a:t>世界の年平均気温偏差</a:t>
            </a:r>
          </a:p>
        </p:txBody>
      </p:sp>
      <p:pic>
        <p:nvPicPr>
          <p:cNvPr id="15369" name="図 2">
            <a:extLst>
              <a:ext uri="{FF2B5EF4-FFF2-40B4-BE49-F238E27FC236}">
                <a16:creationId xmlns:a16="http://schemas.microsoft.com/office/drawing/2014/main" id="{F5AB62FB-DC3D-E4E6-534D-C28D2234D6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1250" y="2124075"/>
            <a:ext cx="3624263"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正方形/長方形 11">
            <a:extLst>
              <a:ext uri="{FF2B5EF4-FFF2-40B4-BE49-F238E27FC236}">
                <a16:creationId xmlns:a16="http://schemas.microsoft.com/office/drawing/2014/main" id="{7E95649C-1B2F-6733-D2F8-D26358F00516}"/>
              </a:ext>
            </a:extLst>
          </p:cNvPr>
          <p:cNvSpPr>
            <a:spLocks noChangeArrowheads="1"/>
          </p:cNvSpPr>
          <p:nvPr/>
        </p:nvSpPr>
        <p:spPr bwMode="auto">
          <a:xfrm>
            <a:off x="5216525" y="1687513"/>
            <a:ext cx="3735388" cy="4159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just">
              <a:spcBef>
                <a:spcPct val="0"/>
              </a:spcBef>
              <a:buFontTx/>
              <a:buNone/>
              <a:defRPr/>
            </a:pPr>
            <a:r>
              <a:rPr lang="ja-JP" altLang="en-US" sz="1050" b="0" dirty="0">
                <a:solidFill>
                  <a:srgbClr val="00B050"/>
                </a:solidFill>
                <a:latin typeface="メイリオ" panose="020B0604030504040204" pitchFamily="50" charset="-128"/>
                <a:ea typeface="メイリオ" panose="020B0604030504040204" pitchFamily="50" charset="-128"/>
              </a:rPr>
              <a:t>上半分：人為的</a:t>
            </a:r>
            <a:r>
              <a:rPr lang="en-US" altLang="ja-JP" sz="1050" b="0" dirty="0">
                <a:solidFill>
                  <a:srgbClr val="00B050"/>
                </a:solidFill>
                <a:latin typeface="メイリオ" panose="020B0604030504040204" pitchFamily="50" charset="-128"/>
                <a:ea typeface="メイリオ" panose="020B0604030504040204" pitchFamily="50" charset="-128"/>
              </a:rPr>
              <a:t>CO2</a:t>
            </a:r>
            <a:r>
              <a:rPr lang="ja-JP" altLang="en-US" sz="1050" b="0" dirty="0">
                <a:solidFill>
                  <a:srgbClr val="00B050"/>
                </a:solidFill>
                <a:latin typeface="メイリオ" panose="020B0604030504040204" pitchFamily="50" charset="-128"/>
                <a:ea typeface="メイリオ" panose="020B0604030504040204" pitchFamily="50" charset="-128"/>
              </a:rPr>
              <a:t>の大気への排出フラックス時系列変化</a:t>
            </a:r>
            <a:endParaRPr lang="en-US" altLang="ja-JP" sz="1050" b="0" dirty="0">
              <a:solidFill>
                <a:srgbClr val="00B050"/>
              </a:solidFill>
              <a:latin typeface="メイリオ" panose="020B0604030504040204" pitchFamily="50" charset="-128"/>
              <a:ea typeface="メイリオ" panose="020B0604030504040204" pitchFamily="50" charset="-128"/>
            </a:endParaRPr>
          </a:p>
          <a:p>
            <a:pPr algn="just">
              <a:spcBef>
                <a:spcPct val="0"/>
              </a:spcBef>
              <a:buFontTx/>
              <a:buNone/>
              <a:defRPr/>
            </a:pPr>
            <a:r>
              <a:rPr lang="ja-JP" altLang="en-US" sz="1050" b="0" dirty="0">
                <a:solidFill>
                  <a:srgbClr val="00B050"/>
                </a:solidFill>
                <a:latin typeface="メイリオ" panose="020B0604030504040204" pitchFamily="50" charset="-128"/>
                <a:ea typeface="メイリオ" panose="020B0604030504040204" pitchFamily="50" charset="-128"/>
              </a:rPr>
              <a:t>下半分：大気中</a:t>
            </a:r>
            <a:r>
              <a:rPr lang="en-US" altLang="ja-JP" sz="1050" b="0" dirty="0">
                <a:solidFill>
                  <a:srgbClr val="00B050"/>
                </a:solidFill>
                <a:latin typeface="メイリオ" panose="020B0604030504040204" pitchFamily="50" charset="-128"/>
                <a:ea typeface="メイリオ" panose="020B0604030504040204" pitchFamily="50" charset="-128"/>
              </a:rPr>
              <a:t>CO2</a:t>
            </a:r>
            <a:r>
              <a:rPr lang="ja-JP" altLang="en-US" sz="1050" b="0" dirty="0">
                <a:solidFill>
                  <a:srgbClr val="00B050"/>
                </a:solidFill>
                <a:latin typeface="メイリオ" panose="020B0604030504040204" pitchFamily="50" charset="-128"/>
                <a:ea typeface="メイリオ" panose="020B0604030504040204" pitchFamily="50" charset="-128"/>
              </a:rPr>
              <a:t>吸収フラックス時系列変化</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a:extLst>
              <a:ext uri="{FF2B5EF4-FFF2-40B4-BE49-F238E27FC236}">
                <a16:creationId xmlns:a16="http://schemas.microsoft.com/office/drawing/2014/main" id="{0065E394-DBD7-6BC4-CE73-3369FC65DF34}"/>
              </a:ext>
            </a:extLst>
          </p:cNvPr>
          <p:cNvSpPr txBox="1">
            <a:spLocks noChangeArrowheads="1"/>
          </p:cNvSpPr>
          <p:nvPr/>
        </p:nvSpPr>
        <p:spPr bwMode="auto">
          <a:xfrm>
            <a:off x="233363" y="179388"/>
            <a:ext cx="86756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800" b="0">
                <a:solidFill>
                  <a:srgbClr val="000099"/>
                </a:solidFill>
                <a:latin typeface="メイリオ" panose="020B0604030504040204" pitchFamily="50" charset="-128"/>
                <a:ea typeface="メイリオ" panose="020B0604030504040204" pitchFamily="50" charset="-128"/>
              </a:rPr>
              <a:t>気候モデルの発達</a:t>
            </a:r>
            <a:endParaRPr lang="en-US" altLang="ja-JP" sz="2800" b="0">
              <a:solidFill>
                <a:srgbClr val="000099"/>
              </a:solidFill>
              <a:latin typeface="メイリオ" panose="020B0604030504040204" pitchFamily="50" charset="-128"/>
              <a:ea typeface="メイリオ" panose="020B0604030504040204" pitchFamily="50" charset="-128"/>
            </a:endParaRPr>
          </a:p>
        </p:txBody>
      </p:sp>
      <p:sp>
        <p:nvSpPr>
          <p:cNvPr id="17411" name="タイトル 1">
            <a:extLst>
              <a:ext uri="{FF2B5EF4-FFF2-40B4-BE49-F238E27FC236}">
                <a16:creationId xmlns:a16="http://schemas.microsoft.com/office/drawing/2014/main" id="{104156C6-1F51-03E2-E57A-8266FC1C1432}"/>
              </a:ext>
            </a:extLst>
          </p:cNvPr>
          <p:cNvSpPr txBox="1">
            <a:spLocks/>
          </p:cNvSpPr>
          <p:nvPr/>
        </p:nvSpPr>
        <p:spPr bwMode="auto">
          <a:xfrm>
            <a:off x="666750" y="5064125"/>
            <a:ext cx="7842250" cy="123507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b="0">
                <a:latin typeface="メイリオ" panose="020B0604030504040204" pitchFamily="50" charset="-128"/>
                <a:ea typeface="メイリオ" panose="020B0604030504040204" pitchFamily="50" charset="-128"/>
              </a:rPr>
              <a:t>そのため、気候モデルに簡単な生物過程モデルが結合された。</a:t>
            </a:r>
            <a:endParaRPr lang="en-US" altLang="ja-JP" sz="2000" b="0">
              <a:latin typeface="メイリオ" panose="020B0604030504040204" pitchFamily="50" charset="-128"/>
              <a:ea typeface="メイリオ" panose="020B0604030504040204" pitchFamily="50" charset="-128"/>
            </a:endParaRPr>
          </a:p>
          <a:p>
            <a:pPr>
              <a:spcBef>
                <a:spcPct val="0"/>
              </a:spcBef>
              <a:buFontTx/>
              <a:buNone/>
            </a:pPr>
            <a:r>
              <a:rPr lang="ja-JP" altLang="en-US" sz="2000" b="0">
                <a:latin typeface="メイリオ" panose="020B0604030504040204" pitchFamily="50" charset="-128"/>
                <a:ea typeface="メイリオ" panose="020B0604030504040204" pitchFamily="50" charset="-128"/>
              </a:rPr>
              <a:t>このあたりから、長期気候変動シミュレーションに用いられるモデルは</a:t>
            </a:r>
            <a:r>
              <a:rPr lang="en-US" altLang="ja-JP" sz="2000" b="0">
                <a:solidFill>
                  <a:srgbClr val="FF0000"/>
                </a:solidFill>
                <a:latin typeface="メイリオ" panose="020B0604030504040204" pitchFamily="50" charset="-128"/>
                <a:ea typeface="メイリオ" panose="020B0604030504040204" pitchFamily="50" charset="-128"/>
              </a:rPr>
              <a:t>Earth System Model (ESM) </a:t>
            </a:r>
            <a:r>
              <a:rPr lang="ja-JP" altLang="en-US" sz="2000" b="0">
                <a:latin typeface="メイリオ" panose="020B0604030504040204" pitchFamily="50" charset="-128"/>
                <a:ea typeface="メイリオ" panose="020B0604030504040204" pitchFamily="50" charset="-128"/>
              </a:rPr>
              <a:t>と呼ばれるようになった。</a:t>
            </a:r>
            <a:endParaRPr lang="en-US" altLang="ja-JP" sz="2000" b="0">
              <a:latin typeface="メイリオ" panose="020B0604030504040204" pitchFamily="50" charset="-128"/>
              <a:ea typeface="メイリオ" panose="020B0604030504040204" pitchFamily="50" charset="-128"/>
            </a:endParaRPr>
          </a:p>
        </p:txBody>
      </p:sp>
      <p:sp>
        <p:nvSpPr>
          <p:cNvPr id="17412" name="正方形/長方形 34">
            <a:extLst>
              <a:ext uri="{FF2B5EF4-FFF2-40B4-BE49-F238E27FC236}">
                <a16:creationId xmlns:a16="http://schemas.microsoft.com/office/drawing/2014/main" id="{7D51B9F4-42E3-6C4C-4DC9-94CC9EEE6A2C}"/>
              </a:ext>
            </a:extLst>
          </p:cNvPr>
          <p:cNvSpPr>
            <a:spLocks noChangeArrowheads="1"/>
          </p:cNvSpPr>
          <p:nvPr/>
        </p:nvSpPr>
        <p:spPr bwMode="auto">
          <a:xfrm>
            <a:off x="661988" y="747713"/>
            <a:ext cx="7847012" cy="397668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17413" name="テキスト ボックス 6">
            <a:extLst>
              <a:ext uri="{FF2B5EF4-FFF2-40B4-BE49-F238E27FC236}">
                <a16:creationId xmlns:a16="http://schemas.microsoft.com/office/drawing/2014/main" id="{CFA05EA0-AAB2-358B-A47C-3A57FFA9BF5B}"/>
              </a:ext>
            </a:extLst>
          </p:cNvPr>
          <p:cNvSpPr txBox="1">
            <a:spLocks noChangeArrowheads="1"/>
          </p:cNvSpPr>
          <p:nvPr/>
        </p:nvSpPr>
        <p:spPr bwMode="auto">
          <a:xfrm>
            <a:off x="738188" y="747713"/>
            <a:ext cx="982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1970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中旬</a:t>
            </a:r>
          </a:p>
        </p:txBody>
      </p:sp>
      <p:sp>
        <p:nvSpPr>
          <p:cNvPr id="17414" name="テキスト ボックス 7">
            <a:extLst>
              <a:ext uri="{FF2B5EF4-FFF2-40B4-BE49-F238E27FC236}">
                <a16:creationId xmlns:a16="http://schemas.microsoft.com/office/drawing/2014/main" id="{D0B5BB1E-7F6D-A998-30C4-680038FC3669}"/>
              </a:ext>
            </a:extLst>
          </p:cNvPr>
          <p:cNvSpPr txBox="1">
            <a:spLocks noChangeArrowheads="1"/>
          </p:cNvSpPr>
          <p:nvPr/>
        </p:nvSpPr>
        <p:spPr bwMode="auto">
          <a:xfrm>
            <a:off x="1747838" y="747713"/>
            <a:ext cx="982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1980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中旬</a:t>
            </a:r>
          </a:p>
        </p:txBody>
      </p:sp>
      <p:sp>
        <p:nvSpPr>
          <p:cNvPr id="17415" name="テキスト ボックス 8">
            <a:extLst>
              <a:ext uri="{FF2B5EF4-FFF2-40B4-BE49-F238E27FC236}">
                <a16:creationId xmlns:a16="http://schemas.microsoft.com/office/drawing/2014/main" id="{3F8470EA-3FCC-18B3-B7B2-42FBA1AD6DC4}"/>
              </a:ext>
            </a:extLst>
          </p:cNvPr>
          <p:cNvSpPr txBox="1">
            <a:spLocks noChangeArrowheads="1"/>
          </p:cNvSpPr>
          <p:nvPr/>
        </p:nvSpPr>
        <p:spPr bwMode="auto">
          <a:xfrm>
            <a:off x="2757488" y="747713"/>
            <a:ext cx="982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1990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中旬</a:t>
            </a:r>
          </a:p>
        </p:txBody>
      </p:sp>
      <p:sp>
        <p:nvSpPr>
          <p:cNvPr id="17416" name="テキスト ボックス 10">
            <a:extLst>
              <a:ext uri="{FF2B5EF4-FFF2-40B4-BE49-F238E27FC236}">
                <a16:creationId xmlns:a16="http://schemas.microsoft.com/office/drawing/2014/main" id="{E34AAFEC-DC2D-C359-8D81-D2523B3DC305}"/>
              </a:ext>
            </a:extLst>
          </p:cNvPr>
          <p:cNvSpPr txBox="1">
            <a:spLocks noChangeArrowheads="1"/>
          </p:cNvSpPr>
          <p:nvPr/>
        </p:nvSpPr>
        <p:spPr bwMode="auto">
          <a:xfrm>
            <a:off x="3767138" y="747713"/>
            <a:ext cx="10112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1990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下旬</a:t>
            </a:r>
          </a:p>
        </p:txBody>
      </p:sp>
      <p:sp>
        <p:nvSpPr>
          <p:cNvPr id="17417" name="テキスト ボックス 12">
            <a:extLst>
              <a:ext uri="{FF2B5EF4-FFF2-40B4-BE49-F238E27FC236}">
                <a16:creationId xmlns:a16="http://schemas.microsoft.com/office/drawing/2014/main" id="{83D45449-0577-F8C4-6C46-7A2775826F24}"/>
              </a:ext>
            </a:extLst>
          </p:cNvPr>
          <p:cNvSpPr txBox="1">
            <a:spLocks noChangeArrowheads="1"/>
          </p:cNvSpPr>
          <p:nvPr/>
        </p:nvSpPr>
        <p:spPr bwMode="auto">
          <a:xfrm>
            <a:off x="4806950" y="747713"/>
            <a:ext cx="804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2000</a:t>
            </a:r>
            <a:r>
              <a:rPr kumimoji="1" lang="ja-JP" altLang="en-US" sz="1600">
                <a:latin typeface="HGS教科書体" panose="02020600000000000000" pitchFamily="18" charset="-128"/>
                <a:ea typeface="HGS教科書体" panose="02020600000000000000" pitchFamily="18" charset="-128"/>
              </a:rPr>
              <a:t>年</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前後</a:t>
            </a:r>
          </a:p>
        </p:txBody>
      </p:sp>
      <p:sp>
        <p:nvSpPr>
          <p:cNvPr id="17418" name="テキスト ボックス 13">
            <a:extLst>
              <a:ext uri="{FF2B5EF4-FFF2-40B4-BE49-F238E27FC236}">
                <a16:creationId xmlns:a16="http://schemas.microsoft.com/office/drawing/2014/main" id="{A94624CA-205A-D003-44ED-D7E640A3776B}"/>
              </a:ext>
            </a:extLst>
          </p:cNvPr>
          <p:cNvSpPr txBox="1">
            <a:spLocks noChangeArrowheads="1"/>
          </p:cNvSpPr>
          <p:nvPr/>
        </p:nvSpPr>
        <p:spPr bwMode="auto">
          <a:xfrm>
            <a:off x="5638800" y="747713"/>
            <a:ext cx="1011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2000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上旬</a:t>
            </a:r>
          </a:p>
        </p:txBody>
      </p:sp>
      <p:sp>
        <p:nvSpPr>
          <p:cNvPr id="17419" name="テキスト ボックス 14">
            <a:extLst>
              <a:ext uri="{FF2B5EF4-FFF2-40B4-BE49-F238E27FC236}">
                <a16:creationId xmlns:a16="http://schemas.microsoft.com/office/drawing/2014/main" id="{EB7A01B8-AE32-AAB4-A681-F78D10EFAD03}"/>
              </a:ext>
            </a:extLst>
          </p:cNvPr>
          <p:cNvSpPr txBox="1">
            <a:spLocks noChangeArrowheads="1"/>
          </p:cNvSpPr>
          <p:nvPr/>
        </p:nvSpPr>
        <p:spPr bwMode="auto">
          <a:xfrm>
            <a:off x="6677025" y="747713"/>
            <a:ext cx="10112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kumimoji="1" lang="en-US" altLang="ja-JP" sz="1600">
                <a:latin typeface="HGS教科書体" panose="02020600000000000000" pitchFamily="18" charset="-128"/>
                <a:ea typeface="HGS教科書体" panose="02020600000000000000" pitchFamily="18" charset="-128"/>
              </a:rPr>
              <a:t>2010</a:t>
            </a:r>
            <a:r>
              <a:rPr kumimoji="1" lang="ja-JP" altLang="en-US" sz="1600">
                <a:latin typeface="HGS教科書体" panose="02020600000000000000" pitchFamily="18" charset="-128"/>
                <a:ea typeface="HGS教科書体" panose="02020600000000000000" pitchFamily="18" charset="-128"/>
              </a:rPr>
              <a:t>年代</a:t>
            </a:r>
            <a:endParaRPr kumimoji="1" lang="en-US" altLang="ja-JP" sz="1600">
              <a:latin typeface="HGS教科書体" panose="02020600000000000000" pitchFamily="18" charset="-128"/>
              <a:ea typeface="HGS教科書体" panose="02020600000000000000" pitchFamily="18" charset="-128"/>
            </a:endParaRPr>
          </a:p>
          <a:p>
            <a:pPr algn="ctr">
              <a:spcBef>
                <a:spcPct val="0"/>
              </a:spcBef>
              <a:buFontTx/>
              <a:buNone/>
            </a:pPr>
            <a:r>
              <a:rPr kumimoji="1" lang="ja-JP" altLang="en-US" sz="1600">
                <a:latin typeface="HGS教科書体" panose="02020600000000000000" pitchFamily="18" charset="-128"/>
                <a:ea typeface="HGS教科書体" panose="02020600000000000000" pitchFamily="18" charset="-128"/>
              </a:rPr>
              <a:t>上旬</a:t>
            </a:r>
          </a:p>
        </p:txBody>
      </p:sp>
      <p:sp>
        <p:nvSpPr>
          <p:cNvPr id="16" name="正方形/長方形 15">
            <a:extLst>
              <a:ext uri="{FF2B5EF4-FFF2-40B4-BE49-F238E27FC236}">
                <a16:creationId xmlns:a16="http://schemas.microsoft.com/office/drawing/2014/main" id="{523192A8-FD68-316E-1A6A-C56507CA421B}"/>
              </a:ext>
            </a:extLst>
          </p:cNvPr>
          <p:cNvSpPr/>
          <p:nvPr/>
        </p:nvSpPr>
        <p:spPr bwMode="auto">
          <a:xfrm>
            <a:off x="738188" y="1371600"/>
            <a:ext cx="7593012" cy="37147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大気循環</a:t>
            </a:r>
          </a:p>
        </p:txBody>
      </p:sp>
      <p:sp>
        <p:nvSpPr>
          <p:cNvPr id="24" name="正方形/長方形 23">
            <a:extLst>
              <a:ext uri="{FF2B5EF4-FFF2-40B4-BE49-F238E27FC236}">
                <a16:creationId xmlns:a16="http://schemas.microsoft.com/office/drawing/2014/main" id="{ED6B9346-D150-D9FA-0D05-0AE93BD9D241}"/>
              </a:ext>
            </a:extLst>
          </p:cNvPr>
          <p:cNvSpPr/>
          <p:nvPr/>
        </p:nvSpPr>
        <p:spPr bwMode="auto">
          <a:xfrm>
            <a:off x="1855788" y="1781175"/>
            <a:ext cx="6475412" cy="37147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陸面物理</a:t>
            </a:r>
            <a:r>
              <a:rPr lang="ja-JP" altLang="en-US" sz="1200" b="0" dirty="0">
                <a:latin typeface="+mn-lt"/>
                <a:ea typeface="HG Mincho Light J" charset="0"/>
                <a:cs typeface="HG Mincho Light J" charset="0"/>
              </a:rPr>
              <a:t> </a:t>
            </a:r>
            <a:r>
              <a:rPr lang="en-US" altLang="ja-JP" sz="1200" b="0" dirty="0">
                <a:latin typeface="+mn-lt"/>
                <a:ea typeface="HG Mincho Light J" charset="0"/>
                <a:cs typeface="HG Mincho Light J" charset="0"/>
              </a:rPr>
              <a:t>(</a:t>
            </a:r>
            <a:r>
              <a:rPr lang="ja-JP" altLang="en-US" sz="1200" b="0" dirty="0">
                <a:latin typeface="+mn-lt"/>
                <a:ea typeface="HG Mincho Light J" charset="0"/>
                <a:cs typeface="HG Mincho Light J" charset="0"/>
              </a:rPr>
              <a:t>蒸散速度や放射収支など</a:t>
            </a:r>
            <a:r>
              <a:rPr lang="en-US" altLang="ja-JP" sz="1200" b="0" dirty="0">
                <a:latin typeface="+mn-lt"/>
                <a:ea typeface="HG Mincho Light J" charset="0"/>
                <a:cs typeface="HG Mincho Light J" charset="0"/>
              </a:rPr>
              <a:t>)</a:t>
            </a:r>
            <a:endParaRPr lang="ja-JP" altLang="en-US" sz="1200" b="0" dirty="0">
              <a:latin typeface="+mn-lt"/>
              <a:ea typeface="HG Mincho Light J" charset="0"/>
              <a:cs typeface="HG Mincho Light J" charset="0"/>
            </a:endParaRPr>
          </a:p>
        </p:txBody>
      </p:sp>
      <p:sp>
        <p:nvSpPr>
          <p:cNvPr id="25" name="正方形/長方形 24">
            <a:extLst>
              <a:ext uri="{FF2B5EF4-FFF2-40B4-BE49-F238E27FC236}">
                <a16:creationId xmlns:a16="http://schemas.microsoft.com/office/drawing/2014/main" id="{3E2A0766-0C86-49F3-BB67-D3282A1E71AC}"/>
              </a:ext>
            </a:extLst>
          </p:cNvPr>
          <p:cNvSpPr/>
          <p:nvPr/>
        </p:nvSpPr>
        <p:spPr bwMode="auto">
          <a:xfrm>
            <a:off x="2846388" y="2192338"/>
            <a:ext cx="5484812" cy="369887"/>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海洋と海氷の物理</a:t>
            </a:r>
          </a:p>
        </p:txBody>
      </p:sp>
      <p:sp>
        <p:nvSpPr>
          <p:cNvPr id="26" name="正方形/長方形 25">
            <a:extLst>
              <a:ext uri="{FF2B5EF4-FFF2-40B4-BE49-F238E27FC236}">
                <a16:creationId xmlns:a16="http://schemas.microsoft.com/office/drawing/2014/main" id="{66ADBC95-74BC-8E3F-1085-CE058BA916E7}"/>
              </a:ext>
            </a:extLst>
          </p:cNvPr>
          <p:cNvSpPr/>
          <p:nvPr/>
        </p:nvSpPr>
        <p:spPr bwMode="auto">
          <a:xfrm>
            <a:off x="3911600" y="2601913"/>
            <a:ext cx="4419600" cy="37147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エアロゾル</a:t>
            </a:r>
            <a:r>
              <a:rPr lang="ja-JP" altLang="en-US" sz="1200" b="0" dirty="0">
                <a:latin typeface="+mn-lt"/>
                <a:ea typeface="HG Mincho Light J" charset="0"/>
                <a:cs typeface="HG Mincho Light J" charset="0"/>
              </a:rPr>
              <a:t> </a:t>
            </a:r>
            <a:r>
              <a:rPr lang="en-US" altLang="ja-JP" sz="1200" b="0" dirty="0">
                <a:latin typeface="+mn-lt"/>
                <a:ea typeface="HG Mincho Light J" charset="0"/>
                <a:cs typeface="HG Mincho Light J" charset="0"/>
              </a:rPr>
              <a:t>(</a:t>
            </a:r>
            <a:r>
              <a:rPr lang="ja-JP" altLang="en-US" sz="1200" b="0" dirty="0">
                <a:latin typeface="+mn-lt"/>
                <a:ea typeface="HG Mincho Light J" charset="0"/>
                <a:cs typeface="HG Mincho Light J" charset="0"/>
              </a:rPr>
              <a:t>硫黄</a:t>
            </a:r>
            <a:r>
              <a:rPr lang="en-US" altLang="ja-JP" sz="1200" b="0" dirty="0">
                <a:latin typeface="+mn-lt"/>
                <a:ea typeface="HG Mincho Light J" charset="0"/>
                <a:cs typeface="HG Mincho Light J" charset="0"/>
              </a:rPr>
              <a:t>)</a:t>
            </a:r>
            <a:endParaRPr lang="ja-JP" altLang="en-US" sz="1200" b="0" dirty="0">
              <a:latin typeface="+mn-lt"/>
              <a:ea typeface="HG Mincho Light J" charset="0"/>
              <a:cs typeface="HG Mincho Light J" charset="0"/>
            </a:endParaRPr>
          </a:p>
        </p:txBody>
      </p:sp>
      <p:sp>
        <p:nvSpPr>
          <p:cNvPr id="27" name="正方形/長方形 26">
            <a:extLst>
              <a:ext uri="{FF2B5EF4-FFF2-40B4-BE49-F238E27FC236}">
                <a16:creationId xmlns:a16="http://schemas.microsoft.com/office/drawing/2014/main" id="{CB591320-F5D7-1810-82B6-CD2B63229FA1}"/>
              </a:ext>
            </a:extLst>
          </p:cNvPr>
          <p:cNvSpPr/>
          <p:nvPr/>
        </p:nvSpPr>
        <p:spPr bwMode="auto">
          <a:xfrm>
            <a:off x="4902200" y="3011488"/>
            <a:ext cx="3429000" cy="37147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エアロゾル</a:t>
            </a:r>
            <a:r>
              <a:rPr lang="ja-JP" altLang="en-US" sz="1200" b="0" dirty="0">
                <a:latin typeface="+mn-lt"/>
                <a:ea typeface="HG Mincho Light J" charset="0"/>
                <a:cs typeface="HG Mincho Light J" charset="0"/>
              </a:rPr>
              <a:t> </a:t>
            </a:r>
            <a:r>
              <a:rPr lang="en-US" altLang="ja-JP" sz="1200" b="0" dirty="0">
                <a:latin typeface="+mn-lt"/>
                <a:ea typeface="HG Mincho Light J" charset="0"/>
                <a:cs typeface="HG Mincho Light J" charset="0"/>
              </a:rPr>
              <a:t>(</a:t>
            </a:r>
            <a:r>
              <a:rPr lang="ja-JP" altLang="en-US" sz="1200" b="0" dirty="0">
                <a:latin typeface="+mn-lt"/>
                <a:ea typeface="HG Mincho Light J" charset="0"/>
                <a:cs typeface="HG Mincho Light J" charset="0"/>
              </a:rPr>
              <a:t>その他</a:t>
            </a:r>
            <a:r>
              <a:rPr lang="en-US" altLang="ja-JP" sz="1200" b="0" dirty="0">
                <a:latin typeface="+mn-lt"/>
                <a:ea typeface="HG Mincho Light J" charset="0"/>
                <a:cs typeface="HG Mincho Light J" charset="0"/>
              </a:rPr>
              <a:t>)</a:t>
            </a:r>
            <a:endParaRPr lang="ja-JP" altLang="en-US" b="0" dirty="0">
              <a:latin typeface="+mn-lt"/>
              <a:ea typeface="HG Mincho Light J" charset="0"/>
              <a:cs typeface="HG Mincho Light J" charset="0"/>
            </a:endParaRPr>
          </a:p>
        </p:txBody>
      </p:sp>
      <p:sp>
        <p:nvSpPr>
          <p:cNvPr id="28" name="正方形/長方形 27">
            <a:extLst>
              <a:ext uri="{FF2B5EF4-FFF2-40B4-BE49-F238E27FC236}">
                <a16:creationId xmlns:a16="http://schemas.microsoft.com/office/drawing/2014/main" id="{C7FF3D09-5897-C810-4F6F-F5280882EB71}"/>
              </a:ext>
            </a:extLst>
          </p:cNvPr>
          <p:cNvSpPr/>
          <p:nvPr/>
        </p:nvSpPr>
        <p:spPr bwMode="auto">
          <a:xfrm>
            <a:off x="4902200" y="3422650"/>
            <a:ext cx="3429000" cy="37147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陸域炭素循環</a:t>
            </a:r>
          </a:p>
        </p:txBody>
      </p:sp>
      <p:sp>
        <p:nvSpPr>
          <p:cNvPr id="29" name="正方形/長方形 28">
            <a:extLst>
              <a:ext uri="{FF2B5EF4-FFF2-40B4-BE49-F238E27FC236}">
                <a16:creationId xmlns:a16="http://schemas.microsoft.com/office/drawing/2014/main" id="{49830B89-20DA-E091-4652-793DFB457AD7}"/>
              </a:ext>
            </a:extLst>
          </p:cNvPr>
          <p:cNvSpPr/>
          <p:nvPr/>
        </p:nvSpPr>
        <p:spPr bwMode="auto">
          <a:xfrm>
            <a:off x="4902200" y="3832225"/>
            <a:ext cx="3429000" cy="371475"/>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wrap="none" lIns="0" tIns="0" rIns="0" bIns="0" anchor="ctr"/>
          <a:lstStyle/>
          <a:p>
            <a:pPr defTabSz="828675" eaLnBrk="1">
              <a:lnSpc>
                <a:spcPct val="116000"/>
              </a:lnSpc>
              <a:buClr>
                <a:srgbClr val="000000"/>
              </a:buClr>
              <a:buSzPct val="45000"/>
              <a:buFont typeface="StarSymbol" charset="0"/>
              <a:buNone/>
              <a:tabLst>
                <a:tab pos="657225" algn="l"/>
                <a:tab pos="1312863" algn="l"/>
                <a:tab pos="1970088" algn="l"/>
                <a:tab pos="2627313" algn="l"/>
                <a:tab pos="3282950" algn="l"/>
                <a:tab pos="3940175" algn="l"/>
                <a:tab pos="4595813" algn="l"/>
              </a:tabLst>
              <a:defRPr/>
            </a:pPr>
            <a:r>
              <a:rPr lang="ja-JP" altLang="en-US" b="0" dirty="0">
                <a:latin typeface="+mn-lt"/>
                <a:ea typeface="HG Mincho Light J" charset="0"/>
                <a:cs typeface="HG Mincho Light J" charset="0"/>
              </a:rPr>
              <a:t>　海洋炭素循環</a:t>
            </a:r>
          </a:p>
        </p:txBody>
      </p:sp>
      <p:sp>
        <p:nvSpPr>
          <p:cNvPr id="17427" name="テキスト ボックス 13">
            <a:extLst>
              <a:ext uri="{FF2B5EF4-FFF2-40B4-BE49-F238E27FC236}">
                <a16:creationId xmlns:a16="http://schemas.microsoft.com/office/drawing/2014/main" id="{A881AB4E-F889-3048-D971-37E63D72E711}"/>
              </a:ext>
            </a:extLst>
          </p:cNvPr>
          <p:cNvSpPr txBox="1">
            <a:spLocks noChangeArrowheads="1"/>
          </p:cNvSpPr>
          <p:nvPr/>
        </p:nvSpPr>
        <p:spPr bwMode="auto">
          <a:xfrm>
            <a:off x="663575" y="2576513"/>
            <a:ext cx="2360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0">
                <a:solidFill>
                  <a:srgbClr val="0000FF"/>
                </a:solidFill>
                <a:latin typeface="メイリオ" panose="020B0604030504040204" pitchFamily="50" charset="-128"/>
                <a:ea typeface="メイリオ" panose="020B0604030504040204" pitchFamily="50" charset="-128"/>
              </a:rPr>
              <a:t>AGCM</a:t>
            </a:r>
            <a:r>
              <a:rPr lang="ja-JP" altLang="en-US" sz="1400" b="0">
                <a:solidFill>
                  <a:srgbClr val="0000FF"/>
                </a:solidFill>
                <a:latin typeface="メイリオ" panose="020B0604030504040204" pitchFamily="50" charset="-128"/>
                <a:ea typeface="メイリオ" panose="020B0604030504040204" pitchFamily="50" charset="-128"/>
              </a:rPr>
              <a:t> </a:t>
            </a:r>
            <a:r>
              <a:rPr lang="en-US" altLang="ja-JP" sz="1400" b="0">
                <a:solidFill>
                  <a:srgbClr val="0000FF"/>
                </a:solidFill>
                <a:latin typeface="メイリオ" panose="020B0604030504040204" pitchFamily="50" charset="-128"/>
                <a:ea typeface="メイリオ" panose="020B0604030504040204" pitchFamily="50" charset="-128"/>
              </a:rPr>
              <a:t>(</a:t>
            </a:r>
            <a:r>
              <a:rPr lang="ja-JP" altLang="en-US" sz="1400" b="0">
                <a:solidFill>
                  <a:srgbClr val="0000FF"/>
                </a:solidFill>
                <a:latin typeface="メイリオ" panose="020B0604030504040204" pitchFamily="50" charset="-128"/>
                <a:ea typeface="メイリオ" panose="020B0604030504040204" pitchFamily="50" charset="-128"/>
              </a:rPr>
              <a:t>大気大循環モデル</a:t>
            </a:r>
            <a:r>
              <a:rPr lang="en-US" altLang="ja-JP" sz="1400" b="0">
                <a:solidFill>
                  <a:srgbClr val="0000FF"/>
                </a:solidFill>
                <a:latin typeface="メイリオ" panose="020B0604030504040204" pitchFamily="50" charset="-128"/>
                <a:ea typeface="メイリオ" panose="020B0604030504040204" pitchFamily="50" charset="-128"/>
              </a:rPr>
              <a:t>)</a:t>
            </a:r>
          </a:p>
        </p:txBody>
      </p:sp>
      <p:sp>
        <p:nvSpPr>
          <p:cNvPr id="17428" name="テキスト ボックス 13">
            <a:extLst>
              <a:ext uri="{FF2B5EF4-FFF2-40B4-BE49-F238E27FC236}">
                <a16:creationId xmlns:a16="http://schemas.microsoft.com/office/drawing/2014/main" id="{02145D98-F4CB-B6DC-EF31-976BF1176AFA}"/>
              </a:ext>
            </a:extLst>
          </p:cNvPr>
          <p:cNvSpPr txBox="1">
            <a:spLocks noChangeArrowheads="1"/>
          </p:cNvSpPr>
          <p:nvPr/>
        </p:nvSpPr>
        <p:spPr bwMode="auto">
          <a:xfrm>
            <a:off x="635000" y="3333750"/>
            <a:ext cx="2855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0">
                <a:solidFill>
                  <a:srgbClr val="0000FF"/>
                </a:solidFill>
                <a:latin typeface="メイリオ" panose="020B0604030504040204" pitchFamily="50" charset="-128"/>
                <a:ea typeface="メイリオ" panose="020B0604030504040204" pitchFamily="50" charset="-128"/>
              </a:rPr>
              <a:t>AOGCM</a:t>
            </a:r>
            <a:r>
              <a:rPr lang="ja-JP" altLang="en-US" sz="1400" b="0">
                <a:solidFill>
                  <a:srgbClr val="0000FF"/>
                </a:solidFill>
                <a:latin typeface="メイリオ" panose="020B0604030504040204" pitchFamily="50" charset="-128"/>
                <a:ea typeface="メイリオ" panose="020B0604030504040204" pitchFamily="50" charset="-128"/>
              </a:rPr>
              <a:t> </a:t>
            </a:r>
            <a:r>
              <a:rPr lang="en-US" altLang="ja-JP" sz="1400" b="0">
                <a:solidFill>
                  <a:srgbClr val="0000FF"/>
                </a:solidFill>
                <a:latin typeface="メイリオ" panose="020B0604030504040204" pitchFamily="50" charset="-128"/>
                <a:ea typeface="メイリオ" panose="020B0604030504040204" pitchFamily="50" charset="-128"/>
              </a:rPr>
              <a:t>(</a:t>
            </a:r>
            <a:r>
              <a:rPr lang="ja-JP" altLang="en-US" sz="1400" b="0">
                <a:solidFill>
                  <a:srgbClr val="0000FF"/>
                </a:solidFill>
                <a:latin typeface="メイリオ" panose="020B0604030504040204" pitchFamily="50" charset="-128"/>
                <a:ea typeface="メイリオ" panose="020B0604030504040204" pitchFamily="50" charset="-128"/>
              </a:rPr>
              <a:t>大気海洋大循環モデル</a:t>
            </a:r>
            <a:r>
              <a:rPr lang="en-US" altLang="ja-JP" sz="1400" b="0">
                <a:solidFill>
                  <a:srgbClr val="0000FF"/>
                </a:solidFill>
                <a:latin typeface="メイリオ" panose="020B0604030504040204" pitchFamily="50" charset="-128"/>
                <a:ea typeface="メイリオ" panose="020B0604030504040204" pitchFamily="50" charset="-128"/>
              </a:rPr>
              <a:t>)</a:t>
            </a:r>
          </a:p>
        </p:txBody>
      </p:sp>
      <p:sp>
        <p:nvSpPr>
          <p:cNvPr id="17429" name="左中かっこ 41">
            <a:extLst>
              <a:ext uri="{FF2B5EF4-FFF2-40B4-BE49-F238E27FC236}">
                <a16:creationId xmlns:a16="http://schemas.microsoft.com/office/drawing/2014/main" id="{E411F9FA-F7BF-48B0-288A-AFD1C6288671}"/>
              </a:ext>
            </a:extLst>
          </p:cNvPr>
          <p:cNvSpPr>
            <a:spLocks/>
          </p:cNvSpPr>
          <p:nvPr/>
        </p:nvSpPr>
        <p:spPr bwMode="auto">
          <a:xfrm rot="-5400000">
            <a:off x="1522413" y="1487488"/>
            <a:ext cx="336550" cy="1752600"/>
          </a:xfrm>
          <a:prstGeom prst="leftBrace">
            <a:avLst>
              <a:gd name="adj1" fmla="val 21650"/>
              <a:gd name="adj2" fmla="val 15727"/>
            </a:avLst>
          </a:prstGeom>
          <a:noFill/>
          <a:ln w="1587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17430" name="左中かっこ 42">
            <a:extLst>
              <a:ext uri="{FF2B5EF4-FFF2-40B4-BE49-F238E27FC236}">
                <a16:creationId xmlns:a16="http://schemas.microsoft.com/office/drawing/2014/main" id="{4EE89B2C-14EB-A6B3-800E-D15FF029C0D2}"/>
              </a:ext>
            </a:extLst>
          </p:cNvPr>
          <p:cNvSpPr>
            <a:spLocks/>
          </p:cNvSpPr>
          <p:nvPr/>
        </p:nvSpPr>
        <p:spPr bwMode="auto">
          <a:xfrm rot="-2043877">
            <a:off x="3887788" y="2936875"/>
            <a:ext cx="336550" cy="1589088"/>
          </a:xfrm>
          <a:prstGeom prst="leftBrace">
            <a:avLst>
              <a:gd name="adj1" fmla="val 21619"/>
              <a:gd name="adj2" fmla="val 52259"/>
            </a:avLst>
          </a:prstGeom>
          <a:noFill/>
          <a:ln w="15875" algn="ctr">
            <a:solidFill>
              <a:srgbClr val="00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17431" name="テキスト ボックス 13">
            <a:extLst>
              <a:ext uri="{FF2B5EF4-FFF2-40B4-BE49-F238E27FC236}">
                <a16:creationId xmlns:a16="http://schemas.microsoft.com/office/drawing/2014/main" id="{6BEDF9E7-D2FE-9F9F-29E8-8C86135B64DD}"/>
              </a:ext>
            </a:extLst>
          </p:cNvPr>
          <p:cNvSpPr txBox="1">
            <a:spLocks noChangeArrowheads="1"/>
          </p:cNvSpPr>
          <p:nvPr/>
        </p:nvSpPr>
        <p:spPr bwMode="auto">
          <a:xfrm>
            <a:off x="1382713" y="3933825"/>
            <a:ext cx="2392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400" b="0">
                <a:solidFill>
                  <a:srgbClr val="0000FF"/>
                </a:solidFill>
                <a:latin typeface="メイリオ" panose="020B0604030504040204" pitchFamily="50" charset="-128"/>
                <a:ea typeface="メイリオ" panose="020B0604030504040204" pitchFamily="50" charset="-128"/>
              </a:rPr>
              <a:t>ESM</a:t>
            </a:r>
            <a:r>
              <a:rPr lang="ja-JP" altLang="en-US" sz="1400" b="0">
                <a:solidFill>
                  <a:srgbClr val="0000FF"/>
                </a:solidFill>
                <a:latin typeface="メイリオ" panose="020B0604030504040204" pitchFamily="50" charset="-128"/>
                <a:ea typeface="メイリオ" panose="020B0604030504040204" pitchFamily="50" charset="-128"/>
              </a:rPr>
              <a:t> </a:t>
            </a:r>
            <a:r>
              <a:rPr lang="en-US" altLang="ja-JP" sz="1400" b="0">
                <a:solidFill>
                  <a:srgbClr val="0000FF"/>
                </a:solidFill>
                <a:latin typeface="メイリオ" panose="020B0604030504040204" pitchFamily="50" charset="-128"/>
                <a:ea typeface="メイリオ" panose="020B0604030504040204" pitchFamily="50" charset="-128"/>
              </a:rPr>
              <a:t>(</a:t>
            </a:r>
            <a:r>
              <a:rPr lang="ja-JP" altLang="en-US" sz="1400" b="0">
                <a:solidFill>
                  <a:srgbClr val="0000FF"/>
                </a:solidFill>
                <a:latin typeface="メイリオ" panose="020B0604030504040204" pitchFamily="50" charset="-128"/>
                <a:ea typeface="メイリオ" panose="020B0604030504040204" pitchFamily="50" charset="-128"/>
              </a:rPr>
              <a:t>地球システムモデル</a:t>
            </a:r>
            <a:r>
              <a:rPr lang="en-US" altLang="ja-JP" sz="1400" b="0">
                <a:solidFill>
                  <a:srgbClr val="0000FF"/>
                </a:solidFill>
                <a:latin typeface="メイリオ" panose="020B0604030504040204" pitchFamily="50" charset="-128"/>
                <a:ea typeface="メイリオ" panose="020B0604030504040204" pitchFamily="50" charset="-128"/>
              </a:rPr>
              <a:t>)</a:t>
            </a:r>
          </a:p>
        </p:txBody>
      </p:sp>
      <p:cxnSp>
        <p:nvCxnSpPr>
          <p:cNvPr id="17432" name="直線矢印コネクタ 45">
            <a:extLst>
              <a:ext uri="{FF2B5EF4-FFF2-40B4-BE49-F238E27FC236}">
                <a16:creationId xmlns:a16="http://schemas.microsoft.com/office/drawing/2014/main" id="{84AD7480-CF9B-01F5-A688-0545BA46504F}"/>
              </a:ext>
            </a:extLst>
          </p:cNvPr>
          <p:cNvCxnSpPr>
            <a:cxnSpLocks/>
          </p:cNvCxnSpPr>
          <p:nvPr/>
        </p:nvCxnSpPr>
        <p:spPr bwMode="auto">
          <a:xfrm flipV="1">
            <a:off x="3176588" y="2641600"/>
            <a:ext cx="50800" cy="657225"/>
          </a:xfrm>
          <a:prstGeom prst="straightConnector1">
            <a:avLst/>
          </a:prstGeom>
          <a:noFill/>
          <a:ln w="15875" algn="ctr">
            <a:solidFill>
              <a:srgbClr val="0000FF"/>
            </a:solidFill>
            <a:round/>
            <a:headEnd/>
            <a:tailEnd type="triangle" w="med" len="med"/>
          </a:ln>
          <a:extLst>
            <a:ext uri="{909E8E84-426E-40DD-AFC4-6F175D3DCCD1}">
              <a14:hiddenFill xmlns:a14="http://schemas.microsoft.com/office/drawing/2010/main">
                <a:noFill/>
              </a14:hiddenFill>
            </a:ext>
          </a:extLst>
        </p:spPr>
      </p:cxnSp>
      <p:sp>
        <p:nvSpPr>
          <p:cNvPr id="17433" name="テキスト ボックス 2">
            <a:extLst>
              <a:ext uri="{FF2B5EF4-FFF2-40B4-BE49-F238E27FC236}">
                <a16:creationId xmlns:a16="http://schemas.microsoft.com/office/drawing/2014/main" id="{B5C2358D-4E8E-8A8D-83D9-355759A84D39}"/>
              </a:ext>
            </a:extLst>
          </p:cNvPr>
          <p:cNvSpPr txBox="1">
            <a:spLocks noChangeArrowheads="1"/>
          </p:cNvSpPr>
          <p:nvPr/>
        </p:nvSpPr>
        <p:spPr bwMode="auto">
          <a:xfrm rot="-5400000">
            <a:off x="6630987" y="2957513"/>
            <a:ext cx="39671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0">
                <a:latin typeface="メイリオ" panose="020B0604030504040204" pitchFamily="50" charset="-128"/>
                <a:ea typeface="メイリオ" panose="020B0604030504040204" pitchFamily="50" charset="-128"/>
                <a:cs typeface="Arial" panose="020B0604020202020204" pitchFamily="34" charset="0"/>
              </a:rPr>
              <a:t>原図：</a:t>
            </a:r>
            <a:r>
              <a:rPr lang="en-US" altLang="ja-JP" sz="1600" b="0">
                <a:latin typeface="メイリオ" panose="020B0604030504040204" pitchFamily="50" charset="-128"/>
                <a:ea typeface="メイリオ" panose="020B0604030504040204" pitchFamily="50" charset="-128"/>
                <a:cs typeface="Arial" panose="020B0604020202020204" pitchFamily="34" charset="0"/>
              </a:rPr>
              <a:t> IPCC</a:t>
            </a:r>
            <a:r>
              <a:rPr lang="ja-JP" altLang="en-US" sz="1600" b="0">
                <a:latin typeface="メイリオ" panose="020B0604030504040204" pitchFamily="50" charset="-128"/>
                <a:ea typeface="メイリオ" panose="020B0604030504040204" pitchFamily="50" charset="-128"/>
                <a:cs typeface="Arial" panose="020B0604020202020204" pitchFamily="34" charset="0"/>
              </a:rPr>
              <a:t> </a:t>
            </a:r>
            <a:r>
              <a:rPr lang="en-US" altLang="ja-JP" sz="1600" b="0">
                <a:latin typeface="メイリオ" panose="020B0604030504040204" pitchFamily="50" charset="-128"/>
                <a:ea typeface="メイリオ" panose="020B0604030504040204" pitchFamily="50" charset="-128"/>
                <a:cs typeface="Arial" panose="020B0604020202020204" pitchFamily="34" charset="0"/>
              </a:rPr>
              <a:t>3rd Assessment Report</a:t>
            </a:r>
            <a:endParaRPr lang="ja-JP" altLang="en-US" sz="1600" b="0">
              <a:latin typeface="メイリオ" panose="020B0604030504040204" pitchFamily="50" charset="-128"/>
              <a:ea typeface="メイリオ" panose="020B0604030504040204" pitchFamily="50" charset="-128"/>
              <a:cs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角丸四角形 15">
            <a:extLst>
              <a:ext uri="{FF2B5EF4-FFF2-40B4-BE49-F238E27FC236}">
                <a16:creationId xmlns:a16="http://schemas.microsoft.com/office/drawing/2014/main" id="{BCF12F6E-23E2-D04E-9EDD-A1F43BF01F12}"/>
              </a:ext>
            </a:extLst>
          </p:cNvPr>
          <p:cNvSpPr/>
          <p:nvPr/>
        </p:nvSpPr>
        <p:spPr>
          <a:xfrm>
            <a:off x="211138" y="1066800"/>
            <a:ext cx="8721725" cy="4211638"/>
          </a:xfrm>
          <a:prstGeom prst="roundRect">
            <a:avLst>
              <a:gd name="adj" fmla="val 597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kumimoji="1" lang="ja-JP" altLang="en-US" sz="1200" b="0">
              <a:solidFill>
                <a:srgbClr val="FFFFFF"/>
              </a:solidFill>
              <a:latin typeface="メイリオ" panose="020B0604030504040204" pitchFamily="50" charset="-128"/>
              <a:ea typeface="メイリオ" panose="020B0604030504040204" pitchFamily="50" charset="-128"/>
            </a:endParaRPr>
          </a:p>
        </p:txBody>
      </p:sp>
      <p:sp>
        <p:nvSpPr>
          <p:cNvPr id="19459" name="Rectangle 5">
            <a:extLst>
              <a:ext uri="{FF2B5EF4-FFF2-40B4-BE49-F238E27FC236}">
                <a16:creationId xmlns:a16="http://schemas.microsoft.com/office/drawing/2014/main" id="{59E8609D-053C-1D5F-FF95-BB1206A8DB18}"/>
              </a:ext>
            </a:extLst>
          </p:cNvPr>
          <p:cNvSpPr>
            <a:spLocks noChangeArrowheads="1"/>
          </p:cNvSpPr>
          <p:nvPr/>
        </p:nvSpPr>
        <p:spPr bwMode="auto">
          <a:xfrm>
            <a:off x="833438" y="314325"/>
            <a:ext cx="6934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en-US" altLang="ja-JP" sz="2800" b="0">
                <a:solidFill>
                  <a:srgbClr val="0000FF"/>
                </a:solidFill>
                <a:latin typeface="メイリオ" panose="020B0604030504040204" pitchFamily="50" charset="-128"/>
                <a:ea typeface="メイリオ" panose="020B0604030504040204" pitchFamily="50" charset="-128"/>
              </a:rPr>
              <a:t>Cox </a:t>
            </a:r>
            <a:r>
              <a:rPr lang="en-US" altLang="ja-JP" sz="2800" b="0" i="1">
                <a:solidFill>
                  <a:srgbClr val="0000FF"/>
                </a:solidFill>
                <a:latin typeface="メイリオ" panose="020B0604030504040204" pitchFamily="50" charset="-128"/>
                <a:ea typeface="メイリオ" panose="020B0604030504040204" pitchFamily="50" charset="-128"/>
              </a:rPr>
              <a:t>et al.</a:t>
            </a:r>
            <a:r>
              <a:rPr lang="en-US" altLang="ja-JP" sz="2800" b="0">
                <a:solidFill>
                  <a:srgbClr val="0000FF"/>
                </a:solidFill>
                <a:latin typeface="メイリオ" panose="020B0604030504040204" pitchFamily="50" charset="-128"/>
                <a:ea typeface="メイリオ" panose="020B0604030504040204" pitchFamily="50" charset="-128"/>
              </a:rPr>
              <a:t> (2000)</a:t>
            </a:r>
            <a:r>
              <a:rPr lang="ja-JP" altLang="en-US" sz="2800" b="0">
                <a:solidFill>
                  <a:srgbClr val="0000FF"/>
                </a:solidFill>
                <a:latin typeface="メイリオ" panose="020B0604030504040204" pitchFamily="50" charset="-128"/>
                <a:ea typeface="メイリオ" panose="020B0604030504040204" pitchFamily="50" charset="-128"/>
              </a:rPr>
              <a:t>の衝撃</a:t>
            </a:r>
          </a:p>
        </p:txBody>
      </p:sp>
      <p:sp>
        <p:nvSpPr>
          <p:cNvPr id="19460" name="テキスト ボックス 8">
            <a:extLst>
              <a:ext uri="{FF2B5EF4-FFF2-40B4-BE49-F238E27FC236}">
                <a16:creationId xmlns:a16="http://schemas.microsoft.com/office/drawing/2014/main" id="{574298F9-4302-A468-CAE2-5D1DE0081440}"/>
              </a:ext>
            </a:extLst>
          </p:cNvPr>
          <p:cNvSpPr txBox="1">
            <a:spLocks noChangeArrowheads="1"/>
          </p:cNvSpPr>
          <p:nvPr/>
        </p:nvSpPr>
        <p:spPr bwMode="auto">
          <a:xfrm>
            <a:off x="5462588" y="4953000"/>
            <a:ext cx="33766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kumimoji="1" lang="en-US" altLang="ja-JP" sz="900" b="0">
                <a:latin typeface="メイリオ" panose="020B0604030504040204" pitchFamily="50" charset="-128"/>
                <a:ea typeface="メイリオ" panose="020B0604030504040204" pitchFamily="50" charset="-128"/>
              </a:rPr>
              <a:t>Cox </a:t>
            </a:r>
            <a:r>
              <a:rPr kumimoji="1" lang="en-US" altLang="ja-JP" sz="900" b="0" i="1">
                <a:latin typeface="メイリオ" panose="020B0604030504040204" pitchFamily="50" charset="-128"/>
                <a:ea typeface="メイリオ" panose="020B0604030504040204" pitchFamily="50" charset="-128"/>
              </a:rPr>
              <a:t>et al.</a:t>
            </a:r>
            <a:r>
              <a:rPr kumimoji="1" lang="en-US" altLang="ja-JP" sz="900" b="0">
                <a:latin typeface="メイリオ" panose="020B0604030504040204" pitchFamily="50" charset="-128"/>
                <a:ea typeface="メイリオ" panose="020B0604030504040204" pitchFamily="50" charset="-128"/>
              </a:rPr>
              <a:t> (2000) </a:t>
            </a:r>
            <a:r>
              <a:rPr kumimoji="1" lang="en-US" altLang="ja-JP" sz="900" b="0" i="1">
                <a:latin typeface="メイリオ" panose="020B0604030504040204" pitchFamily="50" charset="-128"/>
                <a:ea typeface="メイリオ" panose="020B0604030504040204" pitchFamily="50" charset="-128"/>
              </a:rPr>
              <a:t>Nature </a:t>
            </a:r>
            <a:r>
              <a:rPr kumimoji="1" lang="en-US" altLang="ja-JP" sz="900" b="0">
                <a:latin typeface="メイリオ" panose="020B0604030504040204" pitchFamily="50" charset="-128"/>
                <a:ea typeface="メイリオ" panose="020B0604030504040204" pitchFamily="50" charset="-128"/>
              </a:rPr>
              <a:t>408</a:t>
            </a:r>
          </a:p>
          <a:p>
            <a:pPr>
              <a:spcBef>
                <a:spcPct val="0"/>
              </a:spcBef>
              <a:buFontTx/>
              <a:buNone/>
            </a:pPr>
            <a:r>
              <a:rPr lang="en-US" altLang="ja-JP" sz="900" b="0">
                <a:latin typeface="メイリオ" panose="020B0604030504040204" pitchFamily="50" charset="-128"/>
                <a:ea typeface="メイリオ" panose="020B0604030504040204" pitchFamily="50" charset="-128"/>
              </a:rPr>
              <a:t>Cox </a:t>
            </a:r>
            <a:r>
              <a:rPr lang="en-US" altLang="ja-JP" sz="900" b="0" i="1">
                <a:latin typeface="メイリオ" panose="020B0604030504040204" pitchFamily="50" charset="-128"/>
                <a:ea typeface="メイリオ" panose="020B0604030504040204" pitchFamily="50" charset="-128"/>
              </a:rPr>
              <a:t>et al.</a:t>
            </a:r>
            <a:r>
              <a:rPr lang="en-US" altLang="ja-JP" sz="900" b="0">
                <a:latin typeface="メイリオ" panose="020B0604030504040204" pitchFamily="50" charset="-128"/>
                <a:ea typeface="メイリオ" panose="020B0604030504040204" pitchFamily="50" charset="-128"/>
              </a:rPr>
              <a:t> (2004) </a:t>
            </a:r>
            <a:r>
              <a:rPr lang="en-US" altLang="ja-JP" sz="900" b="0" i="1">
                <a:latin typeface="メイリオ" panose="020B0604030504040204" pitchFamily="50" charset="-128"/>
                <a:ea typeface="メイリオ" panose="020B0604030504040204" pitchFamily="50" charset="-128"/>
              </a:rPr>
              <a:t>Theoretical and Applied Climatology </a:t>
            </a:r>
            <a:r>
              <a:rPr lang="en-US" altLang="ja-JP" sz="900" b="0">
                <a:latin typeface="メイリオ" panose="020B0604030504040204" pitchFamily="50" charset="-128"/>
                <a:ea typeface="メイリオ" panose="020B0604030504040204" pitchFamily="50" charset="-128"/>
              </a:rPr>
              <a:t>78</a:t>
            </a:r>
            <a:endParaRPr kumimoji="1" lang="en-US" altLang="ja-JP" sz="900" b="0">
              <a:latin typeface="メイリオ" panose="020B0604030504040204" pitchFamily="50" charset="-128"/>
              <a:ea typeface="メイリオ" panose="020B0604030504040204" pitchFamily="50" charset="-128"/>
            </a:endParaRPr>
          </a:p>
        </p:txBody>
      </p:sp>
      <p:sp>
        <p:nvSpPr>
          <p:cNvPr id="19461" name="正方形/長方形 9">
            <a:extLst>
              <a:ext uri="{FF2B5EF4-FFF2-40B4-BE49-F238E27FC236}">
                <a16:creationId xmlns:a16="http://schemas.microsoft.com/office/drawing/2014/main" id="{D6DE17DA-AAA3-EB74-B646-65CAF8FDB774}"/>
              </a:ext>
            </a:extLst>
          </p:cNvPr>
          <p:cNvSpPr>
            <a:spLocks noChangeArrowheads="1"/>
          </p:cNvSpPr>
          <p:nvPr/>
        </p:nvSpPr>
        <p:spPr bwMode="auto">
          <a:xfrm>
            <a:off x="788988" y="3983038"/>
            <a:ext cx="40401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spcAft>
                <a:spcPts val="600"/>
              </a:spcAft>
              <a:buFontTx/>
              <a:buNone/>
            </a:pPr>
            <a:r>
              <a:rPr lang="ja-JP" altLang="en-US" sz="1400" b="0">
                <a:latin typeface="メイリオ" panose="020B0604030504040204" pitchFamily="50" charset="-128"/>
                <a:ea typeface="メイリオ" panose="020B0604030504040204" pitchFamily="50" charset="-128"/>
              </a:rPr>
              <a:t>1850～2100年にかけての全球平均気温の変化</a:t>
            </a:r>
          </a:p>
          <a:p>
            <a:pPr>
              <a:spcBef>
                <a:spcPct val="0"/>
              </a:spcBef>
              <a:spcAft>
                <a:spcPts val="600"/>
              </a:spcAft>
              <a:buFontTx/>
              <a:buNone/>
            </a:pPr>
            <a:r>
              <a:rPr lang="ja-JP" altLang="en-US" sz="1400" b="0">
                <a:latin typeface="メイリオ" panose="020B0604030504040204" pitchFamily="50" charset="-128"/>
                <a:ea typeface="メイリオ" panose="020B0604030504040204" pitchFamily="50" charset="-128"/>
              </a:rPr>
              <a:t>　植生分布を変化させない場合：</a:t>
            </a:r>
            <a:r>
              <a:rPr lang="ja-JP" altLang="en-US" sz="1400" b="0">
                <a:solidFill>
                  <a:srgbClr val="0000FF"/>
                </a:solidFill>
                <a:latin typeface="メイリオ" panose="020B0604030504040204" pitchFamily="50" charset="-128"/>
                <a:ea typeface="メイリオ" panose="020B0604030504040204" pitchFamily="50" charset="-128"/>
              </a:rPr>
              <a:t>＋6℃</a:t>
            </a:r>
          </a:p>
          <a:p>
            <a:pPr>
              <a:spcBef>
                <a:spcPct val="0"/>
              </a:spcBef>
              <a:spcAft>
                <a:spcPts val="600"/>
              </a:spcAft>
              <a:buFontTx/>
              <a:buNone/>
            </a:pPr>
            <a:r>
              <a:rPr lang="ja-JP" altLang="en-US" sz="1400" b="0">
                <a:latin typeface="メイリオ" panose="020B0604030504040204" pitchFamily="50" charset="-128"/>
                <a:ea typeface="メイリオ" panose="020B0604030504040204" pitchFamily="50" charset="-128"/>
              </a:rPr>
              <a:t>　植生分布を変化させた場合　：</a:t>
            </a:r>
            <a:r>
              <a:rPr lang="ja-JP" altLang="en-US" sz="1400" b="0">
                <a:solidFill>
                  <a:srgbClr val="0000FF"/>
                </a:solidFill>
                <a:latin typeface="メイリオ" panose="020B0604030504040204" pitchFamily="50" charset="-128"/>
                <a:ea typeface="メイリオ" panose="020B0604030504040204" pitchFamily="50" charset="-128"/>
              </a:rPr>
              <a:t>＋8℃</a:t>
            </a:r>
          </a:p>
        </p:txBody>
      </p:sp>
      <p:sp>
        <p:nvSpPr>
          <p:cNvPr id="19462" name="正方形/長方形 10">
            <a:extLst>
              <a:ext uri="{FF2B5EF4-FFF2-40B4-BE49-F238E27FC236}">
                <a16:creationId xmlns:a16="http://schemas.microsoft.com/office/drawing/2014/main" id="{B7193CB1-C77B-D210-18EF-03DF3C1ED869}"/>
              </a:ext>
            </a:extLst>
          </p:cNvPr>
          <p:cNvSpPr>
            <a:spLocks noChangeArrowheads="1"/>
          </p:cNvSpPr>
          <p:nvPr/>
        </p:nvSpPr>
        <p:spPr bwMode="auto">
          <a:xfrm>
            <a:off x="1443038" y="1114425"/>
            <a:ext cx="58737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00" b="0">
                <a:latin typeface="メイリオ" panose="020B0604030504040204" pitchFamily="50" charset="-128"/>
                <a:ea typeface="メイリオ" panose="020B0604030504040204" pitchFamily="50" charset="-128"/>
              </a:rPr>
              <a:t>気候変動シミュレーションにおける動的植生の影響</a:t>
            </a:r>
            <a:endParaRPr lang="en-US" altLang="ja-JP" sz="1800" b="0">
              <a:latin typeface="メイリオ" panose="020B0604030504040204" pitchFamily="50" charset="-128"/>
              <a:ea typeface="メイリオ" panose="020B0604030504040204" pitchFamily="50" charset="-128"/>
            </a:endParaRPr>
          </a:p>
          <a:p>
            <a:pPr algn="ctr">
              <a:spcBef>
                <a:spcPct val="0"/>
              </a:spcBef>
              <a:buFontTx/>
              <a:buNone/>
            </a:pPr>
            <a:r>
              <a:rPr lang="ja-JP" altLang="en-US" sz="1200" b="0">
                <a:latin typeface="メイリオ" panose="020B0604030504040204" pitchFamily="50" charset="-128"/>
                <a:ea typeface="メイリオ" panose="020B0604030504040204" pitchFamily="50" charset="-128"/>
              </a:rPr>
              <a:t>＠IPCC IS92a</a:t>
            </a:r>
            <a:r>
              <a:rPr lang="en-US" altLang="ja-JP" sz="1200" b="0">
                <a:latin typeface="メイリオ" panose="020B0604030504040204" pitchFamily="50" charset="-128"/>
                <a:ea typeface="メイリオ" panose="020B0604030504040204" pitchFamily="50" charset="-128"/>
              </a:rPr>
              <a:t>“</a:t>
            </a:r>
            <a:r>
              <a:rPr lang="ja-JP" altLang="en-US" sz="1200" b="0">
                <a:latin typeface="メイリオ" panose="020B0604030504040204" pitchFamily="50" charset="-128"/>
                <a:ea typeface="メイリオ" panose="020B0604030504040204" pitchFamily="50" charset="-128"/>
              </a:rPr>
              <a:t>Business as usual</a:t>
            </a:r>
            <a:r>
              <a:rPr lang="en-US" altLang="ja-JP" sz="1200" b="0">
                <a:latin typeface="メイリオ" panose="020B0604030504040204" pitchFamily="50" charset="-128"/>
                <a:ea typeface="メイリオ" panose="020B0604030504040204" pitchFamily="50" charset="-128"/>
              </a:rPr>
              <a:t>”</a:t>
            </a:r>
            <a:r>
              <a:rPr lang="ja-JP" altLang="en-US" sz="1200" b="0">
                <a:latin typeface="メイリオ" panose="020B0604030504040204" pitchFamily="50" charset="-128"/>
                <a:ea typeface="メイリオ" panose="020B0604030504040204" pitchFamily="50" charset="-128"/>
              </a:rPr>
              <a:t>炭素排出シナリオ</a:t>
            </a:r>
          </a:p>
        </p:txBody>
      </p:sp>
      <p:pic>
        <p:nvPicPr>
          <p:cNvPr id="19463" name="図 5">
            <a:extLst>
              <a:ext uri="{FF2B5EF4-FFF2-40B4-BE49-F238E27FC236}">
                <a16:creationId xmlns:a16="http://schemas.microsoft.com/office/drawing/2014/main" id="{B6039673-FCDA-E2AB-8ACD-B27685F3F8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6388" y="2000250"/>
            <a:ext cx="28416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図 6">
            <a:extLst>
              <a:ext uri="{FF2B5EF4-FFF2-40B4-BE49-F238E27FC236}">
                <a16:creationId xmlns:a16="http://schemas.microsoft.com/office/drawing/2014/main" id="{B1267A19-37A6-CE01-1D3C-FBDED54A1DE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48013" y="2000250"/>
            <a:ext cx="2838450"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図 7">
            <a:extLst>
              <a:ext uri="{FF2B5EF4-FFF2-40B4-BE49-F238E27FC236}">
                <a16:creationId xmlns:a16="http://schemas.microsoft.com/office/drawing/2014/main" id="{75B53EE4-8DAD-FFF4-665A-27DB8D8C440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83288" y="2009775"/>
            <a:ext cx="28416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正方形/長方形 11">
            <a:extLst>
              <a:ext uri="{FF2B5EF4-FFF2-40B4-BE49-F238E27FC236}">
                <a16:creationId xmlns:a16="http://schemas.microsoft.com/office/drawing/2014/main" id="{29AD46F2-563A-FDBF-BA82-BD0ED0CD71D3}"/>
              </a:ext>
            </a:extLst>
          </p:cNvPr>
          <p:cNvSpPr>
            <a:spLocks noChangeArrowheads="1"/>
          </p:cNvSpPr>
          <p:nvPr/>
        </p:nvSpPr>
        <p:spPr bwMode="auto">
          <a:xfrm>
            <a:off x="1458913" y="1700213"/>
            <a:ext cx="777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00" b="0">
                <a:solidFill>
                  <a:srgbClr val="00B050"/>
                </a:solidFill>
                <a:latin typeface="メイリオ" panose="020B0604030504040204" pitchFamily="50" charset="-128"/>
                <a:ea typeface="メイリオ" panose="020B0604030504040204" pitchFamily="50" charset="-128"/>
              </a:rPr>
              <a:t>気温</a:t>
            </a:r>
          </a:p>
        </p:txBody>
      </p:sp>
      <p:sp>
        <p:nvSpPr>
          <p:cNvPr id="19467" name="正方形/長方形 12">
            <a:extLst>
              <a:ext uri="{FF2B5EF4-FFF2-40B4-BE49-F238E27FC236}">
                <a16:creationId xmlns:a16="http://schemas.microsoft.com/office/drawing/2014/main" id="{B547BB6B-68B0-AB79-628A-B92225FFD133}"/>
              </a:ext>
            </a:extLst>
          </p:cNvPr>
          <p:cNvSpPr>
            <a:spLocks noChangeArrowheads="1"/>
          </p:cNvSpPr>
          <p:nvPr/>
        </p:nvSpPr>
        <p:spPr bwMode="auto">
          <a:xfrm>
            <a:off x="4043363" y="1697038"/>
            <a:ext cx="990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00" b="0">
                <a:solidFill>
                  <a:srgbClr val="00B050"/>
                </a:solidFill>
                <a:latin typeface="メイリオ" panose="020B0604030504040204" pitchFamily="50" charset="-128"/>
                <a:ea typeface="メイリオ" panose="020B0604030504040204" pitchFamily="50" charset="-128"/>
              </a:rPr>
              <a:t>降水量</a:t>
            </a:r>
          </a:p>
        </p:txBody>
      </p:sp>
      <p:sp>
        <p:nvSpPr>
          <p:cNvPr id="19468" name="正方形/長方形 13">
            <a:extLst>
              <a:ext uri="{FF2B5EF4-FFF2-40B4-BE49-F238E27FC236}">
                <a16:creationId xmlns:a16="http://schemas.microsoft.com/office/drawing/2014/main" id="{B597F441-8951-CB53-2330-924B49D6CF21}"/>
              </a:ext>
            </a:extLst>
          </p:cNvPr>
          <p:cNvSpPr>
            <a:spLocks noChangeArrowheads="1"/>
          </p:cNvSpPr>
          <p:nvPr/>
        </p:nvSpPr>
        <p:spPr bwMode="auto">
          <a:xfrm>
            <a:off x="6738938" y="1730375"/>
            <a:ext cx="14668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00" b="0">
                <a:solidFill>
                  <a:srgbClr val="00B050"/>
                </a:solidFill>
                <a:latin typeface="メイリオ" panose="020B0604030504040204" pitchFamily="50" charset="-128"/>
                <a:ea typeface="メイリオ" panose="020B0604030504040204" pitchFamily="50" charset="-128"/>
              </a:rPr>
              <a:t>植生炭素</a:t>
            </a:r>
          </a:p>
        </p:txBody>
      </p:sp>
      <p:sp>
        <p:nvSpPr>
          <p:cNvPr id="17" name="左中かっこ 16">
            <a:extLst>
              <a:ext uri="{FF2B5EF4-FFF2-40B4-BE49-F238E27FC236}">
                <a16:creationId xmlns:a16="http://schemas.microsoft.com/office/drawing/2014/main" id="{9F97E23E-4CC6-F337-DE10-209AD687EFDD}"/>
              </a:ext>
            </a:extLst>
          </p:cNvPr>
          <p:cNvSpPr/>
          <p:nvPr/>
        </p:nvSpPr>
        <p:spPr>
          <a:xfrm>
            <a:off x="865188" y="4284663"/>
            <a:ext cx="152400" cy="536575"/>
          </a:xfrm>
          <a:prstGeom prst="leftBrace">
            <a:avLst>
              <a:gd name="adj1" fmla="val 48333"/>
              <a:gd name="adj2"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lvl1pPr>
              <a:defRPr sz="1600" b="1">
                <a:solidFill>
                  <a:schemeClr val="tx1"/>
                </a:solidFill>
                <a:latin typeface="Nimbus Roman No9 L" pitchFamily="16" charset="0"/>
              </a:defRPr>
            </a:lvl1pPr>
            <a:lvl2pPr marL="742950" indent="-285750">
              <a:defRPr sz="1600" b="1">
                <a:solidFill>
                  <a:schemeClr val="tx1"/>
                </a:solidFill>
                <a:latin typeface="Nimbus Roman No9 L" pitchFamily="16" charset="0"/>
              </a:defRPr>
            </a:lvl2pPr>
            <a:lvl3pPr marL="1143000" indent="-228600">
              <a:defRPr sz="1600" b="1">
                <a:solidFill>
                  <a:schemeClr val="tx1"/>
                </a:solidFill>
                <a:latin typeface="Nimbus Roman No9 L" pitchFamily="16" charset="0"/>
              </a:defRPr>
            </a:lvl3pPr>
            <a:lvl4pPr marL="1600200" indent="-228600">
              <a:defRPr sz="1600" b="1">
                <a:solidFill>
                  <a:schemeClr val="tx1"/>
                </a:solidFill>
                <a:latin typeface="Nimbus Roman No9 L" pitchFamily="16" charset="0"/>
              </a:defRPr>
            </a:lvl4pPr>
            <a:lvl5pPr marL="2057400" indent="-228600">
              <a:defRPr sz="1600" b="1">
                <a:solidFill>
                  <a:schemeClr val="tx1"/>
                </a:solidFill>
                <a:latin typeface="Nimbus Roman No9 L" pitchFamily="16" charset="0"/>
              </a:defRPr>
            </a:lvl5pPr>
            <a:lvl6pPr marL="2514600" indent="-228600" eaLnBrk="0" fontAlgn="base" hangingPunct="0">
              <a:spcBef>
                <a:spcPct val="0"/>
              </a:spcBef>
              <a:spcAft>
                <a:spcPct val="0"/>
              </a:spcAft>
              <a:defRPr sz="1600" b="1">
                <a:solidFill>
                  <a:schemeClr val="tx1"/>
                </a:solidFill>
                <a:latin typeface="Nimbus Roman No9 L" pitchFamily="16" charset="0"/>
              </a:defRPr>
            </a:lvl6pPr>
            <a:lvl7pPr marL="2971800" indent="-228600" eaLnBrk="0" fontAlgn="base" hangingPunct="0">
              <a:spcBef>
                <a:spcPct val="0"/>
              </a:spcBef>
              <a:spcAft>
                <a:spcPct val="0"/>
              </a:spcAft>
              <a:defRPr sz="1600" b="1">
                <a:solidFill>
                  <a:schemeClr val="tx1"/>
                </a:solidFill>
                <a:latin typeface="Nimbus Roman No9 L" pitchFamily="16" charset="0"/>
              </a:defRPr>
            </a:lvl7pPr>
            <a:lvl8pPr marL="3429000" indent="-228600" eaLnBrk="0" fontAlgn="base" hangingPunct="0">
              <a:spcBef>
                <a:spcPct val="0"/>
              </a:spcBef>
              <a:spcAft>
                <a:spcPct val="0"/>
              </a:spcAft>
              <a:defRPr sz="1600" b="1">
                <a:solidFill>
                  <a:schemeClr val="tx1"/>
                </a:solidFill>
                <a:latin typeface="Nimbus Roman No9 L" pitchFamily="16" charset="0"/>
              </a:defRPr>
            </a:lvl8pPr>
            <a:lvl9pPr marL="3886200" indent="-228600" eaLnBrk="0" fontAlgn="base" hangingPunct="0">
              <a:spcBef>
                <a:spcPct val="0"/>
              </a:spcBef>
              <a:spcAft>
                <a:spcPct val="0"/>
              </a:spcAft>
              <a:defRPr sz="1600" b="1">
                <a:solidFill>
                  <a:schemeClr val="tx1"/>
                </a:solidFill>
                <a:latin typeface="Nimbus Roman No9 L" pitchFamily="16" charset="0"/>
              </a:defRPr>
            </a:lvl9pPr>
          </a:lstStyle>
          <a:p>
            <a:pPr algn="ctr">
              <a:defRPr/>
            </a:pPr>
            <a:endParaRPr kumimoji="1" lang="ja-JP" altLang="en-US" sz="1200" b="0">
              <a:latin typeface="メイリオ" panose="020B0604030504040204" pitchFamily="50" charset="-128"/>
              <a:ea typeface="メイリオ" panose="020B0604030504040204" pitchFamily="50" charset="-128"/>
            </a:endParaRPr>
          </a:p>
        </p:txBody>
      </p:sp>
      <p:sp>
        <p:nvSpPr>
          <p:cNvPr id="19470" name="正方形/長方形 17">
            <a:extLst>
              <a:ext uri="{FF2B5EF4-FFF2-40B4-BE49-F238E27FC236}">
                <a16:creationId xmlns:a16="http://schemas.microsoft.com/office/drawing/2014/main" id="{B8947BA7-7D2C-336D-9795-3FE8299203D7}"/>
              </a:ext>
            </a:extLst>
          </p:cNvPr>
          <p:cNvSpPr>
            <a:spLocks noChangeArrowheads="1"/>
          </p:cNvSpPr>
          <p:nvPr/>
        </p:nvSpPr>
        <p:spPr bwMode="auto">
          <a:xfrm>
            <a:off x="5033963" y="4191000"/>
            <a:ext cx="35671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600" b="0">
                <a:latin typeface="メイリオ" panose="020B0604030504040204" pitchFamily="50" charset="-128"/>
                <a:ea typeface="メイリオ" panose="020B0604030504040204" pitchFamily="50" charset="-128"/>
              </a:rPr>
              <a:t>アマゾン盆地において生じる大規模な植生崩壊が、この差の主な理由</a:t>
            </a:r>
          </a:p>
        </p:txBody>
      </p:sp>
      <p:pic>
        <p:nvPicPr>
          <p:cNvPr id="19471" name="Picture 16" descr="Photo of Prof Peter Cox">
            <a:extLst>
              <a:ext uri="{FF2B5EF4-FFF2-40B4-BE49-F238E27FC236}">
                <a16:creationId xmlns:a16="http://schemas.microsoft.com/office/drawing/2014/main" id="{5BF631B8-F6E0-B306-22CF-BD71B96BFD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5900" y="647700"/>
            <a:ext cx="896938"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2" name="矢印: 右 1">
            <a:extLst>
              <a:ext uri="{FF2B5EF4-FFF2-40B4-BE49-F238E27FC236}">
                <a16:creationId xmlns:a16="http://schemas.microsoft.com/office/drawing/2014/main" id="{221E7346-BD7A-9A8B-E44A-1422F18750B3}"/>
              </a:ext>
            </a:extLst>
          </p:cNvPr>
          <p:cNvSpPr>
            <a:spLocks noChangeArrowheads="1"/>
          </p:cNvSpPr>
          <p:nvPr/>
        </p:nvSpPr>
        <p:spPr bwMode="auto">
          <a:xfrm flipH="1">
            <a:off x="4471988" y="4338638"/>
            <a:ext cx="557212" cy="304800"/>
          </a:xfrm>
          <a:prstGeom prst="rightArrow">
            <a:avLst>
              <a:gd name="adj1" fmla="val 50000"/>
              <a:gd name="adj2" fmla="val 50053"/>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lIns="0" tIns="0" rIns="0" bIns="0">
            <a:spAutoFit/>
          </a:bodyPr>
          <a:lstStyle>
            <a:lvl1pPr defTabSz="828675">
              <a:spcBef>
                <a:spcPct val="20000"/>
              </a:spcBef>
              <a:buChar char="•"/>
              <a:tabLst>
                <a:tab pos="657225" algn="l"/>
                <a:tab pos="1312863" algn="l"/>
                <a:tab pos="1970088" algn="l"/>
                <a:tab pos="2627313" algn="l"/>
                <a:tab pos="3282950" algn="l"/>
                <a:tab pos="3940175" algn="l"/>
                <a:tab pos="4595813" algn="l"/>
              </a:tabLst>
              <a:defRPr sz="3200">
                <a:solidFill>
                  <a:schemeClr val="tx1"/>
                </a:solidFill>
                <a:latin typeface="Arial" panose="020B0604020202020204" pitchFamily="34" charset="0"/>
                <a:ea typeface="ＭＳ Ｐゴシック" panose="020B0600070205080204" pitchFamily="50" charset="-128"/>
              </a:defRPr>
            </a:lvl1pPr>
            <a:lvl2pPr marL="742950" indent="-285750" defTabSz="828675">
              <a:spcBef>
                <a:spcPct val="20000"/>
              </a:spcBef>
              <a:buChar char="–"/>
              <a:tabLst>
                <a:tab pos="657225" algn="l"/>
                <a:tab pos="1312863" algn="l"/>
                <a:tab pos="1970088" algn="l"/>
                <a:tab pos="2627313" algn="l"/>
                <a:tab pos="3282950" algn="l"/>
                <a:tab pos="3940175" algn="l"/>
                <a:tab pos="4595813" algn="l"/>
              </a:tabLst>
              <a:defRPr sz="2800">
                <a:solidFill>
                  <a:schemeClr val="tx1"/>
                </a:solidFill>
                <a:latin typeface="Arial" panose="020B0604020202020204" pitchFamily="34" charset="0"/>
                <a:ea typeface="ＭＳ Ｐゴシック" panose="020B0600070205080204" pitchFamily="50" charset="-128"/>
              </a:defRPr>
            </a:lvl2pPr>
            <a:lvl3pPr marL="1143000" indent="-228600" defTabSz="828675">
              <a:spcBef>
                <a:spcPct val="20000"/>
              </a:spcBef>
              <a:buChar char="•"/>
              <a:tabLst>
                <a:tab pos="657225" algn="l"/>
                <a:tab pos="1312863" algn="l"/>
                <a:tab pos="1970088" algn="l"/>
                <a:tab pos="2627313" algn="l"/>
                <a:tab pos="3282950" algn="l"/>
                <a:tab pos="3940175" algn="l"/>
                <a:tab pos="4595813" algn="l"/>
              </a:tabLst>
              <a:defRPr sz="2400">
                <a:solidFill>
                  <a:schemeClr val="tx1"/>
                </a:solidFill>
                <a:latin typeface="Arial" panose="020B0604020202020204" pitchFamily="34" charset="0"/>
                <a:ea typeface="ＭＳ Ｐゴシック" panose="020B0600070205080204" pitchFamily="50" charset="-128"/>
              </a:defRPr>
            </a:lvl3pPr>
            <a:lvl4pPr marL="16002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4pPr>
            <a:lvl5pPr marL="2057400" indent="-228600" defTabSz="828675">
              <a:spcBef>
                <a:spcPct val="20000"/>
              </a:spcBef>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5pPr>
            <a:lvl6pPr marL="25146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6pPr>
            <a:lvl7pPr marL="29718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7pPr>
            <a:lvl8pPr marL="34290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8pPr>
            <a:lvl9pPr marL="3886200" indent="-228600" defTabSz="828675" eaLnBrk="0" fontAlgn="base" hangingPunct="0">
              <a:spcBef>
                <a:spcPct val="20000"/>
              </a:spcBef>
              <a:spcAft>
                <a:spcPct val="0"/>
              </a:spcAft>
              <a:buChar char="»"/>
              <a:tabLst>
                <a:tab pos="657225" algn="l"/>
                <a:tab pos="1312863" algn="l"/>
                <a:tab pos="1970088" algn="l"/>
                <a:tab pos="2627313" algn="l"/>
                <a:tab pos="3282950" algn="l"/>
                <a:tab pos="3940175" algn="l"/>
                <a:tab pos="4595813" algn="l"/>
              </a:tabLst>
              <a:defRPr sz="2000">
                <a:solidFill>
                  <a:schemeClr val="tx1"/>
                </a:solidFill>
                <a:latin typeface="Arial" panose="020B0604020202020204" pitchFamily="34" charset="0"/>
                <a:ea typeface="ＭＳ Ｐゴシック" panose="020B0600070205080204" pitchFamily="50" charset="-128"/>
              </a:defRPr>
            </a:lvl9pPr>
          </a:lstStyle>
          <a:p>
            <a:pPr algn="ctr" eaLnBrk="1">
              <a:lnSpc>
                <a:spcPct val="116000"/>
              </a:lnSpc>
              <a:spcBef>
                <a:spcPct val="0"/>
              </a:spcBef>
              <a:buClr>
                <a:srgbClr val="000000"/>
              </a:buClr>
              <a:buSzPct val="45000"/>
              <a:buFont typeface="StarSymbol"/>
              <a:buNone/>
            </a:pPr>
            <a:endParaRPr lang="ja-JP" altLang="en-US" sz="1600">
              <a:latin typeface="Nimbus Roman No9 L" pitchFamily="16" charset="0"/>
              <a:ea typeface="HG Mincho Light J"/>
              <a:cs typeface="HG Mincho Light J"/>
            </a:endParaRPr>
          </a:p>
        </p:txBody>
      </p:sp>
      <p:sp>
        <p:nvSpPr>
          <p:cNvPr id="19473" name="タイトル 1">
            <a:extLst>
              <a:ext uri="{FF2B5EF4-FFF2-40B4-BE49-F238E27FC236}">
                <a16:creationId xmlns:a16="http://schemas.microsoft.com/office/drawing/2014/main" id="{B852C781-8C07-4E7C-5907-95435141C9EB}"/>
              </a:ext>
            </a:extLst>
          </p:cNvPr>
          <p:cNvSpPr txBox="1">
            <a:spLocks/>
          </p:cNvSpPr>
          <p:nvPr/>
        </p:nvSpPr>
        <p:spPr bwMode="auto">
          <a:xfrm>
            <a:off x="461963" y="5440363"/>
            <a:ext cx="8270875" cy="110331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000" b="0">
                <a:latin typeface="メイリオ" panose="020B0604030504040204" pitchFamily="50" charset="-128"/>
                <a:ea typeface="メイリオ" panose="020B0604030504040204" pitchFamily="50" charset="-128"/>
              </a:rPr>
              <a:t>気候変動に応じた、植生の機能に加えて、その地理分布も動的に取り扱うモデルとして</a:t>
            </a:r>
            <a:r>
              <a:rPr lang="en-US" altLang="ja-JP" sz="2000" b="0">
                <a:latin typeface="メイリオ" panose="020B0604030504040204" pitchFamily="50" charset="-128"/>
                <a:ea typeface="メイリオ" panose="020B0604030504040204" pitchFamily="50" charset="-128"/>
              </a:rPr>
              <a:t>Dynamic Global Vegetation Models (DGVMs;</a:t>
            </a:r>
            <a:r>
              <a:rPr lang="ja-JP" altLang="en-US" sz="2000" b="0">
                <a:latin typeface="メイリオ" panose="020B0604030504040204" pitchFamily="50" charset="-128"/>
                <a:ea typeface="メイリオ" panose="020B0604030504040204" pitchFamily="50" charset="-128"/>
              </a:rPr>
              <a:t>動的全球植生モデル</a:t>
            </a:r>
            <a:r>
              <a:rPr lang="en-US" altLang="ja-JP" sz="2000" b="0">
                <a:latin typeface="メイリオ" panose="020B0604030504040204" pitchFamily="50" charset="-128"/>
                <a:ea typeface="メイリオ" panose="020B0604030504040204" pitchFamily="50" charset="-128"/>
              </a:rPr>
              <a:t>)</a:t>
            </a:r>
            <a:r>
              <a:rPr lang="ja-JP" altLang="en-US" sz="2000" b="0">
                <a:latin typeface="メイリオ" panose="020B0604030504040204" pitchFamily="50" charset="-128"/>
                <a:ea typeface="メイリオ" panose="020B0604030504040204" pitchFamily="50" charset="-128"/>
              </a:rPr>
              <a:t>が勃興した。</a:t>
            </a:r>
            <a:endParaRPr lang="en-US" altLang="ja-JP" sz="2000" b="0">
              <a:latin typeface="メイリオ" panose="020B0604030504040204" pitchFamily="50" charset="-128"/>
              <a:ea typeface="メイリオ" panose="020B0604030504040204" pitchFamily="50" charset="-128"/>
            </a:endParaRP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ctr" defTabSz="828675" rtl="0" eaLnBrk="1" fontAlgn="base" latinLnBrk="0" hangingPunct="0">
          <a:lnSpc>
            <a:spcPct val="116000"/>
          </a:lnSpc>
          <a:spcBef>
            <a:spcPct val="0"/>
          </a:spcBef>
          <a:spcAft>
            <a:spcPct val="0"/>
          </a:spcAft>
          <a:buClr>
            <a:srgbClr val="000000"/>
          </a:buClr>
          <a:buSzPct val="45000"/>
          <a:buFont typeface="StarSymbol" charset="0"/>
          <a:buNone/>
          <a:tabLst>
            <a:tab pos="657225" algn="l"/>
            <a:tab pos="1312863" algn="l"/>
            <a:tab pos="1970088" algn="l"/>
            <a:tab pos="2627313" algn="l"/>
            <a:tab pos="3282950" algn="l"/>
            <a:tab pos="3940175" algn="l"/>
            <a:tab pos="4595813" algn="l"/>
          </a:tabLst>
          <a:defRPr kumimoji="0" lang="en-US" sz="1600" b="1" i="0" u="none" strike="noStrike" cap="none" normalizeH="0" baseline="0">
            <a:ln>
              <a:noFill/>
            </a:ln>
            <a:solidFill>
              <a:schemeClr val="tx1"/>
            </a:solidFill>
            <a:effectLst/>
            <a:latin typeface="Nimbus Roman No9 L" pitchFamily="16" charset="0"/>
            <a:ea typeface="HG Mincho Light J" charset="0"/>
            <a:cs typeface="HG Mincho Light J"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0" marR="0" indent="0" algn="ctr" defTabSz="828675" rtl="0" eaLnBrk="1" fontAlgn="base" latinLnBrk="0" hangingPunct="0">
          <a:lnSpc>
            <a:spcPct val="116000"/>
          </a:lnSpc>
          <a:spcBef>
            <a:spcPct val="0"/>
          </a:spcBef>
          <a:spcAft>
            <a:spcPct val="0"/>
          </a:spcAft>
          <a:buClr>
            <a:srgbClr val="000000"/>
          </a:buClr>
          <a:buSzPct val="45000"/>
          <a:buFont typeface="StarSymbol" charset="0"/>
          <a:buNone/>
          <a:tabLst>
            <a:tab pos="657225" algn="l"/>
            <a:tab pos="1312863" algn="l"/>
            <a:tab pos="1970088" algn="l"/>
            <a:tab pos="2627313" algn="l"/>
            <a:tab pos="3282950" algn="l"/>
            <a:tab pos="3940175" algn="l"/>
            <a:tab pos="4595813" algn="l"/>
          </a:tabLst>
          <a:defRPr kumimoji="0" lang="en-US" sz="1600" b="1" i="0" u="none" strike="noStrike" cap="none" normalizeH="0" baseline="0">
            <a:ln>
              <a:noFill/>
            </a:ln>
            <a:solidFill>
              <a:schemeClr val="tx1"/>
            </a:solidFill>
            <a:effectLst/>
            <a:latin typeface="Nimbus Roman No9 L" pitchFamily="16" charset="0"/>
            <a:ea typeface="HG Mincho Light J" charset="0"/>
            <a:cs typeface="HG Mincho Light J"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32572</TotalTime>
  <Words>9040</Words>
  <Application>Microsoft Office PowerPoint</Application>
  <PresentationFormat>画面に合わせる (4:3)</PresentationFormat>
  <Paragraphs>824</Paragraphs>
  <Slides>53</Slides>
  <Notes>43</Notes>
  <HiddenSlides>0</HiddenSlides>
  <MMClips>1</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53</vt:i4>
      </vt:variant>
    </vt:vector>
  </HeadingPairs>
  <TitlesOfParts>
    <vt:vector size="65" baseType="lpstr">
      <vt:lpstr>HGS教科書体</vt:lpstr>
      <vt:lpstr>Nimbus Roman No9 L</vt:lpstr>
      <vt:lpstr>Söhne</vt:lpstr>
      <vt:lpstr>StarSymbol</vt:lpstr>
      <vt:lpstr>メイリオ</vt:lpstr>
      <vt:lpstr>Arial</vt:lpstr>
      <vt:lpstr>Calibri</vt:lpstr>
      <vt:lpstr>PT Sans</vt:lpstr>
      <vt:lpstr>Segoe UI</vt:lpstr>
      <vt:lpstr>Times New Roman</vt:lpstr>
      <vt:lpstr>Blank Presentation</vt:lpstr>
      <vt:lpstr>ビットマップ イメージ</vt:lpstr>
      <vt:lpstr>PowerPoint プレゼンテーション</vt:lpstr>
      <vt:lpstr>講師略歴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バイオームの地理分布を実際に決めているのは、生物気候的な制限の植物機能型 (PFT; Plant Functional Type)ごとの差であることが一般的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Harvard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Moorcroft</dc:creator>
  <cp:lastModifiedBy>Hisashi Sato</cp:lastModifiedBy>
  <cp:revision>1428</cp:revision>
  <cp:lastPrinted>2009-03-03T23:49:43Z</cp:lastPrinted>
  <dcterms:created xsi:type="dcterms:W3CDTF">2009-03-16T17:15:21Z</dcterms:created>
  <dcterms:modified xsi:type="dcterms:W3CDTF">2023-11-11T07:05:39Z</dcterms:modified>
</cp:coreProperties>
</file>