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56"/>
  </p:notesMasterIdLst>
  <p:handoutMasterIdLst>
    <p:handoutMasterId r:id="rId57"/>
  </p:handoutMasterIdLst>
  <p:sldIdLst>
    <p:sldId id="365" r:id="rId2"/>
    <p:sldId id="428" r:id="rId3"/>
    <p:sldId id="742" r:id="rId4"/>
    <p:sldId id="415" r:id="rId5"/>
    <p:sldId id="416" r:id="rId6"/>
    <p:sldId id="414" r:id="rId7"/>
    <p:sldId id="419" r:id="rId8"/>
    <p:sldId id="443" r:id="rId9"/>
    <p:sldId id="417" r:id="rId10"/>
    <p:sldId id="425" r:id="rId11"/>
    <p:sldId id="413" r:id="rId12"/>
    <p:sldId id="418" r:id="rId13"/>
    <p:sldId id="445" r:id="rId14"/>
    <p:sldId id="743" r:id="rId15"/>
    <p:sldId id="447" r:id="rId16"/>
    <p:sldId id="448" r:id="rId17"/>
    <p:sldId id="449" r:id="rId18"/>
    <p:sldId id="407" r:id="rId19"/>
    <p:sldId id="409" r:id="rId20"/>
    <p:sldId id="454" r:id="rId21"/>
    <p:sldId id="744" r:id="rId22"/>
    <p:sldId id="364" r:id="rId23"/>
    <p:sldId id="367" r:id="rId24"/>
    <p:sldId id="426" r:id="rId25"/>
    <p:sldId id="377" r:id="rId26"/>
    <p:sldId id="453" r:id="rId27"/>
    <p:sldId id="450" r:id="rId28"/>
    <p:sldId id="745" r:id="rId29"/>
    <p:sldId id="439" r:id="rId30"/>
    <p:sldId id="440" r:id="rId31"/>
    <p:sldId id="441" r:id="rId32"/>
    <p:sldId id="442" r:id="rId33"/>
    <p:sldId id="746" r:id="rId34"/>
    <p:sldId id="383" r:id="rId35"/>
    <p:sldId id="386" r:id="rId36"/>
    <p:sldId id="675" r:id="rId37"/>
    <p:sldId id="387" r:id="rId38"/>
    <p:sldId id="388" r:id="rId39"/>
    <p:sldId id="389" r:id="rId40"/>
    <p:sldId id="390" r:id="rId41"/>
    <p:sldId id="391" r:id="rId42"/>
    <p:sldId id="420" r:id="rId43"/>
    <p:sldId id="421" r:id="rId44"/>
    <p:sldId id="747" r:id="rId45"/>
    <p:sldId id="429" r:id="rId46"/>
    <p:sldId id="430" r:id="rId47"/>
    <p:sldId id="432" r:id="rId48"/>
    <p:sldId id="433" r:id="rId49"/>
    <p:sldId id="434" r:id="rId50"/>
    <p:sldId id="436" r:id="rId51"/>
    <p:sldId id="748" r:id="rId52"/>
    <p:sldId id="394" r:id="rId53"/>
    <p:sldId id="395" r:id="rId54"/>
    <p:sldId id="396" r:id="rId55"/>
  </p:sldIdLst>
  <p:sldSz cx="12192000" cy="6858000"/>
  <p:notesSz cx="10234613" cy="7099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樹木の成長" id="{1878A84C-04B6-4FAC-993D-E8C19F72CFDF}">
          <p14:sldIdLst>
            <p14:sldId id="365"/>
            <p14:sldId id="428"/>
            <p14:sldId id="742"/>
            <p14:sldId id="415"/>
            <p14:sldId id="416"/>
            <p14:sldId id="414"/>
            <p14:sldId id="419"/>
            <p14:sldId id="443"/>
            <p14:sldId id="417"/>
            <p14:sldId id="425"/>
            <p14:sldId id="413"/>
            <p14:sldId id="418"/>
            <p14:sldId id="445"/>
            <p14:sldId id="743"/>
            <p14:sldId id="447"/>
            <p14:sldId id="448"/>
            <p14:sldId id="449"/>
            <p14:sldId id="407"/>
            <p14:sldId id="409"/>
            <p14:sldId id="454"/>
            <p14:sldId id="744"/>
            <p14:sldId id="364"/>
            <p14:sldId id="367"/>
            <p14:sldId id="426"/>
            <p14:sldId id="377"/>
            <p14:sldId id="453"/>
            <p14:sldId id="450"/>
            <p14:sldId id="745"/>
            <p14:sldId id="439"/>
            <p14:sldId id="440"/>
            <p14:sldId id="441"/>
            <p14:sldId id="442"/>
            <p14:sldId id="746"/>
            <p14:sldId id="383"/>
            <p14:sldId id="386"/>
            <p14:sldId id="675"/>
            <p14:sldId id="387"/>
            <p14:sldId id="388"/>
            <p14:sldId id="389"/>
            <p14:sldId id="390"/>
            <p14:sldId id="391"/>
            <p14:sldId id="420"/>
            <p14:sldId id="421"/>
            <p14:sldId id="747"/>
            <p14:sldId id="429"/>
            <p14:sldId id="430"/>
            <p14:sldId id="432"/>
            <p14:sldId id="433"/>
            <p14:sldId id="434"/>
            <p14:sldId id="436"/>
            <p14:sldId id="748"/>
            <p14:sldId id="394"/>
            <p14:sldId id="395"/>
            <p14:sldId id="39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00FF"/>
    <a:srgbClr val="990000"/>
    <a:srgbClr val="CCECFF"/>
    <a:srgbClr val="FFFFCC"/>
    <a:srgbClr val="CC3300"/>
    <a:srgbClr val="FF9933"/>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660B408-B3CF-4A94-85FC-2B1E0A45F4A2}" styleName="濃色スタイル 2 - アクセント 1/アクセント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000" autoAdjust="0"/>
    <p:restoredTop sz="77096" autoAdjust="0"/>
  </p:normalViewPr>
  <p:slideViewPr>
    <p:cSldViewPr snapToGrid="0">
      <p:cViewPr varScale="1">
        <p:scale>
          <a:sx n="113" d="100"/>
          <a:sy n="113" d="100"/>
        </p:scale>
        <p:origin x="100"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sato\Desktop\&#26032;&#35215;%20Microsoft%20Excel%20Workshee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spPr>
            <a:ln w="28575" cap="rnd">
              <a:noFill/>
              <a:round/>
            </a:ln>
            <a:effectLst/>
          </c:spPr>
          <c:marker>
            <c:symbol val="none"/>
          </c:marker>
          <c:cat>
            <c:strRef>
              <c:f>Sheet1!$A$2:$A$6</c:f>
              <c:strCache>
                <c:ptCount val="5"/>
                <c:pt idx="0">
                  <c:v>Boreal Forest</c:v>
                </c:pt>
                <c:pt idx="1">
                  <c:v>Temperate Forest</c:v>
                </c:pt>
                <c:pt idx="2">
                  <c:v>Tropical Forest</c:v>
                </c:pt>
                <c:pt idx="3">
                  <c:v>Grassland</c:v>
                </c:pt>
                <c:pt idx="4">
                  <c:v>Cropland</c:v>
                </c:pt>
              </c:strCache>
            </c:strRef>
          </c:cat>
          <c:val>
            <c:numRef>
              <c:f>Sheet1!$B$2:$B$6</c:f>
              <c:numCache>
                <c:formatCode>General</c:formatCode>
                <c:ptCount val="5"/>
                <c:pt idx="0">
                  <c:v>0.45</c:v>
                </c:pt>
                <c:pt idx="1">
                  <c:v>0.5</c:v>
                </c:pt>
                <c:pt idx="2">
                  <c:v>0.34000000000000052</c:v>
                </c:pt>
                <c:pt idx="3">
                  <c:v>0.35000000000000031</c:v>
                </c:pt>
                <c:pt idx="4">
                  <c:v>0.5</c:v>
                </c:pt>
              </c:numCache>
            </c:numRef>
          </c:val>
          <c:smooth val="0"/>
          <c:extLst>
            <c:ext xmlns:c16="http://schemas.microsoft.com/office/drawing/2014/chart" uri="{C3380CC4-5D6E-409C-BE32-E72D297353CC}">
              <c16:uniqueId val="{00000000-9988-4E17-A4CC-B71D5E203570}"/>
            </c:ext>
          </c:extLst>
        </c:ser>
        <c:ser>
          <c:idx val="1"/>
          <c:order val="1"/>
          <c:spPr>
            <a:ln w="28575" cap="rnd">
              <a:noFill/>
              <a:round/>
            </a:ln>
            <a:effectLst/>
          </c:spPr>
          <c:marker>
            <c:symbol val="none"/>
          </c:marker>
          <c:cat>
            <c:strRef>
              <c:f>Sheet1!$A$2:$A$6</c:f>
              <c:strCache>
                <c:ptCount val="5"/>
                <c:pt idx="0">
                  <c:v>Boreal Forest</c:v>
                </c:pt>
                <c:pt idx="1">
                  <c:v>Temperate Forest</c:v>
                </c:pt>
                <c:pt idx="2">
                  <c:v>Tropical Forest</c:v>
                </c:pt>
                <c:pt idx="3">
                  <c:v>Grassland</c:v>
                </c:pt>
                <c:pt idx="4">
                  <c:v>Cropland</c:v>
                </c:pt>
              </c:strCache>
            </c:strRef>
          </c:cat>
          <c:val>
            <c:numRef>
              <c:f>Sheet1!$C$2:$C$6</c:f>
              <c:numCache>
                <c:formatCode>General</c:formatCode>
                <c:ptCount val="5"/>
                <c:pt idx="0">
                  <c:v>0.23</c:v>
                </c:pt>
                <c:pt idx="1">
                  <c:v>0.4</c:v>
                </c:pt>
                <c:pt idx="2">
                  <c:v>0.12000000000000002</c:v>
                </c:pt>
                <c:pt idx="3">
                  <c:v>0.66000000000000103</c:v>
                </c:pt>
                <c:pt idx="4">
                  <c:v>0.65000000000000102</c:v>
                </c:pt>
              </c:numCache>
            </c:numRef>
          </c:val>
          <c:smooth val="0"/>
          <c:extLst>
            <c:ext xmlns:c16="http://schemas.microsoft.com/office/drawing/2014/chart" uri="{C3380CC4-5D6E-409C-BE32-E72D297353CC}">
              <c16:uniqueId val="{00000001-9988-4E17-A4CC-B71D5E203570}"/>
            </c:ext>
          </c:extLst>
        </c:ser>
        <c:ser>
          <c:idx val="2"/>
          <c:order val="2"/>
          <c:spPr>
            <a:ln w="28575" cap="rnd">
              <a:noFill/>
              <a:round/>
            </a:ln>
            <a:effectLst/>
          </c:spPr>
          <c:marker>
            <c:symbol val="dot"/>
            <c:size val="3"/>
            <c:spPr>
              <a:solidFill>
                <a:schemeClr val="accent3"/>
              </a:solidFill>
              <a:ln w="9525">
                <a:solidFill>
                  <a:schemeClr val="accent3"/>
                </a:solidFill>
              </a:ln>
              <a:effectLst/>
            </c:spPr>
          </c:marker>
          <c:cat>
            <c:strRef>
              <c:f>Sheet1!$A$2:$A$6</c:f>
              <c:strCache>
                <c:ptCount val="5"/>
                <c:pt idx="0">
                  <c:v>Boreal Forest</c:v>
                </c:pt>
                <c:pt idx="1">
                  <c:v>Temperate Forest</c:v>
                </c:pt>
                <c:pt idx="2">
                  <c:v>Tropical Forest</c:v>
                </c:pt>
                <c:pt idx="3">
                  <c:v>Grassland</c:v>
                </c:pt>
                <c:pt idx="4">
                  <c:v>Cropland</c:v>
                </c:pt>
              </c:strCache>
            </c:strRef>
          </c:cat>
          <c:val>
            <c:numRef>
              <c:f>Sheet1!$D$2:$D$6</c:f>
              <c:numCache>
                <c:formatCode>General</c:formatCode>
                <c:ptCount val="5"/>
                <c:pt idx="0">
                  <c:v>0.34000000000000052</c:v>
                </c:pt>
                <c:pt idx="1">
                  <c:v>0.45</c:v>
                </c:pt>
                <c:pt idx="2">
                  <c:v>0.23</c:v>
                </c:pt>
                <c:pt idx="3">
                  <c:v>0.505</c:v>
                </c:pt>
                <c:pt idx="4">
                  <c:v>0.58000000000000063</c:v>
                </c:pt>
              </c:numCache>
            </c:numRef>
          </c:val>
          <c:smooth val="0"/>
          <c:extLst>
            <c:ext xmlns:c16="http://schemas.microsoft.com/office/drawing/2014/chart" uri="{C3380CC4-5D6E-409C-BE32-E72D297353CC}">
              <c16:uniqueId val="{00000002-9988-4E17-A4CC-B71D5E203570}"/>
            </c:ext>
          </c:extLst>
        </c:ser>
        <c:dLbls>
          <c:showLegendKey val="0"/>
          <c:showVal val="0"/>
          <c:showCatName val="0"/>
          <c:showSerName val="0"/>
          <c:showPercent val="0"/>
          <c:showBubbleSize val="0"/>
        </c:dLbls>
        <c:hiLowLines>
          <c:spPr>
            <a:ln w="98425" cap="flat" cmpd="sng" algn="ctr">
              <a:solidFill>
                <a:schemeClr val="tx1">
                  <a:lumMod val="75000"/>
                  <a:lumOff val="25000"/>
                </a:schemeClr>
              </a:solidFill>
              <a:round/>
            </a:ln>
            <a:effectLst/>
          </c:spPr>
        </c:hiLowLines>
        <c:axId val="374884792"/>
        <c:axId val="718458920"/>
      </c:stockChart>
      <c:catAx>
        <c:axId val="37488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718458920"/>
        <c:crosses val="autoZero"/>
        <c:auto val="1"/>
        <c:lblAlgn val="ctr"/>
        <c:lblOffset val="100"/>
        <c:noMultiLvlLbl val="0"/>
      </c:catAx>
      <c:valAx>
        <c:axId val="718458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374884792"/>
        <c:crosses val="autoZero"/>
        <c:crossBetween val="between"/>
      </c:valAx>
      <c:spPr>
        <a:noFill/>
        <a:ln>
          <a:noFill/>
        </a:ln>
        <a:effectLst/>
      </c:spPr>
    </c:plotArea>
    <c:plotVisOnly val="1"/>
    <c:dispBlanksAs val="gap"/>
    <c:showDLblsOverMax val="0"/>
  </c:chart>
  <c:spPr>
    <a:solidFill>
      <a:schemeClr val="bg1"/>
    </a:solidFill>
    <a:ln w="15875" cap="flat" cmpd="sng" algn="ctr">
      <a:solidFill>
        <a:schemeClr val="tx1">
          <a:lumMod val="75000"/>
          <a:lumOff val="25000"/>
        </a:schemeClr>
      </a:solid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434999" cy="356198"/>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5797246" y="0"/>
            <a:ext cx="4434999" cy="356198"/>
          </a:xfrm>
          <a:prstGeom prst="rect">
            <a:avLst/>
          </a:prstGeom>
        </p:spPr>
        <p:txBody>
          <a:bodyPr vert="horz" lIns="99048" tIns="49524" rIns="99048" bIns="49524" rtlCol="0"/>
          <a:lstStyle>
            <a:lvl1pPr algn="r">
              <a:defRPr sz="1300"/>
            </a:lvl1pPr>
          </a:lstStyle>
          <a:p>
            <a:fld id="{767704E3-3FF7-420B-BF42-68FF06FAC958}" type="datetimeFigureOut">
              <a:rPr kumimoji="1" lang="ja-JP" altLang="en-US" smtClean="0"/>
              <a:pPr/>
              <a:t>2023/11/9</a:t>
            </a:fld>
            <a:endParaRPr kumimoji="1" lang="ja-JP" altLang="en-US"/>
          </a:p>
        </p:txBody>
      </p:sp>
      <p:sp>
        <p:nvSpPr>
          <p:cNvPr id="4" name="フッター プレースホルダー 3"/>
          <p:cNvSpPr>
            <a:spLocks noGrp="1"/>
          </p:cNvSpPr>
          <p:nvPr>
            <p:ph type="ftr" sz="quarter" idx="2"/>
          </p:nvPr>
        </p:nvSpPr>
        <p:spPr>
          <a:xfrm>
            <a:off x="0" y="6743103"/>
            <a:ext cx="4434999" cy="356197"/>
          </a:xfrm>
          <a:prstGeom prst="rect">
            <a:avLst/>
          </a:prstGeom>
        </p:spPr>
        <p:txBody>
          <a:bodyPr vert="horz" lIns="99048" tIns="49524" rIns="99048" bIns="49524"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5797246" y="6743103"/>
            <a:ext cx="4434999" cy="356197"/>
          </a:xfrm>
          <a:prstGeom prst="rect">
            <a:avLst/>
          </a:prstGeom>
        </p:spPr>
        <p:txBody>
          <a:bodyPr vert="horz" lIns="99048" tIns="49524" rIns="99048" bIns="49524" rtlCol="0" anchor="b"/>
          <a:lstStyle>
            <a:lvl1pPr algn="r">
              <a:defRPr sz="1300"/>
            </a:lvl1pPr>
          </a:lstStyle>
          <a:p>
            <a:fld id="{7E560657-C3AB-4F1E-9244-AC50CE845339}" type="slidenum">
              <a:rPr kumimoji="1" lang="ja-JP" altLang="en-US" smtClean="0"/>
              <a:pPr/>
              <a:t>‹#›</a:t>
            </a:fld>
            <a:endParaRPr kumimoji="1" lang="ja-JP" altLang="en-US"/>
          </a:p>
        </p:txBody>
      </p:sp>
    </p:spTree>
    <p:extLst>
      <p:ext uri="{BB962C8B-B14F-4D97-AF65-F5344CB8AC3E}">
        <p14:creationId xmlns:p14="http://schemas.microsoft.com/office/powerpoint/2010/main" val="2295890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434999" cy="356198"/>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5797246" y="0"/>
            <a:ext cx="4434999" cy="356198"/>
          </a:xfrm>
          <a:prstGeom prst="rect">
            <a:avLst/>
          </a:prstGeom>
        </p:spPr>
        <p:txBody>
          <a:bodyPr vert="horz" lIns="99048" tIns="49524" rIns="99048" bIns="49524" rtlCol="0"/>
          <a:lstStyle>
            <a:lvl1pPr algn="r">
              <a:defRPr sz="1300"/>
            </a:lvl1pPr>
          </a:lstStyle>
          <a:p>
            <a:fld id="{A613E6EE-0C76-4A76-AD77-64D5E58D8D77}" type="datetimeFigureOut">
              <a:rPr kumimoji="1" lang="ja-JP" altLang="en-US" smtClean="0"/>
              <a:pPr/>
              <a:t>2023/11/9</a:t>
            </a:fld>
            <a:endParaRPr kumimoji="1" lang="ja-JP" altLang="en-US"/>
          </a:p>
        </p:txBody>
      </p:sp>
      <p:sp>
        <p:nvSpPr>
          <p:cNvPr id="4" name="スライド イメージ プレースホルダー 3"/>
          <p:cNvSpPr>
            <a:spLocks noGrp="1" noRot="1" noChangeAspect="1"/>
          </p:cNvSpPr>
          <p:nvPr>
            <p:ph type="sldImg" idx="2"/>
          </p:nvPr>
        </p:nvSpPr>
        <p:spPr>
          <a:xfrm>
            <a:off x="2987675" y="887413"/>
            <a:ext cx="4259263" cy="2395537"/>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1023462" y="3416538"/>
            <a:ext cx="8187690" cy="2795350"/>
          </a:xfrm>
          <a:prstGeom prst="rect">
            <a:avLst/>
          </a:prstGeom>
        </p:spPr>
        <p:txBody>
          <a:bodyPr vert="horz" lIns="99048" tIns="49524" rIns="99048" bIns="4952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743103"/>
            <a:ext cx="4434999" cy="356197"/>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797246" y="6743103"/>
            <a:ext cx="4434999" cy="356197"/>
          </a:xfrm>
          <a:prstGeom prst="rect">
            <a:avLst/>
          </a:prstGeom>
        </p:spPr>
        <p:txBody>
          <a:bodyPr vert="horz" lIns="99048" tIns="49524" rIns="99048" bIns="49524" rtlCol="0" anchor="b"/>
          <a:lstStyle>
            <a:lvl1pPr algn="r">
              <a:defRPr sz="1300"/>
            </a:lvl1pPr>
          </a:lstStyle>
          <a:p>
            <a:fld id="{A9E288C7-ED0B-4AA5-894B-0260AA76BA45}" type="slidenum">
              <a:rPr kumimoji="1" lang="ja-JP" altLang="en-US" smtClean="0"/>
              <a:pPr/>
              <a:t>‹#›</a:t>
            </a:fld>
            <a:endParaRPr kumimoji="1" lang="ja-JP" altLang="en-US"/>
          </a:p>
        </p:txBody>
      </p:sp>
    </p:spTree>
    <p:extLst>
      <p:ext uri="{BB962C8B-B14F-4D97-AF65-F5344CB8AC3E}">
        <p14:creationId xmlns:p14="http://schemas.microsoft.com/office/powerpoint/2010/main" val="35275133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4800"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1</a:t>
            </a:fld>
            <a:endParaRPr kumimoji="1" lang="ja-JP" altLang="en-US" dirty="0"/>
          </a:p>
        </p:txBody>
      </p:sp>
    </p:spTree>
    <p:extLst>
      <p:ext uri="{BB962C8B-B14F-4D97-AF65-F5344CB8AC3E}">
        <p14:creationId xmlns:p14="http://schemas.microsoft.com/office/powerpoint/2010/main" val="2218777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ドイツ人研究者から、この本のコピーのリクエストをもらったことがあります。</a:t>
            </a:r>
            <a:endParaRPr kumimoji="1" lang="en-US" altLang="ja-JP" dirty="0"/>
          </a:p>
          <a:p>
            <a:r>
              <a:rPr kumimoji="1" lang="ja-JP" altLang="en-US" dirty="0"/>
              <a:t>当然、読めないはずなので、主要な式の番号と、各式で用いられている変数の定義をコピーと共に送りました。</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12</a:t>
            </a:fld>
            <a:endParaRPr kumimoji="1" lang="ja-JP" altLang="en-US"/>
          </a:p>
        </p:txBody>
      </p:sp>
    </p:spTree>
    <p:extLst>
      <p:ext uri="{BB962C8B-B14F-4D97-AF65-F5344CB8AC3E}">
        <p14:creationId xmlns:p14="http://schemas.microsoft.com/office/powerpoint/2010/main" val="299772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一本の木の中でも、鉛直方向に応じた光合成特性の勾配が見られる。</a:t>
            </a:r>
            <a:endParaRPr lang="en-US" altLang="ja-JP" dirty="0"/>
          </a:p>
          <a:p>
            <a:pPr eaLnBrk="1" hangingPunct="1"/>
            <a:endParaRPr lang="en-US" altLang="ja-JP" dirty="0"/>
          </a:p>
        </p:txBody>
      </p:sp>
    </p:spTree>
    <p:extLst>
      <p:ext uri="{BB962C8B-B14F-4D97-AF65-F5344CB8AC3E}">
        <p14:creationId xmlns:p14="http://schemas.microsoft.com/office/powerpoint/2010/main" val="1589037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メイリオ" panose="020B0604030504040204" pitchFamily="50" charset="-128"/>
                <a:ea typeface="メイリオ" panose="020B0604030504040204" pitchFamily="50" charset="-128"/>
              </a:rPr>
              <a:t>Resp</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は、</a:t>
            </a:r>
            <a:r>
              <a:rPr lang="en-US" altLang="ja-JP" dirty="0">
                <a:latin typeface="メイリオ" panose="020B0604030504040204" pitchFamily="50" charset="-128"/>
                <a:ea typeface="メイリオ" panose="020B0604030504040204" pitchFamily="50" charset="-128"/>
              </a:rPr>
              <a:t>Respiration</a:t>
            </a:r>
            <a:r>
              <a:rPr lang="ja-JP" altLang="en-US" dirty="0">
                <a:latin typeface="メイリオ" panose="020B0604030504040204" pitchFamily="50" charset="-128"/>
                <a:ea typeface="メイリオ" panose="020B0604030504040204" pitchFamily="50" charset="-128"/>
              </a:rPr>
              <a:t>を短縮したもの。念のため。</a:t>
            </a:r>
            <a:endParaRPr lang="en-US" altLang="ja-JP"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r>
              <a:rPr lang="ja-JP" altLang="en-US" dirty="0">
                <a:solidFill>
                  <a:schemeClr val="tx1"/>
                </a:solidFill>
                <a:latin typeface="メイリオ" panose="020B0604030504040204" pitchFamily="50" charset="-128"/>
                <a:ea typeface="メイリオ" panose="020B0604030504040204" pitchFamily="50" charset="-128"/>
              </a:rPr>
              <a:t>観測データから、維持呼吸と成長呼吸を区別することは難しい。</a:t>
            </a:r>
            <a:endParaRPr lang="en-US" altLang="ja-JP" dirty="0">
              <a:solidFill>
                <a:schemeClr val="tx1"/>
              </a:solidFill>
              <a:latin typeface="メイリオ" panose="020B0604030504040204" pitchFamily="50" charset="-128"/>
              <a:ea typeface="メイリオ" panose="020B0604030504040204" pitchFamily="50" charset="-128"/>
            </a:endParaRPr>
          </a:p>
          <a:p>
            <a:r>
              <a:rPr lang="ja-JP" altLang="en-US" dirty="0">
                <a:solidFill>
                  <a:schemeClr val="tx1"/>
                </a:solidFill>
                <a:latin typeface="メイリオ" panose="020B0604030504040204" pitchFamily="50" charset="-128"/>
                <a:ea typeface="メイリオ" panose="020B0604030504040204" pitchFamily="50" charset="-128"/>
              </a:rPr>
              <a:t>ただ、一気に展葉する時期などは、呼吸速度が一気に上昇する様子が観測されており、これは成長呼吸量の寄与によるものと思われる。</a:t>
            </a:r>
            <a:endParaRPr lang="en-US" altLang="ja-JP" dirty="0">
              <a:solidFill>
                <a:schemeClr val="tx1"/>
              </a:solidFill>
              <a:latin typeface="メイリオ" panose="020B0604030504040204" pitchFamily="50" charset="-128"/>
              <a:ea typeface="メイリオ" panose="020B0604030504040204" pitchFamily="50" charset="-128"/>
            </a:endParaRPr>
          </a:p>
          <a:p>
            <a:endParaRPr kumimoji="1" lang="en-US" altLang="ja-JP" dirty="0">
              <a:solidFill>
                <a:schemeClr val="tx1"/>
              </a:solidFill>
              <a:latin typeface="メイリオ" panose="020B0604030504040204" pitchFamily="50" charset="-128"/>
              <a:ea typeface="メイリオ" panose="020B0604030504040204" pitchFamily="50" charset="-128"/>
            </a:endParaRPr>
          </a:p>
          <a:p>
            <a:r>
              <a:rPr kumimoji="1" lang="en-US" altLang="ja-JP" dirty="0" err="1"/>
              <a:t>Pooter</a:t>
            </a:r>
            <a:r>
              <a:rPr kumimoji="1" lang="en-US" altLang="ja-JP" dirty="0"/>
              <a:t>, H. (1994). Construction costs and payback time of biomass: A whole plant perspective. A whole plant perspective on carbon-nitrogen interactions. J. Roy and E. </a:t>
            </a:r>
            <a:r>
              <a:rPr kumimoji="1" lang="en-US" altLang="ja-JP" dirty="0" err="1"/>
              <a:t>Garnier</a:t>
            </a:r>
            <a:r>
              <a:rPr kumimoji="1" lang="en-US" altLang="ja-JP" dirty="0"/>
              <a:t>. Hague, Netherlands, SPB Academic.</a:t>
            </a:r>
            <a:endParaRPr kumimoji="1" lang="ja-JP" altLang="en-US"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15</a:t>
            </a:fld>
            <a:endParaRPr kumimoji="1" lang="ja-JP" altLang="en-US"/>
          </a:p>
        </p:txBody>
      </p:sp>
    </p:spTree>
    <p:extLst>
      <p:ext uri="{BB962C8B-B14F-4D97-AF65-F5344CB8AC3E}">
        <p14:creationId xmlns:p14="http://schemas.microsoft.com/office/powerpoint/2010/main" val="2432627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オリジナル</a:t>
            </a:r>
            <a:r>
              <a:rPr kumimoji="1" lang="en-US" altLang="ja-JP" dirty="0"/>
              <a:t>Q10</a:t>
            </a:r>
            <a:r>
              <a:rPr kumimoji="1" lang="ja-JP" altLang="en-US" dirty="0"/>
              <a:t>式が典型的だが、モデルに入力するパラメーターには適正範囲があることに留意。</a:t>
            </a:r>
            <a:endParaRPr kumimoji="1" lang="en-US" altLang="ja-JP" dirty="0"/>
          </a:p>
          <a:p>
            <a:r>
              <a:rPr kumimoji="1" lang="en-US" altLang="ja-JP" dirty="0"/>
              <a:t>DGVM</a:t>
            </a:r>
            <a:r>
              <a:rPr kumimoji="1" lang="ja-JP" altLang="en-US" dirty="0" err="1"/>
              <a:t>のような</a:t>
            </a:r>
            <a:r>
              <a:rPr kumimoji="1" lang="ja-JP" altLang="en-US" dirty="0"/>
              <a:t>統合的なモデルにおいては、各プロセスモデルが非常識な挙動を生じさせないように、上の例のような「安全弁」を仕込んでおくことをお勧めする。</a:t>
            </a:r>
            <a:endParaRPr kumimoji="1" lang="en-US" altLang="ja-JP" dirty="0"/>
          </a:p>
          <a:p>
            <a:r>
              <a:rPr kumimoji="1" lang="ja-JP" altLang="en-US" dirty="0"/>
              <a:t>あと、どのような素過程モデルであれ、使用に際してはエクセル・</a:t>
            </a:r>
            <a:r>
              <a:rPr kumimoji="1" lang="en-US" altLang="ja-JP" dirty="0"/>
              <a:t>R</a:t>
            </a:r>
            <a:r>
              <a:rPr kumimoji="1" lang="ja-JP" altLang="en-US" dirty="0"/>
              <a:t>・マスマティカ何でも良いので、簡単な図を書かせて、それらの挙動を理解しておくこと。</a:t>
            </a:r>
            <a:endParaRPr kumimoji="1" lang="en-US" altLang="ja-JP" dirty="0"/>
          </a:p>
          <a:p>
            <a:r>
              <a:rPr kumimoji="1" lang="ja-JP" altLang="en-US" dirty="0"/>
              <a:t>これをサボると、あとあとで時間を浪費することになりがち（経験済み）。</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16</a:t>
            </a:fld>
            <a:endParaRPr kumimoji="1" lang="ja-JP" altLang="en-US"/>
          </a:p>
        </p:txBody>
      </p:sp>
    </p:spTree>
    <p:extLst>
      <p:ext uri="{BB962C8B-B14F-4D97-AF65-F5344CB8AC3E}">
        <p14:creationId xmlns:p14="http://schemas.microsoft.com/office/powerpoint/2010/main" val="1037079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窒素含量と維持呼吸速度との関係は、以下の文献が高頻度で引用される</a:t>
            </a:r>
            <a:endParaRPr kumimoji="1" lang="en-US" altLang="ja-JP" dirty="0"/>
          </a:p>
          <a:p>
            <a:pPr marR="0"/>
            <a:r>
              <a:rPr lang="en-US" altLang="ja-JP" sz="1800" dirty="0">
                <a:latin typeface="Calibri" panose="020F0502020204030204" pitchFamily="34" charset="0"/>
              </a:rPr>
              <a:t>Ryan, M. G. (1991). "Effects of </a:t>
            </a:r>
            <a:r>
              <a:rPr lang="en-US" altLang="ja-JP" sz="1800" dirty="0" err="1">
                <a:latin typeface="Calibri" panose="020F0502020204030204" pitchFamily="34" charset="0"/>
              </a:rPr>
              <a:t>cllimate</a:t>
            </a:r>
            <a:r>
              <a:rPr lang="en-US" altLang="ja-JP" sz="1800" dirty="0">
                <a:latin typeface="Calibri" panose="020F0502020204030204" pitchFamily="34" charset="0"/>
              </a:rPr>
              <a:t> change on plant respiration." </a:t>
            </a:r>
            <a:r>
              <a:rPr lang="en-US" altLang="ja-JP" sz="1800" u="sng" dirty="0">
                <a:latin typeface="Calibri" panose="020F0502020204030204" pitchFamily="34" charset="0"/>
              </a:rPr>
              <a:t>Ecological Applications </a:t>
            </a:r>
            <a:r>
              <a:rPr lang="en-US" altLang="ja-JP" sz="1800" b="1" u="sng" dirty="0">
                <a:latin typeface="Calibri" panose="020F0502020204030204" pitchFamily="34" charset="0"/>
              </a:rPr>
              <a:t>1(2): 157-167.</a:t>
            </a:r>
          </a:p>
          <a:p>
            <a:pPr marR="0"/>
            <a:r>
              <a:rPr lang="ja-JP" altLang="en-US" sz="1800" dirty="0">
                <a:latin typeface="Calibri" panose="020F0502020204030204" pitchFamily="34" charset="0"/>
              </a:rPr>
              <a:t>	</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17</a:t>
            </a:fld>
            <a:endParaRPr kumimoji="1" lang="ja-JP" altLang="en-US"/>
          </a:p>
        </p:txBody>
      </p:sp>
    </p:spTree>
    <p:extLst>
      <p:ext uri="{BB962C8B-B14F-4D97-AF65-F5344CB8AC3E}">
        <p14:creationId xmlns:p14="http://schemas.microsoft.com/office/powerpoint/2010/main" val="1253779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478"/>
            <a:r>
              <a:rPr lang="ja-JP" altLang="en-US" sz="1300" dirty="0"/>
              <a:t>もし同化エネルギーよりも栄養塩類が植物の成長を制限しているのであれば、その栄養塩類のアロケーションの方が重要となる。</a:t>
            </a:r>
          </a:p>
          <a:p>
            <a:r>
              <a:rPr kumimoji="1" lang="ja-JP" altLang="en-US" dirty="0"/>
              <a:t>花梗（かこう、</a:t>
            </a:r>
            <a:r>
              <a:rPr kumimoji="1" lang="en-US" altLang="ja-JP" dirty="0"/>
              <a:t>peduncle</a:t>
            </a:r>
            <a:r>
              <a:rPr kumimoji="1" lang="ja-JP" altLang="en-US" dirty="0"/>
              <a:t>）、または花柄（かへい）は、花序（受精後は果実）を支えるための茎</a:t>
            </a:r>
            <a:endParaRPr kumimoji="1" lang="en-US" altLang="ja-JP"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18</a:t>
            </a:fld>
            <a:endParaRPr kumimoji="1" lang="ja-JP" altLang="en-US"/>
          </a:p>
        </p:txBody>
      </p:sp>
    </p:spTree>
    <p:extLst>
      <p:ext uri="{BB962C8B-B14F-4D97-AF65-F5344CB8AC3E}">
        <p14:creationId xmlns:p14="http://schemas.microsoft.com/office/powerpoint/2010/main" val="401199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a:t>LPJ-DGVM</a:t>
            </a:r>
            <a:r>
              <a:rPr kumimoji="1" lang="ja-JP" altLang="en-US" dirty="0"/>
              <a:t>は、繁殖資源と言うことで</a:t>
            </a:r>
            <a:r>
              <a:rPr kumimoji="1" lang="en-US" altLang="ja-JP" dirty="0"/>
              <a:t>5</a:t>
            </a:r>
            <a:r>
              <a:rPr kumimoji="1" lang="ja-JP" altLang="en-US" dirty="0"/>
              <a:t>％天引きしている</a:t>
            </a:r>
          </a:p>
        </p:txBody>
      </p:sp>
      <p:sp>
        <p:nvSpPr>
          <p:cNvPr id="4" name="スライド番号プレースホルダ 3"/>
          <p:cNvSpPr>
            <a:spLocks noGrp="1"/>
          </p:cNvSpPr>
          <p:nvPr>
            <p:ph type="sldNum" sz="quarter" idx="10"/>
          </p:nvPr>
        </p:nvSpPr>
        <p:spPr/>
        <p:txBody>
          <a:bodyPr/>
          <a:lstStyle/>
          <a:p>
            <a:fld id="{A9E288C7-ED0B-4AA5-894B-0260AA76BA45}" type="slidenum">
              <a:rPr kumimoji="1" lang="ja-JP" altLang="en-US" smtClean="0"/>
              <a:pPr/>
              <a:t>19</a:t>
            </a:fld>
            <a:endParaRPr kumimoji="1" lang="ja-JP" altLang="en-US"/>
          </a:p>
        </p:txBody>
      </p:sp>
    </p:spTree>
    <p:extLst>
      <p:ext uri="{BB962C8B-B14F-4D97-AF65-F5344CB8AC3E}">
        <p14:creationId xmlns:p14="http://schemas.microsoft.com/office/powerpoint/2010/main" val="1649238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以下の記事がなかなか参考になります</a:t>
            </a:r>
            <a:endParaRPr kumimoji="1" lang="en-US" altLang="ja-JP" dirty="0"/>
          </a:p>
          <a:p>
            <a:r>
              <a:rPr kumimoji="1" lang="en-US" altLang="ja-JP" dirty="0"/>
              <a:t>https://www.forestry.jp/publish/ForSci/BackNo/sk65/65.pdf</a:t>
            </a:r>
          </a:p>
          <a:p>
            <a:endParaRPr kumimoji="1" lang="en-US" altLang="ja-JP" dirty="0"/>
          </a:p>
          <a:p>
            <a:r>
              <a:rPr kumimoji="1" lang="ja-JP" altLang="en-US" dirty="0"/>
              <a:t>「</a:t>
            </a:r>
            <a:r>
              <a:rPr lang="ja-JP" altLang="en-US" sz="1300" dirty="0">
                <a:solidFill>
                  <a:srgbClr val="FF0000"/>
                </a:solidFill>
                <a:latin typeface="メイリオ" panose="020B0604030504040204" pitchFamily="50" charset="-128"/>
                <a:ea typeface="メイリオ" panose="020B0604030504040204" pitchFamily="50" charset="-128"/>
              </a:rPr>
              <a:t>森林生態系のNPPの3～7割</a:t>
            </a:r>
            <a:r>
              <a:rPr kumimoji="1" lang="ja-JP" altLang="en-US" dirty="0"/>
              <a:t>」はこの記事から取っています。元文献は示されてませんし、裏は取ってません。でも根の研究者の平野さんが書いているので多分信用できる。</a:t>
            </a:r>
            <a:endParaRPr kumimoji="1" lang="en-US" altLang="ja-JP" dirty="0"/>
          </a:p>
          <a:p>
            <a:endParaRPr kumimoji="1" lang="en-US" altLang="ja-JP" dirty="0"/>
          </a:p>
          <a:p>
            <a:r>
              <a:rPr kumimoji="1" lang="en-US" altLang="ja-JP" dirty="0"/>
              <a:t>LPJ-DGVM</a:t>
            </a:r>
            <a:r>
              <a:rPr kumimoji="1" lang="ja-JP" altLang="en-US" dirty="0"/>
              <a:t>では、辺材→心材の回転率をたしか</a:t>
            </a:r>
            <a:r>
              <a:rPr kumimoji="1" lang="en-US" altLang="ja-JP" dirty="0"/>
              <a:t>5</a:t>
            </a:r>
            <a:r>
              <a:rPr kumimoji="1" lang="ja-JP" altLang="en-US" dirty="0"/>
              <a:t>％</a:t>
            </a:r>
            <a:r>
              <a:rPr kumimoji="1" lang="en-US" altLang="ja-JP" dirty="0"/>
              <a:t>/</a:t>
            </a:r>
            <a:r>
              <a:rPr kumimoji="1" lang="ja-JP" altLang="en-US" dirty="0"/>
              <a:t>年とか仮定している。当初、</a:t>
            </a:r>
            <a:r>
              <a:rPr kumimoji="1" lang="en-US" altLang="ja-JP" dirty="0"/>
              <a:t>SEIB</a:t>
            </a:r>
            <a:r>
              <a:rPr kumimoji="1" lang="ja-JP" altLang="en-US" dirty="0"/>
              <a:t>も同じ仮定を入れていたが、高齢木がバンバン死んでしまうので、外した。個体ベースモデルに、こういう仮定を入れると挙動がおかしくなる。</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20</a:t>
            </a:fld>
            <a:endParaRPr kumimoji="1" lang="ja-JP" altLang="en-US"/>
          </a:p>
        </p:txBody>
      </p:sp>
    </p:spTree>
    <p:extLst>
      <p:ext uri="{BB962C8B-B14F-4D97-AF65-F5344CB8AC3E}">
        <p14:creationId xmlns:p14="http://schemas.microsoft.com/office/powerpoint/2010/main" val="1751722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300" dirty="0"/>
              <a:t>JSPP</a:t>
            </a:r>
            <a:r>
              <a:rPr lang="ja-JP" altLang="en-US" sz="1300" dirty="0"/>
              <a:t>サイエンス・アドバイザー 勝見允行さんの記事</a:t>
            </a:r>
            <a:endParaRPr lang="en-US" altLang="ja-JP" sz="1300" dirty="0"/>
          </a:p>
          <a:p>
            <a:r>
              <a:rPr lang="en-US" altLang="ja-JP" sz="1300" dirty="0"/>
              <a:t>https://jspp.org/hiroba/q_and_a/detail.html?id=1854&amp;key=1854&amp;target=number</a:t>
            </a:r>
          </a:p>
          <a:p>
            <a:endParaRPr lang="en-US" altLang="ja-JP" sz="1300" dirty="0"/>
          </a:p>
          <a:p>
            <a:r>
              <a:rPr lang="ja-JP" altLang="en-US" sz="1300" dirty="0"/>
              <a:t>樹木の幹（茎）や枝は若いときは一番外側は表皮で覆われその下に皮層という組織があります。この形態は草本植物でも同じです。樹木は形成層の活動によって内側に木部、外側に篩部を形成して肥大成長を続けます。その結果、表皮と皮層組織は裂けてしまい樹幹から剥離脱落してしまいます。したがって、木本植物ではうんと若い幹や枝でなければ、表皮は存在しません。これに代わってコルク組織が形成されて樹幹を保護することになります。形成層からできた篩部（２次篩部）の内部中程にコルク形成層というのができて、その活動で外側にコルク組織と内側にコルク皮層を作り出します。この３つはまとめて周皮と呼ばれ、薄い層です。周皮の外側の細胞は細胞壁は肥厚し、細胞は死んで、固い組織に代わります。この部分を外樹皮と呼んでいます。内樹皮は周皮の内側の生きた篩部の部分を指します。この部分は光合成産物などを輸送する篩管が機能していますので、傷がつけば植物にとって大きなダメージを与えることになります。コルク形成層は一度できたらいつまでも機能しているわけではなく、やがて機能を失い、代わりに新しいコルク形成層が篩部内にできて活動をはじめます。古いコルク層は外樹皮の一部になっていきます。このように、外樹皮は通常何層もの古いコルク組織と生きていない古い篩部とから構成されています。幹の肥大成長とともに、外樹皮には亀裂が入りやがて脱落していきます。脱落のパターンは種によって特徴があります。脱落した直後の木肌は新しい周皮のもので、赤紫のような色合いをしていることが多いようです。</a:t>
            </a:r>
            <a:endParaRPr kumimoji="1" lang="ja-JP" altLang="en-US"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22</a:t>
            </a:fld>
            <a:endParaRPr kumimoji="1" lang="ja-JP" altLang="en-US"/>
          </a:p>
        </p:txBody>
      </p:sp>
    </p:spTree>
    <p:extLst>
      <p:ext uri="{BB962C8B-B14F-4D97-AF65-F5344CB8AC3E}">
        <p14:creationId xmlns:p14="http://schemas.microsoft.com/office/powerpoint/2010/main" val="883084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23</a:t>
            </a:fld>
            <a:endParaRPr kumimoji="1" lang="ja-JP" altLang="en-US"/>
          </a:p>
        </p:txBody>
      </p:sp>
    </p:spTree>
    <p:extLst>
      <p:ext uri="{BB962C8B-B14F-4D97-AF65-F5344CB8AC3E}">
        <p14:creationId xmlns:p14="http://schemas.microsoft.com/office/powerpoint/2010/main" val="999565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ja-JP" altLang="en-US" dirty="0"/>
              <a:t>一般に、最低二回の現存量推定によって幹現存量の変化を測定するが、温帯林の場合は年輪を使う事もできる。</a:t>
            </a:r>
            <a:endParaRPr kumimoji="1" lang="en-US" altLang="ja-JP" dirty="0"/>
          </a:p>
          <a:p>
            <a:r>
              <a:rPr kumimoji="1" lang="ja-JP" altLang="en-US" dirty="0"/>
              <a:t>大きな木本の場合には、一般に相対生長関係を用いる。</a:t>
            </a:r>
            <a:endParaRPr kumimoji="1" lang="en-US" altLang="ja-JP" dirty="0"/>
          </a:p>
          <a:p>
            <a:endParaRPr kumimoji="1" lang="en-US" altLang="ja-JP" dirty="0"/>
          </a:p>
          <a:p>
            <a:r>
              <a:rPr kumimoji="1" lang="ja-JP" altLang="en-US" dirty="0"/>
              <a:t>森林生態学</a:t>
            </a:r>
            <a:r>
              <a:rPr kumimoji="1" lang="en-US" altLang="ja-JP" dirty="0"/>
              <a:t>(</a:t>
            </a:r>
            <a:r>
              <a:rPr kumimoji="1" lang="ja-JP" altLang="en-US" dirty="0"/>
              <a:t>現代の生態学</a:t>
            </a:r>
            <a:r>
              <a:rPr kumimoji="1" lang="en-US" altLang="ja-JP" dirty="0"/>
              <a:t>)_P234</a:t>
            </a:r>
            <a:endParaRPr kumimoji="1" lang="ja-JP" altLang="en-US" dirty="0"/>
          </a:p>
        </p:txBody>
      </p:sp>
    </p:spTree>
    <p:extLst>
      <p:ext uri="{BB962C8B-B14F-4D97-AF65-F5344CB8AC3E}">
        <p14:creationId xmlns:p14="http://schemas.microsoft.com/office/powerpoint/2010/main" val="2078501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dirty="0"/>
              <a:t>OPTIONAL</a:t>
            </a:r>
          </a:p>
          <a:p>
            <a:pPr eaLnBrk="1" hangingPunct="1"/>
            <a:endParaRPr lang="en-US" altLang="ja-JP" dirty="0"/>
          </a:p>
          <a:p>
            <a:pPr eaLnBrk="1" hangingPunct="1"/>
            <a:r>
              <a:rPr lang="ja-JP" altLang="en-US" dirty="0"/>
              <a:t>図：森林生態学</a:t>
            </a:r>
            <a:r>
              <a:rPr lang="en-US" altLang="ja-JP" dirty="0"/>
              <a:t>(</a:t>
            </a:r>
            <a:r>
              <a:rPr lang="ja-JP" altLang="en-US" dirty="0"/>
              <a:t>岩坪</a:t>
            </a:r>
            <a:r>
              <a:rPr lang="en-US" altLang="ja-JP" dirty="0"/>
              <a:t>)_P98</a:t>
            </a:r>
          </a:p>
          <a:p>
            <a:pPr eaLnBrk="1" hangingPunct="1"/>
            <a:endParaRPr lang="en-US" altLang="ja-JP" dirty="0"/>
          </a:p>
          <a:p>
            <a:pPr eaLnBrk="1" hangingPunct="1"/>
            <a:r>
              <a:rPr lang="ja-JP" altLang="en-US" dirty="0"/>
              <a:t>自然間引きに関する法則。単層の立体構造をもつ植物個体群において、初期密度が十分大きくて、成長とともに盛んに自然間引きが起こっている場合、このような経験則が一般に成立する。</a:t>
            </a:r>
            <a:endParaRPr lang="en-US" altLang="ja-JP" dirty="0"/>
          </a:p>
          <a:p>
            <a:pPr eaLnBrk="1" hangingPunct="1"/>
            <a:endParaRPr lang="en-US" altLang="ja-JP" dirty="0"/>
          </a:p>
          <a:p>
            <a:pPr eaLnBrk="1" hangingPunct="1"/>
            <a:r>
              <a:rPr lang="ja-JP" altLang="en-US" dirty="0"/>
              <a:t>啓林館</a:t>
            </a:r>
            <a:r>
              <a:rPr lang="en-US" altLang="ja-JP" dirty="0"/>
              <a:t>[</a:t>
            </a:r>
            <a:r>
              <a:rPr lang="ja-JP" altLang="en-US" dirty="0"/>
              <a:t>生物</a:t>
            </a:r>
            <a:r>
              <a:rPr lang="en-US" altLang="ja-JP" dirty="0"/>
              <a:t>II</a:t>
            </a:r>
            <a:r>
              <a:rPr lang="ja-JP" altLang="en-US" dirty="0"/>
              <a:t>　改訂版</a:t>
            </a:r>
            <a:r>
              <a:rPr lang="en-US" altLang="ja-JP" dirty="0"/>
              <a:t>]</a:t>
            </a:r>
            <a:r>
              <a:rPr lang="ja-JP" altLang="en-US" dirty="0"/>
              <a:t>の説明</a:t>
            </a:r>
          </a:p>
          <a:p>
            <a:pPr eaLnBrk="1" hangingPunct="1"/>
            <a:endParaRPr lang="ja-JP" altLang="en-US" dirty="0"/>
          </a:p>
          <a:p>
            <a:pPr eaLnBrk="1" hangingPunct="1"/>
            <a:r>
              <a:rPr lang="ja-JP" altLang="en-US" dirty="0"/>
              <a:t>植物の１個体の大きさには可塑性が大きく，高密度になるほど，個々の個体に対する資源配分量（栄養塩類や水分，光など）は少なくなるため，生育初期の平均個体重は密度に関わりなく等しくても，生育の経過と共に平均個体重は低密度の方が高密度よりも大きくなっていく。この現象は競争－密度効果（</a:t>
            </a:r>
            <a:r>
              <a:rPr lang="en-US" altLang="ja-JP" dirty="0"/>
              <a:t>C-D</a:t>
            </a:r>
            <a:r>
              <a:rPr lang="ja-JP" altLang="en-US" dirty="0"/>
              <a:t>効果），単位面積あたりの収量（植物体の重量）から見た場合は</a:t>
            </a:r>
            <a:r>
              <a:rPr lang="ja-JP" altLang="en-US" b="1" dirty="0"/>
              <a:t>収量－密度効果</a:t>
            </a:r>
            <a:r>
              <a:rPr lang="ja-JP" altLang="en-US" dirty="0"/>
              <a:t>と呼ばれている。収量は，生育の経過に伴い，どのような密度であろうとも差がなくなり，最終的には一定の上限値に達するのが普通である。この現象を</a:t>
            </a:r>
            <a:r>
              <a:rPr lang="ja-JP" altLang="en-US" b="1" dirty="0">
                <a:solidFill>
                  <a:srgbClr val="FF0000"/>
                </a:solidFill>
              </a:rPr>
              <a:t>最終収量一定の法則</a:t>
            </a:r>
            <a:r>
              <a:rPr lang="ja-JP" altLang="en-US" dirty="0"/>
              <a:t>という。</a:t>
            </a:r>
          </a:p>
          <a:p>
            <a:pPr eaLnBrk="1" hangingPunct="1"/>
            <a:endParaRPr lang="ja-JP" altLang="en-US" dirty="0"/>
          </a:p>
          <a:p>
            <a:pPr eaLnBrk="1" hangingPunct="1"/>
            <a:r>
              <a:rPr lang="ja-JP" altLang="en-US" dirty="0"/>
              <a:t>高密度で成長を始めた植物個体群の場合，個々の個体の生物量の増加に伴って，捕食ではない枯死個体が増えていく場合がある。このようにして，結果的に密度を低下させる枯死を</a:t>
            </a:r>
            <a:r>
              <a:rPr lang="ja-JP" altLang="en-US" b="1" dirty="0"/>
              <a:t>自己間引き</a:t>
            </a:r>
            <a:r>
              <a:rPr lang="ja-JP" altLang="en-US" dirty="0"/>
              <a:t>という。空いた空間は残存個体が成長して占めるようになり，最終収量一定となろうとするので，密度の減少によって個々の個体は大きくなっていく。この時，横軸に密度の対数を，縦軸に１個体あたりの重量の対数をとると，－</a:t>
            </a:r>
            <a:r>
              <a:rPr lang="en-US" altLang="ja-JP" dirty="0"/>
              <a:t>3/2</a:t>
            </a:r>
            <a:r>
              <a:rPr lang="ja-JP" altLang="en-US" dirty="0"/>
              <a:t>を傾きとする直線が得られる。この状況は，小さくても大きくても相似形となる個体で構成される個体群を考えると理解しやすいだろう。密度は２次元，重量は３次元と言えるからである。したがって，この法則は，森林や草地などの陸上植物群落だけでなく，海藻類や固着性貝類，ある特定の環境下の魚類などにも当てはまることになる。</a:t>
            </a:r>
          </a:p>
          <a:p>
            <a:pPr eaLnBrk="1" hangingPunct="1"/>
            <a:endParaRPr lang="ja-JP" altLang="en-US" dirty="0"/>
          </a:p>
        </p:txBody>
      </p:sp>
    </p:spTree>
    <p:extLst>
      <p:ext uri="{BB962C8B-B14F-4D97-AF65-F5344CB8AC3E}">
        <p14:creationId xmlns:p14="http://schemas.microsoft.com/office/powerpoint/2010/main" val="592498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ct val="0"/>
              </a:spcBef>
              <a:buNone/>
            </a:pPr>
            <a:r>
              <a:rPr lang="ja-JP" altLang="en-US" sz="1300" i="1" dirty="0">
                <a:latin typeface="メイリオ" panose="020B0604030504040204" pitchFamily="50" charset="-128"/>
                <a:ea typeface="メイリオ" panose="020B0604030504040204" pitchFamily="50" charset="-128"/>
              </a:rPr>
              <a:t>右図の実線は、近似された次の関数</a:t>
            </a:r>
            <a:endParaRPr lang="en-US" altLang="ja-JP" sz="1300" i="1" dirty="0">
              <a:latin typeface="メイリオ" panose="020B0604030504040204" pitchFamily="50" charset="-128"/>
              <a:ea typeface="メイリオ" panose="020B0604030504040204" pitchFamily="50" charset="-128"/>
            </a:endParaRPr>
          </a:p>
          <a:p>
            <a:pPr>
              <a:spcBef>
                <a:spcPct val="0"/>
              </a:spcBef>
              <a:buNone/>
            </a:pPr>
            <a:r>
              <a:rPr lang="en-US" altLang="ja-JP" sz="1300" i="1" dirty="0">
                <a:latin typeface="メイリオ" panose="020B0604030504040204" pitchFamily="50" charset="-128"/>
                <a:ea typeface="メイリオ" panose="020B0604030504040204" pitchFamily="50" charset="-128"/>
              </a:rPr>
              <a:t>CL</a:t>
            </a:r>
            <a:r>
              <a:rPr lang="en-US" altLang="ja-JP" sz="1300" dirty="0">
                <a:latin typeface="メイリオ" panose="020B0604030504040204" pitchFamily="50" charset="-128"/>
                <a:ea typeface="メイリオ" panose="020B0604030504040204" pitchFamily="50" charset="-128"/>
              </a:rPr>
              <a:t> = 192.4 × </a:t>
            </a:r>
            <a:r>
              <a:rPr lang="en-US" altLang="ja-JP" sz="1300" i="1" dirty="0">
                <a:latin typeface="メイリオ" panose="020B0604030504040204" pitchFamily="50" charset="-128"/>
                <a:ea typeface="メイリオ" panose="020B0604030504040204" pitchFamily="50" charset="-128"/>
              </a:rPr>
              <a:t>ρ</a:t>
            </a:r>
            <a:r>
              <a:rPr lang="en-US" altLang="ja-JP" sz="1300" baseline="30000" dirty="0">
                <a:latin typeface="メイリオ" panose="020B0604030504040204" pitchFamily="50" charset="-128"/>
                <a:ea typeface="メイリオ" panose="020B0604030504040204" pitchFamily="50" charset="-128"/>
              </a:rPr>
              <a:t>-0.45</a:t>
            </a:r>
          </a:p>
          <a:p>
            <a:pPr>
              <a:spcBef>
                <a:spcPct val="0"/>
              </a:spcBef>
              <a:buNone/>
            </a:pPr>
            <a:r>
              <a:rPr lang="en-US" altLang="ja-JP" sz="1300" i="1" dirty="0">
                <a:latin typeface="メイリオ" panose="020B0604030504040204" pitchFamily="50" charset="-128"/>
                <a:ea typeface="メイリオ" panose="020B0604030504040204" pitchFamily="50" charset="-128"/>
              </a:rPr>
              <a:t>CL</a:t>
            </a:r>
            <a:r>
              <a:rPr lang="ja-JP" altLang="en-US" sz="1300" i="1" dirty="0">
                <a:latin typeface="メイリオ" panose="020B0604030504040204" pitchFamily="50" charset="-128"/>
                <a:ea typeface="メイリオ" panose="020B0604030504040204" pitchFamily="50" charset="-128"/>
              </a:rPr>
              <a:t>は</a:t>
            </a:r>
            <a:r>
              <a:rPr lang="en-US" altLang="ja-JP" sz="1300" i="1" dirty="0">
                <a:latin typeface="メイリオ" panose="020B0604030504040204" pitchFamily="50" charset="-128"/>
                <a:ea typeface="メイリオ" panose="020B0604030504040204" pitchFamily="50" charset="-128"/>
              </a:rPr>
              <a:t> </a:t>
            </a:r>
            <a:r>
              <a:rPr lang="ja-JP" altLang="en-US" sz="1300" dirty="0">
                <a:latin typeface="メイリオ" panose="020B0604030504040204" pitchFamily="50" charset="-128"/>
                <a:ea typeface="メイリオ" panose="020B0604030504040204" pitchFamily="50" charset="-128"/>
              </a:rPr>
              <a:t>平均樹冠長（</a:t>
            </a:r>
            <a:r>
              <a:rPr lang="en-US" altLang="ja-JP" sz="1300" dirty="0">
                <a:latin typeface="メイリオ" panose="020B0604030504040204" pitchFamily="50" charset="-128"/>
                <a:ea typeface="メイリオ" panose="020B0604030504040204" pitchFamily="50" charset="-128"/>
              </a:rPr>
              <a:t>m</a:t>
            </a:r>
            <a:r>
              <a:rPr lang="ja-JP" altLang="en-US" sz="1300" dirty="0">
                <a:latin typeface="メイリオ" panose="020B0604030504040204" pitchFamily="50" charset="-128"/>
                <a:ea typeface="メイリオ" panose="020B0604030504040204" pitchFamily="50" charset="-128"/>
              </a:rPr>
              <a:t>）、</a:t>
            </a:r>
            <a:r>
              <a:rPr lang="en-US" altLang="ja-JP" sz="1300" i="1" dirty="0">
                <a:latin typeface="メイリオ" panose="020B0604030504040204" pitchFamily="50" charset="-128"/>
                <a:ea typeface="メイリオ" panose="020B0604030504040204" pitchFamily="50" charset="-128"/>
              </a:rPr>
              <a:t>ρ</a:t>
            </a:r>
            <a:r>
              <a:rPr lang="ja-JP" altLang="en-US" sz="1300" i="1" dirty="0">
                <a:latin typeface="メイリオ" panose="020B0604030504040204" pitchFamily="50" charset="-128"/>
                <a:ea typeface="メイリオ" panose="020B0604030504040204" pitchFamily="50" charset="-128"/>
              </a:rPr>
              <a:t>は</a:t>
            </a:r>
            <a:r>
              <a:rPr lang="ja-JP" altLang="en-US" sz="1300" dirty="0">
                <a:latin typeface="メイリオ" panose="020B0604030504040204" pitchFamily="50" charset="-128"/>
                <a:ea typeface="メイリオ" panose="020B0604030504040204" pitchFamily="50" charset="-128"/>
              </a:rPr>
              <a:t>林分密度（</a:t>
            </a:r>
            <a:r>
              <a:rPr lang="en-US" altLang="ja-JP" sz="1300" dirty="0">
                <a:latin typeface="メイリオ" panose="020B0604030504040204" pitchFamily="50" charset="-128"/>
                <a:ea typeface="メイリオ" panose="020B0604030504040204" pitchFamily="50" charset="-128"/>
              </a:rPr>
              <a:t>n/ha</a:t>
            </a:r>
            <a:r>
              <a:rPr lang="ja-JP" altLang="en-US" sz="1300" dirty="0">
                <a:latin typeface="メイリオ" panose="020B0604030504040204" pitchFamily="50" charset="-128"/>
                <a:ea typeface="メイリオ" panose="020B0604030504040204" pitchFamily="50" charset="-128"/>
              </a:rPr>
              <a:t>）</a:t>
            </a:r>
            <a:endParaRPr lang="en-US" altLang="ja-JP" sz="1300" dirty="0">
              <a:latin typeface="メイリオ" panose="020B0604030504040204" pitchFamily="50" charset="-128"/>
              <a:ea typeface="メイリオ" panose="020B0604030504040204" pitchFamily="50" charset="-128"/>
            </a:endParaRPr>
          </a:p>
          <a:p>
            <a:pPr>
              <a:spcBef>
                <a:spcPct val="0"/>
              </a:spcBef>
              <a:buNone/>
            </a:pPr>
            <a:endParaRPr lang="en-US" altLang="ja-JP" sz="13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1400" dirty="0"/>
              <a:t>熱帯林が鉛直方向に長い樹冠をつくらない適応的説明は、一般的に栄養塩の少ない環境に成立しているために、その木本において、もっとも光環境の良い場所に葉群を集中して分布させるという戦略が適応的であったため？</a:t>
            </a:r>
            <a:endParaRPr lang="en-US" altLang="ja-JP" sz="1400" dirty="0"/>
          </a:p>
          <a:p>
            <a:pPr>
              <a:spcBef>
                <a:spcPct val="0"/>
              </a:spcBef>
              <a:buNone/>
            </a:pPr>
            <a:endParaRPr lang="ja-JP" altLang="en-US" sz="1300"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25</a:t>
            </a:fld>
            <a:endParaRPr kumimoji="1" lang="ja-JP" altLang="en-US"/>
          </a:p>
        </p:txBody>
      </p:sp>
    </p:spTree>
    <p:extLst>
      <p:ext uri="{BB962C8B-B14F-4D97-AF65-F5344CB8AC3E}">
        <p14:creationId xmlns:p14="http://schemas.microsoft.com/office/powerpoint/2010/main" val="1163497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出典：熱帯林の生態</a:t>
            </a:r>
            <a:r>
              <a:rPr kumimoji="1" lang="en-US" altLang="ja-JP" dirty="0"/>
              <a:t>(</a:t>
            </a:r>
            <a:r>
              <a:rPr kumimoji="1" lang="ja-JP" altLang="en-US" dirty="0"/>
              <a:t>吉良</a:t>
            </a:r>
            <a:r>
              <a:rPr kumimoji="1" lang="en-US" altLang="ja-JP" dirty="0"/>
              <a:t>)_P138</a:t>
            </a:r>
          </a:p>
          <a:p>
            <a:r>
              <a:rPr kumimoji="1" lang="ja-JP" altLang="en-US" dirty="0"/>
              <a:t>ただし、この図は、幹の呼吸速度を過大に評価していると批判されているので、あくまでも模式図</a:t>
            </a:r>
            <a:r>
              <a:rPr kumimoji="1" lang="en-US" altLang="ja-JP" dirty="0"/>
              <a:t>(Pattern Diagram)</a:t>
            </a:r>
            <a:r>
              <a:rPr kumimoji="1" lang="ja-JP" altLang="en-US" dirty="0"/>
              <a:t>と考えるべき</a:t>
            </a:r>
          </a:p>
        </p:txBody>
      </p:sp>
    </p:spTree>
    <p:extLst>
      <p:ext uri="{BB962C8B-B14F-4D97-AF65-F5344CB8AC3E}">
        <p14:creationId xmlns:p14="http://schemas.microsoft.com/office/powerpoint/2010/main" val="1781698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出典：熱帯林の生態</a:t>
            </a:r>
            <a:r>
              <a:rPr kumimoji="1" lang="en-US" altLang="ja-JP" dirty="0"/>
              <a:t>(</a:t>
            </a:r>
            <a:r>
              <a:rPr kumimoji="1" lang="ja-JP" altLang="en-US" dirty="0"/>
              <a:t>吉良</a:t>
            </a:r>
            <a:r>
              <a:rPr kumimoji="1" lang="en-US" altLang="ja-JP" dirty="0"/>
              <a:t>)_P138</a:t>
            </a:r>
          </a:p>
          <a:p>
            <a:r>
              <a:rPr kumimoji="1" lang="ja-JP" altLang="en-US" dirty="0"/>
              <a:t>ただし、この図は、幹の呼吸速度を過大に評価していると批判されているので、あくまでも模式図</a:t>
            </a:r>
            <a:r>
              <a:rPr kumimoji="1" lang="en-US" altLang="ja-JP" dirty="0"/>
              <a:t>(Pattern Diagram)</a:t>
            </a:r>
            <a:r>
              <a:rPr kumimoji="1" lang="ja-JP" altLang="en-US" dirty="0"/>
              <a:t>と考えるべき</a:t>
            </a:r>
          </a:p>
        </p:txBody>
      </p:sp>
    </p:spTree>
    <p:extLst>
      <p:ext uri="{BB962C8B-B14F-4D97-AF65-F5344CB8AC3E}">
        <p14:creationId xmlns:p14="http://schemas.microsoft.com/office/powerpoint/2010/main" val="751336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ja-JP" altLang="en-US" dirty="0"/>
              <a:t>リターに含まれる可溶性有機物は、基本的に糖類（単糖やオリゴ糖）・フェノール類（タンニンなど）・炭化水素・グリセド</a:t>
            </a:r>
            <a:endParaRPr kumimoji="1" lang="en-US" altLang="ja-JP" dirty="0"/>
          </a:p>
          <a:p>
            <a:endParaRPr kumimoji="1" lang="en-US" altLang="ja-JP" dirty="0"/>
          </a:p>
          <a:p>
            <a:r>
              <a:rPr kumimoji="1" lang="ja-JP" altLang="en-US" dirty="0"/>
              <a:t>メタン発酵においては、地中の</a:t>
            </a:r>
            <a:r>
              <a:rPr kumimoji="1" lang="en-US" altLang="ja-JP" dirty="0"/>
              <a:t>CO2</a:t>
            </a:r>
            <a:r>
              <a:rPr kumimoji="1" lang="ja-JP" altLang="en-US" dirty="0"/>
              <a:t>が有機酸を用いて還元される</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29</a:t>
            </a:fld>
            <a:endParaRPr kumimoji="1" lang="ja-JP" altLang="en-US"/>
          </a:p>
        </p:txBody>
      </p:sp>
    </p:spTree>
    <p:extLst>
      <p:ext uri="{BB962C8B-B14F-4D97-AF65-F5344CB8AC3E}">
        <p14:creationId xmlns:p14="http://schemas.microsoft.com/office/powerpoint/2010/main" val="2650738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分解の初期段階には水溶性物質の殆どが微生物の生理的な作用を受けずに溶脱し、これに伴って重量減少が起きる。</a:t>
            </a:r>
            <a:endParaRPr lang="en-US" altLang="ja-JP" dirty="0"/>
          </a:p>
          <a:p>
            <a:pPr defTabSz="990478">
              <a:defRPr/>
            </a:pPr>
            <a:r>
              <a:rPr kumimoji="1" lang="ja-JP" altLang="en-US" dirty="0"/>
              <a:t>特に葉リターには水溶性物質が多く含まれる（ヨーロッパアカマツの落葉で</a:t>
            </a:r>
            <a:r>
              <a:rPr kumimoji="1" lang="en-US" altLang="ja-JP" dirty="0"/>
              <a:t>7</a:t>
            </a:r>
            <a:r>
              <a:rPr kumimoji="1" lang="ja-JP" altLang="en-US" dirty="0"/>
              <a:t>％、ハンノキの落葉では</a:t>
            </a:r>
            <a:r>
              <a:rPr kumimoji="1" lang="en-US" altLang="ja-JP" dirty="0"/>
              <a:t>30</a:t>
            </a:r>
            <a:r>
              <a:rPr kumimoji="1" lang="ja-JP" altLang="en-US" dirty="0"/>
              <a:t>％という報告あり）</a:t>
            </a:r>
            <a:endParaRPr kumimoji="1" lang="en-US" altLang="ja-JP" dirty="0"/>
          </a:p>
          <a:p>
            <a:endParaRPr kumimoji="1" lang="en-US" altLang="ja-JP" dirty="0"/>
          </a:p>
          <a:p>
            <a:pPr defTabSz="990478">
              <a:defRPr/>
            </a:pPr>
            <a:r>
              <a:rPr lang="ja-JP" altLang="en-US" sz="1300" dirty="0"/>
              <a:t>ガラクタン、キシランなどは、植物細胞壁に含まれていて、水に対して不溶性のセルロースを除く多糖類の総称。ヘミセルロースと総称される。</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30</a:t>
            </a:fld>
            <a:endParaRPr kumimoji="1" lang="ja-JP" altLang="en-US"/>
          </a:p>
        </p:txBody>
      </p:sp>
    </p:spTree>
    <p:extLst>
      <p:ext uri="{BB962C8B-B14F-4D97-AF65-F5344CB8AC3E}">
        <p14:creationId xmlns:p14="http://schemas.microsoft.com/office/powerpoint/2010/main" val="3321391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この図は割愛可能</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31</a:t>
            </a:fld>
            <a:endParaRPr kumimoji="1" lang="ja-JP" altLang="en-US"/>
          </a:p>
        </p:txBody>
      </p:sp>
    </p:spTree>
    <p:extLst>
      <p:ext uri="{BB962C8B-B14F-4D97-AF65-F5344CB8AC3E}">
        <p14:creationId xmlns:p14="http://schemas.microsoft.com/office/powerpoint/2010/main" val="916767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τ</a:t>
            </a:r>
            <a:r>
              <a:rPr kumimoji="1" lang="ja-JP" altLang="en-US" dirty="0"/>
              <a:t>は</a:t>
            </a:r>
            <a:r>
              <a:rPr kumimoji="1" lang="en-US" altLang="ja-JP" dirty="0"/>
              <a:t>10</a:t>
            </a:r>
            <a:r>
              <a:rPr kumimoji="1" lang="ja-JP" altLang="en-US" dirty="0"/>
              <a:t>℃における半減期、</a:t>
            </a:r>
            <a:r>
              <a:rPr kumimoji="1" lang="en-US" altLang="ja-JP" dirty="0"/>
              <a:t>g(T)</a:t>
            </a:r>
            <a:r>
              <a:rPr kumimoji="1" lang="ja-JP" altLang="en-US" dirty="0"/>
              <a:t>は、基準温度付近では、</a:t>
            </a:r>
            <a:r>
              <a:rPr kumimoji="1" lang="en-US" altLang="ja-JP" dirty="0"/>
              <a:t>Q10</a:t>
            </a:r>
            <a:r>
              <a:rPr kumimoji="1" lang="ja-JP" altLang="en-US" dirty="0"/>
              <a:t>モデルと近い挙動を示す。</a:t>
            </a:r>
            <a:endParaRPr kumimoji="1" lang="en-US" altLang="ja-JP" dirty="0"/>
          </a:p>
          <a:p>
            <a:r>
              <a:rPr kumimoji="1" lang="ja-JP" altLang="en-US" dirty="0"/>
              <a:t>・土壌有機物の分解を扱う、もう少し詳細なモデルとしては</a:t>
            </a:r>
            <a:r>
              <a:rPr kumimoji="1" lang="en-US" altLang="ja-JP" dirty="0" err="1"/>
              <a:t>RothC</a:t>
            </a:r>
            <a:r>
              <a:rPr kumimoji="1" lang="ja-JP" altLang="en-US" dirty="0"/>
              <a:t>モデルが有名。ただ、全球モデルではこの程度の扱いが精一杯。</a:t>
            </a:r>
            <a:endParaRPr kumimoji="1" lang="en-US" altLang="ja-JP" dirty="0"/>
          </a:p>
          <a:p>
            <a:r>
              <a:rPr kumimoji="1" lang="ja-JP" altLang="en-US" dirty="0"/>
              <a:t>・そもそも実際の土壌サンプルから、</a:t>
            </a:r>
            <a:r>
              <a:rPr kumimoji="1" lang="en-US" altLang="ja-JP" dirty="0" err="1"/>
              <a:t>SOMn</a:t>
            </a:r>
            <a:r>
              <a:rPr kumimoji="1" lang="ja-JP" altLang="en-US" dirty="0"/>
              <a:t>の各画分の炭素含量を推定することは困難（少なくとも私は例を知らない）。</a:t>
            </a:r>
            <a:endParaRPr kumimoji="1" lang="en-US" altLang="ja-JP"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32</a:t>
            </a:fld>
            <a:endParaRPr kumimoji="1" lang="ja-JP" altLang="en-US"/>
          </a:p>
        </p:txBody>
      </p:sp>
    </p:spTree>
    <p:extLst>
      <p:ext uri="{BB962C8B-B14F-4D97-AF65-F5344CB8AC3E}">
        <p14:creationId xmlns:p14="http://schemas.microsoft.com/office/powerpoint/2010/main" val="1181588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割愛可能</a:t>
            </a:r>
            <a:endParaRPr kumimoji="1" lang="en-US" altLang="ja-JP" dirty="0"/>
          </a:p>
          <a:p>
            <a:endParaRPr kumimoji="1" lang="en-US" altLang="ja-JP" dirty="0"/>
          </a:p>
          <a:p>
            <a:r>
              <a:rPr kumimoji="1" lang="ja-JP" altLang="en-US" dirty="0"/>
              <a:t>これは、あくまでも</a:t>
            </a:r>
            <a:r>
              <a:rPr kumimoji="1" lang="en-US" altLang="ja-JP" dirty="0"/>
              <a:t>1</a:t>
            </a:r>
            <a:r>
              <a:rPr kumimoji="1" lang="ja-JP" altLang="en-US" dirty="0" err="1"/>
              <a:t>つの</a:t>
            </a:r>
            <a:r>
              <a:rPr kumimoji="1" lang="ja-JP" altLang="en-US" dirty="0"/>
              <a:t>整理の方法。このモデルで考えることが困難なケースも多々あります。</a:t>
            </a:r>
            <a:endParaRPr kumimoji="1" lang="en-US" altLang="ja-JP" dirty="0"/>
          </a:p>
          <a:p>
            <a:endParaRPr kumimoji="1" lang="en-US" altLang="ja-JP" dirty="0"/>
          </a:p>
          <a:p>
            <a:r>
              <a:rPr kumimoji="1" lang="ja-JP" altLang="en-US" dirty="0"/>
              <a:t>左の図は、誤解を生じさせやすい。一般に、</a:t>
            </a:r>
            <a:r>
              <a:rPr kumimoji="1" lang="en-US" altLang="ja-JP" dirty="0"/>
              <a:t>Competition</a:t>
            </a:r>
            <a:r>
              <a:rPr kumimoji="1" lang="ja-JP" altLang="en-US" dirty="0"/>
              <a:t>タイプは陽樹、</a:t>
            </a:r>
            <a:r>
              <a:rPr kumimoji="1" lang="en-US" altLang="ja-JP" dirty="0"/>
              <a:t>Stress</a:t>
            </a:r>
            <a:r>
              <a:rPr kumimoji="1" lang="ja-JP" altLang="en-US" dirty="0"/>
              <a:t>タイプは陰樹、</a:t>
            </a:r>
            <a:r>
              <a:rPr kumimoji="1" lang="en-US" altLang="ja-JP" dirty="0"/>
              <a:t>Ruderal</a:t>
            </a:r>
            <a:r>
              <a:rPr kumimoji="1" lang="ja-JP" altLang="en-US" dirty="0"/>
              <a:t>タイプは草本。</a:t>
            </a:r>
            <a:endParaRPr kumimoji="1" lang="en-US" altLang="ja-JP" dirty="0"/>
          </a:p>
          <a:p>
            <a:endParaRPr kumimoji="1" lang="en-US" altLang="ja-JP" dirty="0"/>
          </a:p>
          <a:p>
            <a:r>
              <a:rPr kumimoji="1" lang="ja-JP" altLang="en-US" dirty="0"/>
              <a:t>臨床環境学</a:t>
            </a:r>
            <a:r>
              <a:rPr kumimoji="1" lang="en-US" altLang="ja-JP" dirty="0"/>
              <a:t>, </a:t>
            </a:r>
            <a:r>
              <a:rPr kumimoji="1" lang="ja-JP" altLang="en-US" dirty="0"/>
              <a:t>名古屋大学出版会 </a:t>
            </a:r>
            <a:r>
              <a:rPr kumimoji="1" lang="en-US" altLang="ja-JP" dirty="0"/>
              <a:t>(2014)</a:t>
            </a:r>
            <a:r>
              <a:rPr kumimoji="1" lang="ja-JP" altLang="en-US" dirty="0" err="1"/>
              <a:t>、</a:t>
            </a:r>
            <a:r>
              <a:rPr kumimoji="1" lang="en-US" altLang="ja-JP" dirty="0"/>
              <a:t>2</a:t>
            </a:r>
            <a:r>
              <a:rPr kumimoji="1" lang="ja-JP" altLang="en-US" dirty="0"/>
              <a:t>章</a:t>
            </a:r>
            <a:r>
              <a:rPr kumimoji="1" lang="en-US" altLang="ja-JP" dirty="0"/>
              <a:t>1</a:t>
            </a:r>
            <a:r>
              <a:rPr kumimoji="1" lang="ja-JP" altLang="en-US" dirty="0"/>
              <a:t>節「産業革命以前の環境問題」より：</a:t>
            </a:r>
          </a:p>
          <a:p>
            <a:r>
              <a:rPr kumimoji="1" lang="ja-JP" altLang="en-US" dirty="0"/>
              <a:t>これら大型草食動物は，地表面の革本を摂食することで，山火事の発生頻度を下げるという機能を果たしてきた．先の沼地土壌コアの記録によると約</a:t>
            </a:r>
            <a:r>
              <a:rPr kumimoji="1" lang="en-US" altLang="ja-JP" dirty="0"/>
              <a:t>4.1</a:t>
            </a:r>
            <a:r>
              <a:rPr kumimoji="1" lang="ja-JP" altLang="en-US" dirty="0"/>
              <a:t>万年前に糞生菌の胞子量が激減した直後に，炭質粒子量とイネ科草本の花粉量とが急増している．これは，これまで大型動物によって食べられていた革本が残存するようになり ，これが燃焼の拡大を助けることで山火事の頻度が急増したことを示している．</a:t>
            </a:r>
          </a:p>
          <a:p>
            <a:r>
              <a:rPr kumimoji="1" lang="ja-JP" altLang="en-US" dirty="0"/>
              <a:t>このような自然発生による山火事の増加と，おそらくは人間による野焼きも手伝い，元々この地域を広く覆っていた雨緑樹林（乾季に落葉し，雨季に葉をつける樹木林）は徐々に姿を消し，山火事に適応した生理的特性を持つ硬葉樹種（ユーカリなど）から構成される森林へと置き換えられていった．</a:t>
            </a:r>
          </a:p>
          <a:p>
            <a:endParaRPr kumimoji="1" lang="ja-JP" altLang="en-US"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34</a:t>
            </a:fld>
            <a:endParaRPr kumimoji="1" lang="ja-JP" altLang="en-US"/>
          </a:p>
        </p:txBody>
      </p:sp>
    </p:spTree>
    <p:extLst>
      <p:ext uri="{BB962C8B-B14F-4D97-AF65-F5344CB8AC3E}">
        <p14:creationId xmlns:p14="http://schemas.microsoft.com/office/powerpoint/2010/main" val="537030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478">
              <a:defRPr/>
            </a:pPr>
            <a:r>
              <a:rPr lang="ja-JP" altLang="en-US" dirty="0"/>
              <a:t>例：クロトウヒの松か</a:t>
            </a:r>
            <a:r>
              <a:rPr lang="ja-JP" altLang="en-US" dirty="0" err="1"/>
              <a:t>さ</a:t>
            </a:r>
            <a:r>
              <a:rPr lang="ja-JP" altLang="en-US" dirty="0"/>
              <a:t>（山火事後に</a:t>
            </a:r>
            <a:r>
              <a:rPr lang="ja-JP" altLang="en-US" dirty="0" err="1"/>
              <a:t>かさが</a:t>
            </a:r>
            <a:r>
              <a:rPr lang="ja-JP" altLang="en-US" dirty="0"/>
              <a:t>ひらいて種子を放出する）</a:t>
            </a:r>
          </a:p>
          <a:p>
            <a:endParaRPr kumimoji="1" lang="ja-JP" altLang="en-US"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35</a:t>
            </a:fld>
            <a:endParaRPr kumimoji="1" lang="ja-JP" altLang="en-US"/>
          </a:p>
        </p:txBody>
      </p:sp>
    </p:spTree>
    <p:extLst>
      <p:ext uri="{BB962C8B-B14F-4D97-AF65-F5344CB8AC3E}">
        <p14:creationId xmlns:p14="http://schemas.microsoft.com/office/powerpoint/2010/main" val="1838924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太陽定数は、本当は季節変化するが、</a:t>
            </a:r>
            <a:r>
              <a:rPr lang="ja-JP" altLang="en-US" sz="1300" dirty="0"/>
              <a:t>その変化量は</a:t>
            </a:r>
            <a:r>
              <a:rPr lang="en-US" altLang="ja-JP" sz="1300" dirty="0"/>
              <a:t>0.1%</a:t>
            </a:r>
            <a:r>
              <a:rPr lang="ja-JP" altLang="en-US" sz="1300" dirty="0"/>
              <a:t>程度なので無視される事が多い。</a:t>
            </a:r>
            <a:endParaRPr lang="en-US" altLang="ja-JP" sz="1300" dirty="0"/>
          </a:p>
          <a:p>
            <a:r>
              <a:rPr lang="ja-JP" altLang="en-US" sz="1300" dirty="0"/>
              <a:t>ただし、地球軌道はミランコビッチサイクルに伴って変化するため、数万～数十万年周期で生じる軌道要素の組合せによっては季節変化も大きくなる。</a:t>
            </a:r>
            <a:endParaRPr lang="en-US" altLang="ja-JP" sz="1300" dirty="0"/>
          </a:p>
          <a:p>
            <a:r>
              <a:rPr lang="ja-JP" altLang="en-US" sz="1300" dirty="0"/>
              <a:t>更に大きな時間スケールについて言えば、数億年単位の長期的には太陽定数は徐々に増大してきた（</a:t>
            </a:r>
            <a:r>
              <a:rPr lang="en-US" altLang="ja-JP" sz="1300" dirty="0"/>
              <a:t>46</a:t>
            </a:r>
            <a:r>
              <a:rPr lang="ja-JP" altLang="en-US" sz="1300" dirty="0"/>
              <a:t>億年前の太陽系及び地球誕生時には太陽の放射仕事率は現在の</a:t>
            </a:r>
            <a:r>
              <a:rPr lang="en-US" altLang="ja-JP" sz="1300" dirty="0"/>
              <a:t>70%</a:t>
            </a:r>
            <a:r>
              <a:rPr lang="ja-JP" altLang="en-US" sz="1300" dirty="0"/>
              <a:t>程度だったと考えられている）。</a:t>
            </a:r>
            <a:endParaRPr kumimoji="1" lang="ja-JP" altLang="en-US"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4</a:t>
            </a:fld>
            <a:endParaRPr kumimoji="1" lang="ja-JP" altLang="en-US"/>
          </a:p>
        </p:txBody>
      </p:sp>
    </p:spTree>
    <p:extLst>
      <p:ext uri="{BB962C8B-B14F-4D97-AF65-F5344CB8AC3E}">
        <p14:creationId xmlns:p14="http://schemas.microsoft.com/office/powerpoint/2010/main" val="11722864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 イメージ プレースホルダー 1">
            <a:extLst>
              <a:ext uri="{FF2B5EF4-FFF2-40B4-BE49-F238E27FC236}">
                <a16:creationId xmlns:a16="http://schemas.microsoft.com/office/drawing/2014/main" id="{C9088BED-0E61-E610-296D-7589D8350C46}"/>
              </a:ext>
            </a:extLst>
          </p:cNvPr>
          <p:cNvSpPr>
            <a:spLocks noGrp="1" noRot="1" noChangeAspect="1" noChangeArrowheads="1" noTextEdit="1"/>
          </p:cNvSpPr>
          <p:nvPr>
            <p:ph type="sldImg"/>
          </p:nvPr>
        </p:nvSpPr>
        <p:spPr>
          <a:ln/>
        </p:spPr>
      </p:sp>
      <p:sp>
        <p:nvSpPr>
          <p:cNvPr id="63491" name="ノート プレースホルダー 2">
            <a:extLst>
              <a:ext uri="{FF2B5EF4-FFF2-40B4-BE49-F238E27FC236}">
                <a16:creationId xmlns:a16="http://schemas.microsoft.com/office/drawing/2014/main" id="{D19DB20C-8452-16CE-35EC-B22D66B566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a:latin typeface="Arial" panose="020B0604020202020204" pitchFamily="34" charset="0"/>
                <a:ea typeface="ＭＳ Ｐゴシック" panose="020B0600070205080204" pitchFamily="50" charset="-128"/>
              </a:rPr>
              <a:t>高緯度の亜寒帯林だと、明るい場所では乾燥が進んで、むしろギャップ下における更新が難しかったりする</a:t>
            </a:r>
          </a:p>
        </p:txBody>
      </p:sp>
      <p:sp>
        <p:nvSpPr>
          <p:cNvPr id="63492" name="スライド番号プレースホルダー 3">
            <a:extLst>
              <a:ext uri="{FF2B5EF4-FFF2-40B4-BE49-F238E27FC236}">
                <a16:creationId xmlns:a16="http://schemas.microsoft.com/office/drawing/2014/main" id="{6E91BEF6-FF3C-2254-4A5F-1778F60298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19B3C816-041C-43AD-B565-3A601D2C66A7}" type="slidenum">
              <a:rPr lang="ja-JP" altLang="en-US" sz="1200" b="0" smtClean="0">
                <a:latin typeface="Arial" panose="020B0604020202020204" pitchFamily="34" charset="0"/>
              </a:rPr>
              <a:pPr/>
              <a:t>36</a:t>
            </a:fld>
            <a:endParaRPr lang="en-US" altLang="ja-JP" sz="1200" b="0">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成長の早い陽樹が森林を形成（陽樹林）</a:t>
            </a:r>
          </a:p>
          <a:p>
            <a:r>
              <a:rPr kumimoji="1" lang="ja-JP" altLang="en-US" dirty="0"/>
              <a:t>陰樹が少しずつ成長し、陰樹に追いつく（混交林）</a:t>
            </a:r>
          </a:p>
          <a:p>
            <a:r>
              <a:rPr kumimoji="1" lang="ja-JP" altLang="en-US" dirty="0"/>
              <a:t>陽樹の成長が阻害され、または樹齢により枯れ、極相に達する（陽樹林）</a:t>
            </a:r>
            <a:endParaRPr kumimoji="1" lang="en-US" altLang="ja-JP" dirty="0"/>
          </a:p>
          <a:p>
            <a:endParaRPr kumimoji="1" lang="en-US" altLang="ja-JP" dirty="0"/>
          </a:p>
          <a:p>
            <a:r>
              <a:rPr kumimoji="1" lang="ja-JP" altLang="en-US" dirty="0"/>
              <a:t>熱帯林ではギャップダイナミクスが重要</a:t>
            </a:r>
            <a:endParaRPr kumimoji="1" lang="en-US" altLang="ja-JP" dirty="0"/>
          </a:p>
          <a:p>
            <a:endParaRPr kumimoji="1" lang="en-US" altLang="ja-JP" dirty="0"/>
          </a:p>
          <a:p>
            <a:r>
              <a:rPr kumimoji="1" lang="ja-JP" altLang="en-US" dirty="0"/>
              <a:t>一次遷移では、環境条件や種子の供給源からの距離などにより、遷移系列のいくつかの過程を欠くことがしばしば起こる。また、共生菌の働きにより、窒素固定能力を持つ植物では、木本植物でも、遷移の初期段階に侵入しやすい。例）三宅島の溶岩上に初期に定着したオオバヤシヤブシ（ハンノキ属）。ハンノキ属の木本は、現在の間氷期に入ってから欧州の氷河退行跡地にも初期に定着した。</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37</a:t>
            </a:fld>
            <a:endParaRPr kumimoji="1" lang="ja-JP" altLang="en-US"/>
          </a:p>
        </p:txBody>
      </p:sp>
    </p:spTree>
    <p:extLst>
      <p:ext uri="{BB962C8B-B14F-4D97-AF65-F5344CB8AC3E}">
        <p14:creationId xmlns:p14="http://schemas.microsoft.com/office/powerpoint/2010/main" val="3190070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流出のところ、洪水ハイドログラフも見せる？</a:t>
            </a:r>
            <a:endParaRPr kumimoji="1" lang="en-US" altLang="ja-JP" dirty="0"/>
          </a:p>
          <a:p>
            <a:pPr defTabSz="990478">
              <a:defRPr/>
            </a:pPr>
            <a:endParaRPr lang="en-US" altLang="ja-JP" dirty="0">
              <a:solidFill>
                <a:srgbClr val="00B050"/>
              </a:solidFill>
            </a:endParaRPr>
          </a:p>
          <a:p>
            <a:pPr defTabSz="990478">
              <a:defRPr/>
            </a:pPr>
            <a:r>
              <a:rPr lang="ja-JP" altLang="en-US" dirty="0">
                <a:solidFill>
                  <a:srgbClr val="00B050"/>
                </a:solidFill>
              </a:rPr>
              <a:t>・</a:t>
            </a:r>
            <a:r>
              <a:rPr lang="en-US" altLang="ja-JP" dirty="0">
                <a:solidFill>
                  <a:srgbClr val="00B050"/>
                </a:solidFill>
              </a:rPr>
              <a:t>Odum1969</a:t>
            </a:r>
            <a:r>
              <a:rPr lang="ja-JP" altLang="en-US" dirty="0">
                <a:solidFill>
                  <a:srgbClr val="00B050"/>
                </a:solidFill>
              </a:rPr>
              <a:t>の説明に対する最近の疑念：確かにバイオマスは増えていくが、主に増えるのは呼吸をしない心材であり、生態系全体の呼吸速度はさして増加しない。</a:t>
            </a:r>
          </a:p>
          <a:p>
            <a:endParaRPr kumimoji="1" lang="en-US" altLang="ja-JP"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39</a:t>
            </a:fld>
            <a:endParaRPr kumimoji="1" lang="ja-JP" altLang="en-US"/>
          </a:p>
        </p:txBody>
      </p:sp>
    </p:spTree>
    <p:extLst>
      <p:ext uri="{BB962C8B-B14F-4D97-AF65-F5344CB8AC3E}">
        <p14:creationId xmlns:p14="http://schemas.microsoft.com/office/powerpoint/2010/main" val="39305414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40</a:t>
            </a:fld>
            <a:endParaRPr kumimoji="1" lang="ja-JP" altLang="en-US"/>
          </a:p>
        </p:txBody>
      </p:sp>
    </p:spTree>
    <p:extLst>
      <p:ext uri="{BB962C8B-B14F-4D97-AF65-F5344CB8AC3E}">
        <p14:creationId xmlns:p14="http://schemas.microsoft.com/office/powerpoint/2010/main" val="144108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300" dirty="0"/>
              <a:t>Schematic diagram for </a:t>
            </a:r>
            <a:r>
              <a:rPr lang="en-US" altLang="ja-JP" sz="1300" dirty="0" err="1"/>
              <a:t>postfire</a:t>
            </a:r>
            <a:r>
              <a:rPr lang="en-US" altLang="ja-JP" sz="1300" dirty="0"/>
              <a:t> changes in (a) summer albedo, (b) summer soil surface temperature, (c) midsummer net radiation, (d) midsummer sensible heat flux, and (e) midsummer latent heat flux. </a:t>
            </a:r>
          </a:p>
          <a:p>
            <a:endParaRPr lang="en-US" altLang="ja-JP" sz="1300" dirty="0"/>
          </a:p>
          <a:p>
            <a:r>
              <a:rPr lang="en-US" altLang="ja-JP" sz="1300" dirty="0"/>
              <a:t>Albedo is low immediately after fire as a consequence of black carbon covering the boles of dead black spruce and soil surfaces. </a:t>
            </a:r>
          </a:p>
          <a:p>
            <a:r>
              <a:rPr lang="en-US" altLang="ja-JP" sz="1300" dirty="0"/>
              <a:t>Concurrent decreases in surface roughness causes surface temperatures to increase, outgoing longwave radiation to increase, and net radiation to decrease. </a:t>
            </a:r>
          </a:p>
          <a:p>
            <a:endParaRPr lang="en-US" altLang="ja-JP" sz="1300" dirty="0"/>
          </a:p>
          <a:p>
            <a:r>
              <a:rPr lang="en-US" altLang="ja-JP" sz="1300" dirty="0"/>
              <a:t>Sensible and latent heat fluxes are low immediately after fire as a result of the decrease in net radiation (and thus the available energy to drive these fluxes). </a:t>
            </a:r>
          </a:p>
          <a:p>
            <a:r>
              <a:rPr lang="en-US" altLang="ja-JP" sz="1300" dirty="0"/>
              <a:t>During intermediate stages of succession (20 to 40 year stands in black spruce successional trajectories), increased albedo associated with a deciduous broadleaf tree canopy causes net radiation to remain low as canopy roughness increases. </a:t>
            </a:r>
          </a:p>
          <a:p>
            <a:endParaRPr lang="en-US" altLang="ja-JP" sz="1300" dirty="0"/>
          </a:p>
          <a:p>
            <a:r>
              <a:rPr lang="en-US" altLang="ja-JP" sz="1300" dirty="0"/>
              <a:t>High leaf area, canopy conductance, and transpiration causes more available energy to flow into latent heat, and a consequence, sensible heat fluxes remain low during this stage as compared with </a:t>
            </a:r>
            <a:r>
              <a:rPr lang="en-US" altLang="ja-JP" sz="1300" dirty="0" err="1"/>
              <a:t>prefire</a:t>
            </a:r>
            <a:r>
              <a:rPr lang="en-US" altLang="ja-JP" sz="1300" dirty="0"/>
              <a:t> levels.</a:t>
            </a:r>
          </a:p>
          <a:p>
            <a:endParaRPr lang="en-US" altLang="ja-JP" sz="1300" dirty="0"/>
          </a:p>
          <a:p>
            <a:r>
              <a:rPr lang="en-US" altLang="ja-JP" sz="1300" dirty="0"/>
              <a:t>With the development of the canopy </a:t>
            </a:r>
            <a:r>
              <a:rPr lang="en-US" altLang="ja-JP" sz="1300" dirty="0" err="1"/>
              <a:t>overstory</a:t>
            </a:r>
            <a:r>
              <a:rPr lang="en-US" altLang="ja-JP" sz="1300" dirty="0"/>
              <a:t> and increasing abundance and thickness of the moss layer, the soil organic layer thickens and mineral soil layers cool. </a:t>
            </a:r>
            <a:endParaRPr kumimoji="1" lang="ja-JP" altLang="en-US"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41</a:t>
            </a:fld>
            <a:endParaRPr kumimoji="1" lang="ja-JP" altLang="en-US"/>
          </a:p>
        </p:txBody>
      </p:sp>
    </p:spTree>
    <p:extLst>
      <p:ext uri="{BB962C8B-B14F-4D97-AF65-F5344CB8AC3E}">
        <p14:creationId xmlns:p14="http://schemas.microsoft.com/office/powerpoint/2010/main" val="2733659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特に半乾燥的なバイオームにおいて重要な撹乱スキーム。</a:t>
            </a:r>
            <a:endParaRPr kumimoji="1" lang="en-US" altLang="ja-JP" dirty="0"/>
          </a:p>
          <a:p>
            <a:r>
              <a:rPr kumimoji="1" lang="ja-JP" altLang="en-US" dirty="0"/>
              <a:t>亜寒帯林においては、頻度はさほどでも無いが、植生の回復にかかる時間がとても長いので、やはり重要な撹乱スキーム。</a:t>
            </a:r>
            <a:endParaRPr kumimoji="1" lang="en-US" altLang="ja-JP" dirty="0"/>
          </a:p>
          <a:p>
            <a:r>
              <a:rPr kumimoji="1" lang="ja-JP" altLang="en-US" dirty="0"/>
              <a:t>温帯林において卓越する攪乱スキームは、風害、病虫害。</a:t>
            </a:r>
            <a:endParaRPr kumimoji="1" lang="en-US" altLang="ja-JP" dirty="0"/>
          </a:p>
          <a:p>
            <a:endParaRPr kumimoji="1" lang="en-US" altLang="ja-JP" dirty="0"/>
          </a:p>
          <a:p>
            <a:r>
              <a:rPr kumimoji="1" lang="en-US" altLang="ja-JP" dirty="0"/>
              <a:t>D:\Dropbox\</a:t>
            </a:r>
            <a:r>
              <a:rPr kumimoji="1" lang="ja-JP" altLang="en-US" dirty="0"/>
              <a:t>データ</a:t>
            </a:r>
            <a:r>
              <a:rPr kumimoji="1" lang="en-US" altLang="ja-JP" dirty="0"/>
              <a:t>\</a:t>
            </a:r>
            <a:r>
              <a:rPr kumimoji="1" lang="en-US" altLang="ja-JP" dirty="0" err="1"/>
              <a:t>Vlidation</a:t>
            </a:r>
            <a:r>
              <a:rPr kumimoji="1" lang="en-US" altLang="ja-JP" dirty="0"/>
              <a:t> data (Global)\Fire_ASTER2</a:t>
            </a:r>
            <a:endParaRPr kumimoji="1" lang="ja-JP" altLang="en-US" dirty="0"/>
          </a:p>
        </p:txBody>
      </p:sp>
    </p:spTree>
    <p:extLst>
      <p:ext uri="{BB962C8B-B14F-4D97-AF65-F5344CB8AC3E}">
        <p14:creationId xmlns:p14="http://schemas.microsoft.com/office/powerpoint/2010/main" val="19936395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r>
              <a:rPr lang="en-US" altLang="ja-JP" sz="1400" dirty="0">
                <a:latin typeface="Times New Roman" pitchFamily="18" charset="0"/>
                <a:ea typeface="ＭＳ Ｐ明朝" pitchFamily="18" charset="-128"/>
              </a:rPr>
              <a:t>Wild fire would be the most important natural disturbance scheme in Africa, because wild fire maintains savanna, which covers about quarter of the African land surface. These figures show how wild fire maintains savanna. Typical landscape of savanna is like this, tall trees distribute sparsely in the dense grass layer. This dense grass layer is maintained by the sparse crown structure.</a:t>
            </a:r>
            <a:endParaRPr lang="ja-JP" altLang="ja-JP" sz="1400" dirty="0">
              <a:latin typeface="Times New Roman" pitchFamily="18" charset="0"/>
              <a:ea typeface="ＭＳ Ｐ明朝" pitchFamily="18" charset="-128"/>
            </a:endParaRPr>
          </a:p>
          <a:p>
            <a:r>
              <a:rPr lang="ja-JP" altLang="ja-JP" sz="1400" dirty="0">
                <a:latin typeface="Times New Roman" pitchFamily="18" charset="0"/>
                <a:ea typeface="ＭＳ Ｐ明朝" pitchFamily="18" charset="-128"/>
              </a:rPr>
              <a:t>…</a:t>
            </a:r>
          </a:p>
          <a:p>
            <a:r>
              <a:rPr lang="en-US" altLang="ja-JP" sz="1400" dirty="0">
                <a:latin typeface="Times New Roman" pitchFamily="18" charset="0"/>
                <a:ea typeface="ＭＳ Ｐ明朝" pitchFamily="18" charset="-128"/>
              </a:rPr>
              <a:t>So, to appropriately reconstruct savanna ecosystem, we need a model that treat frequency and intensity of wild fire and size-dependency in mortality rate.</a:t>
            </a:r>
            <a:endParaRPr lang="ja-JP" altLang="ja-JP" sz="1400" dirty="0">
              <a:latin typeface="Times New Roman" pitchFamily="18" charset="0"/>
              <a:ea typeface="ＭＳ Ｐ明朝" pitchFamily="18" charset="-128"/>
            </a:endParaRPr>
          </a:p>
        </p:txBody>
      </p:sp>
    </p:spTree>
    <p:extLst>
      <p:ext uri="{BB962C8B-B14F-4D97-AF65-F5344CB8AC3E}">
        <p14:creationId xmlns:p14="http://schemas.microsoft.com/office/powerpoint/2010/main" val="24697958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ここでは、</a:t>
            </a:r>
            <a:r>
              <a:rPr kumimoji="1" lang="en-US" altLang="ja-JP" dirty="0"/>
              <a:t>Volatile organic compounds</a:t>
            </a:r>
            <a:r>
              <a:rPr kumimoji="1" lang="en-US" altLang="ja-JP" baseline="0" dirty="0"/>
              <a:t> (VOC)</a:t>
            </a:r>
            <a:r>
              <a:rPr kumimoji="1" lang="ja-JP" altLang="en-US" baseline="0" dirty="0"/>
              <a:t>や</a:t>
            </a:r>
            <a:r>
              <a:rPr kumimoji="1" lang="en-US" altLang="ja-JP" baseline="0" dirty="0"/>
              <a:t>CH4</a:t>
            </a:r>
            <a:r>
              <a:rPr kumimoji="1" lang="ja-JP" altLang="en-US" baseline="0" dirty="0" err="1"/>
              <a:t>、</a:t>
            </a:r>
            <a:r>
              <a:rPr kumimoji="1" lang="ja-JP" altLang="en-US" baseline="0" dirty="0"/>
              <a:t>根からの浸出物質への</a:t>
            </a:r>
            <a:r>
              <a:rPr kumimoji="1" lang="en-US" altLang="ja-JP" baseline="0" dirty="0"/>
              <a:t>allocation</a:t>
            </a:r>
            <a:r>
              <a:rPr kumimoji="1" lang="ja-JP" altLang="en-US" baseline="0" dirty="0"/>
              <a:t>は無視している。葉・幹・根の生産に用いられる以外の</a:t>
            </a:r>
            <a:r>
              <a:rPr kumimoji="1" lang="en-US" altLang="ja-JP" baseline="0" dirty="0"/>
              <a:t>NPP</a:t>
            </a:r>
            <a:r>
              <a:rPr kumimoji="1" lang="ja-JP" altLang="en-US" baseline="0" dirty="0"/>
              <a:t>は、全球平均で</a:t>
            </a:r>
            <a:r>
              <a:rPr kumimoji="1" lang="en-US" altLang="ja-JP" baseline="0" dirty="0"/>
              <a:t>11%</a:t>
            </a:r>
            <a:r>
              <a:rPr kumimoji="1" lang="ja-JP" altLang="en-US" baseline="0" dirty="0"/>
              <a:t>と見積もられているが</a:t>
            </a:r>
            <a:r>
              <a:rPr kumimoji="1" lang="en-US" altLang="ja-JP" baseline="0" dirty="0"/>
              <a:t>(</a:t>
            </a:r>
            <a:r>
              <a:rPr kumimoji="1" lang="en-US" altLang="ja-JP" baseline="0" dirty="0" err="1"/>
              <a:t>Randerson</a:t>
            </a:r>
            <a:r>
              <a:rPr kumimoji="1" lang="en-US" altLang="ja-JP" baseline="0" dirty="0"/>
              <a:t> et al., 2002)</a:t>
            </a:r>
            <a:r>
              <a:rPr kumimoji="1" lang="ja-JP" altLang="en-US" baseline="0" dirty="0" err="1"/>
              <a:t>、</a:t>
            </a:r>
            <a:r>
              <a:rPr kumimoji="1" lang="ja-JP" altLang="en-US" baseline="0" dirty="0"/>
              <a:t>熱帯林においては</a:t>
            </a:r>
            <a:r>
              <a:rPr kumimoji="1" lang="en-US" altLang="ja-JP" baseline="0" dirty="0"/>
              <a:t>20%</a:t>
            </a:r>
            <a:r>
              <a:rPr kumimoji="1" lang="ja-JP" altLang="en-US" baseline="0" dirty="0" err="1"/>
              <a:t>にも</a:t>
            </a:r>
            <a:r>
              <a:rPr kumimoji="1" lang="ja-JP" altLang="en-US" baseline="0" dirty="0"/>
              <a:t>達すると見積もられている</a:t>
            </a:r>
            <a:r>
              <a:rPr kumimoji="1" lang="en-US" altLang="ja-JP" baseline="0" dirty="0"/>
              <a:t>(</a:t>
            </a:r>
            <a:r>
              <a:rPr kumimoji="1" lang="en-US" altLang="ja-JP" baseline="0" dirty="0" err="1"/>
              <a:t>Clarck</a:t>
            </a:r>
            <a:r>
              <a:rPr kumimoji="1" lang="en-US" altLang="ja-JP" baseline="0" dirty="0"/>
              <a:t> et al., 2001)</a:t>
            </a:r>
          </a:p>
          <a:p>
            <a:endParaRPr kumimoji="1" lang="en-US" altLang="ja-JP" baseline="0" dirty="0"/>
          </a:p>
          <a:p>
            <a:r>
              <a:rPr kumimoji="1" lang="ja-JP" altLang="en-US" baseline="0" dirty="0"/>
              <a:t>それと山火事や</a:t>
            </a:r>
            <a:r>
              <a:rPr kumimoji="1" lang="en-US" altLang="ja-JP" baseline="0" dirty="0"/>
              <a:t>erosion</a:t>
            </a:r>
            <a:r>
              <a:rPr kumimoji="1" lang="ja-JP" altLang="en-US" baseline="0" dirty="0"/>
              <a:t>の影響による炭素流出についても無視している。</a:t>
            </a:r>
            <a:endParaRPr kumimoji="1" lang="en-US" altLang="ja-JP" baseline="0" dirty="0"/>
          </a:p>
          <a:p>
            <a:r>
              <a:rPr kumimoji="1" lang="en-US" altLang="ja-JP" baseline="0" dirty="0"/>
              <a:t>NECB(Net Ecosystem Carbon Balance) = NEP – non-respiratory CO2 losses – non-CO2 losses + import from bordering ecosystems</a:t>
            </a:r>
          </a:p>
        </p:txBody>
      </p:sp>
    </p:spTree>
    <p:extLst>
      <p:ext uri="{BB962C8B-B14F-4D97-AF65-F5344CB8AC3E}">
        <p14:creationId xmlns:p14="http://schemas.microsoft.com/office/powerpoint/2010/main" val="19999071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光合成法</a:t>
            </a:r>
          </a:p>
        </p:txBody>
      </p:sp>
    </p:spTree>
    <p:extLst>
      <p:ext uri="{BB962C8B-B14F-4D97-AF65-F5344CB8AC3E}">
        <p14:creationId xmlns:p14="http://schemas.microsoft.com/office/powerpoint/2010/main" val="38672838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http://www.cger.nies.go.jp/cgernews/201204/257003.html</a:t>
            </a:r>
          </a:p>
        </p:txBody>
      </p:sp>
    </p:spTree>
    <p:extLst>
      <p:ext uri="{BB962C8B-B14F-4D97-AF65-F5344CB8AC3E}">
        <p14:creationId xmlns:p14="http://schemas.microsoft.com/office/powerpoint/2010/main" val="1007365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この辺りのデータセット、整理してあるので、欲しい方は佐藤までご連絡下さい</a:t>
            </a:r>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5</a:t>
            </a:fld>
            <a:endParaRPr kumimoji="1" lang="ja-JP" altLang="en-US"/>
          </a:p>
        </p:txBody>
      </p:sp>
    </p:spTree>
    <p:extLst>
      <p:ext uri="{BB962C8B-B14F-4D97-AF65-F5344CB8AC3E}">
        <p14:creationId xmlns:p14="http://schemas.microsoft.com/office/powerpoint/2010/main" val="3407495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Mg DM /ha /year or Mg DM /ha</a:t>
            </a:r>
          </a:p>
          <a:p>
            <a:endParaRPr kumimoji="1" lang="en-US" altLang="ja-JP" dirty="0"/>
          </a:p>
          <a:p>
            <a:r>
              <a:rPr kumimoji="1" lang="en-US" altLang="ja-JP" dirty="0"/>
              <a:t>5.0</a:t>
            </a:r>
            <a:r>
              <a:rPr kumimoji="1" lang="ja-JP" altLang="en-US" dirty="0"/>
              <a:t>を乗算すると</a:t>
            </a:r>
            <a:r>
              <a:rPr kumimoji="1" lang="en-US" altLang="ja-JP" dirty="0" err="1"/>
              <a:t>gC</a:t>
            </a:r>
            <a:r>
              <a:rPr kumimoji="1" lang="en-US" altLang="ja-JP" baseline="0" dirty="0"/>
              <a:t> /m2/year</a:t>
            </a:r>
            <a:r>
              <a:rPr kumimoji="1" lang="ja-JP" altLang="en-US" baseline="0" dirty="0"/>
              <a:t>になる</a:t>
            </a:r>
            <a:r>
              <a:rPr kumimoji="1" lang="en-US" altLang="ja-JP" baseline="0" dirty="0"/>
              <a:t>	</a:t>
            </a:r>
            <a:endParaRPr kumimoji="1" lang="en-US" altLang="ja-JP" dirty="0"/>
          </a:p>
          <a:p>
            <a:endParaRPr kumimoji="1" lang="en-US" altLang="ja-JP" dirty="0"/>
          </a:p>
          <a:p>
            <a:r>
              <a:rPr kumimoji="1" lang="en-US" altLang="ja-JP" dirty="0"/>
              <a:t>Boreal</a:t>
            </a:r>
            <a:r>
              <a:rPr kumimoji="1" lang="en-US" altLang="ja-JP" baseline="0" dirty="0"/>
              <a:t> Forest</a:t>
            </a:r>
            <a:r>
              <a:rPr kumimoji="1" lang="ja-JP" altLang="en-US" baseline="0" dirty="0"/>
              <a:t>の</a:t>
            </a:r>
            <a:r>
              <a:rPr kumimoji="1" lang="en-US" altLang="ja-JP" baseline="0" dirty="0"/>
              <a:t>SOM</a:t>
            </a:r>
            <a:r>
              <a:rPr kumimoji="1" lang="ja-JP" altLang="en-US" baseline="0" dirty="0"/>
              <a:t>量が少なすぎる気がする。他の適当な図があれば差し替えること</a:t>
            </a:r>
            <a:endParaRPr kumimoji="1" lang="en-US" altLang="ja-JP" dirty="0"/>
          </a:p>
          <a:p>
            <a:endParaRPr kumimoji="1" lang="en-US" altLang="ja-JP" dirty="0"/>
          </a:p>
          <a:p>
            <a:r>
              <a:rPr kumimoji="1" lang="en-US" altLang="ja-JP" dirty="0"/>
              <a:t>Arrows and related numbers give fluxes of organic matter</a:t>
            </a:r>
            <a:r>
              <a:rPr kumimoji="1" lang="en-US" altLang="ja-JP" baseline="0" dirty="0"/>
              <a:t> (in Mg-dry-matter ha-1 yr-1), squares indicate pools of organic matter (in Mg ha-1).</a:t>
            </a:r>
          </a:p>
          <a:p>
            <a:r>
              <a:rPr kumimoji="1" lang="en-US" altLang="ja-JP" baseline="0" dirty="0"/>
              <a:t>The data are assembled from various ecosystem studies cited in Schultz (2000) or partly based on estimation; thus only rough picture is given.</a:t>
            </a:r>
            <a:endParaRPr kumimoji="1" lang="ja-JP" altLang="en-US" dirty="0"/>
          </a:p>
        </p:txBody>
      </p:sp>
    </p:spTree>
    <p:extLst>
      <p:ext uri="{BB962C8B-B14F-4D97-AF65-F5344CB8AC3E}">
        <p14:creationId xmlns:p14="http://schemas.microsoft.com/office/powerpoint/2010/main" val="9234713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Range of estimated </a:t>
            </a:r>
            <a:r>
              <a:rPr lang="ja-JP" altLang="en-US" dirty="0"/>
              <a:t>NPP/GPP ratio</a:t>
            </a:r>
          </a:p>
          <a:p>
            <a:endParaRPr lang="ja-JP" altLang="en-US" dirty="0"/>
          </a:p>
          <a:p>
            <a:r>
              <a:rPr lang="ja-JP" altLang="en-US" dirty="0"/>
              <a:t>0.23~0.45: Boreal Forest</a:t>
            </a:r>
          </a:p>
          <a:p>
            <a:r>
              <a:rPr lang="ja-JP" altLang="en-US" dirty="0"/>
              <a:t>0.40~0.50: Temerate Forest</a:t>
            </a:r>
          </a:p>
          <a:p>
            <a:r>
              <a:rPr lang="ja-JP" altLang="en-US" dirty="0"/>
              <a:t>0.12~0.34: Tropical forest </a:t>
            </a:r>
            <a:r>
              <a:rPr lang="en-US" altLang="ja-JP" dirty="0"/>
              <a:t>(</a:t>
            </a:r>
            <a:r>
              <a:rPr lang="ja-JP" altLang="en-US" dirty="0"/>
              <a:t>熱帯多雨林はとても低い、</a:t>
            </a:r>
            <a:r>
              <a:rPr lang="en-US" altLang="ja-JP" dirty="0"/>
              <a:t>IBP</a:t>
            </a:r>
            <a:r>
              <a:rPr lang="ja-JP" altLang="en-US" dirty="0"/>
              <a:t>時代のデータを見てもそうなっている</a:t>
            </a:r>
            <a:r>
              <a:rPr lang="en-US" altLang="ja-JP" dirty="0"/>
              <a:t>)</a:t>
            </a:r>
            <a:endParaRPr lang="ja-JP" altLang="en-US" dirty="0"/>
          </a:p>
          <a:p>
            <a:r>
              <a:rPr lang="ja-JP" altLang="en-US" dirty="0"/>
              <a:t>0.35~0.66: Grassland</a:t>
            </a:r>
          </a:p>
          <a:p>
            <a:r>
              <a:rPr lang="ja-JP" altLang="en-US" dirty="0"/>
              <a:t>0.50~0.65: Cropland</a:t>
            </a:r>
          </a:p>
          <a:p>
            <a:endParaRPr kumimoji="1" lang="ja-JP" altLang="en-US" dirty="0"/>
          </a:p>
        </p:txBody>
      </p:sp>
    </p:spTree>
    <p:extLst>
      <p:ext uri="{BB962C8B-B14F-4D97-AF65-F5344CB8AC3E}">
        <p14:creationId xmlns:p14="http://schemas.microsoft.com/office/powerpoint/2010/main" val="4262060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7</a:t>
            </a:fld>
            <a:endParaRPr kumimoji="1" lang="ja-JP" altLang="en-US"/>
          </a:p>
        </p:txBody>
      </p:sp>
    </p:spTree>
    <p:extLst>
      <p:ext uri="{BB962C8B-B14F-4D97-AF65-F5344CB8AC3E}">
        <p14:creationId xmlns:p14="http://schemas.microsoft.com/office/powerpoint/2010/main" val="1218503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光合成色素についての詳しい解説は以下にあります。</a:t>
            </a:r>
            <a:endParaRPr kumimoji="1" lang="en-US" altLang="ja-JP" dirty="0"/>
          </a:p>
          <a:p>
            <a:r>
              <a:rPr kumimoji="1" lang="en-US" altLang="ja-JP" dirty="0"/>
              <a:t>http://www.photosynthesis.jp/shikiso.html</a:t>
            </a:r>
            <a:endParaRPr kumimoji="1" lang="ja-JP" altLang="en-US"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8</a:t>
            </a:fld>
            <a:endParaRPr kumimoji="1" lang="ja-JP" altLang="en-US"/>
          </a:p>
        </p:txBody>
      </p:sp>
    </p:spTree>
    <p:extLst>
      <p:ext uri="{BB962C8B-B14F-4D97-AF65-F5344CB8AC3E}">
        <p14:creationId xmlns:p14="http://schemas.microsoft.com/office/powerpoint/2010/main" val="430952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300" dirty="0">
                <a:latin typeface="+mj-ea"/>
              </a:rPr>
              <a:t>PPFD</a:t>
            </a:r>
            <a:r>
              <a:rPr lang="ja-JP" altLang="en-US" sz="1300" dirty="0">
                <a:latin typeface="+mj-ea"/>
              </a:rPr>
              <a:t>という表記、あまり見かけないかも。普通に</a:t>
            </a:r>
            <a:r>
              <a:rPr lang="en-US" altLang="ja-JP" sz="1300" dirty="0">
                <a:latin typeface="+mj-ea"/>
              </a:rPr>
              <a:t>PAR</a:t>
            </a:r>
            <a:r>
              <a:rPr lang="ja-JP" altLang="en-US" sz="1300" dirty="0">
                <a:latin typeface="+mj-ea"/>
              </a:rPr>
              <a:t>と表記して、単位だけ光量子フラックスにするほうが一般的かも。</a:t>
            </a:r>
            <a:endParaRPr lang="en-US" altLang="ja-JP" sz="1300" dirty="0">
              <a:latin typeface="+mj-ea"/>
            </a:endParaRPr>
          </a:p>
          <a:p>
            <a:endParaRPr lang="en-US" altLang="ja-JP" sz="1300" dirty="0">
              <a:latin typeface="+mj-ea"/>
            </a:endParaRPr>
          </a:p>
          <a:p>
            <a:r>
              <a:rPr lang="ja-JP" altLang="en-US" sz="1300" dirty="0">
                <a:latin typeface="+mj-ea"/>
              </a:rPr>
              <a:t>出典：佐伯敏郎・舘野正樹 監訳「植物生態生理学第</a:t>
            </a:r>
            <a:r>
              <a:rPr lang="en-US" altLang="ja-JP" sz="1300" dirty="0">
                <a:latin typeface="+mj-ea"/>
              </a:rPr>
              <a:t>2</a:t>
            </a:r>
            <a:r>
              <a:rPr lang="ja-JP" altLang="en-US" sz="1300" dirty="0">
                <a:latin typeface="+mj-ea"/>
              </a:rPr>
              <a:t>版」の</a:t>
            </a:r>
            <a:r>
              <a:rPr lang="en-US" altLang="ja-JP" sz="1300" dirty="0">
                <a:latin typeface="+mj-ea"/>
              </a:rPr>
              <a:t>xii</a:t>
            </a:r>
            <a:r>
              <a:rPr lang="ja-JP" altLang="en-US" sz="1300" dirty="0">
                <a:latin typeface="+mj-ea"/>
              </a:rPr>
              <a:t>より。</a:t>
            </a:r>
            <a:endParaRPr lang="en-US" altLang="ja-JP" sz="1300" dirty="0">
              <a:latin typeface="+mj-ea"/>
            </a:endParaRPr>
          </a:p>
          <a:p>
            <a:r>
              <a:rPr lang="ja-JP" altLang="en-US" sz="1300" dirty="0">
                <a:latin typeface="+mj-ea"/>
              </a:rPr>
              <a:t>ちなみにこの教科書に記載されている表、記述ミスがあるので注意！</a:t>
            </a:r>
            <a:endParaRPr lang="en-US" altLang="ja-JP" sz="1300" dirty="0">
              <a:latin typeface="+mj-ea"/>
            </a:endParaRPr>
          </a:p>
          <a:p>
            <a:r>
              <a:rPr lang="ja-JP" altLang="en-US" sz="1300" dirty="0">
                <a:latin typeface="+mj-ea"/>
              </a:rPr>
              <a:t>「</a:t>
            </a:r>
            <a:r>
              <a:rPr lang="en-US" altLang="ja-JP" sz="1300" dirty="0">
                <a:latin typeface="+mj-ea"/>
              </a:rPr>
              <a:t>PAR</a:t>
            </a:r>
            <a:r>
              <a:rPr lang="ja-JP" altLang="en-US" sz="1300" dirty="0">
                <a:latin typeface="+mj-ea"/>
              </a:rPr>
              <a:t>から</a:t>
            </a:r>
            <a:r>
              <a:rPr lang="en-US" altLang="ja-JP" sz="1300" dirty="0">
                <a:latin typeface="+mj-ea"/>
              </a:rPr>
              <a:t>PPFD</a:t>
            </a:r>
            <a:r>
              <a:rPr lang="ja-JP" altLang="en-US" sz="1300" dirty="0" err="1">
                <a:latin typeface="+mj-ea"/>
              </a:rPr>
              <a:t>への</a:t>
            </a:r>
            <a:r>
              <a:rPr lang="ja-JP" altLang="en-US" sz="1300" dirty="0">
                <a:latin typeface="+mj-ea"/>
              </a:rPr>
              <a:t>換算」とすべきところが、逆に記述されています。</a:t>
            </a:r>
            <a:endParaRPr lang="en-US" altLang="ja-JP" sz="1300" dirty="0">
              <a:latin typeface="+mj-ea"/>
            </a:endParaRPr>
          </a:p>
          <a:p>
            <a:r>
              <a:rPr lang="ja-JP" altLang="en-US" sz="1300" dirty="0">
                <a:latin typeface="+mj-ea"/>
              </a:rPr>
              <a:t>原典はドイツ語なのでチェックできてませんが、少なくとも英語翻訳版にも同じミスがありました。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9</a:t>
            </a:fld>
            <a:endParaRPr kumimoji="1" lang="ja-JP" altLang="en-US"/>
          </a:p>
        </p:txBody>
      </p:sp>
    </p:spTree>
    <p:extLst>
      <p:ext uri="{BB962C8B-B14F-4D97-AF65-F5344CB8AC3E}">
        <p14:creationId xmlns:p14="http://schemas.microsoft.com/office/powerpoint/2010/main" val="2999303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478">
              <a:defRPr/>
            </a:pPr>
            <a:r>
              <a:rPr lang="ja-JP" altLang="en-US" dirty="0">
                <a:latin typeface="メイリオ" panose="020B0604030504040204" pitchFamily="50" charset="-128"/>
                <a:ea typeface="メイリオ" panose="020B0604030504040204" pitchFamily="50" charset="-128"/>
              </a:rPr>
              <a:t>植物は光という局在する資源を巡る競争下にある。</a:t>
            </a:r>
            <a:endParaRPr lang="en-US" altLang="ja-JP" dirty="0">
              <a:latin typeface="メイリオ" panose="020B0604030504040204" pitchFamily="50" charset="-128"/>
              <a:ea typeface="メイリオ" panose="020B0604030504040204" pitchFamily="50" charset="-128"/>
            </a:endParaRPr>
          </a:p>
          <a:p>
            <a:pPr defTabSz="990478">
              <a:defRPr/>
            </a:pPr>
            <a:endParaRPr kumimoji="1" lang="en-US" altLang="ja-JP" dirty="0">
              <a:latin typeface="メイリオ" panose="020B0604030504040204" pitchFamily="50" charset="-128"/>
              <a:ea typeface="メイリオ" panose="020B0604030504040204" pitchFamily="50" charset="-128"/>
            </a:endParaRPr>
          </a:p>
          <a:p>
            <a:pPr defTabSz="990478">
              <a:defRPr/>
            </a:pPr>
            <a:r>
              <a:rPr kumimoji="1" lang="ja-JP" altLang="en-US" dirty="0"/>
              <a:t>そもそも、なぜ「木」などという生活型が進化したのか？それは高いところに葉をつけるほど、光を巡る競争で有利になるから。</a:t>
            </a:r>
            <a:endParaRPr kumimoji="1" lang="en-US" altLang="ja-JP" dirty="0"/>
          </a:p>
          <a:p>
            <a:endParaRPr kumimoji="1" lang="en-US" altLang="ja-JP" dirty="0"/>
          </a:p>
          <a:p>
            <a:r>
              <a:rPr kumimoji="1" lang="en-US" altLang="ja-JP" dirty="0"/>
              <a:t>k=-0.5</a:t>
            </a:r>
            <a:r>
              <a:rPr kumimoji="1" lang="ja-JP" altLang="en-US" dirty="0"/>
              <a:t>の場合、</a:t>
            </a:r>
            <a:r>
              <a:rPr kumimoji="1" lang="en-US" altLang="ja-JP" dirty="0"/>
              <a:t>LAI</a:t>
            </a:r>
            <a:r>
              <a:rPr kumimoji="1" lang="ja-JP" altLang="en-US" dirty="0"/>
              <a:t>＝１で</a:t>
            </a:r>
            <a:r>
              <a:rPr kumimoji="1" lang="en-US" altLang="ja-JP" dirty="0"/>
              <a:t>I</a:t>
            </a:r>
            <a:r>
              <a:rPr kumimoji="1" lang="ja-JP" altLang="en-US" dirty="0"/>
              <a:t>＝</a:t>
            </a:r>
            <a:r>
              <a:rPr kumimoji="1" lang="en-US" altLang="ja-JP" dirty="0"/>
              <a:t>0.61</a:t>
            </a:r>
            <a:r>
              <a:rPr kumimoji="1" lang="ja-JP" altLang="en-US" dirty="0" err="1"/>
              <a:t>、</a:t>
            </a:r>
            <a:r>
              <a:rPr kumimoji="1" lang="en-US" altLang="ja-JP" dirty="0"/>
              <a:t>LAI=2</a:t>
            </a:r>
            <a:r>
              <a:rPr kumimoji="1" lang="ja-JP" altLang="en-US" dirty="0"/>
              <a:t>で</a:t>
            </a:r>
            <a:r>
              <a:rPr kumimoji="1" lang="en-US" altLang="ja-JP" dirty="0"/>
              <a:t>I=0.37</a:t>
            </a:r>
            <a:endParaRPr kumimoji="1" lang="ja-JP" altLang="en-US" dirty="0"/>
          </a:p>
        </p:txBody>
      </p:sp>
    </p:spTree>
    <p:extLst>
      <p:ext uri="{BB962C8B-B14F-4D97-AF65-F5344CB8AC3E}">
        <p14:creationId xmlns:p14="http://schemas.microsoft.com/office/powerpoint/2010/main" val="3602065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A9E288C7-ED0B-4AA5-894B-0260AA76BA45}" type="slidenum">
              <a:rPr kumimoji="1" lang="ja-JP" altLang="en-US" smtClean="0"/>
              <a:pPr/>
              <a:t>11</a:t>
            </a:fld>
            <a:endParaRPr kumimoji="1" lang="ja-JP" altLang="en-US"/>
          </a:p>
        </p:txBody>
      </p:sp>
    </p:spTree>
    <p:extLst>
      <p:ext uri="{BB962C8B-B14F-4D97-AF65-F5344CB8AC3E}">
        <p14:creationId xmlns:p14="http://schemas.microsoft.com/office/powerpoint/2010/main" val="2661492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11/9/2023</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dirty="0"/>
              <a:pPr/>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dirty="0"/>
              <a:pPr/>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Rectangle 4">
            <a:extLst>
              <a:ext uri="{FF2B5EF4-FFF2-40B4-BE49-F238E27FC236}">
                <a16:creationId xmlns:a16="http://schemas.microsoft.com/office/drawing/2014/main" id="{E3B765AA-506D-7E3B-4565-A9FBF3F13044}"/>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4" name="Rectangle 5">
            <a:extLst>
              <a:ext uri="{FF2B5EF4-FFF2-40B4-BE49-F238E27FC236}">
                <a16:creationId xmlns:a16="http://schemas.microsoft.com/office/drawing/2014/main" id="{C21B8FDE-69C9-69F2-445C-11C7E52A65F9}"/>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6">
            <a:extLst>
              <a:ext uri="{FF2B5EF4-FFF2-40B4-BE49-F238E27FC236}">
                <a16:creationId xmlns:a16="http://schemas.microsoft.com/office/drawing/2014/main" id="{5D8B8CFD-61B7-5C32-FDE7-C201BEA45E8E}"/>
              </a:ext>
            </a:extLst>
          </p:cNvPr>
          <p:cNvSpPr>
            <a:spLocks noGrp="1" noChangeArrowheads="1"/>
          </p:cNvSpPr>
          <p:nvPr>
            <p:ph type="sldNum" sz="quarter" idx="12"/>
          </p:nvPr>
        </p:nvSpPr>
        <p:spPr>
          <a:ln/>
        </p:spPr>
        <p:txBody>
          <a:bodyPr/>
          <a:lstStyle>
            <a:lvl1pPr>
              <a:defRPr/>
            </a:lvl1pPr>
          </a:lstStyle>
          <a:p>
            <a:pPr>
              <a:defRPr/>
            </a:pPr>
            <a:fld id="{FB347F18-1793-4AFB-9A54-A1D7A2D3D21A}" type="slidenum">
              <a:rPr lang="ja-JP" altLang="en-US"/>
              <a:pPr>
                <a:defRPr/>
              </a:pPr>
              <a:t>‹#›</a:t>
            </a:fld>
            <a:endParaRPr lang="en-US" altLang="ja-JP"/>
          </a:p>
        </p:txBody>
      </p:sp>
    </p:spTree>
    <p:extLst>
      <p:ext uri="{BB962C8B-B14F-4D97-AF65-F5344CB8AC3E}">
        <p14:creationId xmlns:p14="http://schemas.microsoft.com/office/powerpoint/2010/main" val="488597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dirty="0"/>
              <a:pPr/>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586B75A-687E-405C-8A0B-8D00578BA2C3}" type="datetimeFigureOut">
              <a:rPr lang="en-US" dirty="0"/>
              <a:pPr/>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dirty="0"/>
              <a:pPr/>
              <a:t>11/9/2023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dirty="0"/>
              <a:pPr/>
              <a:t>11/9/2023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dirty="0"/>
              <a:pPr/>
              <a:t>11/9/2023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dirty="0"/>
              <a:pPr/>
              <a:t>11/9/2023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ja-JP" altLang="en-US"/>
              <a:t>マスター テキストの書式設定</a:t>
            </a:r>
          </a:p>
        </p:txBody>
      </p:sp>
      <p:sp>
        <p:nvSpPr>
          <p:cNvPr id="5" name="Date Placeholder 4"/>
          <p:cNvSpPr>
            <a:spLocks noGrp="1"/>
          </p:cNvSpPr>
          <p:nvPr>
            <p:ph type="dt" sz="half" idx="10"/>
          </p:nvPr>
        </p:nvSpPr>
        <p:spPr/>
        <p:txBody>
          <a:bodyPr/>
          <a:lstStyle/>
          <a:p>
            <a:fld id="{AF6E2C9B-5FA2-460D-9BE7-B0812FC2A6FF}" type="datetimeFigureOut">
              <a:rPr lang="en-US" dirty="0"/>
              <a:pPr/>
              <a:t>11/9/2023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0" y="0"/>
            <a:ext cx="12192000" cy="5330952"/>
          </a:xfrm>
          <a:blipFill>
            <a:blip r:embed="rId2"/>
            <a:stretch>
              <a:fillRect/>
            </a:stretch>
          </a:blip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11/9/2023</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11/9/2023</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hf sldNum="0" hdr="0" ftr="0" dt="0"/>
  <p:txStyles>
    <p:titleStyle>
      <a:lvl1pPr algn="l" defTabSz="914400" rtl="0" eaLnBrk="1" latinLnBrk="0" hangingPunct="1">
        <a:lnSpc>
          <a:spcPct val="85000"/>
        </a:lnSpc>
        <a:spcBef>
          <a:spcPct val="0"/>
        </a:spcBef>
        <a:buNone/>
        <a:defRPr kumimoji="1"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kumimoji="1"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kumimoji="1"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kumimoji="1"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wmf"/></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72.gif"/></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79.png"/><Relationship Id="rId4" Type="http://schemas.openxmlformats.org/officeDocument/2006/relationships/image" Target="../media/image78.jpeg"/></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40.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E864EF65-3023-64E7-8BDA-83E49696DA0A}"/>
              </a:ext>
            </a:extLst>
          </p:cNvPr>
          <p:cNvSpPr>
            <a:spLocks noChangeArrowheads="1"/>
          </p:cNvSpPr>
          <p:nvPr/>
        </p:nvSpPr>
        <p:spPr bwMode="auto">
          <a:xfrm>
            <a:off x="0" y="0"/>
            <a:ext cx="12192000" cy="6858000"/>
          </a:xfrm>
          <a:prstGeom prst="rect">
            <a:avLst/>
          </a:prstGeom>
          <a:solidFill>
            <a:srgbClr val="FFFFFF"/>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endParaRPr lang="ja-JP" altLang="en-US" sz="1846"/>
          </a:p>
        </p:txBody>
      </p:sp>
      <p:sp>
        <p:nvSpPr>
          <p:cNvPr id="5" name="Rectangle 2">
            <a:extLst>
              <a:ext uri="{FF2B5EF4-FFF2-40B4-BE49-F238E27FC236}">
                <a16:creationId xmlns:a16="http://schemas.microsoft.com/office/drawing/2014/main" id="{D3F1F60B-4923-A403-620E-C17D9E7D0625}"/>
              </a:ext>
            </a:extLst>
          </p:cNvPr>
          <p:cNvSpPr>
            <a:spLocks noChangeArrowheads="1"/>
          </p:cNvSpPr>
          <p:nvPr/>
        </p:nvSpPr>
        <p:spPr bwMode="auto">
          <a:xfrm>
            <a:off x="1417638" y="1753393"/>
            <a:ext cx="8968140" cy="774186"/>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4431" dirty="0">
                <a:solidFill>
                  <a:srgbClr val="000099"/>
                </a:solidFill>
              </a:rPr>
              <a:t>植物の成長・植生動態・炭素循環</a:t>
            </a:r>
            <a:endParaRPr lang="en-US" altLang="ja-JP" sz="3692" dirty="0">
              <a:solidFill>
                <a:srgbClr val="000099"/>
              </a:solidFill>
            </a:endParaRPr>
          </a:p>
        </p:txBody>
      </p:sp>
      <p:sp>
        <p:nvSpPr>
          <p:cNvPr id="6" name="Text Box 10">
            <a:extLst>
              <a:ext uri="{FF2B5EF4-FFF2-40B4-BE49-F238E27FC236}">
                <a16:creationId xmlns:a16="http://schemas.microsoft.com/office/drawing/2014/main" id="{EF9EC133-92D3-5CD7-2001-F0DEFF9C19C0}"/>
              </a:ext>
            </a:extLst>
          </p:cNvPr>
          <p:cNvSpPr txBox="1">
            <a:spLocks noChangeArrowheads="1"/>
          </p:cNvSpPr>
          <p:nvPr/>
        </p:nvSpPr>
        <p:spPr bwMode="auto">
          <a:xfrm>
            <a:off x="2361406" y="3607541"/>
            <a:ext cx="7469188" cy="684213"/>
          </a:xfrm>
          <a:prstGeom prst="rect">
            <a:avLst/>
          </a:prstGeom>
          <a:noFill/>
          <a:ln>
            <a:noFill/>
          </a:ln>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130000"/>
              </a:lnSpc>
              <a:spcBef>
                <a:spcPct val="0"/>
              </a:spcBef>
              <a:buFontTx/>
              <a:buNone/>
              <a:defRPr/>
            </a:pPr>
            <a:r>
              <a:rPr lang="ja-JP" altLang="en-US" sz="3323" dirty="0"/>
              <a:t>佐藤 永</a:t>
            </a:r>
            <a:r>
              <a:rPr lang="en-US" altLang="ja-JP" sz="2585" dirty="0"/>
              <a:t> </a:t>
            </a:r>
            <a:r>
              <a:rPr lang="en-US" altLang="ja-JP" sz="2215" dirty="0"/>
              <a:t>(</a:t>
            </a:r>
            <a:r>
              <a:rPr lang="ja-JP" altLang="en-US" sz="2215" dirty="0"/>
              <a:t>海洋研究開発機構 </a:t>
            </a:r>
            <a:r>
              <a:rPr lang="en-US" altLang="ja-JP" sz="2215" dirty="0"/>
              <a:t>/ </a:t>
            </a:r>
            <a:r>
              <a:rPr lang="ja-JP" altLang="en-US" sz="2215" dirty="0"/>
              <a:t>東大院農学生命科学</a:t>
            </a:r>
            <a:r>
              <a:rPr lang="en-US" altLang="ja-JP" sz="2215" dirty="0"/>
              <a:t>)</a:t>
            </a:r>
            <a:endParaRPr lang="en-US" altLang="ja-JP" sz="2954" dirty="0"/>
          </a:p>
        </p:txBody>
      </p:sp>
      <p:sp>
        <p:nvSpPr>
          <p:cNvPr id="9" name="正方形/長方形 1">
            <a:extLst>
              <a:ext uri="{FF2B5EF4-FFF2-40B4-BE49-F238E27FC236}">
                <a16:creationId xmlns:a16="http://schemas.microsoft.com/office/drawing/2014/main" id="{35B6CF99-AC91-21F7-B980-287823ABC2DF}"/>
              </a:ext>
            </a:extLst>
          </p:cNvPr>
          <p:cNvSpPr>
            <a:spLocks noChangeArrowheads="1"/>
          </p:cNvSpPr>
          <p:nvPr/>
        </p:nvSpPr>
        <p:spPr bwMode="auto">
          <a:xfrm>
            <a:off x="5444067" y="229393"/>
            <a:ext cx="6365875" cy="376238"/>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defRPr/>
            </a:pPr>
            <a:r>
              <a:rPr lang="en-US" altLang="ja-JP" sz="1846" dirty="0">
                <a:solidFill>
                  <a:srgbClr val="008000"/>
                </a:solidFill>
              </a:rPr>
              <a:t>2023</a:t>
            </a:r>
            <a:r>
              <a:rPr lang="ja-JP" altLang="en-US" sz="1846" dirty="0">
                <a:solidFill>
                  <a:srgbClr val="008000"/>
                </a:solidFill>
              </a:rPr>
              <a:t>年</a:t>
            </a:r>
            <a:r>
              <a:rPr lang="en-US" altLang="ja-JP" sz="1846" dirty="0">
                <a:solidFill>
                  <a:srgbClr val="008000"/>
                </a:solidFill>
              </a:rPr>
              <a:t>11</a:t>
            </a:r>
            <a:r>
              <a:rPr lang="ja-JP" altLang="en-US" sz="1846" dirty="0">
                <a:solidFill>
                  <a:srgbClr val="008000"/>
                </a:solidFill>
              </a:rPr>
              <a:t>月</a:t>
            </a:r>
            <a:r>
              <a:rPr lang="en-US" altLang="ja-JP" sz="1846" dirty="0">
                <a:solidFill>
                  <a:srgbClr val="008000"/>
                </a:solidFill>
              </a:rPr>
              <a:t>9</a:t>
            </a:r>
            <a:r>
              <a:rPr lang="ja-JP" altLang="en-US" sz="1846" dirty="0">
                <a:solidFill>
                  <a:srgbClr val="008000"/>
                </a:solidFill>
              </a:rPr>
              <a:t>日東大院農学生命科学</a:t>
            </a:r>
          </a:p>
        </p:txBody>
      </p:sp>
      <p:graphicFrame>
        <p:nvGraphicFramePr>
          <p:cNvPr id="10" name="Object 4">
            <a:extLst>
              <a:ext uri="{FF2B5EF4-FFF2-40B4-BE49-F238E27FC236}">
                <a16:creationId xmlns:a16="http://schemas.microsoft.com/office/drawing/2014/main" id="{59630F77-A9EE-0C93-52DA-4A9820EF0398}"/>
              </a:ext>
            </a:extLst>
          </p:cNvPr>
          <p:cNvGraphicFramePr>
            <a:graphicFrameLocks noChangeAspect="1"/>
          </p:cNvGraphicFramePr>
          <p:nvPr>
            <p:extLst>
              <p:ext uri="{D42A27DB-BD31-4B8C-83A1-F6EECF244321}">
                <p14:modId xmlns:p14="http://schemas.microsoft.com/office/powerpoint/2010/main" val="64096500"/>
              </p:ext>
            </p:extLst>
          </p:nvPr>
        </p:nvGraphicFramePr>
        <p:xfrm>
          <a:off x="6789203" y="5843588"/>
          <a:ext cx="2743200" cy="509587"/>
        </p:xfrm>
        <a:graphic>
          <a:graphicData uri="http://schemas.openxmlformats.org/presentationml/2006/ole">
            <mc:AlternateContent xmlns:mc="http://schemas.openxmlformats.org/markup-compatibility/2006">
              <mc:Choice xmlns:v="urn:schemas-microsoft-com:vml" Requires="v">
                <p:oleObj name="ビットマップ イメージ" r:id="rId3" imgW="2457143" imgH="457143" progId="Paint.Picture">
                  <p:embed/>
                </p:oleObj>
              </mc:Choice>
              <mc:Fallback>
                <p:oleObj name="ビットマップ イメージ" r:id="rId3" imgW="2457143" imgH="457143" progId="Paint.Picture">
                  <p:embed/>
                  <p:pic>
                    <p:nvPicPr>
                      <p:cNvPr id="2" name="Object 4">
                        <a:extLst>
                          <a:ext uri="{FF2B5EF4-FFF2-40B4-BE49-F238E27FC236}">
                            <a16:creationId xmlns:a16="http://schemas.microsoft.com/office/drawing/2014/main" id="{EC7CBC08-4CB6-3EC2-03C6-34200B8B4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9203" y="5843588"/>
                        <a:ext cx="2743200" cy="50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3366FF"/>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 name="図 10">
            <a:extLst>
              <a:ext uri="{FF2B5EF4-FFF2-40B4-BE49-F238E27FC236}">
                <a16:creationId xmlns:a16="http://schemas.microsoft.com/office/drawing/2014/main" id="{7FAECE81-DA17-2303-B882-3A2E2680716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47328" y="5540375"/>
            <a:ext cx="281305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2">
            <a:extLst>
              <a:ext uri="{FF2B5EF4-FFF2-40B4-BE49-F238E27FC236}">
                <a16:creationId xmlns:a16="http://schemas.microsoft.com/office/drawing/2014/main" id="{4FA0D432-FA1D-30CD-44A3-10C8440F39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3116" y="5756275"/>
            <a:ext cx="140335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2388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46467" y="1260524"/>
            <a:ext cx="5705598" cy="5029128"/>
          </a:xfrm>
          <a:prstGeom prst="rect">
            <a:avLst/>
          </a:prstGeom>
          <a:solidFill>
            <a:srgbClr val="FFFF99"/>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647" y="2467912"/>
            <a:ext cx="5278603" cy="3600400"/>
          </a:xfrm>
          <a:prstGeom prst="rect">
            <a:avLst/>
          </a:prstGeom>
        </p:spPr>
      </p:pic>
      <p:sp>
        <p:nvSpPr>
          <p:cNvPr id="14" name="正方形/長方形 13"/>
          <p:cNvSpPr/>
          <p:nvPr/>
        </p:nvSpPr>
        <p:spPr>
          <a:xfrm>
            <a:off x="4404087" y="3017893"/>
            <a:ext cx="438797" cy="189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5" name="正方形/長方形 14"/>
          <p:cNvSpPr/>
          <p:nvPr/>
        </p:nvSpPr>
        <p:spPr>
          <a:xfrm>
            <a:off x="4116055" y="3906878"/>
            <a:ext cx="438797" cy="189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6" name="正方形/長方形 15"/>
          <p:cNvSpPr/>
          <p:nvPr/>
        </p:nvSpPr>
        <p:spPr>
          <a:xfrm>
            <a:off x="4881942" y="4173191"/>
            <a:ext cx="438797" cy="134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7" name="正方形/長方形 16"/>
          <p:cNvSpPr/>
          <p:nvPr/>
        </p:nvSpPr>
        <p:spPr>
          <a:xfrm>
            <a:off x="5154280" y="5211803"/>
            <a:ext cx="438797" cy="189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8" name="正方形/長方形 17"/>
          <p:cNvSpPr/>
          <p:nvPr/>
        </p:nvSpPr>
        <p:spPr>
          <a:xfrm>
            <a:off x="658480" y="5630903"/>
            <a:ext cx="4400947" cy="352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9" name="正方形/長方形 18"/>
          <p:cNvSpPr/>
          <p:nvPr/>
        </p:nvSpPr>
        <p:spPr>
          <a:xfrm>
            <a:off x="1955815" y="2982566"/>
            <a:ext cx="482285" cy="210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0" name="正方形/長方形 19"/>
          <p:cNvSpPr/>
          <p:nvPr/>
        </p:nvSpPr>
        <p:spPr>
          <a:xfrm>
            <a:off x="1905578" y="3836065"/>
            <a:ext cx="482285" cy="261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1" name="正方形/長方形 20"/>
          <p:cNvSpPr/>
          <p:nvPr/>
        </p:nvSpPr>
        <p:spPr>
          <a:xfrm>
            <a:off x="1811799" y="4150390"/>
            <a:ext cx="482285" cy="261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3" name="正方形/長方形 22"/>
          <p:cNvSpPr/>
          <p:nvPr/>
        </p:nvSpPr>
        <p:spPr>
          <a:xfrm>
            <a:off x="1931532" y="5281464"/>
            <a:ext cx="482285" cy="261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7" name="テキスト ボックス 6"/>
          <p:cNvSpPr txBox="1"/>
          <p:nvPr/>
        </p:nvSpPr>
        <p:spPr>
          <a:xfrm>
            <a:off x="4313536" y="2956723"/>
            <a:ext cx="700833" cy="307777"/>
          </a:xfrm>
          <a:prstGeom prst="rect">
            <a:avLst/>
          </a:prstGeom>
          <a:noFill/>
        </p:spPr>
        <p:txBody>
          <a:bodyPr wrap="none" rtlCol="0">
            <a:spAutoFit/>
          </a:bodyPr>
          <a:lstStyle/>
          <a:p>
            <a:r>
              <a:rPr kumimoji="1" lang="en-US" altLang="ja-JP" sz="1400" dirty="0">
                <a:latin typeface="+mn-ea"/>
              </a:rPr>
              <a:t>Tree A</a:t>
            </a:r>
            <a:endParaRPr kumimoji="1" lang="ja-JP" altLang="en-US" sz="1400" dirty="0">
              <a:latin typeface="+mn-ea"/>
            </a:endParaRPr>
          </a:p>
        </p:txBody>
      </p:sp>
      <p:sp>
        <p:nvSpPr>
          <p:cNvPr id="8" name="テキスト ボックス 7"/>
          <p:cNvSpPr txBox="1"/>
          <p:nvPr/>
        </p:nvSpPr>
        <p:spPr>
          <a:xfrm>
            <a:off x="4052869" y="3886184"/>
            <a:ext cx="700833" cy="307777"/>
          </a:xfrm>
          <a:prstGeom prst="rect">
            <a:avLst/>
          </a:prstGeom>
          <a:noFill/>
        </p:spPr>
        <p:txBody>
          <a:bodyPr wrap="none" rtlCol="0">
            <a:spAutoFit/>
          </a:bodyPr>
          <a:lstStyle/>
          <a:p>
            <a:r>
              <a:rPr kumimoji="1" lang="en-US" altLang="ja-JP" sz="1400" dirty="0">
                <a:latin typeface="+mn-ea"/>
              </a:rPr>
              <a:t>Tree B</a:t>
            </a:r>
            <a:endParaRPr kumimoji="1" lang="ja-JP" altLang="en-US" sz="1400" dirty="0">
              <a:latin typeface="+mn-ea"/>
            </a:endParaRPr>
          </a:p>
        </p:txBody>
      </p:sp>
      <p:sp>
        <p:nvSpPr>
          <p:cNvPr id="10" name="テキスト ボックス 9"/>
          <p:cNvSpPr txBox="1"/>
          <p:nvPr/>
        </p:nvSpPr>
        <p:spPr>
          <a:xfrm>
            <a:off x="1868181" y="5263870"/>
            <a:ext cx="620683" cy="307777"/>
          </a:xfrm>
          <a:prstGeom prst="rect">
            <a:avLst/>
          </a:prstGeom>
          <a:noFill/>
        </p:spPr>
        <p:txBody>
          <a:bodyPr wrap="none" rtlCol="0">
            <a:spAutoFit/>
          </a:bodyPr>
          <a:lstStyle/>
          <a:p>
            <a:r>
              <a:rPr kumimoji="1" lang="en-US" altLang="ja-JP" sz="1400" dirty="0">
                <a:latin typeface="+mn-ea"/>
              </a:rPr>
              <a:t>Grass</a:t>
            </a:r>
            <a:endParaRPr kumimoji="1" lang="ja-JP" altLang="en-US" sz="1400" dirty="0">
              <a:latin typeface="+mn-ea"/>
            </a:endParaRPr>
          </a:p>
        </p:txBody>
      </p:sp>
      <p:sp>
        <p:nvSpPr>
          <p:cNvPr id="11" name="テキスト ボックス 10"/>
          <p:cNvSpPr txBox="1"/>
          <p:nvPr/>
        </p:nvSpPr>
        <p:spPr>
          <a:xfrm>
            <a:off x="425211" y="5564256"/>
            <a:ext cx="1255472" cy="523220"/>
          </a:xfrm>
          <a:prstGeom prst="rect">
            <a:avLst/>
          </a:prstGeom>
          <a:noFill/>
        </p:spPr>
        <p:txBody>
          <a:bodyPr wrap="none" rtlCol="0">
            <a:spAutoFit/>
          </a:bodyPr>
          <a:lstStyle/>
          <a:p>
            <a:r>
              <a:rPr kumimoji="1" lang="en-US" altLang="ja-JP" sz="1400" dirty="0">
                <a:latin typeface="+mn-ea"/>
              </a:rPr>
              <a:t>Relative </a:t>
            </a:r>
          </a:p>
          <a:p>
            <a:r>
              <a:rPr lang="en-US" altLang="ja-JP" sz="1400" dirty="0">
                <a:latin typeface="+mn-ea"/>
              </a:rPr>
              <a:t>L</a:t>
            </a:r>
            <a:r>
              <a:rPr kumimoji="1" lang="en-US" altLang="ja-JP" sz="1400" dirty="0">
                <a:latin typeface="+mn-ea"/>
              </a:rPr>
              <a:t>ight Intensity</a:t>
            </a:r>
            <a:endParaRPr kumimoji="1" lang="ja-JP" altLang="en-US" sz="1400" dirty="0">
              <a:latin typeface="+mn-ea"/>
            </a:endParaRPr>
          </a:p>
        </p:txBody>
      </p:sp>
      <p:sp>
        <p:nvSpPr>
          <p:cNvPr id="12" name="テキスト ボックス 11"/>
          <p:cNvSpPr txBox="1"/>
          <p:nvPr/>
        </p:nvSpPr>
        <p:spPr>
          <a:xfrm>
            <a:off x="2377365" y="5688528"/>
            <a:ext cx="1130438" cy="307777"/>
          </a:xfrm>
          <a:prstGeom prst="rect">
            <a:avLst/>
          </a:prstGeom>
          <a:noFill/>
        </p:spPr>
        <p:txBody>
          <a:bodyPr wrap="none" rtlCol="0">
            <a:spAutoFit/>
          </a:bodyPr>
          <a:lstStyle/>
          <a:p>
            <a:r>
              <a:rPr kumimoji="1" lang="en-US" altLang="ja-JP" sz="1400" dirty="0">
                <a:latin typeface="+mn-ea"/>
              </a:rPr>
              <a:t>Leaf Density</a:t>
            </a:r>
            <a:endParaRPr kumimoji="1" lang="ja-JP" altLang="en-US" sz="1400" dirty="0">
              <a:latin typeface="+mn-ea"/>
            </a:endParaRPr>
          </a:p>
        </p:txBody>
      </p:sp>
      <p:sp>
        <p:nvSpPr>
          <p:cNvPr id="13" name="テキスト ボックス 12"/>
          <p:cNvSpPr txBox="1"/>
          <p:nvPr/>
        </p:nvSpPr>
        <p:spPr>
          <a:xfrm>
            <a:off x="3901848" y="5682252"/>
            <a:ext cx="1444626" cy="307777"/>
          </a:xfrm>
          <a:prstGeom prst="rect">
            <a:avLst/>
          </a:prstGeom>
          <a:noFill/>
        </p:spPr>
        <p:txBody>
          <a:bodyPr wrap="none" rtlCol="0">
            <a:spAutoFit/>
          </a:bodyPr>
          <a:lstStyle/>
          <a:p>
            <a:r>
              <a:rPr lang="en-US" altLang="ja-JP" sz="1400" dirty="0">
                <a:latin typeface="+mn-ea"/>
              </a:rPr>
              <a:t>Forest </a:t>
            </a:r>
            <a:r>
              <a:rPr kumimoji="1" lang="en-US" altLang="ja-JP" sz="1400" dirty="0">
                <a:latin typeface="+mn-ea"/>
              </a:rPr>
              <a:t>Structure</a:t>
            </a:r>
            <a:endParaRPr kumimoji="1" lang="ja-JP" altLang="en-US" sz="1400" dirty="0">
              <a:latin typeface="+mn-ea"/>
            </a:endParaRPr>
          </a:p>
        </p:txBody>
      </p:sp>
      <p:sp>
        <p:nvSpPr>
          <p:cNvPr id="24" name="テキスト ボックス 23"/>
          <p:cNvSpPr txBox="1"/>
          <p:nvPr/>
        </p:nvSpPr>
        <p:spPr>
          <a:xfrm>
            <a:off x="1705207" y="2928046"/>
            <a:ext cx="700833" cy="307777"/>
          </a:xfrm>
          <a:prstGeom prst="rect">
            <a:avLst/>
          </a:prstGeom>
          <a:noFill/>
        </p:spPr>
        <p:txBody>
          <a:bodyPr wrap="none" rtlCol="0">
            <a:spAutoFit/>
          </a:bodyPr>
          <a:lstStyle/>
          <a:p>
            <a:r>
              <a:rPr kumimoji="1" lang="en-US" altLang="ja-JP" sz="1400" dirty="0">
                <a:latin typeface="+mn-ea"/>
              </a:rPr>
              <a:t>Tree A</a:t>
            </a:r>
            <a:endParaRPr kumimoji="1" lang="ja-JP" altLang="en-US" sz="1400" dirty="0">
              <a:latin typeface="+mn-ea"/>
            </a:endParaRPr>
          </a:p>
        </p:txBody>
      </p:sp>
      <p:sp>
        <p:nvSpPr>
          <p:cNvPr id="25" name="テキスト ボックス 24"/>
          <p:cNvSpPr txBox="1"/>
          <p:nvPr/>
        </p:nvSpPr>
        <p:spPr>
          <a:xfrm>
            <a:off x="1756269" y="3682292"/>
            <a:ext cx="700833" cy="307777"/>
          </a:xfrm>
          <a:prstGeom prst="rect">
            <a:avLst/>
          </a:prstGeom>
          <a:noFill/>
        </p:spPr>
        <p:txBody>
          <a:bodyPr wrap="none" rtlCol="0">
            <a:spAutoFit/>
          </a:bodyPr>
          <a:lstStyle/>
          <a:p>
            <a:r>
              <a:rPr kumimoji="1" lang="en-US" altLang="ja-JP" sz="1400" dirty="0">
                <a:latin typeface="+mn-ea"/>
              </a:rPr>
              <a:t>Tree B</a:t>
            </a:r>
            <a:endParaRPr kumimoji="1" lang="ja-JP" altLang="en-US" sz="1400" dirty="0">
              <a:latin typeface="+mn-ea"/>
            </a:endParaRPr>
          </a:p>
        </p:txBody>
      </p:sp>
      <p:sp>
        <p:nvSpPr>
          <p:cNvPr id="26" name="テキスト ボックス 25"/>
          <p:cNvSpPr txBox="1"/>
          <p:nvPr/>
        </p:nvSpPr>
        <p:spPr>
          <a:xfrm>
            <a:off x="4721924" y="4074012"/>
            <a:ext cx="705642" cy="307777"/>
          </a:xfrm>
          <a:prstGeom prst="rect">
            <a:avLst/>
          </a:prstGeom>
          <a:noFill/>
        </p:spPr>
        <p:txBody>
          <a:bodyPr wrap="none" rtlCol="0">
            <a:spAutoFit/>
          </a:bodyPr>
          <a:lstStyle/>
          <a:p>
            <a:r>
              <a:rPr kumimoji="1" lang="en-US" altLang="ja-JP" sz="1400" dirty="0">
                <a:latin typeface="+mn-ea"/>
              </a:rPr>
              <a:t>Tree C</a:t>
            </a:r>
            <a:endParaRPr kumimoji="1" lang="ja-JP" altLang="en-US" sz="1400" dirty="0">
              <a:latin typeface="+mn-ea"/>
            </a:endParaRPr>
          </a:p>
        </p:txBody>
      </p:sp>
      <p:sp>
        <p:nvSpPr>
          <p:cNvPr id="27" name="テキスト ボックス 26"/>
          <p:cNvSpPr txBox="1"/>
          <p:nvPr/>
        </p:nvSpPr>
        <p:spPr>
          <a:xfrm>
            <a:off x="1683803" y="4125586"/>
            <a:ext cx="705642" cy="307777"/>
          </a:xfrm>
          <a:prstGeom prst="rect">
            <a:avLst/>
          </a:prstGeom>
          <a:noFill/>
        </p:spPr>
        <p:txBody>
          <a:bodyPr wrap="none" rtlCol="0">
            <a:spAutoFit/>
          </a:bodyPr>
          <a:lstStyle/>
          <a:p>
            <a:r>
              <a:rPr kumimoji="1" lang="en-US" altLang="ja-JP" sz="1400" dirty="0">
                <a:latin typeface="+mn-ea"/>
              </a:rPr>
              <a:t>Tree C</a:t>
            </a:r>
            <a:endParaRPr kumimoji="1" lang="ja-JP" altLang="en-US" sz="1400" dirty="0">
              <a:latin typeface="+mn-ea"/>
            </a:endParaRPr>
          </a:p>
        </p:txBody>
      </p:sp>
      <p:sp>
        <p:nvSpPr>
          <p:cNvPr id="28" name="テキスト ボックス 27"/>
          <p:cNvSpPr txBox="1"/>
          <p:nvPr/>
        </p:nvSpPr>
        <p:spPr>
          <a:xfrm>
            <a:off x="5101340" y="5179765"/>
            <a:ext cx="620683" cy="307777"/>
          </a:xfrm>
          <a:prstGeom prst="rect">
            <a:avLst/>
          </a:prstGeom>
          <a:noFill/>
        </p:spPr>
        <p:txBody>
          <a:bodyPr wrap="none" rtlCol="0">
            <a:spAutoFit/>
          </a:bodyPr>
          <a:lstStyle/>
          <a:p>
            <a:r>
              <a:rPr kumimoji="1" lang="en-US" altLang="ja-JP" sz="1400" dirty="0">
                <a:latin typeface="+mn-ea"/>
              </a:rPr>
              <a:t>Grass</a:t>
            </a:r>
            <a:endParaRPr kumimoji="1" lang="ja-JP" altLang="en-US" sz="1400" dirty="0">
              <a:latin typeface="+mn-ea"/>
            </a:endParaRPr>
          </a:p>
        </p:txBody>
      </p:sp>
      <p:sp>
        <p:nvSpPr>
          <p:cNvPr id="29" name="Text Box 2056"/>
          <p:cNvSpPr txBox="1">
            <a:spLocks noChangeArrowheads="1"/>
          </p:cNvSpPr>
          <p:nvPr/>
        </p:nvSpPr>
        <p:spPr bwMode="auto">
          <a:xfrm>
            <a:off x="7275607" y="2162579"/>
            <a:ext cx="23294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algn="l" eaLnBrk="1" hangingPunct="1"/>
            <a:r>
              <a:rPr lang="en-US" altLang="ja-JP" sz="4000" i="1" dirty="0">
                <a:solidFill>
                  <a:srgbClr val="C00000"/>
                </a:solidFill>
                <a:latin typeface="+mn-ea"/>
                <a:ea typeface="+mn-ea"/>
              </a:rPr>
              <a:t>I = e</a:t>
            </a:r>
            <a:r>
              <a:rPr lang="en-US" altLang="ja-JP" sz="4000" i="1" baseline="30000" dirty="0">
                <a:solidFill>
                  <a:srgbClr val="C00000"/>
                </a:solidFill>
                <a:latin typeface="+mn-ea"/>
                <a:ea typeface="+mn-ea"/>
              </a:rPr>
              <a:t>(</a:t>
            </a:r>
            <a:r>
              <a:rPr lang="en-US" altLang="ja-JP" sz="4000" i="1" baseline="30000" dirty="0" err="1">
                <a:solidFill>
                  <a:srgbClr val="C00000"/>
                </a:solidFill>
                <a:latin typeface="+mn-ea"/>
                <a:ea typeface="+mn-ea"/>
              </a:rPr>
              <a:t>k×LAI</a:t>
            </a:r>
            <a:r>
              <a:rPr lang="en-US" altLang="ja-JP" sz="4000" i="1" baseline="30000" dirty="0">
                <a:solidFill>
                  <a:srgbClr val="C00000"/>
                </a:solidFill>
                <a:latin typeface="+mn-ea"/>
                <a:ea typeface="+mn-ea"/>
              </a:rPr>
              <a:t>)</a:t>
            </a:r>
            <a:endParaRPr lang="ja-JP" altLang="en-US" sz="4000" b="1" baseline="30000" dirty="0">
              <a:solidFill>
                <a:srgbClr val="C00000"/>
              </a:solidFill>
              <a:latin typeface="+mn-ea"/>
              <a:ea typeface="+mn-ea"/>
            </a:endParaRPr>
          </a:p>
        </p:txBody>
      </p:sp>
      <p:sp>
        <p:nvSpPr>
          <p:cNvPr id="30" name="Text Box 2056"/>
          <p:cNvSpPr txBox="1">
            <a:spLocks noChangeArrowheads="1"/>
          </p:cNvSpPr>
          <p:nvPr/>
        </p:nvSpPr>
        <p:spPr bwMode="auto">
          <a:xfrm>
            <a:off x="7413996" y="2959480"/>
            <a:ext cx="4420302" cy="1231106"/>
          </a:xfrm>
          <a:prstGeom prst="rect">
            <a:avLst/>
          </a:prstGeom>
          <a:noFill/>
          <a:ln w="19050">
            <a:noFill/>
            <a:prstDash val="sysDot"/>
            <a:miter lim="800000"/>
            <a:headEnd/>
            <a:tailEnd type="none" w="lg" len="lg"/>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a:spcAft>
                <a:spcPts val="1200"/>
              </a:spcAft>
            </a:pPr>
            <a:r>
              <a:rPr lang="ja-JP" altLang="en-US" sz="1800" dirty="0">
                <a:latin typeface="メイリオ" panose="020B0604030504040204" pitchFamily="50" charset="-128"/>
                <a:ea typeface="メイリオ" panose="020B0604030504040204" pitchFamily="50" charset="-128"/>
              </a:rPr>
              <a:t>相対日射強度 </a:t>
            </a:r>
            <a:r>
              <a:rPr lang="en-US" altLang="ja-JP" sz="1800" dirty="0">
                <a:latin typeface="メイリオ" panose="020B0604030504040204" pitchFamily="50" charset="-128"/>
                <a:ea typeface="メイリオ" panose="020B0604030504040204" pitchFamily="50" charset="-128"/>
              </a:rPr>
              <a:t>(0.0~1.0)</a:t>
            </a:r>
          </a:p>
          <a:p>
            <a:pPr>
              <a:spcAft>
                <a:spcPts val="1200"/>
              </a:spcAft>
            </a:pPr>
            <a:r>
              <a:rPr lang="ja-JP" altLang="en-US" sz="1800" dirty="0">
                <a:latin typeface="メイリオ" panose="020B0604030504040204" pitchFamily="50" charset="-128"/>
                <a:ea typeface="メイリオ" panose="020B0604030504040204" pitchFamily="50" charset="-128"/>
              </a:rPr>
              <a:t>群落上端からの</a:t>
            </a:r>
            <a:r>
              <a:rPr lang="en-US" altLang="ja-JP" sz="1800" dirty="0">
                <a:latin typeface="メイリオ" panose="020B0604030504040204" pitchFamily="50" charset="-128"/>
                <a:ea typeface="メイリオ" panose="020B0604030504040204" pitchFamily="50" charset="-128"/>
              </a:rPr>
              <a:t>LAI (m</a:t>
            </a:r>
            <a:r>
              <a:rPr lang="en-US" altLang="ja-JP" sz="1800" baseline="30000" dirty="0">
                <a:latin typeface="メイリオ" panose="020B0604030504040204" pitchFamily="50" charset="-128"/>
                <a:ea typeface="メイリオ" panose="020B0604030504040204" pitchFamily="50" charset="-128"/>
              </a:rPr>
              <a:t>2</a:t>
            </a:r>
            <a:r>
              <a:rPr lang="ja-JP" altLang="en-US" sz="1800" dirty="0">
                <a:latin typeface="メイリオ" panose="020B0604030504040204" pitchFamily="50" charset="-128"/>
                <a:ea typeface="メイリオ" panose="020B0604030504040204" pitchFamily="50" charset="-128"/>
              </a:rPr>
              <a:t> </a:t>
            </a:r>
            <a:r>
              <a:rPr lang="en-US" altLang="ja-JP" sz="1800" dirty="0">
                <a:latin typeface="メイリオ" panose="020B0604030504040204" pitchFamily="50" charset="-128"/>
                <a:ea typeface="メイリオ" panose="020B0604030504040204" pitchFamily="50" charset="-128"/>
              </a:rPr>
              <a:t>m</a:t>
            </a:r>
            <a:r>
              <a:rPr lang="en-US" altLang="ja-JP" sz="1800" baseline="30000" dirty="0">
                <a:latin typeface="メイリオ" panose="020B0604030504040204" pitchFamily="50" charset="-128"/>
                <a:ea typeface="メイリオ" panose="020B0604030504040204" pitchFamily="50" charset="-128"/>
              </a:rPr>
              <a:t>−2</a:t>
            </a:r>
            <a:r>
              <a:rPr lang="en-US" altLang="ja-JP" sz="1800" dirty="0">
                <a:latin typeface="メイリオ" panose="020B0604030504040204" pitchFamily="50" charset="-128"/>
                <a:ea typeface="メイリオ" panose="020B0604030504040204" pitchFamily="50" charset="-128"/>
              </a:rPr>
              <a:t>)</a:t>
            </a:r>
            <a:endParaRPr lang="ja-JP" altLang="ja-JP" sz="1800" dirty="0">
              <a:latin typeface="メイリオ" panose="020B0604030504040204" pitchFamily="50" charset="-128"/>
              <a:ea typeface="メイリオ" panose="020B0604030504040204" pitchFamily="50" charset="-128"/>
            </a:endParaRPr>
          </a:p>
          <a:p>
            <a:r>
              <a:rPr lang="ja-JP" altLang="en-US" sz="1800" dirty="0">
                <a:latin typeface="メイリオ" panose="020B0604030504040204" pitchFamily="50" charset="-128"/>
                <a:ea typeface="メイリオ" panose="020B0604030504040204" pitchFamily="50" charset="-128"/>
              </a:rPr>
              <a:t>光減衰係数、−</a:t>
            </a:r>
            <a:r>
              <a:rPr lang="en-US" altLang="ja-JP" sz="1800" dirty="0">
                <a:latin typeface="メイリオ" panose="020B0604030504040204" pitchFamily="50" charset="-128"/>
                <a:ea typeface="メイリオ" panose="020B0604030504040204" pitchFamily="50" charset="-128"/>
              </a:rPr>
              <a:t>0.5</a:t>
            </a:r>
            <a:r>
              <a:rPr lang="ja-JP" altLang="en-US" sz="1800" dirty="0">
                <a:latin typeface="メイリオ" panose="020B0604030504040204" pitchFamily="50" charset="-128"/>
                <a:ea typeface="メイリオ" panose="020B0604030504040204" pitchFamily="50" charset="-128"/>
              </a:rPr>
              <a:t>前後の値が用いられる</a:t>
            </a:r>
            <a:endParaRPr lang="en-US" altLang="ja-JP" sz="1800" dirty="0">
              <a:latin typeface="メイリオ" panose="020B0604030504040204" pitchFamily="50" charset="-128"/>
              <a:ea typeface="メイリオ" panose="020B0604030504040204" pitchFamily="50" charset="-128"/>
            </a:endParaRPr>
          </a:p>
        </p:txBody>
      </p:sp>
      <p:sp>
        <p:nvSpPr>
          <p:cNvPr id="33" name="Text Box 2056"/>
          <p:cNvSpPr txBox="1">
            <a:spLocks noChangeArrowheads="1"/>
          </p:cNvSpPr>
          <p:nvPr/>
        </p:nvSpPr>
        <p:spPr bwMode="auto">
          <a:xfrm>
            <a:off x="7110674" y="3827790"/>
            <a:ext cx="337088" cy="400110"/>
          </a:xfrm>
          <a:prstGeom prst="rect">
            <a:avLst/>
          </a:prstGeom>
          <a:noFill/>
          <a:ln w="19050">
            <a:noFill/>
            <a:prstDash val="sysDot"/>
            <a:miter lim="800000"/>
            <a:headEnd/>
            <a:tailEnd type="none" w="lg" len="lg"/>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algn="r">
              <a:spcAft>
                <a:spcPts val="1200"/>
              </a:spcAft>
            </a:pPr>
            <a:r>
              <a:rPr lang="en-US" altLang="ja-JP" sz="2000" i="1" dirty="0">
                <a:solidFill>
                  <a:srgbClr val="C00000"/>
                </a:solidFill>
                <a:latin typeface="メイリオ" panose="020B0604030504040204" pitchFamily="50" charset="-128"/>
                <a:ea typeface="メイリオ" panose="020B0604030504040204" pitchFamily="50" charset="-128"/>
              </a:rPr>
              <a:t>K</a:t>
            </a:r>
          </a:p>
        </p:txBody>
      </p:sp>
      <p:sp>
        <p:nvSpPr>
          <p:cNvPr id="32" name="Text Box 2056"/>
          <p:cNvSpPr txBox="1">
            <a:spLocks noChangeArrowheads="1"/>
          </p:cNvSpPr>
          <p:nvPr/>
        </p:nvSpPr>
        <p:spPr bwMode="auto">
          <a:xfrm>
            <a:off x="6824123" y="2936682"/>
            <a:ext cx="623639" cy="400110"/>
          </a:xfrm>
          <a:prstGeom prst="rect">
            <a:avLst/>
          </a:prstGeom>
          <a:noFill/>
          <a:ln w="19050">
            <a:noFill/>
            <a:prstDash val="sysDot"/>
            <a:miter lim="800000"/>
            <a:headEnd/>
            <a:tailEnd type="none" w="lg" len="lg"/>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algn="r">
              <a:spcAft>
                <a:spcPts val="1200"/>
              </a:spcAft>
            </a:pPr>
            <a:r>
              <a:rPr lang="en-US" altLang="ja-JP" sz="2000" i="1" dirty="0">
                <a:solidFill>
                  <a:srgbClr val="C00000"/>
                </a:solidFill>
                <a:latin typeface="メイリオ" panose="020B0604030504040204" pitchFamily="50" charset="-128"/>
                <a:ea typeface="メイリオ" panose="020B0604030504040204" pitchFamily="50" charset="-128"/>
              </a:rPr>
              <a:t>I</a:t>
            </a:r>
          </a:p>
        </p:txBody>
      </p:sp>
      <p:sp>
        <p:nvSpPr>
          <p:cNvPr id="35" name="Text Box 2056"/>
          <p:cNvSpPr txBox="1">
            <a:spLocks noChangeArrowheads="1"/>
          </p:cNvSpPr>
          <p:nvPr/>
        </p:nvSpPr>
        <p:spPr bwMode="auto">
          <a:xfrm>
            <a:off x="6697874" y="3374978"/>
            <a:ext cx="749888" cy="400110"/>
          </a:xfrm>
          <a:prstGeom prst="rect">
            <a:avLst/>
          </a:prstGeom>
          <a:noFill/>
          <a:ln w="19050">
            <a:noFill/>
            <a:prstDash val="sysDot"/>
            <a:miter lim="800000"/>
            <a:headEnd/>
            <a:tailEnd type="none" w="lg" len="lg"/>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algn="r">
              <a:spcAft>
                <a:spcPts val="1200"/>
              </a:spcAft>
            </a:pPr>
            <a:r>
              <a:rPr lang="en-US" altLang="ja-JP" sz="2000" i="1" dirty="0">
                <a:solidFill>
                  <a:srgbClr val="C00000"/>
                </a:solidFill>
                <a:latin typeface="メイリオ" panose="020B0604030504040204" pitchFamily="50" charset="-128"/>
                <a:ea typeface="メイリオ" panose="020B0604030504040204" pitchFamily="50" charset="-128"/>
              </a:rPr>
              <a:t>LAI</a:t>
            </a:r>
          </a:p>
        </p:txBody>
      </p:sp>
      <p:sp>
        <p:nvSpPr>
          <p:cNvPr id="36" name="Rectangle 101"/>
          <p:cNvSpPr>
            <a:spLocks noChangeArrowheads="1"/>
          </p:cNvSpPr>
          <p:nvPr/>
        </p:nvSpPr>
        <p:spPr bwMode="auto">
          <a:xfrm>
            <a:off x="2241683" y="204155"/>
            <a:ext cx="7843541"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2800" dirty="0">
                <a:solidFill>
                  <a:srgbClr val="0000FF"/>
                </a:solidFill>
                <a:latin typeface="メイリオ" panose="020B0604030504040204" pitchFamily="50" charset="-128"/>
                <a:ea typeface="メイリオ" panose="020B0604030504040204" pitchFamily="50" charset="-128"/>
              </a:rPr>
              <a:t>植物群落における日射の減衰</a:t>
            </a:r>
            <a:endParaRPr lang="en-US" altLang="ja-JP" sz="2800" dirty="0">
              <a:solidFill>
                <a:srgbClr val="0000FF"/>
              </a:solidFill>
              <a:latin typeface="メイリオ" panose="020B0604030504040204" pitchFamily="50" charset="-128"/>
              <a:ea typeface="メイリオ" panose="020B0604030504040204" pitchFamily="50" charset="-128"/>
            </a:endParaRPr>
          </a:p>
        </p:txBody>
      </p:sp>
      <p:sp>
        <p:nvSpPr>
          <p:cNvPr id="2" name="テキスト ボックス 1"/>
          <p:cNvSpPr txBox="1"/>
          <p:nvPr/>
        </p:nvSpPr>
        <p:spPr>
          <a:xfrm>
            <a:off x="6165862" y="1396684"/>
            <a:ext cx="5145905" cy="707886"/>
          </a:xfrm>
          <a:prstGeom prst="rect">
            <a:avLst/>
          </a:prstGeom>
          <a:noFill/>
        </p:spPr>
        <p:txBody>
          <a:bodyPr wrap="square" rtlCol="0">
            <a:spAutoFit/>
          </a:bodyPr>
          <a:lstStyle/>
          <a:p>
            <a:r>
              <a:rPr kumimoji="1" lang="ja-JP" altLang="en-US" sz="2000" dirty="0">
                <a:solidFill>
                  <a:srgbClr val="C00000"/>
                </a:solidFill>
                <a:latin typeface="メイリオ" panose="020B0604030504040204" pitchFamily="50" charset="-128"/>
                <a:ea typeface="メイリオ" panose="020B0604030504040204" pitchFamily="50" charset="-128"/>
              </a:rPr>
              <a:t>ランベルト・ベールの法則</a:t>
            </a:r>
            <a:r>
              <a:rPr kumimoji="1" lang="ja-JP" altLang="en-US" sz="2000" dirty="0">
                <a:latin typeface="メイリオ" panose="020B0604030504040204" pitchFamily="50" charset="-128"/>
                <a:ea typeface="メイリオ" panose="020B0604030504040204" pitchFamily="50" charset="-128"/>
              </a:rPr>
              <a:t>（</a:t>
            </a:r>
            <a:r>
              <a:rPr kumimoji="1" lang="en-US" altLang="ja-JP" sz="2000" dirty="0">
                <a:latin typeface="メイリオ" panose="020B0604030504040204" pitchFamily="50" charset="-128"/>
                <a:ea typeface="メイリオ" panose="020B0604030504040204" pitchFamily="50" charset="-128"/>
              </a:rPr>
              <a:t>Lambert-Beer low</a:t>
            </a:r>
            <a:r>
              <a:rPr kumimoji="1" lang="ja-JP" altLang="en-US" sz="2000" dirty="0">
                <a:latin typeface="メイリオ" panose="020B0604030504040204" pitchFamily="50" charset="-128"/>
                <a:ea typeface="メイリオ" panose="020B0604030504040204" pitchFamily="50" charset="-128"/>
              </a:rPr>
              <a:t>）に従って減衰させるのが一般的</a:t>
            </a:r>
          </a:p>
        </p:txBody>
      </p:sp>
      <p:sp>
        <p:nvSpPr>
          <p:cNvPr id="37" name="Text Box 51"/>
          <p:cNvSpPr txBox="1">
            <a:spLocks noChangeArrowheads="1"/>
          </p:cNvSpPr>
          <p:nvPr/>
        </p:nvSpPr>
        <p:spPr bwMode="auto">
          <a:xfrm>
            <a:off x="443647" y="1371228"/>
            <a:ext cx="5343546" cy="1015663"/>
          </a:xfrm>
          <a:prstGeom prst="rect">
            <a:avLst/>
          </a:prstGeom>
          <a:noFill/>
          <a:ln>
            <a:noFill/>
          </a:ln>
        </p:spPr>
        <p:txBody>
          <a:bodyPr wrap="squar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参考</a:t>
            </a:r>
            <a:r>
              <a:rPr lang="en-US" altLang="ja-JP" sz="2000" dirty="0">
                <a:latin typeface="メイリオ" panose="020B0604030504040204" pitchFamily="50" charset="-128"/>
                <a:ea typeface="メイリオ" panose="020B0604030504040204" pitchFamily="50" charset="-128"/>
              </a:rPr>
              <a:t>]</a:t>
            </a:r>
          </a:p>
          <a:p>
            <a:pPr eaLnBrk="1" hangingPunct="1"/>
            <a:r>
              <a:rPr lang="en-US" altLang="ja-JP" sz="2000" dirty="0">
                <a:latin typeface="メイリオ" panose="020B0604030504040204" pitchFamily="50" charset="-128"/>
                <a:ea typeface="メイリオ" panose="020B0604030504040204" pitchFamily="50" charset="-128"/>
              </a:rPr>
              <a:t>LPJ-Guess</a:t>
            </a:r>
            <a:r>
              <a:rPr lang="ja-JP" altLang="en-US" sz="2000" dirty="0">
                <a:latin typeface="メイリオ" panose="020B0604030504040204" pitchFamily="50" charset="-128"/>
                <a:ea typeface="メイリオ" panose="020B0604030504040204" pitchFamily="50" charset="-128"/>
              </a:rPr>
              <a:t>における日射分配の計算方法。樹冠高の相対関係に応じて日射が分配される。</a:t>
            </a:r>
            <a:endParaRPr lang="en-US" altLang="ja-JP" sz="2000" dirty="0">
              <a:latin typeface="メイリオ" panose="020B0604030504040204" pitchFamily="50" charset="-128"/>
              <a:ea typeface="メイリオ" panose="020B0604030504040204" pitchFamily="50" charset="-128"/>
            </a:endParaRPr>
          </a:p>
        </p:txBody>
      </p:sp>
      <p:sp>
        <p:nvSpPr>
          <p:cNvPr id="9" name="正方形/長方形 8"/>
          <p:cNvSpPr/>
          <p:nvPr/>
        </p:nvSpPr>
        <p:spPr>
          <a:xfrm>
            <a:off x="6596786" y="4856363"/>
            <a:ext cx="5094759" cy="1754326"/>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光減衰係数を、日射の入射角度に応じて変化させるモデルもあるが、そもそも、明るい場所の葉ほど光に対して縦方向に葉を傾けていたりするし、葉の厚さも同一木本においてすらマチマチだし、木漏れ日もあるので、</a:t>
            </a:r>
            <a:r>
              <a:rPr lang="ja-JP" altLang="en-US" dirty="0">
                <a:solidFill>
                  <a:srgbClr val="FF0000"/>
                </a:solidFill>
                <a:latin typeface="メイリオ" panose="020B0604030504040204" pitchFamily="50" charset="-128"/>
                <a:ea typeface="メイリオ" panose="020B0604030504040204" pitchFamily="50" charset="-128"/>
              </a:rPr>
              <a:t>あまり深く考えず本式を用いるのが一般的</a:t>
            </a:r>
            <a:r>
              <a:rPr lang="ja-JP" altLang="en-US" dirty="0">
                <a:latin typeface="メイリオ" panose="020B0604030504040204" pitchFamily="50" charset="-128"/>
                <a:ea typeface="メイリオ" panose="020B0604030504040204" pitchFamily="50" charset="-128"/>
              </a:rPr>
              <a:t>。</a:t>
            </a:r>
          </a:p>
        </p:txBody>
      </p:sp>
      <p:sp>
        <p:nvSpPr>
          <p:cNvPr id="31" name="正方形/長方形 30"/>
          <p:cNvSpPr/>
          <p:nvPr/>
        </p:nvSpPr>
        <p:spPr>
          <a:xfrm>
            <a:off x="1905578" y="6323772"/>
            <a:ext cx="4339650"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ここでランベルト・ベールの法則を使う</a:t>
            </a:r>
            <a:endParaRPr lang="ja-JP" altLang="en-US" dirty="0"/>
          </a:p>
        </p:txBody>
      </p:sp>
      <p:sp>
        <p:nvSpPr>
          <p:cNvPr id="34" name="フリーフォーム 33"/>
          <p:cNvSpPr/>
          <p:nvPr/>
        </p:nvSpPr>
        <p:spPr>
          <a:xfrm rot="20961283">
            <a:off x="1326891" y="5045152"/>
            <a:ext cx="648805" cy="1470140"/>
          </a:xfrm>
          <a:custGeom>
            <a:avLst/>
            <a:gdLst>
              <a:gd name="connsiteX0" fmla="*/ 357702 w 357702"/>
              <a:gd name="connsiteY0" fmla="*/ 0 h 851338"/>
              <a:gd name="connsiteX1" fmla="*/ 350 w 357702"/>
              <a:gd name="connsiteY1" fmla="*/ 430924 h 851338"/>
              <a:gd name="connsiteX2" fmla="*/ 305150 w 357702"/>
              <a:gd name="connsiteY2" fmla="*/ 851338 h 851338"/>
            </a:gdLst>
            <a:ahLst/>
            <a:cxnLst>
              <a:cxn ang="0">
                <a:pos x="connsiteX0" y="connsiteY0"/>
              </a:cxn>
              <a:cxn ang="0">
                <a:pos x="connsiteX1" y="connsiteY1"/>
              </a:cxn>
              <a:cxn ang="0">
                <a:pos x="connsiteX2" y="connsiteY2"/>
              </a:cxn>
            </a:cxnLst>
            <a:rect l="l" t="t" r="r" b="b"/>
            <a:pathLst>
              <a:path w="357702" h="851338">
                <a:moveTo>
                  <a:pt x="357702" y="0"/>
                </a:moveTo>
                <a:cubicBezTo>
                  <a:pt x="183405" y="144517"/>
                  <a:pt x="9109" y="289034"/>
                  <a:pt x="350" y="430924"/>
                </a:cubicBezTo>
                <a:cubicBezTo>
                  <a:pt x="-8409" y="572814"/>
                  <a:pt x="148370" y="712076"/>
                  <a:pt x="305150" y="851338"/>
                </a:cubicBezTo>
              </a:path>
            </a:pathLst>
          </a:custGeom>
          <a:noFill/>
          <a:ln w="19050">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6887332" y="2928047"/>
            <a:ext cx="4946966" cy="1299854"/>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41"/>
          <p:cNvSpPr/>
          <p:nvPr/>
        </p:nvSpPr>
        <p:spPr>
          <a:xfrm rot="1345923">
            <a:off x="6247641" y="3872421"/>
            <a:ext cx="760023" cy="1071376"/>
          </a:xfrm>
          <a:custGeom>
            <a:avLst/>
            <a:gdLst>
              <a:gd name="connsiteX0" fmla="*/ 357702 w 357702"/>
              <a:gd name="connsiteY0" fmla="*/ 0 h 851338"/>
              <a:gd name="connsiteX1" fmla="*/ 350 w 357702"/>
              <a:gd name="connsiteY1" fmla="*/ 430924 h 851338"/>
              <a:gd name="connsiteX2" fmla="*/ 305150 w 357702"/>
              <a:gd name="connsiteY2" fmla="*/ 851338 h 851338"/>
            </a:gdLst>
            <a:ahLst/>
            <a:cxnLst>
              <a:cxn ang="0">
                <a:pos x="connsiteX0" y="connsiteY0"/>
              </a:cxn>
              <a:cxn ang="0">
                <a:pos x="connsiteX1" y="connsiteY1"/>
              </a:cxn>
              <a:cxn ang="0">
                <a:pos x="connsiteX2" y="connsiteY2"/>
              </a:cxn>
            </a:cxnLst>
            <a:rect l="l" t="t" r="r" b="b"/>
            <a:pathLst>
              <a:path w="357702" h="851338">
                <a:moveTo>
                  <a:pt x="357702" y="0"/>
                </a:moveTo>
                <a:cubicBezTo>
                  <a:pt x="183405" y="144517"/>
                  <a:pt x="9109" y="289034"/>
                  <a:pt x="350" y="430924"/>
                </a:cubicBezTo>
                <a:cubicBezTo>
                  <a:pt x="-8409" y="572814"/>
                  <a:pt x="148370" y="712076"/>
                  <a:pt x="305150" y="851338"/>
                </a:cubicBezTo>
              </a:path>
            </a:pathLst>
          </a:custGeom>
          <a:noFill/>
          <a:ln w="19050">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90016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502920" y="890430"/>
            <a:ext cx="11247120" cy="4175345"/>
          </a:xfrm>
          <a:prstGeom prst="roundRect">
            <a:avLst>
              <a:gd name="adj" fmla="val 29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110"/>
          <p:cNvSpPr txBox="1">
            <a:spLocks noChangeArrowheads="1"/>
          </p:cNvSpPr>
          <p:nvPr/>
        </p:nvSpPr>
        <p:spPr bwMode="auto">
          <a:xfrm>
            <a:off x="9379904" y="4723393"/>
            <a:ext cx="23701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defRPr/>
            </a:pPr>
            <a:r>
              <a:rPr lang="en-US" altLang="ja-JP" sz="1600" dirty="0">
                <a:latin typeface="+mn-lt"/>
              </a:rPr>
              <a:t>Fisher et al. (2018) GCB 24</a:t>
            </a:r>
            <a:endParaRPr lang="ja-JP" altLang="en-US" sz="1600" dirty="0">
              <a:latin typeface="+mn-lt"/>
            </a:endParaRPr>
          </a:p>
        </p:txBody>
      </p:sp>
      <p:sp>
        <p:nvSpPr>
          <p:cNvPr id="6" name="Rectangle 101"/>
          <p:cNvSpPr>
            <a:spLocks noChangeArrowheads="1"/>
          </p:cNvSpPr>
          <p:nvPr/>
        </p:nvSpPr>
        <p:spPr bwMode="auto">
          <a:xfrm>
            <a:off x="2346137" y="213395"/>
            <a:ext cx="7843541"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2800" dirty="0">
                <a:solidFill>
                  <a:srgbClr val="0000FF"/>
                </a:solidFill>
                <a:latin typeface="メイリオ" panose="020B0604030504040204" pitchFamily="50" charset="-128"/>
                <a:ea typeface="メイリオ" panose="020B0604030504040204" pitchFamily="50" charset="-128"/>
              </a:rPr>
              <a:t>日射の分配（植生モデル間の違い）</a:t>
            </a:r>
            <a:endParaRPr lang="en-US" altLang="ja-JP" sz="2800" dirty="0">
              <a:solidFill>
                <a:srgbClr val="0000FF"/>
              </a:solidFill>
              <a:latin typeface="メイリオ" panose="020B0604030504040204" pitchFamily="50" charset="-128"/>
              <a:ea typeface="メイリオ" panose="020B0604030504040204" pitchFamily="50" charset="-128"/>
            </a:endParaRPr>
          </a:p>
        </p:txBody>
      </p:sp>
      <p:sp>
        <p:nvSpPr>
          <p:cNvPr id="8" name="正方形/長方形 7"/>
          <p:cNvSpPr/>
          <p:nvPr/>
        </p:nvSpPr>
        <p:spPr>
          <a:xfrm>
            <a:off x="7961276" y="1783875"/>
            <a:ext cx="3628795" cy="2400657"/>
          </a:xfrm>
          <a:prstGeom prst="rect">
            <a:avLst/>
          </a:prstGeom>
        </p:spPr>
        <p:txBody>
          <a:bodyPr wrap="square">
            <a:spAutoFit/>
          </a:bodyPr>
          <a:lstStyle/>
          <a:p>
            <a:pPr marL="457200" indent="-457200">
              <a:spcAft>
                <a:spcPts val="1200"/>
              </a:spcAft>
              <a:buAutoNum type="alphaLcPeriod"/>
            </a:pPr>
            <a:r>
              <a:rPr lang="en-US" altLang="ja-JP" sz="2000" dirty="0">
                <a:latin typeface="メイリオ" panose="020B0604030504040204" pitchFamily="50" charset="-128"/>
                <a:ea typeface="メイリオ" panose="020B0604030504040204" pitchFamily="50" charset="-128"/>
              </a:rPr>
              <a:t>Perfect Plasticity Approximation (</a:t>
            </a:r>
            <a:r>
              <a:rPr lang="en-US" altLang="ja-JP" sz="2000" dirty="0">
                <a:solidFill>
                  <a:srgbClr val="FF0000"/>
                </a:solidFill>
                <a:latin typeface="メイリオ" panose="020B0604030504040204" pitchFamily="50" charset="-128"/>
                <a:ea typeface="メイリオ" panose="020B0604030504040204" pitchFamily="50" charset="-128"/>
              </a:rPr>
              <a:t>PPA</a:t>
            </a:r>
            <a:r>
              <a:rPr lang="en-US" altLang="ja-JP" sz="2000" dirty="0">
                <a:latin typeface="メイリオ" panose="020B0604030504040204" pitchFamily="50" charset="-128"/>
                <a:ea typeface="メイリオ" panose="020B0604030504040204" pitchFamily="50" charset="-128"/>
              </a:rPr>
              <a:t>)</a:t>
            </a:r>
          </a:p>
          <a:p>
            <a:pPr marL="457200" indent="-457200">
              <a:spcAft>
                <a:spcPts val="1200"/>
              </a:spcAft>
              <a:buAutoNum type="alphaLcPeriod"/>
            </a:pPr>
            <a:r>
              <a:rPr lang="en-US" altLang="ja-JP" sz="2000" dirty="0">
                <a:latin typeface="メイリオ" panose="020B0604030504040204" pitchFamily="50" charset="-128"/>
                <a:ea typeface="メイリオ" panose="020B0604030504040204" pitchFamily="50" charset="-128"/>
              </a:rPr>
              <a:t>Flat-top crown idea</a:t>
            </a:r>
          </a:p>
          <a:p>
            <a:pPr marL="457200" indent="-457200">
              <a:spcAft>
                <a:spcPts val="1200"/>
              </a:spcAft>
              <a:buAutoNum type="alphaLcPeriod"/>
            </a:pPr>
            <a:r>
              <a:rPr lang="ja-JP" altLang="en-US" sz="2000" dirty="0">
                <a:latin typeface="メイリオ" panose="020B0604030504040204" pitchFamily="50" charset="-128"/>
                <a:ea typeface="メイリオ" panose="020B0604030504040204" pitchFamily="50" charset="-128"/>
              </a:rPr>
              <a:t>拡張版</a:t>
            </a:r>
            <a:r>
              <a:rPr lang="en-US" altLang="ja-JP" sz="2000" dirty="0">
                <a:latin typeface="メイリオ" panose="020B0604030504040204" pitchFamily="50" charset="-128"/>
                <a:ea typeface="メイリオ" panose="020B0604030504040204" pitchFamily="50" charset="-128"/>
              </a:rPr>
              <a:t>PPA</a:t>
            </a:r>
            <a:r>
              <a:rPr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rPr>
              <a:t>Crown</a:t>
            </a:r>
            <a:r>
              <a:rPr lang="ja-JP" altLang="en-US" sz="2000" dirty="0">
                <a:latin typeface="メイリオ" panose="020B0604030504040204" pitchFamily="50" charset="-128"/>
                <a:ea typeface="メイリオ" panose="020B0604030504040204" pitchFamily="50" charset="-128"/>
              </a:rPr>
              <a:t>内の光強度勾配を考慮）</a:t>
            </a:r>
            <a:endParaRPr lang="en-US" altLang="ja-JP" sz="2000" dirty="0">
              <a:latin typeface="メイリオ" panose="020B0604030504040204" pitchFamily="50" charset="-128"/>
              <a:ea typeface="メイリオ" panose="020B0604030504040204" pitchFamily="50" charset="-128"/>
            </a:endParaRPr>
          </a:p>
          <a:p>
            <a:pPr marL="457200" indent="-457200">
              <a:spcAft>
                <a:spcPts val="1200"/>
              </a:spcAft>
              <a:buAutoNum type="alphaLcPeriod"/>
            </a:pPr>
            <a:r>
              <a:rPr lang="en-US" altLang="ja-JP" sz="2000" dirty="0">
                <a:latin typeface="メイリオ" panose="020B0604030504040204" pitchFamily="50" charset="-128"/>
                <a:ea typeface="メイリオ" panose="020B0604030504040204" pitchFamily="50" charset="-128"/>
              </a:rPr>
              <a:t>Crown Disk</a:t>
            </a:r>
            <a:r>
              <a:rPr lang="ja-JP" altLang="en-US" sz="2000" dirty="0">
                <a:latin typeface="メイリオ" panose="020B0604030504040204" pitchFamily="50" charset="-128"/>
                <a:ea typeface="メイリオ" panose="020B0604030504040204" pitchFamily="50" charset="-128"/>
              </a:rPr>
              <a:t>方式</a:t>
            </a:r>
            <a:endParaRPr lang="en-US" altLang="ja-JP" sz="2000" dirty="0">
              <a:latin typeface="メイリオ" panose="020B0604030504040204" pitchFamily="50" charset="-128"/>
              <a:ea typeface="メイリオ" panose="020B0604030504040204" pitchFamily="50" charset="-128"/>
            </a:endParaRPr>
          </a:p>
        </p:txBody>
      </p:sp>
      <p:sp>
        <p:nvSpPr>
          <p:cNvPr id="11" name="正方形/長方形 10"/>
          <p:cNvSpPr/>
          <p:nvPr/>
        </p:nvSpPr>
        <p:spPr>
          <a:xfrm>
            <a:off x="698499" y="4573643"/>
            <a:ext cx="9051291" cy="400110"/>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黄色の濃さ→光強度 </a:t>
            </a:r>
            <a:r>
              <a:rPr lang="en-US" altLang="ja-JP" sz="2000" dirty="0">
                <a:latin typeface="メイリオ" panose="020B0604030504040204" pitchFamily="50" charset="-128"/>
                <a:ea typeface="メイリオ" panose="020B0604030504040204" pitchFamily="50" charset="-128"/>
              </a:rPr>
              <a:t>, Box</a:t>
            </a:r>
            <a:r>
              <a:rPr lang="ja-JP" altLang="en-US" sz="2000" dirty="0">
                <a:latin typeface="メイリオ" panose="020B0604030504040204" pitchFamily="50" charset="-128"/>
                <a:ea typeface="メイリオ" panose="020B0604030504040204" pitchFamily="50" charset="-128"/>
              </a:rPr>
              <a:t>→コホート </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点線→樹冠の光レベルに応じた分割</a:t>
            </a:r>
          </a:p>
        </p:txBody>
      </p:sp>
      <p:pic>
        <p:nvPicPr>
          <p:cNvPr id="2" name="図 1"/>
          <p:cNvPicPr>
            <a:picLocks noChangeAspect="1"/>
          </p:cNvPicPr>
          <p:nvPr/>
        </p:nvPicPr>
        <p:blipFill>
          <a:blip r:embed="rId3"/>
          <a:stretch>
            <a:fillRect/>
          </a:stretch>
        </p:blipFill>
        <p:spPr>
          <a:xfrm>
            <a:off x="698499" y="1010150"/>
            <a:ext cx="7124348" cy="3443773"/>
          </a:xfrm>
          <a:prstGeom prst="rect">
            <a:avLst/>
          </a:prstGeom>
        </p:spPr>
      </p:pic>
      <p:sp>
        <p:nvSpPr>
          <p:cNvPr id="9" name="テキスト ボックス 8"/>
          <p:cNvSpPr txBox="1"/>
          <p:nvPr/>
        </p:nvSpPr>
        <p:spPr>
          <a:xfrm>
            <a:off x="7822847" y="991313"/>
            <a:ext cx="3721453" cy="461665"/>
          </a:xfrm>
          <a:prstGeom prst="rect">
            <a:avLst/>
          </a:prstGeom>
          <a:noFill/>
        </p:spPr>
        <p:txBody>
          <a:bodyPr wrap="square" rtlCol="0">
            <a:spAutoFit/>
          </a:bodyPr>
          <a:lstStyle/>
          <a:p>
            <a:r>
              <a:rPr kumimoji="1" lang="en-US" altLang="ja-JP" sz="2400" dirty="0">
                <a:solidFill>
                  <a:srgbClr val="00B050"/>
                </a:solidFill>
              </a:rPr>
              <a:t>DGVM</a:t>
            </a:r>
            <a:r>
              <a:rPr kumimoji="1" lang="ja-JP" altLang="en-US" sz="2400" dirty="0">
                <a:solidFill>
                  <a:srgbClr val="00B050"/>
                </a:solidFill>
              </a:rPr>
              <a:t>ごとの放射伝達計算</a:t>
            </a:r>
          </a:p>
        </p:txBody>
      </p:sp>
      <p:sp>
        <p:nvSpPr>
          <p:cNvPr id="10" name="テキスト ボックス 9"/>
          <p:cNvSpPr txBox="1"/>
          <p:nvPr/>
        </p:nvSpPr>
        <p:spPr>
          <a:xfrm>
            <a:off x="360681" y="5362864"/>
            <a:ext cx="7037527" cy="830997"/>
          </a:xfrm>
          <a:prstGeom prst="rect">
            <a:avLst/>
          </a:prstGeom>
          <a:solidFill>
            <a:srgbClr val="FFFF99"/>
          </a:solidFill>
        </p:spPr>
        <p:txBody>
          <a:bodyPr wrap="square" rtlCol="0">
            <a:spAutoFit/>
          </a:bodyPr>
          <a:lstStyle/>
          <a:p>
            <a:r>
              <a:rPr kumimoji="1" lang="ja-JP" altLang="en-US" sz="2400" dirty="0">
                <a:latin typeface="メイリオ" panose="020B0604030504040204" pitchFamily="50" charset="-128"/>
                <a:ea typeface="メイリオ" panose="020B0604030504040204" pitchFamily="50" charset="-128"/>
              </a:rPr>
              <a:t>基本的に群落構造の取り扱い方に強く依存するが、</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それが同じでも、少々のヴァリエーションがある</a:t>
            </a:r>
          </a:p>
        </p:txBody>
      </p:sp>
      <p:sp>
        <p:nvSpPr>
          <p:cNvPr id="12" name="正方形/長方形 11"/>
          <p:cNvSpPr/>
          <p:nvPr/>
        </p:nvSpPr>
        <p:spPr>
          <a:xfrm>
            <a:off x="7617665" y="5548138"/>
            <a:ext cx="3926635" cy="923330"/>
          </a:xfrm>
          <a:prstGeom prst="rect">
            <a:avLst/>
          </a:prstGeom>
        </p:spPr>
        <p:txBody>
          <a:bodyPr wrap="square">
            <a:spAutoFit/>
          </a:bodyPr>
          <a:lstStyle/>
          <a:p>
            <a:r>
              <a:rPr lang="en-US" altLang="ja-JP" dirty="0">
                <a:latin typeface="BIZ UDP明朝 Medium" panose="02020500000000000000" pitchFamily="18" charset="-128"/>
                <a:ea typeface="BIZ UDP明朝 Medium" panose="02020500000000000000" pitchFamily="18" charset="-128"/>
              </a:rPr>
              <a:t>SEIB-DGVM</a:t>
            </a:r>
            <a:r>
              <a:rPr lang="ja-JP" altLang="en-US" dirty="0">
                <a:latin typeface="BIZ UDP明朝 Medium" panose="02020500000000000000" pitchFamily="18" charset="-128"/>
                <a:ea typeface="BIZ UDP明朝 Medium" panose="02020500000000000000" pitchFamily="18" charset="-128"/>
              </a:rPr>
              <a:t>の計算方法が賢いと自負しているが、計算の妥当性が未検証なのが弱い（誰かやりません？）</a:t>
            </a:r>
          </a:p>
        </p:txBody>
      </p:sp>
      <p:sp>
        <p:nvSpPr>
          <p:cNvPr id="13" name="角丸四角形 12"/>
          <p:cNvSpPr/>
          <p:nvPr/>
        </p:nvSpPr>
        <p:spPr>
          <a:xfrm>
            <a:off x="7517219" y="5492521"/>
            <a:ext cx="4072852" cy="1039739"/>
          </a:xfrm>
          <a:prstGeom prst="roundRect">
            <a:avLst>
              <a:gd name="adj" fmla="val 1417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p:cNvCxnSpPr/>
          <p:nvPr/>
        </p:nvCxnSpPr>
        <p:spPr>
          <a:xfrm flipH="1" flipV="1">
            <a:off x="7617665" y="4417348"/>
            <a:ext cx="972209" cy="11307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570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345351" y="1236576"/>
            <a:ext cx="11460010" cy="2626652"/>
          </a:xfrm>
          <a:prstGeom prst="roundRect">
            <a:avLst>
              <a:gd name="adj" fmla="val 29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853688" y="437443"/>
            <a:ext cx="10407696" cy="523220"/>
          </a:xfrm>
          <a:prstGeom prst="rect">
            <a:avLst/>
          </a:prstGeom>
        </p:spPr>
        <p:txBody>
          <a:bodyPr wrap="square">
            <a:spAutoFit/>
          </a:bodyPr>
          <a:lstStyle/>
          <a:p>
            <a:r>
              <a:rPr lang="ja-JP" altLang="en-US" sz="2800" dirty="0">
                <a:solidFill>
                  <a:srgbClr val="0000FF"/>
                </a:solidFill>
                <a:latin typeface="メイリオ" panose="020B0604030504040204" pitchFamily="50" charset="-128"/>
                <a:ea typeface="メイリオ" panose="020B0604030504040204" pitchFamily="50" charset="-128"/>
              </a:rPr>
              <a:t>光合成の計算（古典的なMichaelis-Menten型関数の場合）</a:t>
            </a:r>
          </a:p>
        </p:txBody>
      </p:sp>
      <mc:AlternateContent xmlns:mc="http://schemas.openxmlformats.org/markup-compatibility/2006" xmlns:a14="http://schemas.microsoft.com/office/drawing/2010/main">
        <mc:Choice Requires="a14">
          <p:sp>
            <p:nvSpPr>
              <p:cNvPr id="5" name="テキスト ボックス 4"/>
              <p:cNvSpPr txBox="1"/>
              <p:nvPr/>
            </p:nvSpPr>
            <p:spPr>
              <a:xfrm>
                <a:off x="639889" y="1756129"/>
                <a:ext cx="3508044" cy="879408"/>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kumimoji="1" lang="en-US" altLang="ja-JP" sz="2800" b="0" i="1" smtClean="0">
                          <a:latin typeface="Cambria Math" panose="02040503050406030204" pitchFamily="18" charset="0"/>
                        </a:rPr>
                        <m:t>𝑃</m:t>
                      </m:r>
                      <m:r>
                        <a:rPr kumimoji="1" lang="en-US" altLang="ja-JP" sz="2800" i="1" smtClean="0">
                          <a:latin typeface="Cambria Math" panose="02040503050406030204" pitchFamily="18" charset="0"/>
                        </a:rPr>
                        <m:t>=</m:t>
                      </m:r>
                      <m:f>
                        <m:fPr>
                          <m:ctrlPr>
                            <a:rPr kumimoji="1" lang="en-US" altLang="ja-JP" sz="2800" i="1" smtClean="0">
                              <a:latin typeface="Cambria Math" panose="02040503050406030204" pitchFamily="18" charset="0"/>
                            </a:rPr>
                          </m:ctrlPr>
                        </m:fPr>
                        <m:num>
                          <m:sSub>
                            <m:sSubPr>
                              <m:ctrlPr>
                                <a:rPr kumimoji="1" lang="en-US" altLang="ja-JP" sz="2800" i="1" smtClean="0">
                                  <a:latin typeface="Cambria Math" panose="02040503050406030204" pitchFamily="18" charset="0"/>
                                </a:rPr>
                              </m:ctrlPr>
                            </m:sSubPr>
                            <m:e>
                              <m:r>
                                <a:rPr kumimoji="1" lang="en-US" altLang="ja-JP" sz="2800" b="0" i="1" smtClean="0">
                                  <a:latin typeface="Cambria Math" panose="02040503050406030204" pitchFamily="18" charset="0"/>
                                </a:rPr>
                                <m:t>𝑃</m:t>
                              </m:r>
                            </m:e>
                            <m:sub>
                              <m:r>
                                <a:rPr kumimoji="1" lang="en-US" altLang="ja-JP" sz="2800" b="0" i="1" smtClean="0">
                                  <a:latin typeface="Cambria Math" panose="02040503050406030204" pitchFamily="18" charset="0"/>
                                </a:rPr>
                                <m:t>𝑠𝑎𝑡</m:t>
                              </m:r>
                            </m:sub>
                          </m:sSub>
                          <m:r>
                            <a:rPr kumimoji="1" lang="en-US" altLang="ja-JP" sz="2800" i="1" smtClean="0">
                              <a:latin typeface="Cambria Math" panose="02040503050406030204" pitchFamily="18" charset="0"/>
                              <a:ea typeface="Cambria Math" panose="02040503050406030204" pitchFamily="18" charset="0"/>
                            </a:rPr>
                            <m:t>×</m:t>
                          </m:r>
                          <m:r>
                            <a:rPr kumimoji="1" lang="en-US" altLang="ja-JP" sz="2800" b="0" i="1" smtClean="0">
                              <a:latin typeface="Cambria Math" panose="02040503050406030204" pitchFamily="18" charset="0"/>
                              <a:ea typeface="Cambria Math" panose="02040503050406030204" pitchFamily="18" charset="0"/>
                            </a:rPr>
                            <m:t>𝐿𝑢𝑒</m:t>
                          </m:r>
                          <m:r>
                            <a:rPr kumimoji="1" lang="en-US" altLang="ja-JP" sz="2800" i="1" smtClean="0">
                              <a:latin typeface="Cambria Math" panose="02040503050406030204" pitchFamily="18" charset="0"/>
                              <a:ea typeface="Cambria Math" panose="02040503050406030204" pitchFamily="18" charset="0"/>
                            </a:rPr>
                            <m:t>×</m:t>
                          </m:r>
                          <m:r>
                            <a:rPr kumimoji="1" lang="en-US" altLang="ja-JP" sz="2800" b="0" i="1" smtClean="0">
                              <a:latin typeface="Cambria Math" panose="02040503050406030204" pitchFamily="18" charset="0"/>
                              <a:ea typeface="Cambria Math" panose="02040503050406030204" pitchFamily="18" charset="0"/>
                            </a:rPr>
                            <m:t>𝑖</m:t>
                          </m:r>
                        </m:num>
                        <m:den>
                          <m:sSub>
                            <m:sSubPr>
                              <m:ctrlPr>
                                <a:rPr kumimoji="1" lang="en-US" altLang="ja-JP" sz="2800" i="1" smtClean="0">
                                  <a:latin typeface="Cambria Math" panose="02040503050406030204" pitchFamily="18" charset="0"/>
                                </a:rPr>
                              </m:ctrlPr>
                            </m:sSubPr>
                            <m:e>
                              <m:r>
                                <a:rPr kumimoji="1" lang="en-US" altLang="ja-JP" sz="2800" b="0" i="1" smtClean="0">
                                  <a:latin typeface="Cambria Math" panose="02040503050406030204" pitchFamily="18" charset="0"/>
                                </a:rPr>
                                <m:t>𝑃</m:t>
                              </m:r>
                            </m:e>
                            <m:sub>
                              <m:r>
                                <a:rPr kumimoji="1" lang="en-US" altLang="ja-JP" sz="2800" b="0" i="1" smtClean="0">
                                  <a:latin typeface="Cambria Math" panose="02040503050406030204" pitchFamily="18" charset="0"/>
                                </a:rPr>
                                <m:t>𝑠𝑎𝑡</m:t>
                              </m:r>
                            </m:sub>
                          </m:sSub>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𝐿𝑢𝑒</m:t>
                          </m:r>
                          <m:r>
                            <a:rPr kumimoji="1" lang="en-US" altLang="ja-JP" sz="2800" b="0" i="1" smtClean="0">
                              <a:latin typeface="Cambria Math" panose="02040503050406030204" pitchFamily="18" charset="0"/>
                              <a:ea typeface="Cambria Math" panose="02040503050406030204" pitchFamily="18" charset="0"/>
                            </a:rPr>
                            <m:t>×</m:t>
                          </m:r>
                          <m:r>
                            <a:rPr kumimoji="1" lang="en-US" altLang="ja-JP" sz="2800" b="0" i="1" smtClean="0">
                              <a:latin typeface="Cambria Math" panose="02040503050406030204" pitchFamily="18" charset="0"/>
                              <a:ea typeface="Cambria Math" panose="02040503050406030204" pitchFamily="18" charset="0"/>
                            </a:rPr>
                            <m:t>𝑖</m:t>
                          </m:r>
                        </m:den>
                      </m:f>
                    </m:oMath>
                  </m:oMathPara>
                </a14:m>
                <a:endParaRPr kumimoji="1" lang="ja-JP" altLang="en-US" sz="28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639889" y="1756129"/>
                <a:ext cx="3508044" cy="879408"/>
              </a:xfrm>
              <a:prstGeom prst="rect">
                <a:avLst/>
              </a:prstGeom>
              <a:blipFill rotWithShape="0">
                <a:blip r:embed="rId3"/>
                <a:stretch>
                  <a:fillRect/>
                </a:stretch>
              </a:blipFill>
            </p:spPr>
            <p:txBody>
              <a:bodyPr/>
              <a:lstStyle/>
              <a:p>
                <a:r>
                  <a:rPr lang="ja-JP" altLang="en-US">
                    <a:noFill/>
                  </a:rPr>
                  <a:t> </a:t>
                </a:r>
              </a:p>
            </p:txBody>
          </p:sp>
        </mc:Fallback>
      </mc:AlternateContent>
      <p:sp>
        <p:nvSpPr>
          <p:cNvPr id="6" name="正方形/長方形 5"/>
          <p:cNvSpPr/>
          <p:nvPr/>
        </p:nvSpPr>
        <p:spPr>
          <a:xfrm>
            <a:off x="4500076" y="1337142"/>
            <a:ext cx="5415700" cy="1554272"/>
          </a:xfrm>
          <a:prstGeom prst="rect">
            <a:avLst/>
          </a:prstGeom>
        </p:spPr>
        <p:txBody>
          <a:bodyPr wrap="square">
            <a:spAutoFit/>
          </a:bodyPr>
          <a:lstStyle/>
          <a:p>
            <a:pPr>
              <a:spcAft>
                <a:spcPts val="600"/>
              </a:spcAft>
            </a:pPr>
            <a:r>
              <a:rPr lang="en-US" altLang="ja-JP" sz="2000" i="1" dirty="0"/>
              <a:t>P</a:t>
            </a:r>
            <a:r>
              <a:rPr lang="en-US" altLang="ja-JP" sz="2000" dirty="0"/>
              <a:t>	 </a:t>
            </a:r>
            <a:r>
              <a:rPr lang="ja-JP" altLang="en-US" sz="2000" dirty="0"/>
              <a:t>：個葉光合成速度 </a:t>
            </a:r>
            <a:r>
              <a:rPr lang="ja-JP" altLang="en-US" sz="1600" dirty="0"/>
              <a:t>（</a:t>
            </a:r>
            <a:r>
              <a:rPr lang="en-US" altLang="ja-JP" sz="1600" dirty="0" err="1"/>
              <a:t>μmol</a:t>
            </a:r>
            <a:r>
              <a:rPr lang="en-US" altLang="ja-JP" sz="1600" dirty="0"/>
              <a:t> CO</a:t>
            </a:r>
            <a:r>
              <a:rPr lang="en-US" altLang="ja-JP" sz="1600" baseline="-25000" dirty="0"/>
              <a:t>2</a:t>
            </a:r>
            <a:r>
              <a:rPr lang="en-US" altLang="ja-JP" sz="1600" dirty="0"/>
              <a:t> m</a:t>
            </a:r>
            <a:r>
              <a:rPr lang="en-US" altLang="ja-JP" sz="1600" baseline="30000" dirty="0"/>
              <a:t>-2</a:t>
            </a:r>
            <a:r>
              <a:rPr lang="en-US" altLang="ja-JP" sz="1600" dirty="0"/>
              <a:t> s</a:t>
            </a:r>
            <a:r>
              <a:rPr lang="en-US" altLang="ja-JP" sz="1600" baseline="30000" dirty="0"/>
              <a:t>-1</a:t>
            </a:r>
            <a:r>
              <a:rPr lang="ja-JP" altLang="en-US" sz="1600" dirty="0"/>
              <a:t>）</a:t>
            </a:r>
            <a:endParaRPr lang="en-US" altLang="ja-JP" sz="1600" dirty="0"/>
          </a:p>
          <a:p>
            <a:pPr>
              <a:spcAft>
                <a:spcPts val="600"/>
              </a:spcAft>
            </a:pPr>
            <a:r>
              <a:rPr lang="en-US" altLang="ja-JP" sz="2000" i="1" dirty="0" err="1"/>
              <a:t>P</a:t>
            </a:r>
            <a:r>
              <a:rPr lang="en-US" altLang="ja-JP" sz="2000" i="1" baseline="-25000" dirty="0" err="1"/>
              <a:t>sat</a:t>
            </a:r>
            <a:r>
              <a:rPr lang="en-US" altLang="ja-JP" sz="2000" dirty="0"/>
              <a:t> </a:t>
            </a:r>
            <a:r>
              <a:rPr lang="ja-JP" altLang="en-US" sz="2000" dirty="0"/>
              <a:t>：光飽和時の</a:t>
            </a:r>
            <a:r>
              <a:rPr lang="en-US" altLang="ja-JP" sz="2000" i="1" dirty="0"/>
              <a:t>PC</a:t>
            </a:r>
            <a:r>
              <a:rPr lang="ja-JP" altLang="en-US" sz="2000" dirty="0"/>
              <a:t>値 </a:t>
            </a:r>
            <a:r>
              <a:rPr lang="en-US" altLang="ja-JP" dirty="0"/>
              <a:t>(</a:t>
            </a:r>
            <a:r>
              <a:rPr lang="en-US" altLang="ja-JP" dirty="0" err="1"/>
              <a:t>μmol</a:t>
            </a:r>
            <a:r>
              <a:rPr lang="en-US" altLang="ja-JP" dirty="0"/>
              <a:t> CO</a:t>
            </a:r>
            <a:r>
              <a:rPr lang="en-US" altLang="ja-JP" baseline="-25000" dirty="0"/>
              <a:t>2</a:t>
            </a:r>
            <a:r>
              <a:rPr lang="en-US" altLang="ja-JP" dirty="0"/>
              <a:t> m</a:t>
            </a:r>
            <a:r>
              <a:rPr lang="en-US" altLang="ja-JP" baseline="30000" dirty="0"/>
              <a:t>-2</a:t>
            </a:r>
            <a:r>
              <a:rPr lang="en-US" altLang="ja-JP" dirty="0"/>
              <a:t> s</a:t>
            </a:r>
            <a:r>
              <a:rPr lang="en-US" altLang="ja-JP" baseline="30000" dirty="0"/>
              <a:t>-1</a:t>
            </a:r>
            <a:r>
              <a:rPr lang="en-US" altLang="ja-JP" dirty="0"/>
              <a:t>)</a:t>
            </a:r>
            <a:endParaRPr lang="en-US" altLang="ja-JP" sz="2000" dirty="0"/>
          </a:p>
          <a:p>
            <a:pPr>
              <a:spcAft>
                <a:spcPts val="600"/>
              </a:spcAft>
            </a:pPr>
            <a:r>
              <a:rPr lang="en-US" altLang="ja-JP" sz="2000" i="1" dirty="0"/>
              <a:t>Lue	 </a:t>
            </a:r>
            <a:r>
              <a:rPr lang="ja-JP" altLang="en-US" sz="2000" dirty="0"/>
              <a:t>：光利用効率 </a:t>
            </a:r>
            <a:r>
              <a:rPr lang="en-US" altLang="ja-JP" dirty="0"/>
              <a:t>(</a:t>
            </a:r>
            <a:r>
              <a:rPr lang="en-US" altLang="ja-JP" dirty="0" err="1"/>
              <a:t>mol</a:t>
            </a:r>
            <a:r>
              <a:rPr lang="en-US" altLang="ja-JP" dirty="0"/>
              <a:t> CO</a:t>
            </a:r>
            <a:r>
              <a:rPr lang="en-US" altLang="ja-JP" baseline="-25000" dirty="0"/>
              <a:t>2</a:t>
            </a:r>
            <a:r>
              <a:rPr lang="en-US" altLang="ja-JP" dirty="0"/>
              <a:t> </a:t>
            </a:r>
            <a:r>
              <a:rPr lang="en-US" altLang="ja-JP" dirty="0" err="1"/>
              <a:t>mol</a:t>
            </a:r>
            <a:r>
              <a:rPr lang="en-US" altLang="ja-JP" dirty="0"/>
              <a:t> photon</a:t>
            </a:r>
            <a:r>
              <a:rPr lang="en-US" altLang="ja-JP" baseline="30000" dirty="0"/>
              <a:t>-1</a:t>
            </a:r>
            <a:r>
              <a:rPr lang="en-US" altLang="ja-JP" dirty="0"/>
              <a:t>)</a:t>
            </a:r>
            <a:endParaRPr lang="en-US" altLang="ja-JP" sz="2000" dirty="0"/>
          </a:p>
          <a:p>
            <a:pPr>
              <a:spcAft>
                <a:spcPts val="600"/>
              </a:spcAft>
            </a:pPr>
            <a:r>
              <a:rPr lang="en-US" altLang="ja-JP" sz="2000" i="1" dirty="0" err="1"/>
              <a:t>i</a:t>
            </a:r>
            <a:r>
              <a:rPr lang="en-US" altLang="ja-JP" sz="2000" i="1" dirty="0"/>
              <a:t>	 </a:t>
            </a:r>
            <a:r>
              <a:rPr lang="ja-JP" altLang="en-US" sz="2000" dirty="0"/>
              <a:t>：</a:t>
            </a:r>
            <a:r>
              <a:rPr lang="en-US" altLang="ja-JP" sz="2000" dirty="0"/>
              <a:t>PPFD</a:t>
            </a:r>
            <a:r>
              <a:rPr lang="ja-JP" altLang="en-US" sz="2000" dirty="0"/>
              <a:t> </a:t>
            </a:r>
            <a:r>
              <a:rPr lang="en-US" altLang="ja-JP" dirty="0"/>
              <a:t>(</a:t>
            </a:r>
            <a:r>
              <a:rPr lang="en-US" altLang="ja-JP" dirty="0" err="1"/>
              <a:t>μmol</a:t>
            </a:r>
            <a:r>
              <a:rPr lang="en-US" altLang="ja-JP" dirty="0"/>
              <a:t> photon m</a:t>
            </a:r>
            <a:r>
              <a:rPr lang="en-US" altLang="ja-JP" baseline="30000" dirty="0"/>
              <a:t>-2</a:t>
            </a:r>
            <a:r>
              <a:rPr lang="en-US" altLang="ja-JP" dirty="0"/>
              <a:t> s</a:t>
            </a:r>
            <a:r>
              <a:rPr lang="en-US" altLang="ja-JP" baseline="30000" dirty="0"/>
              <a:t>-1</a:t>
            </a:r>
            <a:r>
              <a:rPr lang="en-US" altLang="ja-JP" dirty="0"/>
              <a:t>)</a:t>
            </a:r>
            <a:endParaRPr lang="ja-JP" altLang="en-US" sz="2000" dirty="0"/>
          </a:p>
        </p:txBody>
      </p:sp>
      <mc:AlternateContent xmlns:mc="http://schemas.openxmlformats.org/markup-compatibility/2006" xmlns:a14="http://schemas.microsoft.com/office/drawing/2010/main">
        <mc:Choice Requires="a14">
          <p:sp>
            <p:nvSpPr>
              <p:cNvPr id="7" name="テキスト ボックス 6"/>
              <p:cNvSpPr txBox="1"/>
              <p:nvPr/>
            </p:nvSpPr>
            <p:spPr>
              <a:xfrm>
                <a:off x="563015" y="3259068"/>
                <a:ext cx="7982576" cy="369332"/>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𝑃</m:t>
                          </m:r>
                        </m:e>
                        <m:sub>
                          <m:r>
                            <a:rPr kumimoji="1" lang="en-US" altLang="ja-JP" sz="2400" b="0" i="1" smtClean="0">
                              <a:latin typeface="Cambria Math" panose="02040503050406030204" pitchFamily="18" charset="0"/>
                            </a:rPr>
                            <m:t>𝑠𝑎𝑡</m:t>
                          </m:r>
                        </m:sub>
                      </m:sSub>
                      <m:r>
                        <a:rPr kumimoji="1" lang="en-US" altLang="ja-JP" sz="2400" i="1" smtClean="0">
                          <a:latin typeface="Cambria Math" panose="02040503050406030204" pitchFamily="18" charset="0"/>
                        </a:rPr>
                        <m:t>=</m:t>
                      </m:r>
                      <m:sSub>
                        <m:sSubPr>
                          <m:ctrlPr>
                            <a:rPr kumimoji="1" lang="en-US" altLang="ja-JP" sz="2400" i="1">
                              <a:latin typeface="Cambria Math" panose="02040503050406030204" pitchFamily="18" charset="0"/>
                            </a:rPr>
                          </m:ctrlPr>
                        </m:sSubPr>
                        <m:e>
                          <m:r>
                            <a:rPr kumimoji="1" lang="en-US" altLang="ja-JP" sz="2400" i="1">
                              <a:latin typeface="Cambria Math" panose="02040503050406030204" pitchFamily="18" charset="0"/>
                            </a:rPr>
                            <m:t>𝑃</m:t>
                          </m:r>
                        </m:e>
                        <m:sub>
                          <m:r>
                            <a:rPr kumimoji="1" lang="en-US" altLang="ja-JP" sz="2400" i="1">
                              <a:latin typeface="Cambria Math" panose="02040503050406030204" pitchFamily="18" charset="0"/>
                            </a:rPr>
                            <m:t>𝑠𝑎𝑡</m:t>
                          </m:r>
                          <m:r>
                            <a:rPr kumimoji="1" lang="en-US" altLang="ja-JP" sz="2400" b="0" i="1" smtClean="0">
                              <a:latin typeface="Cambria Math" panose="02040503050406030204" pitchFamily="18" charset="0"/>
                            </a:rPr>
                            <m:t>0</m:t>
                          </m:r>
                        </m:sub>
                      </m:sSub>
                      <m:r>
                        <a:rPr kumimoji="1" lang="en-US" altLang="ja-JP" sz="2400" i="1">
                          <a:latin typeface="Cambria Math" panose="02040503050406030204" pitchFamily="18" charset="0"/>
                          <a:ea typeface="Cambria Math" panose="02040503050406030204" pitchFamily="18" charset="0"/>
                        </a:rPr>
                        <m:t>×</m:t>
                      </m:r>
                      <m:sSub>
                        <m:sSubPr>
                          <m:ctrlPr>
                            <a:rPr kumimoji="1" lang="en-US" altLang="ja-JP" sz="2400" i="1">
                              <a:latin typeface="Cambria Math" panose="02040503050406030204" pitchFamily="18" charset="0"/>
                              <a:ea typeface="Cambria Math" panose="02040503050406030204" pitchFamily="18" charset="0"/>
                            </a:rPr>
                          </m:ctrlPr>
                        </m:sSubPr>
                        <m:e>
                          <m:r>
                            <a:rPr kumimoji="1" lang="en-US" altLang="ja-JP" sz="2400" i="1">
                              <a:latin typeface="Cambria Math" panose="02040503050406030204" pitchFamily="18" charset="0"/>
                              <a:ea typeface="Cambria Math" panose="02040503050406030204" pitchFamily="18" charset="0"/>
                            </a:rPr>
                            <m:t>𝑓</m:t>
                          </m:r>
                        </m:e>
                        <m:sub>
                          <m:r>
                            <a:rPr kumimoji="1" lang="en-US" altLang="ja-JP" sz="2400" i="1">
                              <a:latin typeface="Cambria Math" panose="02040503050406030204" pitchFamily="18" charset="0"/>
                              <a:ea typeface="Cambria Math" panose="02040503050406030204" pitchFamily="18" charset="0"/>
                            </a:rPr>
                            <m:t>1</m:t>
                          </m:r>
                        </m:sub>
                      </m:sSub>
                      <m:r>
                        <a:rPr kumimoji="1" lang="en-US" altLang="ja-JP" sz="2400" i="1">
                          <a:latin typeface="Cambria Math" panose="02040503050406030204" pitchFamily="18" charset="0"/>
                          <a:ea typeface="Cambria Math" panose="02040503050406030204" pitchFamily="18" charset="0"/>
                        </a:rPr>
                        <m:t>[</m:t>
                      </m:r>
                      <m:r>
                        <a:rPr kumimoji="1" lang="ja-JP" altLang="en-US" sz="2400" i="1">
                          <a:latin typeface="Cambria Math" panose="02040503050406030204" pitchFamily="18" charset="0"/>
                          <a:ea typeface="Cambria Math" panose="02040503050406030204" pitchFamily="18" charset="0"/>
                        </a:rPr>
                        <m:t>気温</m:t>
                      </m:r>
                      <m:r>
                        <a:rPr kumimoji="1" lang="en-US" altLang="ja-JP" sz="2400" i="1">
                          <a:latin typeface="Cambria Math" panose="02040503050406030204" pitchFamily="18" charset="0"/>
                          <a:ea typeface="Cambria Math" panose="02040503050406030204" pitchFamily="18" charset="0"/>
                        </a:rPr>
                        <m:t>]×</m:t>
                      </m:r>
                      <m:sSub>
                        <m:sSubPr>
                          <m:ctrlPr>
                            <a:rPr kumimoji="1" lang="en-US" altLang="ja-JP" sz="2400" i="1">
                              <a:latin typeface="Cambria Math" panose="02040503050406030204" pitchFamily="18" charset="0"/>
                              <a:ea typeface="Cambria Math" panose="02040503050406030204" pitchFamily="18" charset="0"/>
                            </a:rPr>
                          </m:ctrlPr>
                        </m:sSubPr>
                        <m:e>
                          <m:r>
                            <a:rPr kumimoji="1" lang="en-US" altLang="ja-JP" sz="2400" i="1">
                              <a:latin typeface="Cambria Math" panose="02040503050406030204" pitchFamily="18" charset="0"/>
                              <a:ea typeface="Cambria Math" panose="02040503050406030204" pitchFamily="18" charset="0"/>
                            </a:rPr>
                            <m:t>𝑓</m:t>
                          </m:r>
                        </m:e>
                        <m:sub>
                          <m:r>
                            <a:rPr kumimoji="1" lang="en-US" altLang="ja-JP" sz="2400" i="1" smtClean="0">
                              <a:latin typeface="Cambria Math" panose="02040503050406030204" pitchFamily="18" charset="0"/>
                              <a:ea typeface="Cambria Math" panose="02040503050406030204" pitchFamily="18" charset="0"/>
                            </a:rPr>
                            <m:t>2</m:t>
                          </m:r>
                        </m:sub>
                      </m:sSub>
                      <m:r>
                        <a:rPr kumimoji="1" lang="en-US" altLang="ja-JP" sz="2400" i="1">
                          <a:latin typeface="Cambria Math" panose="02040503050406030204" pitchFamily="18" charset="0"/>
                          <a:ea typeface="Cambria Math" panose="02040503050406030204" pitchFamily="18" charset="0"/>
                        </a:rPr>
                        <m:t>[</m:t>
                      </m:r>
                      <m:sSub>
                        <m:sSubPr>
                          <m:ctrlPr>
                            <a:rPr kumimoji="1" lang="en-US" altLang="ja-JP" sz="2400" i="1" smtClean="0">
                              <a:latin typeface="Cambria Math" panose="02040503050406030204" pitchFamily="18" charset="0"/>
                              <a:ea typeface="Cambria Math" panose="02040503050406030204" pitchFamily="18" charset="0"/>
                            </a:rPr>
                          </m:ctrlPr>
                        </m:sSubPr>
                        <m:e>
                          <m:r>
                            <m:rPr>
                              <m:sty m:val="p"/>
                            </m:rPr>
                            <a:rPr kumimoji="1" lang="en-US" altLang="ja-JP" sz="2400" b="0" i="0" smtClean="0">
                              <a:latin typeface="Cambria Math" panose="02040503050406030204" pitchFamily="18" charset="0"/>
                              <a:ea typeface="Cambria Math" panose="02040503050406030204" pitchFamily="18" charset="0"/>
                            </a:rPr>
                            <m:t>CO</m:t>
                          </m:r>
                        </m:e>
                        <m:sub>
                          <m:r>
                            <a:rPr kumimoji="1" lang="en-US" altLang="ja-JP" sz="2400" b="0" i="0" smtClean="0">
                              <a:latin typeface="Cambria Math" panose="02040503050406030204" pitchFamily="18" charset="0"/>
                              <a:ea typeface="Cambria Math" panose="02040503050406030204" pitchFamily="18" charset="0"/>
                            </a:rPr>
                            <m:t>2</m:t>
                          </m:r>
                        </m:sub>
                      </m:sSub>
                      <m:r>
                        <a:rPr kumimoji="1" lang="ja-JP" altLang="en-US" sz="2400" i="1">
                          <a:latin typeface="Cambria Math" panose="02040503050406030204" pitchFamily="18" charset="0"/>
                          <a:ea typeface="Cambria Math" panose="02040503050406030204" pitchFamily="18" charset="0"/>
                        </a:rPr>
                        <m:t>濃度</m:t>
                      </m:r>
                      <m:r>
                        <a:rPr kumimoji="1" lang="en-US" altLang="ja-JP" sz="2400" i="1">
                          <a:latin typeface="Cambria Math" panose="02040503050406030204" pitchFamily="18" charset="0"/>
                          <a:ea typeface="Cambria Math" panose="02040503050406030204" pitchFamily="18" charset="0"/>
                        </a:rPr>
                        <m:t>]×</m:t>
                      </m:r>
                      <m:sSub>
                        <m:sSubPr>
                          <m:ctrlPr>
                            <a:rPr kumimoji="1" lang="en-US" altLang="ja-JP" sz="2400" i="1">
                              <a:latin typeface="Cambria Math" panose="02040503050406030204" pitchFamily="18" charset="0"/>
                              <a:ea typeface="Cambria Math" panose="02040503050406030204" pitchFamily="18" charset="0"/>
                            </a:rPr>
                          </m:ctrlPr>
                        </m:sSubPr>
                        <m:e>
                          <m:r>
                            <a:rPr kumimoji="1" lang="en-US" altLang="ja-JP" sz="2400" i="1">
                              <a:latin typeface="Cambria Math" panose="02040503050406030204" pitchFamily="18" charset="0"/>
                              <a:ea typeface="Cambria Math" panose="02040503050406030204" pitchFamily="18" charset="0"/>
                            </a:rPr>
                            <m:t>𝑓</m:t>
                          </m:r>
                        </m:e>
                        <m:sub>
                          <m:r>
                            <a:rPr kumimoji="1" lang="en-US" altLang="ja-JP" sz="2400" b="0" i="1" smtClean="0">
                              <a:latin typeface="Cambria Math" panose="02040503050406030204" pitchFamily="18" charset="0"/>
                              <a:ea typeface="Cambria Math" panose="02040503050406030204" pitchFamily="18" charset="0"/>
                            </a:rPr>
                            <m:t>3</m:t>
                          </m:r>
                        </m:sub>
                      </m:sSub>
                      <m:r>
                        <a:rPr kumimoji="1" lang="en-US" altLang="ja-JP" sz="2400" i="1">
                          <a:latin typeface="Cambria Math" panose="02040503050406030204" pitchFamily="18" charset="0"/>
                          <a:ea typeface="Cambria Math" panose="02040503050406030204" pitchFamily="18" charset="0"/>
                        </a:rPr>
                        <m:t>[</m:t>
                      </m:r>
                      <m:r>
                        <a:rPr kumimoji="1" lang="ja-JP" altLang="en-US" sz="2400" i="1" smtClean="0">
                          <a:latin typeface="Cambria Math" panose="02040503050406030204" pitchFamily="18" charset="0"/>
                          <a:ea typeface="Cambria Math" panose="02040503050406030204" pitchFamily="18" charset="0"/>
                        </a:rPr>
                        <m:t>土壌含水率</m:t>
                      </m:r>
                      <m:r>
                        <a:rPr kumimoji="1" lang="en-US" altLang="ja-JP" sz="2400" i="1">
                          <a:latin typeface="Cambria Math" panose="02040503050406030204" pitchFamily="18" charset="0"/>
                          <a:ea typeface="Cambria Math" panose="02040503050406030204" pitchFamily="18" charset="0"/>
                        </a:rPr>
                        <m:t>]</m:t>
                      </m:r>
                    </m:oMath>
                  </m:oMathPara>
                </a14:m>
                <a:endParaRPr kumimoji="1" lang="ja-JP" altLang="en-US" sz="24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563015" y="3259068"/>
                <a:ext cx="7982576" cy="369332"/>
              </a:xfrm>
              <a:prstGeom prst="rect">
                <a:avLst/>
              </a:prstGeom>
              <a:blipFill rotWithShape="0">
                <a:blip r:embed="rId4"/>
                <a:stretch>
                  <a:fillRect l="-1298" t="-13333" b="-35000"/>
                </a:stretch>
              </a:blipFill>
            </p:spPr>
            <p:txBody>
              <a:bodyPr/>
              <a:lstStyle/>
              <a:p>
                <a:r>
                  <a:rPr lang="ja-JP" altLang="en-US">
                    <a:noFill/>
                  </a:rPr>
                  <a:t> </a:t>
                </a:r>
              </a:p>
            </p:txBody>
          </p:sp>
        </mc:Fallback>
      </mc:AlternateContent>
      <p:sp>
        <p:nvSpPr>
          <p:cNvPr id="8" name="正方形/長方形 7"/>
          <p:cNvSpPr/>
          <p:nvPr/>
        </p:nvSpPr>
        <p:spPr>
          <a:xfrm>
            <a:off x="8667451" y="2954969"/>
            <a:ext cx="3092955" cy="646331"/>
          </a:xfrm>
          <a:prstGeom prst="rect">
            <a:avLst/>
          </a:prstGeom>
        </p:spPr>
        <p:txBody>
          <a:bodyPr wrap="square">
            <a:spAutoFit/>
          </a:bodyPr>
          <a:lstStyle/>
          <a:p>
            <a:r>
              <a:rPr lang="en-US" altLang="ja-JP" i="1" dirty="0">
                <a:solidFill>
                  <a:srgbClr val="00B050"/>
                </a:solidFill>
              </a:rPr>
              <a:t>P</a:t>
            </a:r>
            <a:r>
              <a:rPr lang="en-US" altLang="ja-JP" i="1" baseline="-25000" dirty="0">
                <a:solidFill>
                  <a:srgbClr val="00B050"/>
                </a:solidFill>
              </a:rPr>
              <a:t>sat0</a:t>
            </a:r>
            <a:r>
              <a:rPr lang="ja-JP" altLang="en-US" dirty="0">
                <a:solidFill>
                  <a:srgbClr val="00B050"/>
                </a:solidFill>
              </a:rPr>
              <a:t>は最適環境下の</a:t>
            </a:r>
            <a:r>
              <a:rPr lang="en-US" altLang="ja-JP" i="1" dirty="0" err="1">
                <a:solidFill>
                  <a:srgbClr val="00B050"/>
                </a:solidFill>
              </a:rPr>
              <a:t>P</a:t>
            </a:r>
            <a:r>
              <a:rPr lang="en-US" altLang="ja-JP" i="1" baseline="-25000" dirty="0" err="1">
                <a:solidFill>
                  <a:srgbClr val="00B050"/>
                </a:solidFill>
              </a:rPr>
              <a:t>sat</a:t>
            </a:r>
            <a:r>
              <a:rPr lang="ja-JP" altLang="en-US" dirty="0">
                <a:solidFill>
                  <a:srgbClr val="00B050"/>
                </a:solidFill>
              </a:rPr>
              <a:t>値</a:t>
            </a:r>
            <a:endParaRPr lang="en-US" altLang="ja-JP" dirty="0">
              <a:solidFill>
                <a:srgbClr val="00B050"/>
              </a:solidFill>
            </a:endParaRPr>
          </a:p>
          <a:p>
            <a:r>
              <a:rPr lang="en-US" altLang="ja-JP" i="1" dirty="0" err="1">
                <a:solidFill>
                  <a:srgbClr val="00B050"/>
                </a:solidFill>
              </a:rPr>
              <a:t>f</a:t>
            </a:r>
            <a:r>
              <a:rPr lang="en-US" altLang="ja-JP" i="1" baseline="-25000" dirty="0" err="1">
                <a:solidFill>
                  <a:srgbClr val="00B050"/>
                </a:solidFill>
              </a:rPr>
              <a:t>n</a:t>
            </a:r>
            <a:r>
              <a:rPr lang="ja-JP" altLang="en-US" dirty="0">
                <a:solidFill>
                  <a:srgbClr val="00B050"/>
                </a:solidFill>
              </a:rPr>
              <a:t>は</a:t>
            </a:r>
            <a:r>
              <a:rPr lang="en-US" altLang="ja-JP" dirty="0">
                <a:solidFill>
                  <a:srgbClr val="00B050"/>
                </a:solidFill>
              </a:rPr>
              <a:t>0</a:t>
            </a:r>
            <a:r>
              <a:rPr lang="ja-JP" altLang="en-US" dirty="0">
                <a:solidFill>
                  <a:srgbClr val="00B050"/>
                </a:solidFill>
              </a:rPr>
              <a:t>～</a:t>
            </a:r>
            <a:r>
              <a:rPr lang="en-US" altLang="ja-JP" dirty="0">
                <a:solidFill>
                  <a:srgbClr val="00B050"/>
                </a:solidFill>
              </a:rPr>
              <a:t>1</a:t>
            </a:r>
            <a:r>
              <a:rPr lang="ja-JP" altLang="en-US" dirty="0">
                <a:solidFill>
                  <a:srgbClr val="00B050"/>
                </a:solidFill>
              </a:rPr>
              <a:t>の値を出力する関数</a:t>
            </a:r>
          </a:p>
        </p:txBody>
      </p:sp>
      <p:sp>
        <p:nvSpPr>
          <p:cNvPr id="9" name="正方形/長方形 8"/>
          <p:cNvSpPr/>
          <p:nvPr/>
        </p:nvSpPr>
        <p:spPr>
          <a:xfrm>
            <a:off x="345351" y="4098298"/>
            <a:ext cx="7011254" cy="1631216"/>
          </a:xfrm>
          <a:prstGeom prst="rect">
            <a:avLst/>
          </a:prstGeom>
          <a:solidFill>
            <a:srgbClr val="FFFF99"/>
          </a:solidFill>
        </p:spPr>
        <p:txBody>
          <a:bodyPr wrap="square">
            <a:spAutoFit/>
          </a:bodyPr>
          <a:lstStyle/>
          <a:p>
            <a:pPr>
              <a:lnSpc>
                <a:spcPts val="3000"/>
              </a:lnSpc>
            </a:pPr>
            <a:r>
              <a:rPr lang="en-US" altLang="ja-JP" sz="2000" dirty="0" err="1">
                <a:latin typeface="メイリオ" panose="020B0604030504040204" pitchFamily="50" charset="-128"/>
                <a:ea typeface="メイリオ" panose="020B0604030504040204" pitchFamily="50" charset="-128"/>
              </a:rPr>
              <a:t>Farquer</a:t>
            </a:r>
            <a:r>
              <a:rPr lang="ja-JP" altLang="en-US" sz="2000" dirty="0">
                <a:latin typeface="メイリオ" panose="020B0604030504040204" pitchFamily="50" charset="-128"/>
                <a:ea typeface="メイリオ" panose="020B0604030504040204" pitchFamily="50" charset="-128"/>
              </a:rPr>
              <a:t>式（実際の植物生理過程に基づいた光合成式）に比べた利点は、日射の一日の変化、日射の群落内鉛直方向の変化、その両方についての積分の解析式があること。これにより</a:t>
            </a:r>
            <a:r>
              <a:rPr lang="ja-JP" altLang="en-US" sz="2000" b="1" dirty="0">
                <a:solidFill>
                  <a:srgbClr val="C00000"/>
                </a:solidFill>
                <a:latin typeface="メイリオ" panose="020B0604030504040204" pitchFamily="50" charset="-128"/>
                <a:ea typeface="メイリオ" panose="020B0604030504040204" pitchFamily="50" charset="-128"/>
              </a:rPr>
              <a:t>圧倒的な計算量の縮減が可能</a:t>
            </a:r>
            <a:r>
              <a:rPr lang="ja-JP" altLang="en-US" sz="2000" dirty="0">
                <a:latin typeface="メイリオ" panose="020B0604030504040204" pitchFamily="50" charset="-128"/>
                <a:ea typeface="メイリオ" panose="020B0604030504040204" pitchFamily="50" charset="-128"/>
              </a:rPr>
              <a:t>となる。</a:t>
            </a:r>
          </a:p>
        </p:txBody>
      </p:sp>
      <p:pic>
        <p:nvPicPr>
          <p:cNvPr id="1026" name="Picture 2" descr="https://images-na.ssl-images-amazon.com/images/I/414PG0t1LzL._SX347_BO1,204,203,2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0827" y="4139141"/>
            <a:ext cx="1515418" cy="2166744"/>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7915060" y="6143644"/>
            <a:ext cx="3421049" cy="461665"/>
          </a:xfrm>
          <a:prstGeom prst="rect">
            <a:avLst/>
          </a:prstGeom>
        </p:spPr>
        <p:txBody>
          <a:bodyPr wrap="square">
            <a:spAutoFit/>
          </a:bodyPr>
          <a:lstStyle/>
          <a:p>
            <a:r>
              <a:rPr lang="ja-JP" altLang="en-US" sz="1200" dirty="0"/>
              <a:t>黒岩澄雄(1979) 「群落光合成」</a:t>
            </a:r>
            <a:endParaRPr lang="en-US" altLang="ja-JP" sz="1200" dirty="0"/>
          </a:p>
          <a:p>
            <a:r>
              <a:rPr lang="ja-JP" altLang="en-US" sz="1200" i="1" dirty="0"/>
              <a:t>in</a:t>
            </a:r>
            <a:r>
              <a:rPr lang="ja-JP" altLang="en-US" sz="1200" dirty="0"/>
              <a:t> 岩城英夫編「群落の機能と生産」3章、朝倉書店</a:t>
            </a:r>
          </a:p>
        </p:txBody>
      </p:sp>
      <p:sp>
        <p:nvSpPr>
          <p:cNvPr id="2" name="正方形/長方形 1"/>
          <p:cNvSpPr/>
          <p:nvPr/>
        </p:nvSpPr>
        <p:spPr>
          <a:xfrm>
            <a:off x="8921958" y="1487941"/>
            <a:ext cx="2710999" cy="369332"/>
          </a:xfrm>
          <a:prstGeom prst="rect">
            <a:avLst/>
          </a:prstGeom>
        </p:spPr>
        <p:txBody>
          <a:bodyPr wrap="none">
            <a:spAutoFit/>
          </a:bodyPr>
          <a:lstStyle/>
          <a:p>
            <a:r>
              <a:rPr lang="ja-JP" altLang="en-US" dirty="0">
                <a:solidFill>
                  <a:srgbClr val="00B050"/>
                </a:solidFill>
              </a:rPr>
              <a:t>飽和値を決めるパラメータ</a:t>
            </a:r>
          </a:p>
        </p:txBody>
      </p:sp>
      <p:sp>
        <p:nvSpPr>
          <p:cNvPr id="3" name="正方形/長方形 2"/>
          <p:cNvSpPr/>
          <p:nvPr/>
        </p:nvSpPr>
        <p:spPr>
          <a:xfrm>
            <a:off x="8924184" y="1916093"/>
            <a:ext cx="2941831" cy="369332"/>
          </a:xfrm>
          <a:prstGeom prst="rect">
            <a:avLst/>
          </a:prstGeom>
        </p:spPr>
        <p:txBody>
          <a:bodyPr wrap="none">
            <a:spAutoFit/>
          </a:bodyPr>
          <a:lstStyle/>
          <a:p>
            <a:r>
              <a:rPr lang="ja-JP" altLang="en-US" dirty="0">
                <a:solidFill>
                  <a:srgbClr val="00B050"/>
                </a:solidFill>
              </a:rPr>
              <a:t>初期勾配を決めるパラメータ</a:t>
            </a:r>
          </a:p>
        </p:txBody>
      </p:sp>
      <p:cxnSp>
        <p:nvCxnSpPr>
          <p:cNvPr id="13" name="直線矢印コネクタ 12"/>
          <p:cNvCxnSpPr/>
          <p:nvPr/>
        </p:nvCxnSpPr>
        <p:spPr>
          <a:xfrm flipH="1">
            <a:off x="8712407" y="2127447"/>
            <a:ext cx="209551" cy="1855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a:off x="8712406" y="1730406"/>
            <a:ext cx="209552" cy="184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a:off x="8163612" y="3160236"/>
            <a:ext cx="548794" cy="803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7562696" y="4256492"/>
            <a:ext cx="2548131" cy="1754326"/>
          </a:xfrm>
          <a:prstGeom prst="rect">
            <a:avLst/>
          </a:prstGeom>
        </p:spPr>
        <p:txBody>
          <a:bodyPr wrap="square">
            <a:spAutoFit/>
          </a:bodyPr>
          <a:lstStyle/>
          <a:p>
            <a:r>
              <a:rPr lang="ja-JP" altLang="en-US" dirty="0"/>
              <a:t>←このあたりの計算方法は、この古い日本語教科書か、入手困難な英語要旨集にしか掲載されていないようである。非常に勿体ない。</a:t>
            </a:r>
          </a:p>
        </p:txBody>
      </p:sp>
      <p:sp>
        <p:nvSpPr>
          <p:cNvPr id="25" name="角丸四角形 24"/>
          <p:cNvSpPr/>
          <p:nvPr/>
        </p:nvSpPr>
        <p:spPr>
          <a:xfrm>
            <a:off x="7490765" y="3996054"/>
            <a:ext cx="4269640" cy="2646382"/>
          </a:xfrm>
          <a:prstGeom prst="roundRect">
            <a:avLst>
              <a:gd name="adj" fmla="val 1417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406399" y="6143644"/>
            <a:ext cx="6794229" cy="646331"/>
          </a:xfrm>
          <a:prstGeom prst="rect">
            <a:avLst/>
          </a:prstGeom>
        </p:spPr>
        <p:txBody>
          <a:bodyPr wrap="square">
            <a:spAutoFit/>
          </a:bodyPr>
          <a:lstStyle/>
          <a:p>
            <a:r>
              <a:rPr lang="ja-JP" altLang="en-US" dirty="0"/>
              <a:t>Faquer式については説明を割愛します（かなり時間を喰うので）。</a:t>
            </a:r>
            <a:endParaRPr lang="en-US" altLang="ja-JP" dirty="0"/>
          </a:p>
          <a:p>
            <a:r>
              <a:rPr lang="ja-JP" altLang="en-US" dirty="0"/>
              <a:t>わりとヤヤコシイのですが、ご自分で勉強しておいて下さい。</a:t>
            </a:r>
          </a:p>
        </p:txBody>
      </p:sp>
    </p:spTree>
    <p:extLst>
      <p:ext uri="{BB962C8B-B14F-4D97-AF65-F5344CB8AC3E}">
        <p14:creationId xmlns:p14="http://schemas.microsoft.com/office/powerpoint/2010/main" val="2405265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6" name="正方形/長方形 2075"/>
          <p:cNvSpPr/>
          <p:nvPr/>
        </p:nvSpPr>
        <p:spPr>
          <a:xfrm>
            <a:off x="7323574" y="1186350"/>
            <a:ext cx="4650057" cy="5459985"/>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051" name="AutoShape 42"/>
          <p:cNvSpPr>
            <a:spLocks noChangeArrowheads="1"/>
          </p:cNvSpPr>
          <p:nvPr/>
        </p:nvSpPr>
        <p:spPr bwMode="auto">
          <a:xfrm>
            <a:off x="5339815" y="1628722"/>
            <a:ext cx="792163" cy="3529012"/>
          </a:xfrm>
          <a:custGeom>
            <a:avLst/>
            <a:gdLst>
              <a:gd name="T0" fmla="*/ 666627 w 21600"/>
              <a:gd name="T1" fmla="*/ 1764506 h 21600"/>
              <a:gd name="T2" fmla="*/ 396082 w 21600"/>
              <a:gd name="T3" fmla="*/ 3529012 h 21600"/>
              <a:gd name="T4" fmla="*/ 125536 w 21600"/>
              <a:gd name="T5" fmla="*/ 1764506 h 21600"/>
              <a:gd name="T6" fmla="*/ 396082 w 21600"/>
              <a:gd name="T7" fmla="*/ 0 h 21600"/>
              <a:gd name="T8" fmla="*/ 0 60000 65536"/>
              <a:gd name="T9" fmla="*/ 0 60000 65536"/>
              <a:gd name="T10" fmla="*/ 0 60000 65536"/>
              <a:gd name="T11" fmla="*/ 0 60000 65536"/>
              <a:gd name="T12" fmla="*/ 5223 w 21600"/>
              <a:gd name="T13" fmla="*/ 5223 h 21600"/>
              <a:gd name="T14" fmla="*/ 16377 w 21600"/>
              <a:gd name="T15" fmla="*/ 16377 h 21600"/>
            </a:gdLst>
            <a:ahLst/>
            <a:cxnLst>
              <a:cxn ang="T8">
                <a:pos x="T0" y="T1"/>
              </a:cxn>
              <a:cxn ang="T9">
                <a:pos x="T2" y="T3"/>
              </a:cxn>
              <a:cxn ang="T10">
                <a:pos x="T4" y="T5"/>
              </a:cxn>
              <a:cxn ang="T11">
                <a:pos x="T6" y="T7"/>
              </a:cxn>
            </a:cxnLst>
            <a:rect l="T12" t="T13" r="T14" b="T15"/>
            <a:pathLst>
              <a:path w="21600" h="21600">
                <a:moveTo>
                  <a:pt x="0" y="0"/>
                </a:moveTo>
                <a:lnTo>
                  <a:pt x="6846" y="21600"/>
                </a:lnTo>
                <a:lnTo>
                  <a:pt x="14754" y="21600"/>
                </a:lnTo>
                <a:lnTo>
                  <a:pt x="21600" y="0"/>
                </a:lnTo>
                <a:close/>
              </a:path>
            </a:pathLst>
          </a:custGeom>
          <a:solidFill>
            <a:srgbClr val="CCFFFF"/>
          </a:solidFill>
          <a:ln w="19050">
            <a:solidFill>
              <a:schemeClr val="tx1"/>
            </a:solidFill>
            <a:miter lim="800000"/>
            <a:headEnd/>
            <a:tailEnd type="none" w="lg" len="lg"/>
          </a:ln>
        </p:spPr>
        <p:txBody>
          <a:bodyPr wrap="none" anchor="ctr"/>
          <a:lstStyle/>
          <a:p>
            <a:endParaRPr lang="ja-JP" altLang="en-US">
              <a:latin typeface="+mn-ea"/>
            </a:endParaRPr>
          </a:p>
        </p:txBody>
      </p:sp>
      <p:sp>
        <p:nvSpPr>
          <p:cNvPr id="2053" name="Rectangle 9"/>
          <p:cNvSpPr>
            <a:spLocks noChangeArrowheads="1"/>
          </p:cNvSpPr>
          <p:nvPr/>
        </p:nvSpPr>
        <p:spPr bwMode="auto">
          <a:xfrm>
            <a:off x="2079965" y="3887746"/>
            <a:ext cx="2160587" cy="1223963"/>
          </a:xfrm>
          <a:prstGeom prst="rect">
            <a:avLst/>
          </a:prstGeom>
          <a:solidFill>
            <a:srgbClr val="CCFFCC"/>
          </a:solidFill>
          <a:ln w="28575">
            <a:solidFill>
              <a:schemeClr val="tx1"/>
            </a:solidFill>
            <a:miter lim="800000"/>
            <a:headEnd/>
            <a:tailEnd type="none" w="lg" len="lg"/>
          </a:ln>
        </p:spPr>
        <p:txBody>
          <a:bodyPr wrap="none" anchor="ct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latin typeface="+mn-ea"/>
              <a:ea typeface="+mn-ea"/>
            </a:endParaRPr>
          </a:p>
        </p:txBody>
      </p:sp>
      <p:sp>
        <p:nvSpPr>
          <p:cNvPr id="2054" name="Line 10"/>
          <p:cNvSpPr>
            <a:spLocks noChangeShapeType="1"/>
          </p:cNvSpPr>
          <p:nvPr/>
        </p:nvSpPr>
        <p:spPr bwMode="auto">
          <a:xfrm>
            <a:off x="2079965" y="4679908"/>
            <a:ext cx="2160587" cy="0"/>
          </a:xfrm>
          <a:prstGeom prst="line">
            <a:avLst/>
          </a:prstGeom>
          <a:noFill/>
          <a:ln w="28575">
            <a:solidFill>
              <a:schemeClr val="tx1"/>
            </a:solidFill>
            <a:round/>
            <a:headEnd/>
            <a:tailEnd type="none" w="lg" len="lg"/>
          </a:ln>
          <a:extLst>
            <a:ext uri="{909E8E84-426E-40DD-AFC4-6F175D3DCCD1}">
              <a14:hiddenFill xmlns:a14="http://schemas.microsoft.com/office/drawing/2010/main">
                <a:noFill/>
              </a14:hiddenFill>
            </a:ext>
          </a:extLst>
        </p:spPr>
        <p:txBody>
          <a:bodyPr wrap="none"/>
          <a:lstStyle/>
          <a:p>
            <a:endParaRPr lang="ja-JP" altLang="en-US">
              <a:latin typeface="+mn-ea"/>
            </a:endParaRPr>
          </a:p>
        </p:txBody>
      </p:sp>
      <p:sp>
        <p:nvSpPr>
          <p:cNvPr id="2055" name="Freeform 11"/>
          <p:cNvSpPr>
            <a:spLocks/>
          </p:cNvSpPr>
          <p:nvPr/>
        </p:nvSpPr>
        <p:spPr bwMode="auto">
          <a:xfrm>
            <a:off x="2079965" y="4389395"/>
            <a:ext cx="2160587" cy="433388"/>
          </a:xfrm>
          <a:custGeom>
            <a:avLst/>
            <a:gdLst>
              <a:gd name="T0" fmla="*/ 0 w 1361"/>
              <a:gd name="T1" fmla="*/ 378 h 378"/>
              <a:gd name="T2" fmla="*/ 363 w 1361"/>
              <a:gd name="T3" fmla="*/ 106 h 378"/>
              <a:gd name="T4" fmla="*/ 590 w 1361"/>
              <a:gd name="T5" fmla="*/ 15 h 378"/>
              <a:gd name="T6" fmla="*/ 1089 w 1361"/>
              <a:gd name="T7" fmla="*/ 15 h 378"/>
              <a:gd name="T8" fmla="*/ 1361 w 1361"/>
              <a:gd name="T9" fmla="*/ 15 h 378"/>
              <a:gd name="T10" fmla="*/ 0 60000 65536"/>
              <a:gd name="T11" fmla="*/ 0 60000 65536"/>
              <a:gd name="T12" fmla="*/ 0 60000 65536"/>
              <a:gd name="T13" fmla="*/ 0 60000 65536"/>
              <a:gd name="T14" fmla="*/ 0 60000 65536"/>
              <a:gd name="T15" fmla="*/ 0 w 1361"/>
              <a:gd name="T16" fmla="*/ 0 h 378"/>
              <a:gd name="T17" fmla="*/ 1361 w 1361"/>
              <a:gd name="T18" fmla="*/ 378 h 378"/>
            </a:gdLst>
            <a:ahLst/>
            <a:cxnLst>
              <a:cxn ang="T10">
                <a:pos x="T0" y="T1"/>
              </a:cxn>
              <a:cxn ang="T11">
                <a:pos x="T2" y="T3"/>
              </a:cxn>
              <a:cxn ang="T12">
                <a:pos x="T4" y="T5"/>
              </a:cxn>
              <a:cxn ang="T13">
                <a:pos x="T6" y="T7"/>
              </a:cxn>
              <a:cxn ang="T14">
                <a:pos x="T8" y="T9"/>
              </a:cxn>
            </a:cxnLst>
            <a:rect l="T15" t="T16" r="T17" b="T18"/>
            <a:pathLst>
              <a:path w="1361" h="378">
                <a:moveTo>
                  <a:pt x="0" y="378"/>
                </a:moveTo>
                <a:cubicBezTo>
                  <a:pt x="132" y="272"/>
                  <a:pt x="265" y="166"/>
                  <a:pt x="363" y="106"/>
                </a:cubicBezTo>
                <a:cubicBezTo>
                  <a:pt x="461" y="46"/>
                  <a:pt x="469" y="30"/>
                  <a:pt x="590" y="15"/>
                </a:cubicBezTo>
                <a:cubicBezTo>
                  <a:pt x="711" y="0"/>
                  <a:pt x="961" y="15"/>
                  <a:pt x="1089" y="15"/>
                </a:cubicBezTo>
                <a:cubicBezTo>
                  <a:pt x="1217" y="15"/>
                  <a:pt x="1289" y="15"/>
                  <a:pt x="1361" y="15"/>
                </a:cubicBezTo>
              </a:path>
            </a:pathLst>
          </a:custGeom>
          <a:noFill/>
          <a:ln w="28575" cap="flat" cmpd="sng">
            <a:solidFill>
              <a:srgbClr val="FF6600"/>
            </a:solidFill>
            <a:prstDash val="solid"/>
            <a:round/>
            <a:headEnd type="none" w="med" len="med"/>
            <a:tailEnd type="none" w="lg" len="lg"/>
          </a:ln>
          <a:extLst>
            <a:ext uri="{909E8E84-426E-40DD-AFC4-6F175D3DCCD1}">
              <a14:hiddenFill xmlns:a14="http://schemas.microsoft.com/office/drawing/2010/main">
                <a:solidFill>
                  <a:srgbClr val="FFFFFF"/>
                </a:solidFill>
              </a14:hiddenFill>
            </a:ext>
          </a:extLst>
        </p:spPr>
        <p:txBody>
          <a:bodyPr wrap="none"/>
          <a:lstStyle/>
          <a:p>
            <a:endParaRPr lang="ja-JP" altLang="en-US">
              <a:latin typeface="+mn-ea"/>
            </a:endParaRPr>
          </a:p>
        </p:txBody>
      </p:sp>
      <p:sp>
        <p:nvSpPr>
          <p:cNvPr id="2056" name="Rectangle 12"/>
          <p:cNvSpPr>
            <a:spLocks noChangeArrowheads="1"/>
          </p:cNvSpPr>
          <p:nvPr/>
        </p:nvSpPr>
        <p:spPr bwMode="auto">
          <a:xfrm>
            <a:off x="2079965" y="2447883"/>
            <a:ext cx="2160587" cy="1223962"/>
          </a:xfrm>
          <a:prstGeom prst="rect">
            <a:avLst/>
          </a:prstGeom>
          <a:solidFill>
            <a:srgbClr val="CCFFCC"/>
          </a:solidFill>
          <a:ln w="28575">
            <a:solidFill>
              <a:schemeClr val="tx1"/>
            </a:solidFill>
            <a:miter lim="800000"/>
            <a:headEnd/>
            <a:tailEnd type="none" w="lg" len="lg"/>
          </a:ln>
        </p:spPr>
        <p:txBody>
          <a:bodyPr wrap="none" anchor="ct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latin typeface="+mn-ea"/>
              <a:ea typeface="+mn-ea"/>
            </a:endParaRPr>
          </a:p>
        </p:txBody>
      </p:sp>
      <p:sp>
        <p:nvSpPr>
          <p:cNvPr id="2057" name="Line 13"/>
          <p:cNvSpPr>
            <a:spLocks noChangeShapeType="1"/>
          </p:cNvSpPr>
          <p:nvPr/>
        </p:nvSpPr>
        <p:spPr bwMode="auto">
          <a:xfrm>
            <a:off x="2079965" y="3240045"/>
            <a:ext cx="2160587" cy="0"/>
          </a:xfrm>
          <a:prstGeom prst="line">
            <a:avLst/>
          </a:prstGeom>
          <a:noFill/>
          <a:ln w="28575">
            <a:solidFill>
              <a:schemeClr val="tx1"/>
            </a:solidFill>
            <a:round/>
            <a:headEnd/>
            <a:tailEnd type="none" w="lg" len="lg"/>
          </a:ln>
          <a:extLst>
            <a:ext uri="{909E8E84-426E-40DD-AFC4-6F175D3DCCD1}">
              <a14:hiddenFill xmlns:a14="http://schemas.microsoft.com/office/drawing/2010/main">
                <a:noFill/>
              </a14:hiddenFill>
            </a:ext>
          </a:extLst>
        </p:spPr>
        <p:txBody>
          <a:bodyPr wrap="none"/>
          <a:lstStyle/>
          <a:p>
            <a:endParaRPr lang="ja-JP" altLang="en-US">
              <a:latin typeface="+mn-ea"/>
            </a:endParaRPr>
          </a:p>
        </p:txBody>
      </p:sp>
      <p:sp>
        <p:nvSpPr>
          <p:cNvPr id="2058" name="Freeform 14"/>
          <p:cNvSpPr>
            <a:spLocks/>
          </p:cNvSpPr>
          <p:nvPr/>
        </p:nvSpPr>
        <p:spPr bwMode="auto">
          <a:xfrm>
            <a:off x="2079965" y="2735221"/>
            <a:ext cx="2160587" cy="720725"/>
          </a:xfrm>
          <a:custGeom>
            <a:avLst/>
            <a:gdLst>
              <a:gd name="T0" fmla="*/ 0 w 1361"/>
              <a:gd name="T1" fmla="*/ 454 h 454"/>
              <a:gd name="T2" fmla="*/ 499 w 1361"/>
              <a:gd name="T3" fmla="*/ 182 h 454"/>
              <a:gd name="T4" fmla="*/ 816 w 1361"/>
              <a:gd name="T5" fmla="*/ 46 h 454"/>
              <a:gd name="T6" fmla="*/ 1361 w 1361"/>
              <a:gd name="T7" fmla="*/ 0 h 454"/>
              <a:gd name="T8" fmla="*/ 0 60000 65536"/>
              <a:gd name="T9" fmla="*/ 0 60000 65536"/>
              <a:gd name="T10" fmla="*/ 0 60000 65536"/>
              <a:gd name="T11" fmla="*/ 0 60000 65536"/>
              <a:gd name="T12" fmla="*/ 0 w 1361"/>
              <a:gd name="T13" fmla="*/ 0 h 454"/>
              <a:gd name="T14" fmla="*/ 1361 w 1361"/>
              <a:gd name="T15" fmla="*/ 454 h 454"/>
            </a:gdLst>
            <a:ahLst/>
            <a:cxnLst>
              <a:cxn ang="T8">
                <a:pos x="T0" y="T1"/>
              </a:cxn>
              <a:cxn ang="T9">
                <a:pos x="T2" y="T3"/>
              </a:cxn>
              <a:cxn ang="T10">
                <a:pos x="T4" y="T5"/>
              </a:cxn>
              <a:cxn ang="T11">
                <a:pos x="T6" y="T7"/>
              </a:cxn>
            </a:cxnLst>
            <a:rect l="T12" t="T13" r="T14" b="T15"/>
            <a:pathLst>
              <a:path w="1361" h="454">
                <a:moveTo>
                  <a:pt x="0" y="454"/>
                </a:moveTo>
                <a:cubicBezTo>
                  <a:pt x="181" y="352"/>
                  <a:pt x="363" y="250"/>
                  <a:pt x="499" y="182"/>
                </a:cubicBezTo>
                <a:cubicBezTo>
                  <a:pt x="635" y="114"/>
                  <a:pt x="672" y="76"/>
                  <a:pt x="816" y="46"/>
                </a:cubicBezTo>
                <a:cubicBezTo>
                  <a:pt x="960" y="16"/>
                  <a:pt x="1160" y="8"/>
                  <a:pt x="1361" y="0"/>
                </a:cubicBezTo>
              </a:path>
            </a:pathLst>
          </a:custGeom>
          <a:noFill/>
          <a:ln w="28575" cap="flat" cmpd="sng">
            <a:solidFill>
              <a:srgbClr val="FF6600"/>
            </a:solidFill>
            <a:prstDash val="solid"/>
            <a:round/>
            <a:headEnd type="none" w="med" len="med"/>
            <a:tailEnd type="none" w="lg" len="lg"/>
          </a:ln>
          <a:extLst>
            <a:ext uri="{909E8E84-426E-40DD-AFC4-6F175D3DCCD1}">
              <a14:hiddenFill xmlns:a14="http://schemas.microsoft.com/office/drawing/2010/main">
                <a:solidFill>
                  <a:srgbClr val="FFFFFF"/>
                </a:solidFill>
              </a14:hiddenFill>
            </a:ext>
          </a:extLst>
        </p:spPr>
        <p:txBody>
          <a:bodyPr wrap="none"/>
          <a:lstStyle/>
          <a:p>
            <a:endParaRPr lang="ja-JP" altLang="en-US">
              <a:latin typeface="+mn-ea"/>
            </a:endParaRPr>
          </a:p>
        </p:txBody>
      </p:sp>
      <p:sp>
        <p:nvSpPr>
          <p:cNvPr id="2059" name="Rectangle 15"/>
          <p:cNvSpPr>
            <a:spLocks noChangeArrowheads="1"/>
          </p:cNvSpPr>
          <p:nvPr/>
        </p:nvSpPr>
        <p:spPr bwMode="auto">
          <a:xfrm>
            <a:off x="2079965" y="1008021"/>
            <a:ext cx="2160587" cy="1223963"/>
          </a:xfrm>
          <a:prstGeom prst="rect">
            <a:avLst/>
          </a:prstGeom>
          <a:solidFill>
            <a:srgbClr val="CCFFCC"/>
          </a:solidFill>
          <a:ln w="28575">
            <a:solidFill>
              <a:schemeClr val="tx1"/>
            </a:solidFill>
            <a:miter lim="800000"/>
            <a:headEnd/>
            <a:tailEnd type="none" w="lg" len="lg"/>
          </a:ln>
        </p:spPr>
        <p:txBody>
          <a:bodyPr wrap="none" anchor="ct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latin typeface="+mn-ea"/>
              <a:ea typeface="+mn-ea"/>
            </a:endParaRPr>
          </a:p>
        </p:txBody>
      </p:sp>
      <p:sp>
        <p:nvSpPr>
          <p:cNvPr id="2060" name="Line 16"/>
          <p:cNvSpPr>
            <a:spLocks noChangeShapeType="1"/>
          </p:cNvSpPr>
          <p:nvPr/>
        </p:nvSpPr>
        <p:spPr bwMode="auto">
          <a:xfrm>
            <a:off x="2079965" y="1800183"/>
            <a:ext cx="2160587" cy="0"/>
          </a:xfrm>
          <a:prstGeom prst="line">
            <a:avLst/>
          </a:prstGeom>
          <a:noFill/>
          <a:ln w="28575">
            <a:solidFill>
              <a:schemeClr val="tx1"/>
            </a:solidFill>
            <a:round/>
            <a:headEnd/>
            <a:tailEnd type="none" w="lg" len="lg"/>
          </a:ln>
          <a:extLst>
            <a:ext uri="{909E8E84-426E-40DD-AFC4-6F175D3DCCD1}">
              <a14:hiddenFill xmlns:a14="http://schemas.microsoft.com/office/drawing/2010/main">
                <a:noFill/>
              </a14:hiddenFill>
            </a:ext>
          </a:extLst>
        </p:spPr>
        <p:txBody>
          <a:bodyPr wrap="none"/>
          <a:lstStyle/>
          <a:p>
            <a:endParaRPr lang="ja-JP" altLang="en-US">
              <a:latin typeface="+mn-ea"/>
            </a:endParaRPr>
          </a:p>
        </p:txBody>
      </p:sp>
      <p:sp>
        <p:nvSpPr>
          <p:cNvPr id="2061" name="Freeform 17"/>
          <p:cNvSpPr>
            <a:spLocks/>
          </p:cNvSpPr>
          <p:nvPr/>
        </p:nvSpPr>
        <p:spPr bwMode="auto">
          <a:xfrm>
            <a:off x="2079965" y="1152483"/>
            <a:ext cx="2160587" cy="1079500"/>
          </a:xfrm>
          <a:custGeom>
            <a:avLst/>
            <a:gdLst>
              <a:gd name="T0" fmla="*/ 0 w 1361"/>
              <a:gd name="T1" fmla="*/ 680 h 680"/>
              <a:gd name="T2" fmla="*/ 408 w 1361"/>
              <a:gd name="T3" fmla="*/ 454 h 680"/>
              <a:gd name="T4" fmla="*/ 952 w 1361"/>
              <a:gd name="T5" fmla="*/ 181 h 680"/>
              <a:gd name="T6" fmla="*/ 1361 w 1361"/>
              <a:gd name="T7" fmla="*/ 0 h 680"/>
              <a:gd name="T8" fmla="*/ 0 60000 65536"/>
              <a:gd name="T9" fmla="*/ 0 60000 65536"/>
              <a:gd name="T10" fmla="*/ 0 60000 65536"/>
              <a:gd name="T11" fmla="*/ 0 60000 65536"/>
              <a:gd name="T12" fmla="*/ 0 w 1361"/>
              <a:gd name="T13" fmla="*/ 0 h 680"/>
              <a:gd name="T14" fmla="*/ 1361 w 1361"/>
              <a:gd name="T15" fmla="*/ 680 h 680"/>
            </a:gdLst>
            <a:ahLst/>
            <a:cxnLst>
              <a:cxn ang="T8">
                <a:pos x="T0" y="T1"/>
              </a:cxn>
              <a:cxn ang="T9">
                <a:pos x="T2" y="T3"/>
              </a:cxn>
              <a:cxn ang="T10">
                <a:pos x="T4" y="T5"/>
              </a:cxn>
              <a:cxn ang="T11">
                <a:pos x="T6" y="T7"/>
              </a:cxn>
            </a:cxnLst>
            <a:rect l="T12" t="T13" r="T14" b="T15"/>
            <a:pathLst>
              <a:path w="1361" h="680">
                <a:moveTo>
                  <a:pt x="0" y="680"/>
                </a:moveTo>
                <a:cubicBezTo>
                  <a:pt x="124" y="608"/>
                  <a:pt x="249" y="537"/>
                  <a:pt x="408" y="454"/>
                </a:cubicBezTo>
                <a:cubicBezTo>
                  <a:pt x="567" y="371"/>
                  <a:pt x="793" y="257"/>
                  <a:pt x="952" y="181"/>
                </a:cubicBezTo>
                <a:cubicBezTo>
                  <a:pt x="1111" y="105"/>
                  <a:pt x="1236" y="52"/>
                  <a:pt x="1361" y="0"/>
                </a:cubicBezTo>
              </a:path>
            </a:pathLst>
          </a:custGeom>
          <a:noFill/>
          <a:ln w="28575" cap="flat" cmpd="sng">
            <a:solidFill>
              <a:srgbClr val="FF6600"/>
            </a:solidFill>
            <a:prstDash val="solid"/>
            <a:round/>
            <a:headEnd type="none" w="med" len="med"/>
            <a:tailEnd type="none" w="lg" len="lg"/>
          </a:ln>
          <a:extLst>
            <a:ext uri="{909E8E84-426E-40DD-AFC4-6F175D3DCCD1}">
              <a14:hiddenFill xmlns:a14="http://schemas.microsoft.com/office/drawing/2010/main">
                <a:solidFill>
                  <a:srgbClr val="FFFFFF"/>
                </a:solidFill>
              </a14:hiddenFill>
            </a:ext>
          </a:extLst>
        </p:spPr>
        <p:txBody>
          <a:bodyPr wrap="none"/>
          <a:lstStyle/>
          <a:p>
            <a:endParaRPr lang="ja-JP" altLang="en-US">
              <a:latin typeface="+mn-ea"/>
            </a:endParaRPr>
          </a:p>
        </p:txBody>
      </p:sp>
      <p:sp>
        <p:nvSpPr>
          <p:cNvPr id="2062" name="Line 21"/>
          <p:cNvSpPr>
            <a:spLocks noChangeShapeType="1"/>
          </p:cNvSpPr>
          <p:nvPr/>
        </p:nvSpPr>
        <p:spPr bwMode="auto">
          <a:xfrm flipV="1">
            <a:off x="2079965" y="5254049"/>
            <a:ext cx="2232025" cy="7938"/>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wrap="none"/>
          <a:lstStyle/>
          <a:p>
            <a:endParaRPr lang="ja-JP" altLang="en-US">
              <a:latin typeface="+mn-ea"/>
            </a:endParaRPr>
          </a:p>
        </p:txBody>
      </p:sp>
      <p:sp>
        <p:nvSpPr>
          <p:cNvPr id="2063" name="Text Box 22"/>
          <p:cNvSpPr txBox="1">
            <a:spLocks noChangeArrowheads="1"/>
          </p:cNvSpPr>
          <p:nvPr/>
        </p:nvSpPr>
        <p:spPr bwMode="auto">
          <a:xfrm>
            <a:off x="2079393" y="5302121"/>
            <a:ext cx="2232596" cy="430887"/>
          </a:xfrm>
          <a:prstGeom prst="rect">
            <a:avLst/>
          </a:prstGeom>
          <a:noFill/>
          <a:ln>
            <a:noFill/>
          </a:ln>
        </p:spPr>
        <p:txBody>
          <a:bodyPr wrap="squar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2200" dirty="0">
                <a:latin typeface="+mn-ea"/>
                <a:ea typeface="+mn-ea"/>
              </a:rPr>
              <a:t>日射強度</a:t>
            </a:r>
            <a:endParaRPr lang="en-US" altLang="ja-JP" sz="2200" dirty="0">
              <a:latin typeface="+mn-ea"/>
              <a:ea typeface="+mn-ea"/>
            </a:endParaRPr>
          </a:p>
        </p:txBody>
      </p:sp>
      <p:sp>
        <p:nvSpPr>
          <p:cNvPr id="2064" name="Line 23"/>
          <p:cNvSpPr>
            <a:spLocks noChangeShapeType="1"/>
          </p:cNvSpPr>
          <p:nvPr/>
        </p:nvSpPr>
        <p:spPr bwMode="auto">
          <a:xfrm rot="16200000">
            <a:off x="-269270" y="3049812"/>
            <a:ext cx="4103688" cy="20106"/>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wrap="none"/>
          <a:lstStyle/>
          <a:p>
            <a:endParaRPr lang="ja-JP" altLang="en-US">
              <a:latin typeface="+mn-ea"/>
            </a:endParaRPr>
          </a:p>
        </p:txBody>
      </p:sp>
      <p:sp>
        <p:nvSpPr>
          <p:cNvPr id="2065" name="Text Box 24"/>
          <p:cNvSpPr txBox="1">
            <a:spLocks noChangeArrowheads="1"/>
          </p:cNvSpPr>
          <p:nvPr/>
        </p:nvSpPr>
        <p:spPr bwMode="auto">
          <a:xfrm>
            <a:off x="1277588" y="2464275"/>
            <a:ext cx="523220" cy="1502976"/>
          </a:xfrm>
          <a:prstGeom prst="rect">
            <a:avLst/>
          </a:prstGeom>
          <a:noFill/>
          <a:ln>
            <a:noFill/>
          </a:ln>
        </p:spPr>
        <p:txBody>
          <a:bodyPr vert="eaVert" wrap="non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2200" dirty="0">
                <a:latin typeface="+mn-ea"/>
                <a:ea typeface="+mn-ea"/>
              </a:rPr>
              <a:t>光合成速度</a:t>
            </a:r>
            <a:endParaRPr lang="en-US" altLang="ja-JP" sz="2200" dirty="0">
              <a:latin typeface="+mn-ea"/>
              <a:ea typeface="+mn-ea"/>
            </a:endParaRPr>
          </a:p>
        </p:txBody>
      </p:sp>
      <p:sp>
        <p:nvSpPr>
          <p:cNvPr id="2067" name="AutoShape 38"/>
          <p:cNvSpPr>
            <a:spLocks noChangeArrowheads="1"/>
          </p:cNvSpPr>
          <p:nvPr/>
        </p:nvSpPr>
        <p:spPr bwMode="auto">
          <a:xfrm>
            <a:off x="4476215" y="1627135"/>
            <a:ext cx="792163" cy="3529013"/>
          </a:xfrm>
          <a:custGeom>
            <a:avLst/>
            <a:gdLst>
              <a:gd name="T0" fmla="*/ 666627 w 21600"/>
              <a:gd name="T1" fmla="*/ 1764507 h 21600"/>
              <a:gd name="T2" fmla="*/ 396082 w 21600"/>
              <a:gd name="T3" fmla="*/ 3529013 h 21600"/>
              <a:gd name="T4" fmla="*/ 125536 w 21600"/>
              <a:gd name="T5" fmla="*/ 1764507 h 21600"/>
              <a:gd name="T6" fmla="*/ 396082 w 21600"/>
              <a:gd name="T7" fmla="*/ 0 h 21600"/>
              <a:gd name="T8" fmla="*/ 0 60000 65536"/>
              <a:gd name="T9" fmla="*/ 0 60000 65536"/>
              <a:gd name="T10" fmla="*/ 0 60000 65536"/>
              <a:gd name="T11" fmla="*/ 0 60000 65536"/>
              <a:gd name="T12" fmla="*/ 5223 w 21600"/>
              <a:gd name="T13" fmla="*/ 5223 h 21600"/>
              <a:gd name="T14" fmla="*/ 16377 w 21600"/>
              <a:gd name="T15" fmla="*/ 16377 h 21600"/>
            </a:gdLst>
            <a:ahLst/>
            <a:cxnLst>
              <a:cxn ang="T8">
                <a:pos x="T0" y="T1"/>
              </a:cxn>
              <a:cxn ang="T9">
                <a:pos x="T2" y="T3"/>
              </a:cxn>
              <a:cxn ang="T10">
                <a:pos x="T4" y="T5"/>
              </a:cxn>
              <a:cxn ang="T11">
                <a:pos x="T6" y="T7"/>
              </a:cxn>
            </a:cxnLst>
            <a:rect l="T12" t="T13" r="T14" b="T15"/>
            <a:pathLst>
              <a:path w="21600" h="21600">
                <a:moveTo>
                  <a:pt x="0" y="0"/>
                </a:moveTo>
                <a:lnTo>
                  <a:pt x="6846" y="21600"/>
                </a:lnTo>
                <a:lnTo>
                  <a:pt x="14754" y="21600"/>
                </a:lnTo>
                <a:lnTo>
                  <a:pt x="21600" y="0"/>
                </a:lnTo>
                <a:close/>
              </a:path>
            </a:pathLst>
          </a:custGeom>
          <a:solidFill>
            <a:srgbClr val="FFCCFF"/>
          </a:solidFill>
          <a:ln w="19050">
            <a:solidFill>
              <a:schemeClr val="tx1"/>
            </a:solidFill>
            <a:miter lim="800000"/>
            <a:headEnd/>
            <a:tailEnd type="none" w="lg" len="lg"/>
          </a:ln>
        </p:spPr>
        <p:txBody>
          <a:bodyPr wrap="none" anchor="ctr"/>
          <a:lstStyle/>
          <a:p>
            <a:endParaRPr lang="ja-JP" altLang="en-US">
              <a:latin typeface="+mn-ea"/>
            </a:endParaRPr>
          </a:p>
        </p:txBody>
      </p:sp>
      <p:sp>
        <p:nvSpPr>
          <p:cNvPr id="2070" name="Text Box 40"/>
          <p:cNvSpPr txBox="1">
            <a:spLocks noChangeArrowheads="1"/>
          </p:cNvSpPr>
          <p:nvPr/>
        </p:nvSpPr>
        <p:spPr bwMode="auto">
          <a:xfrm>
            <a:off x="5268378" y="1008021"/>
            <a:ext cx="8354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2800" dirty="0">
                <a:latin typeface="+mn-ea"/>
                <a:ea typeface="+mn-ea"/>
              </a:rPr>
              <a:t>High</a:t>
            </a:r>
          </a:p>
        </p:txBody>
      </p:sp>
      <p:sp>
        <p:nvSpPr>
          <p:cNvPr id="2071" name="Text Box 41"/>
          <p:cNvSpPr txBox="1">
            <a:spLocks noChangeArrowheads="1"/>
          </p:cNvSpPr>
          <p:nvPr/>
        </p:nvSpPr>
        <p:spPr bwMode="auto">
          <a:xfrm>
            <a:off x="5339815" y="5213446"/>
            <a:ext cx="7938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2800" dirty="0">
                <a:latin typeface="+mn-ea"/>
                <a:ea typeface="+mn-ea"/>
              </a:rPr>
              <a:t>Low</a:t>
            </a:r>
          </a:p>
        </p:txBody>
      </p:sp>
      <p:sp>
        <p:nvSpPr>
          <p:cNvPr id="2074" name="Text Box 20"/>
          <p:cNvSpPr txBox="1">
            <a:spLocks noChangeArrowheads="1"/>
          </p:cNvSpPr>
          <p:nvPr/>
        </p:nvSpPr>
        <p:spPr bwMode="auto">
          <a:xfrm>
            <a:off x="1816340" y="4502750"/>
            <a:ext cx="2872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600" dirty="0">
                <a:latin typeface="+mn-ea"/>
                <a:ea typeface="+mn-ea"/>
              </a:rPr>
              <a:t>0</a:t>
            </a:r>
          </a:p>
        </p:txBody>
      </p:sp>
      <p:sp>
        <p:nvSpPr>
          <p:cNvPr id="2080" name="Text Box 51"/>
          <p:cNvSpPr txBox="1">
            <a:spLocks noChangeArrowheads="1"/>
          </p:cNvSpPr>
          <p:nvPr/>
        </p:nvSpPr>
        <p:spPr bwMode="auto">
          <a:xfrm>
            <a:off x="280469" y="5848727"/>
            <a:ext cx="6548173" cy="830997"/>
          </a:xfrm>
          <a:prstGeom prst="rect">
            <a:avLst/>
          </a:prstGeom>
          <a:solidFill>
            <a:srgbClr val="FFFF99">
              <a:alpha val="97000"/>
            </a:srgbClr>
          </a:solidFill>
          <a:ln>
            <a:noFill/>
          </a:ln>
        </p:spPr>
        <p:txBody>
          <a:bodyPr wrap="squar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dirty="0">
                <a:latin typeface="Calibri" panose="020F0502020204030204" pitchFamily="34" charset="0"/>
              </a:rPr>
              <a:t>葉の光合成プロパティは、与えられた光条件に対して「最適化」される</a:t>
            </a:r>
            <a:endParaRPr lang="en-US" altLang="ja-JP" dirty="0">
              <a:latin typeface="Calibri" panose="020F0502020204030204" pitchFamily="34" charset="0"/>
            </a:endParaRPr>
          </a:p>
        </p:txBody>
      </p:sp>
      <p:sp>
        <p:nvSpPr>
          <p:cNvPr id="2083" name="AutoShape 54"/>
          <p:cNvSpPr>
            <a:spLocks noChangeArrowheads="1"/>
          </p:cNvSpPr>
          <p:nvPr/>
        </p:nvSpPr>
        <p:spPr bwMode="auto">
          <a:xfrm>
            <a:off x="2727664" y="1871620"/>
            <a:ext cx="215900" cy="215900"/>
          </a:xfrm>
          <a:prstGeom prst="upArrow">
            <a:avLst>
              <a:gd name="adj1" fmla="val 39704"/>
              <a:gd name="adj2" fmla="val 45588"/>
            </a:avLst>
          </a:prstGeom>
          <a:solidFill>
            <a:srgbClr val="FF3300"/>
          </a:solidFill>
          <a:ln w="3175">
            <a:solidFill>
              <a:schemeClr val="tx1"/>
            </a:solidFill>
            <a:miter lim="800000"/>
            <a:headEnd/>
            <a:tailEnd type="none" w="lg" len="lg"/>
          </a:ln>
        </p:spPr>
        <p:txBody>
          <a:bodyPr wrap="none" anchor="ct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latin typeface="+mn-ea"/>
              <a:ea typeface="+mn-ea"/>
            </a:endParaRPr>
          </a:p>
        </p:txBody>
      </p:sp>
      <p:sp>
        <p:nvSpPr>
          <p:cNvPr id="2084" name="AutoShape 55"/>
          <p:cNvSpPr>
            <a:spLocks noChangeArrowheads="1"/>
          </p:cNvSpPr>
          <p:nvPr/>
        </p:nvSpPr>
        <p:spPr bwMode="auto">
          <a:xfrm>
            <a:off x="2367301" y="3311483"/>
            <a:ext cx="215900" cy="215900"/>
          </a:xfrm>
          <a:prstGeom prst="upArrow">
            <a:avLst>
              <a:gd name="adj1" fmla="val 39704"/>
              <a:gd name="adj2" fmla="val 45588"/>
            </a:avLst>
          </a:prstGeom>
          <a:solidFill>
            <a:srgbClr val="FF3300"/>
          </a:solidFill>
          <a:ln w="3175">
            <a:solidFill>
              <a:schemeClr val="tx1"/>
            </a:solidFill>
            <a:miter lim="800000"/>
            <a:headEnd/>
            <a:tailEnd type="none" w="lg" len="lg"/>
          </a:ln>
        </p:spPr>
        <p:txBody>
          <a:bodyPr wrap="none" anchor="ct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latin typeface="+mn-ea"/>
              <a:ea typeface="+mn-ea"/>
            </a:endParaRPr>
          </a:p>
        </p:txBody>
      </p:sp>
      <p:sp>
        <p:nvSpPr>
          <p:cNvPr id="2085" name="AutoShape 56"/>
          <p:cNvSpPr>
            <a:spLocks noChangeArrowheads="1"/>
          </p:cNvSpPr>
          <p:nvPr/>
        </p:nvSpPr>
        <p:spPr bwMode="auto">
          <a:xfrm>
            <a:off x="2222839" y="4751345"/>
            <a:ext cx="215900" cy="215900"/>
          </a:xfrm>
          <a:prstGeom prst="upArrow">
            <a:avLst>
              <a:gd name="adj1" fmla="val 39704"/>
              <a:gd name="adj2" fmla="val 45588"/>
            </a:avLst>
          </a:prstGeom>
          <a:solidFill>
            <a:srgbClr val="FF3300"/>
          </a:solidFill>
          <a:ln w="3175">
            <a:solidFill>
              <a:schemeClr val="tx1"/>
            </a:solidFill>
            <a:miter lim="800000"/>
            <a:headEnd/>
            <a:tailEnd type="none" w="lg" len="lg"/>
          </a:ln>
        </p:spPr>
        <p:txBody>
          <a:bodyPr wrap="none" anchor="ct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latin typeface="+mn-ea"/>
              <a:ea typeface="+mn-ea"/>
            </a:endParaRPr>
          </a:p>
        </p:txBody>
      </p:sp>
      <p:sp>
        <p:nvSpPr>
          <p:cNvPr id="2086" name="Text Box 57"/>
          <p:cNvSpPr txBox="1">
            <a:spLocks noChangeArrowheads="1"/>
          </p:cNvSpPr>
          <p:nvPr/>
        </p:nvSpPr>
        <p:spPr bwMode="auto">
          <a:xfrm>
            <a:off x="2902290" y="1865270"/>
            <a:ext cx="11207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200" dirty="0">
                <a:solidFill>
                  <a:srgbClr val="FF0000"/>
                </a:solidFill>
                <a:latin typeface="+mn-ea"/>
                <a:ea typeface="+mn-ea"/>
              </a:rPr>
              <a:t>光合成補償点</a:t>
            </a:r>
            <a:endParaRPr lang="en-US" altLang="ja-JP" sz="1200" dirty="0">
              <a:solidFill>
                <a:srgbClr val="FF0000"/>
              </a:solidFill>
              <a:latin typeface="+mn-ea"/>
              <a:ea typeface="+mn-ea"/>
            </a:endParaRPr>
          </a:p>
        </p:txBody>
      </p:sp>
      <p:sp>
        <p:nvSpPr>
          <p:cNvPr id="39" name="正方形/長方形 38"/>
          <p:cNvSpPr/>
          <p:nvPr/>
        </p:nvSpPr>
        <p:spPr>
          <a:xfrm>
            <a:off x="747362" y="212205"/>
            <a:ext cx="10407696" cy="523220"/>
          </a:xfrm>
          <a:prstGeom prst="rect">
            <a:avLst/>
          </a:prstGeom>
        </p:spPr>
        <p:txBody>
          <a:bodyPr wrap="square">
            <a:spAutoFit/>
          </a:bodyPr>
          <a:lstStyle/>
          <a:p>
            <a:pPr algn="ctr"/>
            <a:r>
              <a:rPr lang="ja-JP" altLang="en-US" sz="2800" dirty="0">
                <a:solidFill>
                  <a:srgbClr val="0000FF"/>
                </a:solidFill>
                <a:latin typeface="メイリオ" panose="020B0604030504040204" pitchFamily="50" charset="-128"/>
                <a:ea typeface="メイリオ" panose="020B0604030504040204" pitchFamily="50" charset="-128"/>
              </a:rPr>
              <a:t>光条件に応じた光合成プロパティの「最適化」</a:t>
            </a:r>
          </a:p>
        </p:txBody>
      </p:sp>
      <p:sp>
        <p:nvSpPr>
          <p:cNvPr id="3" name="テキスト ボックス 2"/>
          <p:cNvSpPr txBox="1"/>
          <p:nvPr/>
        </p:nvSpPr>
        <p:spPr>
          <a:xfrm>
            <a:off x="4611480" y="1952444"/>
            <a:ext cx="492443" cy="1887696"/>
          </a:xfrm>
          <a:prstGeom prst="rect">
            <a:avLst/>
          </a:prstGeom>
          <a:noFill/>
        </p:spPr>
        <p:txBody>
          <a:bodyPr vert="eaVert" wrap="none" rtlCol="0">
            <a:spAutoFit/>
          </a:bodyPr>
          <a:lstStyle/>
          <a:p>
            <a:r>
              <a:rPr kumimoji="1" lang="ja-JP" altLang="en-US" sz="2000" dirty="0">
                <a:latin typeface="メイリオ" panose="020B0604030504040204" pitchFamily="50" charset="-128"/>
                <a:ea typeface="メイリオ" panose="020B0604030504040204" pitchFamily="50" charset="-128"/>
              </a:rPr>
              <a:t>最大光合成速度</a:t>
            </a:r>
          </a:p>
        </p:txBody>
      </p:sp>
      <p:sp>
        <p:nvSpPr>
          <p:cNvPr id="42" name="テキスト ボックス 41"/>
          <p:cNvSpPr txBox="1"/>
          <p:nvPr/>
        </p:nvSpPr>
        <p:spPr>
          <a:xfrm>
            <a:off x="5474285" y="1955505"/>
            <a:ext cx="492443" cy="1631216"/>
          </a:xfrm>
          <a:prstGeom prst="rect">
            <a:avLst/>
          </a:prstGeom>
          <a:noFill/>
        </p:spPr>
        <p:txBody>
          <a:bodyPr vert="eaVert" wrap="none" rtlCol="0">
            <a:spAutoFit/>
          </a:bodyPr>
          <a:lstStyle/>
          <a:p>
            <a:r>
              <a:rPr kumimoji="1" lang="ja-JP" altLang="en-US" sz="2000" dirty="0">
                <a:latin typeface="メイリオ" panose="020B0604030504040204" pitchFamily="50" charset="-128"/>
                <a:ea typeface="メイリオ" panose="020B0604030504040204" pitchFamily="50" charset="-128"/>
              </a:rPr>
              <a:t>維持呼吸速度</a:t>
            </a:r>
          </a:p>
        </p:txBody>
      </p:sp>
      <p:sp>
        <p:nvSpPr>
          <p:cNvPr id="53" name="AutoShape 42"/>
          <p:cNvSpPr>
            <a:spLocks noChangeArrowheads="1"/>
          </p:cNvSpPr>
          <p:nvPr/>
        </p:nvSpPr>
        <p:spPr bwMode="auto">
          <a:xfrm>
            <a:off x="6203415" y="1627135"/>
            <a:ext cx="792163" cy="3529012"/>
          </a:xfrm>
          <a:custGeom>
            <a:avLst/>
            <a:gdLst>
              <a:gd name="T0" fmla="*/ 666627 w 21600"/>
              <a:gd name="T1" fmla="*/ 1764506 h 21600"/>
              <a:gd name="T2" fmla="*/ 396082 w 21600"/>
              <a:gd name="T3" fmla="*/ 3529012 h 21600"/>
              <a:gd name="T4" fmla="*/ 125536 w 21600"/>
              <a:gd name="T5" fmla="*/ 1764506 h 21600"/>
              <a:gd name="T6" fmla="*/ 396082 w 21600"/>
              <a:gd name="T7" fmla="*/ 0 h 21600"/>
              <a:gd name="T8" fmla="*/ 0 60000 65536"/>
              <a:gd name="T9" fmla="*/ 0 60000 65536"/>
              <a:gd name="T10" fmla="*/ 0 60000 65536"/>
              <a:gd name="T11" fmla="*/ 0 60000 65536"/>
              <a:gd name="T12" fmla="*/ 5223 w 21600"/>
              <a:gd name="T13" fmla="*/ 5223 h 21600"/>
              <a:gd name="T14" fmla="*/ 16377 w 21600"/>
              <a:gd name="T15" fmla="*/ 16377 h 21600"/>
            </a:gdLst>
            <a:ahLst/>
            <a:cxnLst>
              <a:cxn ang="T8">
                <a:pos x="T0" y="T1"/>
              </a:cxn>
              <a:cxn ang="T9">
                <a:pos x="T2" y="T3"/>
              </a:cxn>
              <a:cxn ang="T10">
                <a:pos x="T4" y="T5"/>
              </a:cxn>
              <a:cxn ang="T11">
                <a:pos x="T6" y="T7"/>
              </a:cxn>
            </a:cxnLst>
            <a:rect l="T12" t="T13" r="T14" b="T15"/>
            <a:pathLst>
              <a:path w="21600" h="21600">
                <a:moveTo>
                  <a:pt x="0" y="0"/>
                </a:moveTo>
                <a:lnTo>
                  <a:pt x="6846" y="21600"/>
                </a:lnTo>
                <a:lnTo>
                  <a:pt x="14754" y="21600"/>
                </a:lnTo>
                <a:lnTo>
                  <a:pt x="21600" y="0"/>
                </a:lnTo>
                <a:close/>
              </a:path>
            </a:pathLst>
          </a:custGeom>
          <a:solidFill>
            <a:schemeClr val="bg1">
              <a:lumMod val="85000"/>
            </a:schemeClr>
          </a:solidFill>
          <a:ln w="19050">
            <a:solidFill>
              <a:schemeClr val="tx1"/>
            </a:solidFill>
            <a:miter lim="800000"/>
            <a:headEnd/>
            <a:tailEnd type="none" w="lg" len="lg"/>
          </a:ln>
        </p:spPr>
        <p:txBody>
          <a:bodyPr wrap="none" anchor="ctr"/>
          <a:lstStyle/>
          <a:p>
            <a:endParaRPr lang="ja-JP" altLang="en-US">
              <a:latin typeface="+mn-ea"/>
            </a:endParaRPr>
          </a:p>
        </p:txBody>
      </p:sp>
      <p:sp>
        <p:nvSpPr>
          <p:cNvPr id="54" name="テキスト ボックス 53"/>
          <p:cNvSpPr txBox="1"/>
          <p:nvPr/>
        </p:nvSpPr>
        <p:spPr>
          <a:xfrm>
            <a:off x="6336199" y="1963665"/>
            <a:ext cx="492443" cy="1887696"/>
          </a:xfrm>
          <a:prstGeom prst="rect">
            <a:avLst/>
          </a:prstGeom>
          <a:noFill/>
        </p:spPr>
        <p:txBody>
          <a:bodyPr vert="eaVert" wrap="none" rtlCol="0">
            <a:spAutoFit/>
          </a:bodyPr>
          <a:lstStyle/>
          <a:p>
            <a:r>
              <a:rPr kumimoji="1" lang="ja-JP" altLang="en-US" sz="2000" dirty="0">
                <a:latin typeface="メイリオ" panose="020B0604030504040204" pitchFamily="50" charset="-128"/>
                <a:ea typeface="メイリオ" panose="020B0604030504040204" pitchFamily="50" charset="-128"/>
              </a:rPr>
              <a:t>葉の窒素含有量</a:t>
            </a:r>
          </a:p>
        </p:txBody>
      </p:sp>
      <p:sp>
        <p:nvSpPr>
          <p:cNvPr id="78" name="Text Box 20"/>
          <p:cNvSpPr txBox="1">
            <a:spLocks noChangeArrowheads="1"/>
          </p:cNvSpPr>
          <p:nvPr/>
        </p:nvSpPr>
        <p:spPr bwMode="auto">
          <a:xfrm>
            <a:off x="1824803" y="3046486"/>
            <a:ext cx="2872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600" dirty="0">
                <a:latin typeface="+mn-ea"/>
                <a:ea typeface="+mn-ea"/>
              </a:rPr>
              <a:t>0</a:t>
            </a:r>
          </a:p>
        </p:txBody>
      </p:sp>
      <p:sp>
        <p:nvSpPr>
          <p:cNvPr id="79" name="Text Box 20"/>
          <p:cNvSpPr txBox="1">
            <a:spLocks noChangeArrowheads="1"/>
          </p:cNvSpPr>
          <p:nvPr/>
        </p:nvSpPr>
        <p:spPr bwMode="auto">
          <a:xfrm>
            <a:off x="1833266" y="1632548"/>
            <a:ext cx="2872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600" dirty="0">
                <a:latin typeface="+mn-ea"/>
                <a:ea typeface="+mn-ea"/>
              </a:rPr>
              <a:t>0</a:t>
            </a:r>
          </a:p>
        </p:txBody>
      </p:sp>
      <p:sp>
        <p:nvSpPr>
          <p:cNvPr id="31" name="角丸四角形 30"/>
          <p:cNvSpPr/>
          <p:nvPr/>
        </p:nvSpPr>
        <p:spPr>
          <a:xfrm>
            <a:off x="347923" y="1333386"/>
            <a:ext cx="920571" cy="630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樹冠上層</a:t>
            </a:r>
          </a:p>
        </p:txBody>
      </p:sp>
      <p:sp>
        <p:nvSpPr>
          <p:cNvPr id="84" name="角丸四角形 83"/>
          <p:cNvSpPr/>
          <p:nvPr/>
        </p:nvSpPr>
        <p:spPr>
          <a:xfrm>
            <a:off x="334632" y="2731346"/>
            <a:ext cx="920571" cy="630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樹冠中層</a:t>
            </a:r>
          </a:p>
        </p:txBody>
      </p:sp>
      <p:sp>
        <p:nvSpPr>
          <p:cNvPr id="85" name="角丸四角形 84"/>
          <p:cNvSpPr/>
          <p:nvPr/>
        </p:nvSpPr>
        <p:spPr>
          <a:xfrm>
            <a:off x="338523" y="4277710"/>
            <a:ext cx="920571" cy="630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樹冠下層</a:t>
            </a:r>
          </a:p>
        </p:txBody>
      </p:sp>
      <p:sp>
        <p:nvSpPr>
          <p:cNvPr id="2048" name="正方形/長方形 2047"/>
          <p:cNvSpPr/>
          <p:nvPr/>
        </p:nvSpPr>
        <p:spPr>
          <a:xfrm>
            <a:off x="7543506" y="1371475"/>
            <a:ext cx="4264293" cy="400110"/>
          </a:xfrm>
          <a:prstGeom prst="rect">
            <a:avLst/>
          </a:prstGeom>
        </p:spPr>
        <p:txBody>
          <a:bodyPr wrap="square">
            <a:spAutoFit/>
          </a:bodyPr>
          <a:lstStyle/>
          <a:p>
            <a:r>
              <a:rPr lang="en-US" altLang="ja-JP" sz="2000" dirty="0">
                <a:solidFill>
                  <a:srgbClr val="00B050"/>
                </a:solidFill>
                <a:latin typeface="メイリオ" panose="020B0604030504040204" pitchFamily="50" charset="-128"/>
                <a:ea typeface="メイリオ" panose="020B0604030504040204" pitchFamily="50" charset="-128"/>
              </a:rPr>
              <a:t>[</a:t>
            </a:r>
            <a:r>
              <a:rPr lang="ja-JP" altLang="en-US" sz="2000" dirty="0">
                <a:solidFill>
                  <a:srgbClr val="00B050"/>
                </a:solidFill>
                <a:latin typeface="メイリオ" panose="020B0604030504040204" pitchFamily="50" charset="-128"/>
                <a:ea typeface="メイリオ" panose="020B0604030504040204" pitchFamily="50" charset="-128"/>
              </a:rPr>
              <a:t>参考</a:t>
            </a:r>
            <a:r>
              <a:rPr lang="en-US" altLang="ja-JP" sz="2000" dirty="0">
                <a:solidFill>
                  <a:srgbClr val="00B050"/>
                </a:solidFill>
                <a:latin typeface="メイリオ" panose="020B0604030504040204" pitchFamily="50" charset="-128"/>
                <a:ea typeface="メイリオ" panose="020B0604030504040204" pitchFamily="50" charset="-128"/>
              </a:rPr>
              <a:t>] </a:t>
            </a:r>
            <a:r>
              <a:rPr lang="ja-JP" altLang="en-US" sz="2000" dirty="0">
                <a:solidFill>
                  <a:srgbClr val="00B050"/>
                </a:solidFill>
                <a:latin typeface="メイリオ" panose="020B0604030504040204" pitchFamily="50" charset="-128"/>
                <a:ea typeface="メイリオ" panose="020B0604030504040204" pitchFamily="50" charset="-128"/>
              </a:rPr>
              <a:t>CLM4.5におけるモデリング</a:t>
            </a:r>
          </a:p>
        </p:txBody>
      </p:sp>
      <p:sp>
        <p:nvSpPr>
          <p:cNvPr id="2049" name="正方形/長方形 2048"/>
          <p:cNvSpPr/>
          <p:nvPr/>
        </p:nvSpPr>
        <p:spPr>
          <a:xfrm>
            <a:off x="7377363" y="2665933"/>
            <a:ext cx="4518303" cy="461665"/>
          </a:xfrm>
          <a:prstGeom prst="rect">
            <a:avLst/>
          </a:prstGeom>
        </p:spPr>
        <p:txBody>
          <a:bodyPr wrap="square">
            <a:spAutoFit/>
          </a:bodyPr>
          <a:lstStyle/>
          <a:p>
            <a:r>
              <a:rPr lang="ja-JP" altLang="en-US" sz="2400" b="1" i="1" dirty="0"/>
              <a:t>K</a:t>
            </a:r>
            <a:r>
              <a:rPr lang="ja-JP" altLang="en-US" sz="2400" b="1" i="1" baseline="-25000" dirty="0"/>
              <a:t>n</a:t>
            </a:r>
            <a:r>
              <a:rPr lang="ja-JP" altLang="en-US" sz="2400" b="1" dirty="0"/>
              <a:t> = exp</a:t>
            </a:r>
            <a:r>
              <a:rPr lang="en-US" altLang="ja-JP" sz="2400" b="1" dirty="0"/>
              <a:t>[</a:t>
            </a:r>
            <a:r>
              <a:rPr lang="ja-JP" altLang="en-US" sz="2400" b="1" dirty="0"/>
              <a:t>0.00963・</a:t>
            </a:r>
            <a:r>
              <a:rPr lang="ja-JP" altLang="en-US" sz="2400" b="1" i="1" dirty="0"/>
              <a:t>V</a:t>
            </a:r>
            <a:r>
              <a:rPr lang="ja-JP" altLang="en-US" sz="2400" b="1" i="1" baseline="-25000" dirty="0"/>
              <a:t>cmax25</a:t>
            </a:r>
            <a:r>
              <a:rPr lang="ja-JP" altLang="en-US" sz="2400" b="1" dirty="0"/>
              <a:t>(0) − 2.43</a:t>
            </a:r>
            <a:r>
              <a:rPr lang="en-US" altLang="ja-JP" sz="2400" b="1" dirty="0"/>
              <a:t>]</a:t>
            </a:r>
            <a:endParaRPr lang="ja-JP" altLang="en-US" sz="2400" b="1" dirty="0"/>
          </a:p>
        </p:txBody>
      </p:sp>
      <p:sp>
        <p:nvSpPr>
          <p:cNvPr id="88" name="正方形/長方形 87"/>
          <p:cNvSpPr/>
          <p:nvPr/>
        </p:nvSpPr>
        <p:spPr>
          <a:xfrm>
            <a:off x="7377363" y="2029707"/>
            <a:ext cx="4342257" cy="461665"/>
          </a:xfrm>
          <a:prstGeom prst="rect">
            <a:avLst/>
          </a:prstGeom>
        </p:spPr>
        <p:txBody>
          <a:bodyPr wrap="square">
            <a:spAutoFit/>
          </a:bodyPr>
          <a:lstStyle/>
          <a:p>
            <a:r>
              <a:rPr lang="ja-JP" altLang="en-US" sz="2400" b="1" i="1" dirty="0"/>
              <a:t>V</a:t>
            </a:r>
            <a:r>
              <a:rPr lang="ja-JP" altLang="en-US" sz="2400" b="1" i="1" baseline="-25000" dirty="0"/>
              <a:t>cmax25</a:t>
            </a:r>
            <a:r>
              <a:rPr lang="ja-JP" altLang="en-US" sz="2400" b="1" dirty="0"/>
              <a:t>(</a:t>
            </a:r>
            <a:r>
              <a:rPr lang="ja-JP" altLang="en-US" sz="2400" b="1" i="1" dirty="0"/>
              <a:t>x</a:t>
            </a:r>
            <a:r>
              <a:rPr lang="ja-JP" altLang="en-US" sz="2400" b="1" dirty="0"/>
              <a:t>) = </a:t>
            </a:r>
            <a:r>
              <a:rPr lang="ja-JP" altLang="en-US" sz="2400" b="1" i="1" dirty="0"/>
              <a:t>V</a:t>
            </a:r>
            <a:r>
              <a:rPr lang="ja-JP" altLang="en-US" sz="2400" b="1" i="1" baseline="-25000" dirty="0"/>
              <a:t>cmax25</a:t>
            </a:r>
            <a:r>
              <a:rPr lang="ja-JP" altLang="en-US" sz="2400" b="1" dirty="0"/>
              <a:t>(</a:t>
            </a:r>
            <a:r>
              <a:rPr lang="ja-JP" altLang="en-US" sz="2400" b="1" i="1" dirty="0"/>
              <a:t>0</a:t>
            </a:r>
            <a:r>
              <a:rPr lang="ja-JP" altLang="en-US" sz="2400" b="1" dirty="0"/>
              <a:t>) ・ exp(−</a:t>
            </a:r>
            <a:r>
              <a:rPr lang="ja-JP" altLang="en-US" sz="2400" b="1" i="1" dirty="0"/>
              <a:t>K</a:t>
            </a:r>
            <a:r>
              <a:rPr lang="ja-JP" altLang="en-US" sz="2400" b="1" i="1" baseline="-25000" dirty="0"/>
              <a:t>n</a:t>
            </a:r>
            <a:r>
              <a:rPr lang="ja-JP" altLang="en-US" sz="2400" b="1" dirty="0"/>
              <a:t>・</a:t>
            </a:r>
            <a:r>
              <a:rPr lang="en-US" altLang="ja-JP" sz="2400" b="1" i="1" dirty="0"/>
              <a:t>x</a:t>
            </a:r>
            <a:r>
              <a:rPr lang="ja-JP" altLang="en-US" sz="2400" b="1" dirty="0"/>
              <a:t>)</a:t>
            </a:r>
          </a:p>
        </p:txBody>
      </p:sp>
      <p:sp>
        <p:nvSpPr>
          <p:cNvPr id="2050" name="正方形/長方形 2049"/>
          <p:cNvSpPr/>
          <p:nvPr/>
        </p:nvSpPr>
        <p:spPr>
          <a:xfrm>
            <a:off x="7521115" y="3694892"/>
            <a:ext cx="4374551" cy="1015663"/>
          </a:xfrm>
          <a:prstGeom prst="rect">
            <a:avLst/>
          </a:prstGeom>
        </p:spPr>
        <p:txBody>
          <a:bodyPr wrap="square">
            <a:spAutoFit/>
          </a:bodyPr>
          <a:lstStyle/>
          <a:p>
            <a:r>
              <a:rPr lang="ja-JP" altLang="en-US" sz="2000" i="1" dirty="0">
                <a:latin typeface="メイリオ" panose="020B0604030504040204" pitchFamily="50" charset="-128"/>
                <a:ea typeface="メイリオ" panose="020B0604030504040204" pitchFamily="50" charset="-128"/>
              </a:rPr>
              <a:t>V</a:t>
            </a:r>
            <a:r>
              <a:rPr lang="ja-JP" altLang="en-US" sz="2000" i="1" baseline="-25000" dirty="0">
                <a:latin typeface="メイリオ" panose="020B0604030504040204" pitchFamily="50" charset="-128"/>
                <a:ea typeface="メイリオ" panose="020B0604030504040204" pitchFamily="50" charset="-128"/>
              </a:rPr>
              <a:t>cmax25</a:t>
            </a:r>
            <a:r>
              <a:rPr lang="ja-JP" altLang="en-US" sz="2000" dirty="0">
                <a:latin typeface="メイリオ" panose="020B0604030504040204" pitchFamily="50" charset="-128"/>
                <a:ea typeface="メイリオ" panose="020B0604030504040204" pitchFamily="50" charset="-128"/>
              </a:rPr>
              <a:t>(0)は、 樹冠最上層の25℃における最大カルボキシル化速度 、</a:t>
            </a:r>
          </a:p>
          <a:p>
            <a:r>
              <a:rPr lang="en-US" altLang="ja-JP" sz="2000" i="1" dirty="0">
                <a:latin typeface="メイリオ" panose="020B0604030504040204" pitchFamily="50" charset="-128"/>
                <a:ea typeface="メイリオ" panose="020B0604030504040204" pitchFamily="50" charset="-128"/>
              </a:rPr>
              <a:t>x</a:t>
            </a:r>
            <a:r>
              <a:rPr lang="ja-JP" altLang="en-US" sz="2000" dirty="0">
                <a:latin typeface="メイリオ" panose="020B0604030504040204" pitchFamily="50" charset="-128"/>
                <a:ea typeface="メイリオ" panose="020B0604030504040204" pitchFamily="50" charset="-128"/>
              </a:rPr>
              <a:t>は 樹冠最上層からのLAI </a:t>
            </a:r>
          </a:p>
        </p:txBody>
      </p:sp>
      <p:sp>
        <p:nvSpPr>
          <p:cNvPr id="2075" name="正方形/長方形 2074"/>
          <p:cNvSpPr/>
          <p:nvPr/>
        </p:nvSpPr>
        <p:spPr>
          <a:xfrm>
            <a:off x="7521116" y="4917400"/>
            <a:ext cx="4452514" cy="1554272"/>
          </a:xfrm>
          <a:prstGeom prst="rect">
            <a:avLst/>
          </a:prstGeom>
        </p:spPr>
        <p:txBody>
          <a:bodyPr wrap="square">
            <a:spAutoFit/>
          </a:bodyPr>
          <a:lstStyle/>
          <a:p>
            <a:pPr>
              <a:spcAft>
                <a:spcPts val="600"/>
              </a:spcAft>
            </a:pPr>
            <a:r>
              <a:rPr lang="ja-JP" altLang="en-US" i="1" dirty="0">
                <a:latin typeface="メイリオ" panose="020B0604030504040204" pitchFamily="50" charset="-128"/>
                <a:ea typeface="メイリオ" panose="020B0604030504040204" pitchFamily="50" charset="-128"/>
              </a:rPr>
              <a:t>V</a:t>
            </a:r>
            <a:r>
              <a:rPr lang="ja-JP" altLang="en-US" i="1" baseline="-25000" dirty="0">
                <a:latin typeface="メイリオ" panose="020B0604030504040204" pitchFamily="50" charset="-128"/>
                <a:ea typeface="メイリオ" panose="020B0604030504040204" pitchFamily="50" charset="-128"/>
              </a:rPr>
              <a:t>cmax25</a:t>
            </a:r>
            <a:r>
              <a:rPr lang="ja-JP" altLang="en-US" dirty="0">
                <a:latin typeface="メイリオ" panose="020B0604030504040204" pitchFamily="50" charset="-128"/>
                <a:ea typeface="メイリオ" panose="020B0604030504040204" pitchFamily="50" charset="-128"/>
              </a:rPr>
              <a:t>(0)は、ここでは57.7～62.5(μmol m</a:t>
            </a:r>
            <a:r>
              <a:rPr lang="ja-JP" altLang="en-US" baseline="30000" dirty="0">
                <a:latin typeface="メイリオ" panose="020B0604030504040204" pitchFamily="50" charset="-128"/>
                <a:ea typeface="メイリオ" panose="020B0604030504040204" pitchFamily="50" charset="-128"/>
              </a:rPr>
              <a:t>−2</a:t>
            </a:r>
            <a:r>
              <a:rPr lang="ja-JP" altLang="en-US" dirty="0">
                <a:latin typeface="メイリオ" panose="020B0604030504040204" pitchFamily="50" charset="-128"/>
                <a:ea typeface="メイリオ" panose="020B0604030504040204" pitchFamily="50" charset="-128"/>
              </a:rPr>
              <a:t> s</a:t>
            </a:r>
            <a:r>
              <a:rPr lang="ja-JP" altLang="en-US" baseline="30000"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)が与えられている。</a:t>
            </a:r>
            <a:endParaRPr lang="en-US" altLang="ja-JP" dirty="0">
              <a:latin typeface="メイリオ" panose="020B0604030504040204" pitchFamily="50" charset="-128"/>
              <a:ea typeface="メイリオ" panose="020B0604030504040204" pitchFamily="50" charset="-128"/>
            </a:endParaRPr>
          </a:p>
          <a:p>
            <a:pPr>
              <a:spcAft>
                <a:spcPts val="600"/>
              </a:spcAft>
            </a:pPr>
            <a:r>
              <a:rPr lang="ja-JP" altLang="en-US" dirty="0">
                <a:latin typeface="メイリオ" panose="020B0604030504040204" pitchFamily="50" charset="-128"/>
                <a:ea typeface="メイリオ" panose="020B0604030504040204" pitchFamily="50" charset="-128"/>
              </a:rPr>
              <a:t>この時、</a:t>
            </a:r>
            <a:r>
              <a:rPr lang="ja-JP" altLang="en-US" i="1" dirty="0">
                <a:latin typeface="メイリオ" panose="020B0604030504040204" pitchFamily="50" charset="-128"/>
                <a:ea typeface="メイリオ" panose="020B0604030504040204" pitchFamily="50" charset="-128"/>
              </a:rPr>
              <a:t>K</a:t>
            </a:r>
            <a:r>
              <a:rPr lang="ja-JP" altLang="en-US" i="1" baseline="-25000" dirty="0">
                <a:latin typeface="メイリオ" panose="020B0604030504040204" pitchFamily="50" charset="-128"/>
                <a:ea typeface="メイリオ" panose="020B0604030504040204" pitchFamily="50" charset="-128"/>
              </a:rPr>
              <a:t>n</a:t>
            </a:r>
            <a:r>
              <a:rPr lang="ja-JP" altLang="en-US" dirty="0">
                <a:latin typeface="メイリオ" panose="020B0604030504040204" pitchFamily="50" charset="-128"/>
                <a:ea typeface="メイリオ" panose="020B0604030504040204" pitchFamily="50" charset="-128"/>
              </a:rPr>
              <a:t>は 0.153～0.161の範囲となり、</a:t>
            </a:r>
            <a:r>
              <a:rPr lang="en-US" altLang="ja-JP" i="1" dirty="0" err="1">
                <a:latin typeface="メイリオ" panose="020B0604030504040204" pitchFamily="50" charset="-128"/>
                <a:ea typeface="メイリオ" panose="020B0604030504040204" pitchFamily="50" charset="-128"/>
              </a:rPr>
              <a:t>i</a:t>
            </a:r>
            <a:r>
              <a:rPr lang="ja-JP" altLang="en-US" i="1"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 5 </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m</a:t>
            </a:r>
            <a:r>
              <a:rPr lang="ja-JP" altLang="en-US" baseline="30000" dirty="0">
                <a:latin typeface="メイリオ" panose="020B0604030504040204" pitchFamily="50" charset="-128"/>
                <a:ea typeface="メイリオ" panose="020B0604030504040204" pitchFamily="50" charset="-128"/>
              </a:rPr>
              <a:t>2</a:t>
            </a:r>
            <a:r>
              <a:rPr lang="ja-JP" altLang="en-US" dirty="0">
                <a:latin typeface="メイリオ" panose="020B0604030504040204" pitchFamily="50" charset="-128"/>
                <a:ea typeface="メイリオ" panose="020B0604030504040204" pitchFamily="50" charset="-128"/>
              </a:rPr>
              <a:t> m</a:t>
            </a:r>
            <a:r>
              <a:rPr lang="ja-JP" altLang="en-US" baseline="30000" dirty="0">
                <a:latin typeface="メイリオ" panose="020B0604030504040204" pitchFamily="50" charset="-128"/>
                <a:ea typeface="メイリオ" panose="020B0604030504040204" pitchFamily="50" charset="-128"/>
              </a:rPr>
              <a:t>−2</a:t>
            </a:r>
            <a:r>
              <a:rPr lang="ja-JP" altLang="en-US" dirty="0">
                <a:latin typeface="メイリオ" panose="020B0604030504040204" pitchFamily="50" charset="-128"/>
                <a:ea typeface="メイリオ" panose="020B0604030504040204" pitchFamily="50" charset="-128"/>
              </a:rPr>
              <a:t>)付近で、</a:t>
            </a:r>
            <a:r>
              <a:rPr lang="ja-JP" altLang="en-US" i="1" dirty="0">
                <a:latin typeface="メイリオ" panose="020B0604030504040204" pitchFamily="50" charset="-128"/>
                <a:ea typeface="メイリオ" panose="020B0604030504040204" pitchFamily="50" charset="-128"/>
              </a:rPr>
              <a:t>V</a:t>
            </a:r>
            <a:r>
              <a:rPr lang="ja-JP" altLang="en-US" i="1" baseline="-25000" dirty="0">
                <a:latin typeface="メイリオ" panose="020B0604030504040204" pitchFamily="50" charset="-128"/>
                <a:ea typeface="メイリオ" panose="020B0604030504040204" pitchFamily="50" charset="-128"/>
              </a:rPr>
              <a:t>cmax25</a:t>
            </a:r>
            <a:r>
              <a:rPr lang="ja-JP" altLang="en-US" dirty="0">
                <a:latin typeface="メイリオ" panose="020B0604030504040204" pitchFamily="50" charset="-128"/>
                <a:ea typeface="メイリオ" panose="020B0604030504040204" pitchFamily="50" charset="-128"/>
              </a:rPr>
              <a:t>は</a:t>
            </a:r>
            <a:r>
              <a:rPr lang="ja-JP" altLang="en-US" i="1" dirty="0">
                <a:latin typeface="メイリオ" panose="020B0604030504040204" pitchFamily="50" charset="-128"/>
                <a:ea typeface="メイリオ" panose="020B0604030504040204" pitchFamily="50" charset="-128"/>
              </a:rPr>
              <a:t>V</a:t>
            </a:r>
            <a:r>
              <a:rPr lang="ja-JP" altLang="en-US" i="1" baseline="-25000" dirty="0">
                <a:latin typeface="メイリオ" panose="020B0604030504040204" pitchFamily="50" charset="-128"/>
                <a:ea typeface="メイリオ" panose="020B0604030504040204" pitchFamily="50" charset="-128"/>
              </a:rPr>
              <a:t>cmax25</a:t>
            </a:r>
            <a:r>
              <a:rPr lang="ja-JP" altLang="en-US" dirty="0">
                <a:latin typeface="メイリオ" panose="020B0604030504040204" pitchFamily="50" charset="-128"/>
                <a:ea typeface="メイリオ" panose="020B0604030504040204" pitchFamily="50" charset="-128"/>
              </a:rPr>
              <a:t>(0)の半分の値となる</a:t>
            </a:r>
          </a:p>
        </p:txBody>
      </p:sp>
    </p:spTree>
    <p:extLst>
      <p:ext uri="{BB962C8B-B14F-4D97-AF65-F5344CB8AC3E}">
        <p14:creationId xmlns:p14="http://schemas.microsoft.com/office/powerpoint/2010/main" val="4232772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C369972-2080-61EB-2EA5-F94D4E56A3A7}"/>
              </a:ext>
            </a:extLst>
          </p:cNvPr>
          <p:cNvSpPr txBox="1"/>
          <p:nvPr/>
        </p:nvSpPr>
        <p:spPr>
          <a:xfrm>
            <a:off x="2209800" y="1173164"/>
            <a:ext cx="7772400" cy="5201424"/>
          </a:xfrm>
          <a:prstGeom prst="rect">
            <a:avLst/>
          </a:prstGeom>
          <a:solidFill>
            <a:schemeClr val="bg1"/>
          </a:solidFill>
          <a:ln>
            <a:solidFill>
              <a:schemeClr val="tx1"/>
            </a:solidFill>
          </a:ln>
        </p:spPr>
        <p:txBody>
          <a:bodyPr>
            <a:spAutoFit/>
          </a:bodyPr>
          <a:lstStyle/>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1. 日射と光合成</a:t>
            </a:r>
            <a:endParaRPr lang="en-US" altLang="ja-JP" sz="3200" dirty="0">
              <a:solidFill>
                <a:schemeClr val="bg1">
                  <a:lumMod val="75000"/>
                </a:schemeClr>
              </a:solidFill>
              <a:latin typeface="メイリオ" panose="020B0604030504040204" pitchFamily="50" charset="-128"/>
              <a:ea typeface="メイリオ" panose="020B0604030504040204" pitchFamily="50" charset="-128"/>
            </a:endParaRPr>
          </a:p>
          <a:p>
            <a:pPr>
              <a:lnSpc>
                <a:spcPct val="150000"/>
              </a:lnSpc>
              <a:defRPr/>
            </a:pPr>
            <a:r>
              <a:rPr lang="ja-JP" altLang="en-US" sz="3200" dirty="0">
                <a:latin typeface="メイリオ" panose="020B0604030504040204" pitchFamily="50" charset="-128"/>
                <a:ea typeface="メイリオ" panose="020B0604030504040204" pitchFamily="50" charset="-128"/>
              </a:rPr>
              <a:t>2. 呼吸・分配・ターンオーバー</a:t>
            </a: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3. 樹木の成長と森林の発達</a:t>
            </a: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4. 土壌有機物の分解と腐植形成</a:t>
            </a:r>
            <a:endParaRPr lang="en-US" altLang="ja-JP" sz="3200" dirty="0">
              <a:solidFill>
                <a:schemeClr val="bg1">
                  <a:lumMod val="75000"/>
                </a:schemeClr>
              </a:solidFill>
              <a:latin typeface="メイリオ" panose="020B0604030504040204" pitchFamily="50" charset="-128"/>
              <a:ea typeface="メイリオ" panose="020B0604030504040204" pitchFamily="50" charset="-128"/>
            </a:endParaRP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5. 遷移と攪乱</a:t>
            </a: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6. 植生炭素循環の観測</a:t>
            </a: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7. グローバルな炭素循環</a:t>
            </a:r>
          </a:p>
        </p:txBody>
      </p:sp>
      <p:sp>
        <p:nvSpPr>
          <p:cNvPr id="8195" name="Rectangle 5">
            <a:extLst>
              <a:ext uri="{FF2B5EF4-FFF2-40B4-BE49-F238E27FC236}">
                <a16:creationId xmlns:a16="http://schemas.microsoft.com/office/drawing/2014/main" id="{DD1BB848-AA8C-34CE-761B-F2BDF2D540DA}"/>
              </a:ext>
            </a:extLst>
          </p:cNvPr>
          <p:cNvSpPr>
            <a:spLocks noChangeArrowheads="1"/>
          </p:cNvSpPr>
          <p:nvPr/>
        </p:nvSpPr>
        <p:spPr bwMode="auto">
          <a:xfrm>
            <a:off x="2362200" y="609600"/>
            <a:ext cx="72469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a:solidFill>
                  <a:srgbClr val="0000FF"/>
                </a:solidFill>
                <a:latin typeface="メイリオ" panose="020B0604030504040204" pitchFamily="50" charset="-128"/>
                <a:ea typeface="メイリオ" panose="020B0604030504040204" pitchFamily="50" charset="-128"/>
              </a:rPr>
              <a:t>コンテンツ</a:t>
            </a:r>
          </a:p>
        </p:txBody>
      </p:sp>
    </p:spTree>
    <p:extLst>
      <p:ext uri="{BB962C8B-B14F-4D97-AF65-F5344CB8AC3E}">
        <p14:creationId xmlns:p14="http://schemas.microsoft.com/office/powerpoint/2010/main" val="2154081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角丸四角形 24"/>
          <p:cNvSpPr/>
          <p:nvPr/>
        </p:nvSpPr>
        <p:spPr>
          <a:xfrm>
            <a:off x="4291908" y="2804895"/>
            <a:ext cx="3814994" cy="3595458"/>
          </a:xfrm>
          <a:prstGeom prst="roundRect">
            <a:avLst>
              <a:gd name="adj" fmla="val 67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8206760" y="2804894"/>
            <a:ext cx="3681227" cy="3595457"/>
          </a:xfrm>
          <a:prstGeom prst="roundRect">
            <a:avLst>
              <a:gd name="adj" fmla="val 67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747362" y="212205"/>
            <a:ext cx="10407696" cy="584775"/>
          </a:xfrm>
          <a:prstGeom prst="rect">
            <a:avLst/>
          </a:prstGeom>
        </p:spPr>
        <p:txBody>
          <a:bodyPr wrap="square">
            <a:spAutoFit/>
          </a:bodyPr>
          <a:lstStyle/>
          <a:p>
            <a:pPr algn="ctr"/>
            <a:r>
              <a:rPr lang="ja-JP" altLang="en-US" sz="3200" dirty="0">
                <a:solidFill>
                  <a:srgbClr val="0000FF"/>
                </a:solidFill>
                <a:latin typeface="メイリオ" panose="020B0604030504040204" pitchFamily="50" charset="-128"/>
                <a:ea typeface="メイリオ" panose="020B0604030504040204" pitchFamily="50" charset="-128"/>
              </a:rPr>
              <a:t>呼吸</a:t>
            </a:r>
          </a:p>
        </p:txBody>
      </p:sp>
      <p:sp>
        <p:nvSpPr>
          <p:cNvPr id="3" name="正方形/長方形 2"/>
          <p:cNvSpPr/>
          <p:nvPr/>
        </p:nvSpPr>
        <p:spPr>
          <a:xfrm>
            <a:off x="516466" y="996979"/>
            <a:ext cx="10905067" cy="461665"/>
          </a:xfrm>
          <a:prstGeom prst="rect">
            <a:avLst/>
          </a:prstGeom>
        </p:spPr>
        <p:txBody>
          <a:bodyPr wrap="square">
            <a:spAutoFit/>
          </a:bodyPr>
          <a:lstStyle/>
          <a:p>
            <a:pPr algn="ctr">
              <a:spcAft>
                <a:spcPts val="600"/>
              </a:spcAft>
            </a:pPr>
            <a:r>
              <a:rPr lang="ja-JP" altLang="en-US" sz="2400" dirty="0">
                <a:solidFill>
                  <a:srgbClr val="FF0000"/>
                </a:solidFill>
                <a:latin typeface="メイリオ" panose="020B0604030504040204" pitchFamily="50" charset="-128"/>
                <a:ea typeface="メイリオ" panose="020B0604030504040204" pitchFamily="50" charset="-128"/>
              </a:rPr>
              <a:t>生態系呼吸</a:t>
            </a:r>
            <a:r>
              <a:rPr lang="ja-JP" altLang="en-US" sz="2400" dirty="0">
                <a:latin typeface="メイリオ" panose="020B0604030504040204" pitchFamily="50" charset="-128"/>
                <a:ea typeface="メイリオ" panose="020B0604030504040204" pitchFamily="50" charset="-128"/>
              </a:rPr>
              <a:t> (Ecosystem Resp</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 </a:t>
            </a:r>
            <a:r>
              <a:rPr lang="ja-JP" altLang="en-US" sz="2400" dirty="0">
                <a:solidFill>
                  <a:srgbClr val="FF0000"/>
                </a:solidFill>
                <a:latin typeface="メイリオ" panose="020B0604030504040204" pitchFamily="50" charset="-128"/>
                <a:ea typeface="メイリオ" panose="020B0604030504040204" pitchFamily="50" charset="-128"/>
              </a:rPr>
              <a:t>Autotrophic Resp</a:t>
            </a:r>
            <a:r>
              <a:rPr lang="en-US" altLang="ja-JP" sz="2400" dirty="0">
                <a:solidFill>
                  <a:srgbClr val="FF0000"/>
                </a:solidFill>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 + </a:t>
            </a:r>
            <a:r>
              <a:rPr lang="ja-JP" altLang="en-US" sz="2400" dirty="0">
                <a:solidFill>
                  <a:srgbClr val="FF0000"/>
                </a:solidFill>
                <a:latin typeface="メイリオ" panose="020B0604030504040204" pitchFamily="50" charset="-128"/>
                <a:ea typeface="メイリオ" panose="020B0604030504040204" pitchFamily="50" charset="-128"/>
              </a:rPr>
              <a:t>Heterotropic Resp</a:t>
            </a:r>
            <a:r>
              <a:rPr lang="en-US" altLang="ja-JP" sz="2400" dirty="0">
                <a:solidFill>
                  <a:srgbClr val="FF0000"/>
                </a:solidFill>
                <a:latin typeface="メイリオ" panose="020B0604030504040204" pitchFamily="50" charset="-128"/>
                <a:ea typeface="メイリオ" panose="020B0604030504040204" pitchFamily="50" charset="-128"/>
              </a:rPr>
              <a:t>.</a:t>
            </a:r>
            <a:endParaRPr lang="ja-JP" altLang="en-US" sz="2400" dirty="0">
              <a:latin typeface="メイリオ" panose="020B0604030504040204" pitchFamily="50" charset="-128"/>
              <a:ea typeface="メイリオ" panose="020B0604030504040204" pitchFamily="50" charset="-128"/>
            </a:endParaRPr>
          </a:p>
        </p:txBody>
      </p:sp>
      <p:sp>
        <p:nvSpPr>
          <p:cNvPr id="8" name="四角形吹き出し 7"/>
          <p:cNvSpPr/>
          <p:nvPr/>
        </p:nvSpPr>
        <p:spPr>
          <a:xfrm>
            <a:off x="747362" y="1635460"/>
            <a:ext cx="6398505" cy="864073"/>
          </a:xfrm>
          <a:prstGeom prst="wedgeRectCallout">
            <a:avLst>
              <a:gd name="adj1" fmla="val 31769"/>
              <a:gd name="adj2" fmla="val -67624"/>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メイリオ" panose="020B0604030504040204" pitchFamily="50" charset="-128"/>
                <a:ea typeface="メイリオ" panose="020B0604030504040204" pitchFamily="50" charset="-128"/>
              </a:rPr>
              <a:t>植物の呼吸は、</a:t>
            </a:r>
            <a:r>
              <a:rPr lang="ja-JP" altLang="en-US" sz="2000" dirty="0">
                <a:solidFill>
                  <a:srgbClr val="FF0000"/>
                </a:solidFill>
                <a:latin typeface="メイリオ" panose="020B0604030504040204" pitchFamily="50" charset="-128"/>
                <a:ea typeface="メイリオ" panose="020B0604030504040204" pitchFamily="50" charset="-128"/>
              </a:rPr>
              <a:t>維持呼吸</a:t>
            </a:r>
            <a:r>
              <a:rPr lang="ja-JP" altLang="en-US" sz="2000" dirty="0">
                <a:solidFill>
                  <a:schemeClr val="tx1"/>
                </a:solidFill>
                <a:latin typeface="メイリオ" panose="020B0604030504040204" pitchFamily="50" charset="-128"/>
                <a:ea typeface="メイリオ" panose="020B0604030504040204" pitchFamily="50" charset="-128"/>
              </a:rPr>
              <a:t>(Maintenance Resp</a:t>
            </a:r>
            <a:r>
              <a:rPr lang="en-US" altLang="ja-JP" sz="2000" dirty="0">
                <a:solidFill>
                  <a:schemeClr val="tx1"/>
                </a:solidFill>
                <a:latin typeface="メイリオ" panose="020B0604030504040204" pitchFamily="50" charset="-128"/>
                <a:ea typeface="メイリオ" panose="020B0604030504040204" pitchFamily="50" charset="-128"/>
              </a:rPr>
              <a:t>.</a:t>
            </a:r>
            <a:r>
              <a:rPr lang="ja-JP" altLang="en-US" sz="2000" dirty="0">
                <a:solidFill>
                  <a:schemeClr val="tx1"/>
                </a:solidFill>
                <a:latin typeface="メイリオ" panose="020B0604030504040204" pitchFamily="50" charset="-128"/>
                <a:ea typeface="メイリオ" panose="020B0604030504040204" pitchFamily="50" charset="-128"/>
              </a:rPr>
              <a:t>)と</a:t>
            </a:r>
            <a:endParaRPr lang="en-US" altLang="ja-JP" sz="2000" dirty="0">
              <a:solidFill>
                <a:schemeClr val="tx1"/>
              </a:solidFill>
              <a:latin typeface="メイリオ" panose="020B0604030504040204" pitchFamily="50" charset="-128"/>
              <a:ea typeface="メイリオ" panose="020B0604030504040204" pitchFamily="50" charset="-128"/>
            </a:endParaRPr>
          </a:p>
          <a:p>
            <a:r>
              <a:rPr lang="ja-JP" altLang="en-US" sz="2000" dirty="0">
                <a:solidFill>
                  <a:srgbClr val="FF0000"/>
                </a:solidFill>
                <a:latin typeface="メイリオ" panose="020B0604030504040204" pitchFamily="50" charset="-128"/>
                <a:ea typeface="メイリオ" panose="020B0604030504040204" pitchFamily="50" charset="-128"/>
              </a:rPr>
              <a:t>成長呼吸</a:t>
            </a:r>
            <a:r>
              <a:rPr lang="ja-JP" altLang="en-US" sz="2000" dirty="0">
                <a:solidFill>
                  <a:schemeClr val="tx1"/>
                </a:solidFill>
                <a:latin typeface="メイリオ" panose="020B0604030504040204" pitchFamily="50" charset="-128"/>
                <a:ea typeface="メイリオ" panose="020B0604030504040204" pitchFamily="50" charset="-128"/>
              </a:rPr>
              <a:t>(Growth Resp</a:t>
            </a:r>
            <a:r>
              <a:rPr lang="en-US" altLang="ja-JP" sz="2000" dirty="0">
                <a:solidFill>
                  <a:schemeClr val="tx1"/>
                </a:solidFill>
                <a:latin typeface="メイリオ" panose="020B0604030504040204" pitchFamily="50" charset="-128"/>
                <a:ea typeface="メイリオ" panose="020B0604030504040204" pitchFamily="50" charset="-128"/>
              </a:rPr>
              <a:t>.</a:t>
            </a:r>
            <a:r>
              <a:rPr lang="ja-JP" altLang="en-US" sz="2000" dirty="0">
                <a:solidFill>
                  <a:schemeClr val="tx1"/>
                </a:solidFill>
                <a:latin typeface="メイリオ" panose="020B0604030504040204" pitchFamily="50" charset="-128"/>
                <a:ea typeface="メイリオ" panose="020B0604030504040204" pitchFamily="50" charset="-128"/>
              </a:rPr>
              <a:t>)に分けて扱う事が一般的</a:t>
            </a:r>
            <a:endParaRPr kumimoji="1" lang="ja-JP" altLang="en-US" sz="2000" dirty="0">
              <a:solidFill>
                <a:schemeClr val="tx1"/>
              </a:solidFill>
            </a:endParaRPr>
          </a:p>
        </p:txBody>
      </p:sp>
      <p:cxnSp>
        <p:nvCxnSpPr>
          <p:cNvPr id="9" name="直線コネクタ 8"/>
          <p:cNvCxnSpPr/>
          <p:nvPr/>
        </p:nvCxnSpPr>
        <p:spPr>
          <a:xfrm>
            <a:off x="5406459" y="1452897"/>
            <a:ext cx="2690235" cy="574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四角形吹き出し 9"/>
          <p:cNvSpPr/>
          <p:nvPr/>
        </p:nvSpPr>
        <p:spPr>
          <a:xfrm>
            <a:off x="8530659" y="1794001"/>
            <a:ext cx="2445402" cy="513643"/>
          </a:xfrm>
          <a:prstGeom prst="wedgeRectCallout">
            <a:avLst>
              <a:gd name="adj1" fmla="val -5341"/>
              <a:gd name="adj2" fmla="val -105979"/>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chemeClr val="tx1"/>
                </a:solidFill>
                <a:latin typeface="メイリオ" panose="020B0604030504040204" pitchFamily="50" charset="-128"/>
                <a:ea typeface="メイリオ" panose="020B0604030504040204" pitchFamily="50" charset="-128"/>
              </a:rPr>
              <a:t>後で説明</a:t>
            </a:r>
            <a:r>
              <a:rPr kumimoji="1" lang="ja-JP" altLang="en-US" sz="2000" dirty="0">
                <a:solidFill>
                  <a:schemeClr val="tx1"/>
                </a:solidFill>
                <a:latin typeface="メイリオ" panose="020B0604030504040204" pitchFamily="50" charset="-128"/>
                <a:ea typeface="メイリオ" panose="020B0604030504040204" pitchFamily="50" charset="-128"/>
              </a:rPr>
              <a:t>します</a:t>
            </a:r>
          </a:p>
        </p:txBody>
      </p:sp>
      <p:pic>
        <p:nvPicPr>
          <p:cNvPr id="1026" name="Picture 2" descr="http://hostgk3.biology.tohoku.ac.jp/hikosaka/Temp-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6489" y="3201669"/>
            <a:ext cx="3037663" cy="3037664"/>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8206761" y="2918539"/>
            <a:ext cx="3791294" cy="400110"/>
          </a:xfrm>
          <a:prstGeom prst="rect">
            <a:avLst/>
          </a:prstGeom>
        </p:spPr>
        <p:txBody>
          <a:bodyPr wrap="square">
            <a:spAutoFit/>
          </a:bodyPr>
          <a:lstStyle/>
          <a:p>
            <a:r>
              <a:rPr lang="ja-JP" altLang="en-US" sz="2000" dirty="0">
                <a:solidFill>
                  <a:srgbClr val="00B050"/>
                </a:solidFill>
                <a:latin typeface="メイリオ" panose="020B0604030504040204" pitchFamily="50" charset="-128"/>
                <a:ea typeface="メイリオ" panose="020B0604030504040204" pitchFamily="50" charset="-128"/>
              </a:rPr>
              <a:t>例</a:t>
            </a:r>
            <a:r>
              <a:rPr lang="en-US" altLang="ja-JP" sz="2000" dirty="0">
                <a:solidFill>
                  <a:srgbClr val="00B050"/>
                </a:solidFill>
                <a:latin typeface="メイリオ" panose="020B0604030504040204" pitchFamily="50" charset="-128"/>
                <a:ea typeface="メイリオ" panose="020B0604030504040204" pitchFamily="50" charset="-128"/>
              </a:rPr>
              <a:t>:</a:t>
            </a:r>
            <a:r>
              <a:rPr lang="ja-JP" altLang="en-US" sz="2000" dirty="0">
                <a:solidFill>
                  <a:srgbClr val="00B050"/>
                </a:solidFill>
                <a:latin typeface="メイリオ" panose="020B0604030504040204" pitchFamily="50" charset="-128"/>
                <a:ea typeface="メイリオ" panose="020B0604030504040204" pitchFamily="50" charset="-128"/>
              </a:rPr>
              <a:t>維持呼吸速度の温度依存性</a:t>
            </a:r>
            <a:endParaRPr lang="en-US" altLang="ja-JP" sz="2000" dirty="0">
              <a:solidFill>
                <a:srgbClr val="00B050"/>
              </a:solidFill>
              <a:latin typeface="メイリオ" panose="020B0604030504040204" pitchFamily="50" charset="-128"/>
              <a:ea typeface="メイリオ" panose="020B0604030504040204" pitchFamily="50" charset="-128"/>
            </a:endParaRPr>
          </a:p>
        </p:txBody>
      </p:sp>
      <p:sp>
        <p:nvSpPr>
          <p:cNvPr id="16" name="正方形/長方形 15"/>
          <p:cNvSpPr/>
          <p:nvPr/>
        </p:nvSpPr>
        <p:spPr>
          <a:xfrm>
            <a:off x="113019" y="6294602"/>
            <a:ext cx="10348484" cy="461665"/>
          </a:xfrm>
          <a:prstGeom prst="rect">
            <a:avLst/>
          </a:prstGeom>
        </p:spPr>
        <p:txBody>
          <a:bodyPr wrap="square">
            <a:spAutoFit/>
          </a:bodyPr>
          <a:lstStyle/>
          <a:p>
            <a:r>
              <a:rPr lang="ja-JP" altLang="en-US" sz="1200" dirty="0"/>
              <a:t>左図の出典：</a:t>
            </a:r>
            <a:r>
              <a:rPr lang="en-US" altLang="ja-JP" sz="1200" dirty="0"/>
              <a:t>Ryan (1991) Ecological Applications 1(2)</a:t>
            </a:r>
          </a:p>
          <a:p>
            <a:r>
              <a:rPr lang="ja-JP" altLang="en-US" sz="1200" dirty="0"/>
              <a:t>右図の出典：彦坂幸毅教授の</a:t>
            </a:r>
            <a:r>
              <a:rPr lang="en-US" altLang="ja-JP" sz="1200" dirty="0" err="1"/>
              <a:t>WebSite</a:t>
            </a:r>
            <a:r>
              <a:rPr lang="ja-JP" altLang="en-US" sz="1200" dirty="0" err="1"/>
              <a:t>、</a:t>
            </a:r>
            <a:r>
              <a:rPr lang="ja-JP" altLang="en-US" sz="1200" dirty="0"/>
              <a:t>http://hostgk3.biology.tohoku.ac.jp/hikosaka/temp-short.html</a:t>
            </a:r>
          </a:p>
        </p:txBody>
      </p:sp>
      <p:pic>
        <p:nvPicPr>
          <p:cNvPr id="20" name="図 19"/>
          <p:cNvPicPr>
            <a:picLocks noChangeAspect="1"/>
          </p:cNvPicPr>
          <p:nvPr/>
        </p:nvPicPr>
        <p:blipFill>
          <a:blip r:embed="rId4"/>
          <a:stretch>
            <a:fillRect/>
          </a:stretch>
        </p:blipFill>
        <p:spPr>
          <a:xfrm>
            <a:off x="4671706" y="3331225"/>
            <a:ext cx="3357955" cy="2908108"/>
          </a:xfrm>
          <a:prstGeom prst="rect">
            <a:avLst/>
          </a:prstGeom>
        </p:spPr>
      </p:pic>
      <p:cxnSp>
        <p:nvCxnSpPr>
          <p:cNvPr id="23" name="直線コネクタ 22"/>
          <p:cNvCxnSpPr/>
          <p:nvPr/>
        </p:nvCxnSpPr>
        <p:spPr>
          <a:xfrm>
            <a:off x="8530659" y="1462386"/>
            <a:ext cx="2690235" cy="574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4628410" y="2920524"/>
            <a:ext cx="3468282" cy="400110"/>
          </a:xfrm>
          <a:prstGeom prst="rect">
            <a:avLst/>
          </a:prstGeom>
        </p:spPr>
        <p:txBody>
          <a:bodyPr wrap="square">
            <a:spAutoFit/>
          </a:bodyPr>
          <a:lstStyle/>
          <a:p>
            <a:r>
              <a:rPr lang="ja-JP" altLang="en-US" sz="2000" dirty="0">
                <a:solidFill>
                  <a:srgbClr val="00B050"/>
                </a:solidFill>
                <a:latin typeface="メイリオ" panose="020B0604030504040204" pitchFamily="50" charset="-128"/>
                <a:ea typeface="メイリオ" panose="020B0604030504040204" pitchFamily="50" charset="-128"/>
              </a:rPr>
              <a:t>例</a:t>
            </a:r>
            <a:r>
              <a:rPr lang="en-US" altLang="ja-JP" sz="2000" dirty="0">
                <a:solidFill>
                  <a:srgbClr val="00B050"/>
                </a:solidFill>
                <a:latin typeface="メイリオ" panose="020B0604030504040204" pitchFamily="50" charset="-128"/>
                <a:ea typeface="メイリオ" panose="020B0604030504040204" pitchFamily="50" charset="-128"/>
              </a:rPr>
              <a:t>:</a:t>
            </a:r>
            <a:r>
              <a:rPr lang="ja-JP" altLang="en-US" sz="2000" dirty="0">
                <a:solidFill>
                  <a:srgbClr val="00B050"/>
                </a:solidFill>
                <a:latin typeface="メイリオ" panose="020B0604030504040204" pitchFamily="50" charset="-128"/>
                <a:ea typeface="メイリオ" panose="020B0604030504040204" pitchFamily="50" charset="-128"/>
              </a:rPr>
              <a:t>維持呼吸速度の</a:t>
            </a:r>
            <a:r>
              <a:rPr lang="en-US" altLang="ja-JP" sz="2000" dirty="0">
                <a:solidFill>
                  <a:srgbClr val="00B050"/>
                </a:solidFill>
                <a:latin typeface="メイリオ" panose="020B0604030504040204" pitchFamily="50" charset="-128"/>
                <a:ea typeface="メイリオ" panose="020B0604030504040204" pitchFamily="50" charset="-128"/>
              </a:rPr>
              <a:t>N</a:t>
            </a:r>
            <a:r>
              <a:rPr lang="ja-JP" altLang="en-US" sz="2000" dirty="0">
                <a:solidFill>
                  <a:srgbClr val="00B050"/>
                </a:solidFill>
                <a:latin typeface="メイリオ" panose="020B0604030504040204" pitchFamily="50" charset="-128"/>
                <a:ea typeface="メイリオ" panose="020B0604030504040204" pitchFamily="50" charset="-128"/>
              </a:rPr>
              <a:t>依存性</a:t>
            </a:r>
            <a:endParaRPr lang="en-US" altLang="ja-JP" sz="2000" dirty="0">
              <a:solidFill>
                <a:srgbClr val="00B050"/>
              </a:solidFill>
              <a:latin typeface="メイリオ" panose="020B0604030504040204" pitchFamily="50" charset="-128"/>
              <a:ea typeface="メイリオ" panose="020B0604030504040204" pitchFamily="50" charset="-128"/>
            </a:endParaRPr>
          </a:p>
        </p:txBody>
      </p:sp>
      <p:sp>
        <p:nvSpPr>
          <p:cNvPr id="22" name="正方形/長方形 21"/>
          <p:cNvSpPr/>
          <p:nvPr/>
        </p:nvSpPr>
        <p:spPr>
          <a:xfrm>
            <a:off x="333368" y="4561622"/>
            <a:ext cx="2535956" cy="1015663"/>
          </a:xfrm>
          <a:prstGeom prst="rect">
            <a:avLst/>
          </a:prstGeom>
        </p:spPr>
        <p:txBody>
          <a:bodyPr wrap="square">
            <a:spAutoFit/>
          </a:bodyPr>
          <a:lstStyle/>
          <a:p>
            <a:pPr>
              <a:spcAft>
                <a:spcPts val="1200"/>
              </a:spcAft>
            </a:pPr>
            <a:r>
              <a:rPr lang="ja-JP" altLang="en-US" sz="2000" dirty="0">
                <a:latin typeface="メイリオ" panose="020B0604030504040204" pitchFamily="50" charset="-128"/>
                <a:ea typeface="メイリオ" panose="020B0604030504040204" pitchFamily="50" charset="-128"/>
              </a:rPr>
              <a:t>維持呼吸速度は、組織の窒素含量、および温度とともに上昇</a:t>
            </a:r>
          </a:p>
        </p:txBody>
      </p:sp>
      <p:sp>
        <p:nvSpPr>
          <p:cNvPr id="26" name="右矢印 25"/>
          <p:cNvSpPr/>
          <p:nvPr/>
        </p:nvSpPr>
        <p:spPr>
          <a:xfrm>
            <a:off x="2869064" y="4806942"/>
            <a:ext cx="1009253" cy="3894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331347" y="2774778"/>
            <a:ext cx="3850492" cy="1323439"/>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単位生物量の生産に必要な成長呼吸量の多種平均は、葉で1.56、辺材で1.44、根で1.34（Poorter</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1994)</a:t>
            </a:r>
          </a:p>
        </p:txBody>
      </p:sp>
      <p:sp>
        <p:nvSpPr>
          <p:cNvPr id="19" name="テキスト ボックス 18"/>
          <p:cNvSpPr txBox="1"/>
          <p:nvPr/>
        </p:nvSpPr>
        <p:spPr>
          <a:xfrm>
            <a:off x="9390207" y="5880357"/>
            <a:ext cx="1585853" cy="369332"/>
          </a:xfrm>
          <a:prstGeom prst="rect">
            <a:avLst/>
          </a:prstGeom>
          <a:solidFill>
            <a:schemeClr val="bg1"/>
          </a:solid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温度（℃）</a:t>
            </a:r>
          </a:p>
        </p:txBody>
      </p:sp>
      <p:sp>
        <p:nvSpPr>
          <p:cNvPr id="21" name="テキスト ボックス 20"/>
          <p:cNvSpPr txBox="1"/>
          <p:nvPr/>
        </p:nvSpPr>
        <p:spPr>
          <a:xfrm rot="16200000">
            <a:off x="7617373" y="4426517"/>
            <a:ext cx="2344594" cy="369332"/>
          </a:xfrm>
          <a:prstGeom prst="rect">
            <a:avLst/>
          </a:prstGeom>
          <a:solidFill>
            <a:schemeClr val="bg1"/>
          </a:solid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呼吸速度（相対値）</a:t>
            </a:r>
          </a:p>
        </p:txBody>
      </p:sp>
      <p:sp>
        <p:nvSpPr>
          <p:cNvPr id="27" name="テキスト ボックス 26"/>
          <p:cNvSpPr txBox="1"/>
          <p:nvPr/>
        </p:nvSpPr>
        <p:spPr>
          <a:xfrm>
            <a:off x="4666872" y="5957473"/>
            <a:ext cx="3271525" cy="369332"/>
          </a:xfrm>
          <a:prstGeom prst="rect">
            <a:avLst/>
          </a:prstGeom>
          <a:solidFill>
            <a:schemeClr val="bg1"/>
          </a:solid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窒素濃度（</a:t>
            </a:r>
            <a:r>
              <a:rPr kumimoji="1" lang="en-US" altLang="ja-JP" dirty="0" err="1">
                <a:latin typeface="メイリオ" panose="020B0604030504040204" pitchFamily="50" charset="-128"/>
                <a:ea typeface="メイリオ" panose="020B0604030504040204" pitchFamily="50" charset="-128"/>
              </a:rPr>
              <a:t>mmol</a:t>
            </a:r>
            <a:r>
              <a:rPr kumimoji="1" lang="en-US" altLang="ja-JP" dirty="0">
                <a:latin typeface="メイリオ" panose="020B0604030504040204" pitchFamily="50" charset="-128"/>
                <a:ea typeface="メイリオ" panose="020B0604030504040204" pitchFamily="50" charset="-128"/>
              </a:rPr>
              <a:t> N/</a:t>
            </a:r>
            <a:r>
              <a:rPr kumimoji="1" lang="en-US" altLang="ja-JP" dirty="0" err="1">
                <a:latin typeface="メイリオ" panose="020B0604030504040204" pitchFamily="50" charset="-128"/>
                <a:ea typeface="メイリオ" panose="020B0604030504040204" pitchFamily="50" charset="-128"/>
              </a:rPr>
              <a:t>mol</a:t>
            </a:r>
            <a:r>
              <a:rPr kumimoji="1" lang="en-US" altLang="ja-JP" dirty="0">
                <a:latin typeface="メイリオ" panose="020B0604030504040204" pitchFamily="50" charset="-128"/>
                <a:ea typeface="メイリオ" panose="020B0604030504040204" pitchFamily="50" charset="-128"/>
              </a:rPr>
              <a:t> C</a:t>
            </a:r>
            <a:r>
              <a:rPr kumimoji="1" lang="ja-JP" altLang="en-US" dirty="0">
                <a:latin typeface="メイリオ" panose="020B0604030504040204" pitchFamily="50" charset="-128"/>
                <a:ea typeface="メイリオ" panose="020B0604030504040204" pitchFamily="50" charset="-128"/>
              </a:rPr>
              <a:t>）</a:t>
            </a:r>
          </a:p>
        </p:txBody>
      </p:sp>
      <p:sp>
        <p:nvSpPr>
          <p:cNvPr id="28" name="テキスト ボックス 27"/>
          <p:cNvSpPr txBox="1"/>
          <p:nvPr/>
        </p:nvSpPr>
        <p:spPr>
          <a:xfrm rot="16200000">
            <a:off x="3380389" y="4342914"/>
            <a:ext cx="2582787" cy="646331"/>
          </a:xfrm>
          <a:prstGeom prst="rect">
            <a:avLst/>
          </a:prstGeom>
          <a:solidFill>
            <a:schemeClr val="bg1"/>
          </a:solid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維持呼吸速度</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a:t>
            </a:r>
            <a:r>
              <a:rPr kumimoji="1" lang="en-US" altLang="ja-JP" dirty="0" err="1">
                <a:latin typeface="メイリオ" panose="020B0604030504040204" pitchFamily="50" charset="-128"/>
                <a:ea typeface="メイリオ" panose="020B0604030504040204" pitchFamily="50" charset="-128"/>
              </a:rPr>
              <a:t>mmol</a:t>
            </a:r>
            <a:r>
              <a:rPr kumimoji="1" lang="en-US" altLang="ja-JP" dirty="0">
                <a:latin typeface="メイリオ" panose="020B0604030504040204" pitchFamily="50" charset="-128"/>
                <a:ea typeface="メイリオ" panose="020B0604030504040204" pitchFamily="50" charset="-128"/>
              </a:rPr>
              <a:t> C/</a:t>
            </a:r>
            <a:r>
              <a:rPr kumimoji="1" lang="en-US" altLang="ja-JP" dirty="0" err="1">
                <a:latin typeface="メイリオ" panose="020B0604030504040204" pitchFamily="50" charset="-128"/>
                <a:ea typeface="メイリオ" panose="020B0604030504040204" pitchFamily="50" charset="-128"/>
              </a:rPr>
              <a:t>mol</a:t>
            </a:r>
            <a:r>
              <a:rPr kumimoji="1" lang="en-US" altLang="ja-JP" dirty="0">
                <a:latin typeface="メイリオ" panose="020B0604030504040204" pitchFamily="50" charset="-128"/>
                <a:ea typeface="メイリオ" panose="020B0604030504040204" pitchFamily="50" charset="-128"/>
              </a:rPr>
              <a:t> C/h</a:t>
            </a:r>
            <a:r>
              <a:rPr kumimoji="1" lang="ja-JP" altLang="en-US" dirty="0">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3628028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98893" y="1931712"/>
            <a:ext cx="11561135" cy="41050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747362" y="212205"/>
            <a:ext cx="10407696" cy="584775"/>
          </a:xfrm>
          <a:prstGeom prst="rect">
            <a:avLst/>
          </a:prstGeom>
        </p:spPr>
        <p:txBody>
          <a:bodyPr wrap="square">
            <a:spAutoFit/>
          </a:bodyPr>
          <a:lstStyle/>
          <a:p>
            <a:pPr algn="ctr"/>
            <a:r>
              <a:rPr lang="ja-JP" altLang="en-US" sz="3200" dirty="0">
                <a:solidFill>
                  <a:srgbClr val="0000FF"/>
                </a:solidFill>
                <a:latin typeface="メイリオ" panose="020B0604030504040204" pitchFamily="50" charset="-128"/>
                <a:ea typeface="メイリオ" panose="020B0604030504040204" pitchFamily="50" charset="-128"/>
              </a:rPr>
              <a:t>維持呼吸速度のモデリング（温度依存性）</a:t>
            </a:r>
            <a:endParaRPr lang="en-US" altLang="ja-JP" sz="3200" dirty="0">
              <a:solidFill>
                <a:srgbClr val="0000FF"/>
              </a:solidFill>
              <a:latin typeface="メイリオ" panose="020B0604030504040204" pitchFamily="50" charset="-128"/>
              <a:ea typeface="メイリオ" panose="020B0604030504040204" pitchFamily="50" charset="-128"/>
            </a:endParaRPr>
          </a:p>
        </p:txBody>
      </p:sp>
      <p:sp>
        <p:nvSpPr>
          <p:cNvPr id="14" name="正方形/長方形 13"/>
          <p:cNvSpPr/>
          <p:nvPr/>
        </p:nvSpPr>
        <p:spPr>
          <a:xfrm>
            <a:off x="451925" y="995014"/>
            <a:ext cx="11503008" cy="738664"/>
          </a:xfrm>
          <a:prstGeom prst="rect">
            <a:avLst/>
          </a:prstGeom>
        </p:spPr>
        <p:txBody>
          <a:bodyPr wrap="square">
            <a:spAutoFit/>
          </a:bodyPr>
          <a:lstStyle/>
          <a:p>
            <a:pPr>
              <a:spcAft>
                <a:spcPts val="1200"/>
              </a:spcAft>
            </a:pPr>
            <a:r>
              <a:rPr lang="ja-JP" altLang="en-US" sz="2100" dirty="0">
                <a:latin typeface="メイリオ" panose="020B0604030504040204" pitchFamily="50" charset="-128"/>
                <a:ea typeface="メイリオ" panose="020B0604030504040204" pitchFamily="50" charset="-128"/>
              </a:rPr>
              <a:t>植物が成長期間に経験する温度範囲において、呼吸速度は10℃の上昇に対して2.0倍程度増加する。この上昇率は</a:t>
            </a:r>
            <a:r>
              <a:rPr lang="ja-JP" altLang="en-US" sz="2100" dirty="0">
                <a:solidFill>
                  <a:srgbClr val="FF0000"/>
                </a:solidFill>
                <a:latin typeface="メイリオ" panose="020B0604030504040204" pitchFamily="50" charset="-128"/>
                <a:ea typeface="メイリオ" panose="020B0604030504040204" pitchFamily="50" charset="-128"/>
              </a:rPr>
              <a:t>Q</a:t>
            </a:r>
            <a:r>
              <a:rPr lang="ja-JP" altLang="en-US" sz="2100" baseline="-25000" dirty="0">
                <a:solidFill>
                  <a:srgbClr val="FF0000"/>
                </a:solidFill>
                <a:latin typeface="メイリオ" panose="020B0604030504040204" pitchFamily="50" charset="-128"/>
                <a:ea typeface="メイリオ" panose="020B0604030504040204" pitchFamily="50" charset="-128"/>
              </a:rPr>
              <a:t>10</a:t>
            </a:r>
            <a:r>
              <a:rPr lang="ja-JP" altLang="en-US" sz="2100" dirty="0">
                <a:latin typeface="メイリオ" panose="020B0604030504040204" pitchFamily="50" charset="-128"/>
                <a:ea typeface="メイリオ" panose="020B0604030504040204" pitchFamily="50" charset="-128"/>
              </a:rPr>
              <a:t>と業界で呼ばれる。10℃の上昇で2.0倍になる場合には、Q</a:t>
            </a:r>
            <a:r>
              <a:rPr lang="ja-JP" altLang="en-US" sz="2100" baseline="-25000" dirty="0">
                <a:latin typeface="メイリオ" panose="020B0604030504040204" pitchFamily="50" charset="-128"/>
                <a:ea typeface="メイリオ" panose="020B0604030504040204" pitchFamily="50" charset="-128"/>
              </a:rPr>
              <a:t>10</a:t>
            </a:r>
            <a:r>
              <a:rPr lang="ja-JP" altLang="en-US" sz="2100" dirty="0">
                <a:latin typeface="メイリオ" panose="020B0604030504040204" pitchFamily="50" charset="-128"/>
                <a:ea typeface="メイリオ" panose="020B0604030504040204" pitchFamily="50" charset="-128"/>
              </a:rPr>
              <a:t>=2.0</a:t>
            </a: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8663" y="3043375"/>
            <a:ext cx="4783347" cy="2889224"/>
          </a:xfrm>
          <a:prstGeom prst="rect">
            <a:avLst/>
          </a:prstGeom>
        </p:spPr>
      </p:pic>
      <mc:AlternateContent xmlns:mc="http://schemas.openxmlformats.org/markup-compatibility/2006" xmlns:a14="http://schemas.microsoft.com/office/drawing/2010/main">
        <mc:Choice Requires="a14">
          <p:sp>
            <p:nvSpPr>
              <p:cNvPr id="5" name="テキスト ボックス 4"/>
              <p:cNvSpPr txBox="1"/>
              <p:nvPr/>
            </p:nvSpPr>
            <p:spPr>
              <a:xfrm>
                <a:off x="370583" y="2521250"/>
                <a:ext cx="4227696" cy="6914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𝑅</m:t>
                      </m:r>
                      <m:r>
                        <a:rPr kumimoji="1" lang="en-US" altLang="ja-JP" sz="2400" i="1" smtClean="0">
                          <a:latin typeface="Cambria Math" panose="02040503050406030204" pitchFamily="18" charset="0"/>
                        </a:rPr>
                        <m:t>=</m:t>
                      </m:r>
                      <m:sSub>
                        <m:sSubPr>
                          <m:ctrlPr>
                            <a:rPr kumimoji="1" lang="en-US" altLang="ja-JP" sz="2400" i="1" smtClean="0">
                              <a:latin typeface="Cambria Math" panose="02040503050406030204" pitchFamily="18" charset="0"/>
                            </a:rPr>
                          </m:ctrlPr>
                        </m:sSubPr>
                        <m:e>
                          <m:r>
                            <a:rPr kumimoji="1" lang="en-US" altLang="ja-JP" sz="2400" b="0" i="1" smtClean="0">
                              <a:latin typeface="Cambria Math" panose="02040503050406030204" pitchFamily="18" charset="0"/>
                            </a:rPr>
                            <m:t>𝑅</m:t>
                          </m:r>
                        </m:e>
                        <m:sub>
                          <m:r>
                            <a:rPr kumimoji="1" lang="en-US" altLang="ja-JP" sz="2400" b="0" i="1" smtClean="0">
                              <a:latin typeface="Cambria Math" panose="02040503050406030204" pitchFamily="18" charset="0"/>
                            </a:rPr>
                            <m:t>0</m:t>
                          </m:r>
                        </m:sub>
                      </m:sSub>
                      <m:r>
                        <a:rPr kumimoji="1" lang="en-US" altLang="ja-JP" sz="2400" b="0" i="1" smtClean="0">
                          <a:latin typeface="Cambria Math" panose="02040503050406030204" pitchFamily="18" charset="0"/>
                          <a:ea typeface="Cambria Math" panose="02040503050406030204" pitchFamily="18" charset="0"/>
                        </a:rPr>
                        <m:t>×</m:t>
                      </m:r>
                      <m:r>
                        <m:rPr>
                          <m:sty m:val="p"/>
                        </m:rPr>
                        <a:rPr kumimoji="1" lang="en-US" altLang="ja-JP" sz="2400" b="0" i="0" smtClean="0">
                          <a:latin typeface="Cambria Math" panose="02040503050406030204" pitchFamily="18" charset="0"/>
                          <a:ea typeface="Cambria Math" panose="02040503050406030204" pitchFamily="18" charset="0"/>
                        </a:rPr>
                        <m:t>exp</m:t>
                      </m:r>
                      <m:r>
                        <a:rPr kumimoji="1" lang="en-US" altLang="ja-JP" sz="2400" b="0" i="1" smtClean="0">
                          <a:latin typeface="Cambria Math" panose="02040503050406030204" pitchFamily="18" charset="0"/>
                          <a:ea typeface="Cambria Math" panose="02040503050406030204" pitchFamily="18" charset="0"/>
                        </a:rPr>
                        <m:t>⁡[</m:t>
                      </m:r>
                      <m:func>
                        <m:funcPr>
                          <m:ctrlPr>
                            <a:rPr kumimoji="1" lang="en-US" altLang="ja-JP" sz="2400" i="1">
                              <a:latin typeface="Cambria Math" panose="02040503050406030204" pitchFamily="18" charset="0"/>
                            </a:rPr>
                          </m:ctrlPr>
                        </m:funcPr>
                        <m:fName>
                          <m:r>
                            <m:rPr>
                              <m:sty m:val="p"/>
                            </m:rPr>
                            <a:rPr kumimoji="1" lang="en-US" altLang="ja-JP" sz="2400">
                              <a:latin typeface="Cambria Math" panose="02040503050406030204" pitchFamily="18" charset="0"/>
                            </a:rPr>
                            <m:t>ln</m:t>
                          </m:r>
                        </m:fName>
                        <m:e>
                          <m:d>
                            <m:dPr>
                              <m:ctrlPr>
                                <a:rPr kumimoji="1" lang="en-US" altLang="ja-JP" sz="2400" i="1">
                                  <a:latin typeface="Cambria Math" panose="02040503050406030204" pitchFamily="18" charset="0"/>
                                </a:rPr>
                              </m:ctrlPr>
                            </m:dPr>
                            <m:e>
                              <m:sSub>
                                <m:sSubPr>
                                  <m:ctrlPr>
                                    <a:rPr kumimoji="1" lang="en-US" altLang="ja-JP" sz="2400" i="1">
                                      <a:latin typeface="Cambria Math" panose="02040503050406030204" pitchFamily="18" charset="0"/>
                                    </a:rPr>
                                  </m:ctrlPr>
                                </m:sSubPr>
                                <m:e>
                                  <m:r>
                                    <a:rPr kumimoji="1" lang="en-US" altLang="ja-JP" sz="2400" i="1">
                                      <a:latin typeface="Cambria Math" panose="02040503050406030204" pitchFamily="18" charset="0"/>
                                    </a:rPr>
                                    <m:t>𝑄</m:t>
                                  </m:r>
                                </m:e>
                                <m:sub>
                                  <m:r>
                                    <a:rPr kumimoji="1" lang="en-US" altLang="ja-JP" sz="2400" i="1">
                                      <a:latin typeface="Cambria Math" panose="02040503050406030204" pitchFamily="18" charset="0"/>
                                    </a:rPr>
                                    <m:t>10</m:t>
                                  </m:r>
                                </m:sub>
                              </m:sSub>
                            </m:e>
                          </m:d>
                        </m:e>
                      </m:func>
                      <m:r>
                        <a:rPr kumimoji="1" lang="en-US" altLang="ja-JP" sz="2400" i="1" smtClean="0">
                          <a:latin typeface="Cambria Math" panose="02040503050406030204" pitchFamily="18" charset="0"/>
                          <a:ea typeface="Cambria Math" panose="02040503050406030204" pitchFamily="18" charset="0"/>
                        </a:rPr>
                        <m:t>×</m:t>
                      </m:r>
                      <m:f>
                        <m:fPr>
                          <m:ctrlPr>
                            <a:rPr kumimoji="1" lang="en-US" altLang="ja-JP" sz="2400" i="1" smtClean="0">
                              <a:latin typeface="Cambria Math" panose="02040503050406030204" pitchFamily="18" charset="0"/>
                              <a:ea typeface="Cambria Math" panose="02040503050406030204" pitchFamily="18" charset="0"/>
                            </a:rPr>
                          </m:ctrlPr>
                        </m:fPr>
                        <m:num>
                          <m:r>
                            <a:rPr kumimoji="1" lang="en-US" altLang="ja-JP" sz="2400" i="1">
                              <a:latin typeface="Cambria Math" panose="02040503050406030204" pitchFamily="18" charset="0"/>
                            </a:rPr>
                            <m:t>𝑇</m:t>
                          </m:r>
                          <m:r>
                            <a:rPr kumimoji="1" lang="en-US" altLang="ja-JP" sz="2400" i="1">
                              <a:latin typeface="Cambria Math" panose="02040503050406030204" pitchFamily="18" charset="0"/>
                            </a:rPr>
                            <m:t>−</m:t>
                          </m:r>
                          <m:sSub>
                            <m:sSubPr>
                              <m:ctrlPr>
                                <a:rPr kumimoji="1" lang="en-US" altLang="ja-JP" sz="2400" i="1">
                                  <a:latin typeface="Cambria Math" panose="02040503050406030204" pitchFamily="18" charset="0"/>
                                </a:rPr>
                              </m:ctrlPr>
                            </m:sSubPr>
                            <m:e>
                              <m:r>
                                <a:rPr kumimoji="1" lang="en-US" altLang="ja-JP" sz="2400" i="1">
                                  <a:latin typeface="Cambria Math" panose="02040503050406030204" pitchFamily="18" charset="0"/>
                                </a:rPr>
                                <m:t>𝑇</m:t>
                              </m:r>
                            </m:e>
                            <m:sub>
                              <m:r>
                                <a:rPr kumimoji="1" lang="en-US" altLang="ja-JP" sz="2400" i="1">
                                  <a:latin typeface="Cambria Math" panose="02040503050406030204" pitchFamily="18" charset="0"/>
                                </a:rPr>
                                <m:t>0</m:t>
                              </m:r>
                            </m:sub>
                          </m:sSub>
                        </m:num>
                        <m:den>
                          <m:r>
                            <a:rPr kumimoji="1" lang="en-US" altLang="ja-JP" sz="2400" i="1">
                              <a:latin typeface="Cambria Math" panose="02040503050406030204" pitchFamily="18" charset="0"/>
                              <a:ea typeface="Cambria Math" panose="02040503050406030204" pitchFamily="18" charset="0"/>
                            </a:rPr>
                            <m:t>10</m:t>
                          </m:r>
                        </m:den>
                      </m:f>
                      <m:r>
                        <a:rPr kumimoji="1" lang="en-US" altLang="ja-JP" sz="2400" b="0" i="1" smtClean="0">
                          <a:latin typeface="Cambria Math" panose="02040503050406030204" pitchFamily="18" charset="0"/>
                          <a:ea typeface="Cambria Math" panose="02040503050406030204" pitchFamily="18" charset="0"/>
                        </a:rPr>
                        <m:t>]</m:t>
                      </m:r>
                    </m:oMath>
                  </m:oMathPara>
                </a14:m>
                <a:endParaRPr kumimoji="1" lang="ja-JP" altLang="en-US" sz="24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370583" y="2521250"/>
                <a:ext cx="4227696" cy="691408"/>
              </a:xfrm>
              <a:prstGeom prst="rect">
                <a:avLst/>
              </a:prstGeom>
              <a:blipFill rotWithShape="0">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p:cNvSpPr txBox="1"/>
              <p:nvPr/>
            </p:nvSpPr>
            <p:spPr>
              <a:xfrm>
                <a:off x="370583" y="5309273"/>
                <a:ext cx="454137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𝑞</m:t>
                      </m:r>
                      <m:r>
                        <a:rPr kumimoji="1" lang="en-US" altLang="ja-JP" sz="2400" i="1" smtClean="0">
                          <a:latin typeface="Cambria Math" panose="02040503050406030204" pitchFamily="18" charset="0"/>
                        </a:rPr>
                        <m:t>=</m:t>
                      </m:r>
                      <m:r>
                        <a:rPr kumimoji="1" lang="en-US" altLang="ja-JP" sz="2400" b="0" i="1" smtClean="0">
                          <a:latin typeface="Cambria Math" panose="02040503050406030204" pitchFamily="18" charset="0"/>
                        </a:rPr>
                        <m:t>2.0</m:t>
                      </m:r>
                      <m:r>
                        <a:rPr kumimoji="1" lang="en-US" altLang="ja-JP" sz="2400" b="0" i="1" smtClean="0">
                          <a:latin typeface="Cambria Math" panose="02040503050406030204" pitchFamily="18" charset="0"/>
                          <a:ea typeface="Cambria Math" panose="02040503050406030204" pitchFamily="18" charset="0"/>
                        </a:rPr>
                        <m:t>×</m:t>
                      </m:r>
                      <m:r>
                        <m:rPr>
                          <m:sty m:val="p"/>
                        </m:rPr>
                        <a:rPr kumimoji="1" lang="en-US" altLang="ja-JP" sz="2400" b="0" i="0" smtClean="0">
                          <a:latin typeface="Cambria Math" panose="02040503050406030204" pitchFamily="18" charset="0"/>
                          <a:ea typeface="Cambria Math" panose="02040503050406030204" pitchFamily="18" charset="0"/>
                        </a:rPr>
                        <m:t>exp</m:t>
                      </m:r>
                      <m:r>
                        <a:rPr kumimoji="1" lang="en-US" altLang="ja-JP" sz="2400" b="0" i="1" smtClean="0">
                          <a:latin typeface="Cambria Math" panose="02040503050406030204" pitchFamily="18" charset="0"/>
                          <a:ea typeface="Cambria Math" panose="02040503050406030204" pitchFamily="18" charset="0"/>
                        </a:rPr>
                        <m:t>⁡[−0.009</m:t>
                      </m:r>
                      <m:r>
                        <a:rPr kumimoji="1" lang="en-US" altLang="ja-JP" sz="2400" i="1" smtClean="0">
                          <a:latin typeface="Cambria Math" panose="02040503050406030204" pitchFamily="18" charset="0"/>
                          <a:ea typeface="Cambria Math" panose="02040503050406030204" pitchFamily="18" charset="0"/>
                        </a:rPr>
                        <m:t>×</m:t>
                      </m:r>
                      <m:d>
                        <m:dPr>
                          <m:ctrlPr>
                            <a:rPr kumimoji="1" lang="en-US" altLang="ja-JP" sz="2400" b="0" i="1" smtClean="0">
                              <a:latin typeface="Cambria Math" panose="02040503050406030204" pitchFamily="18" charset="0"/>
                              <a:ea typeface="Cambria Math" panose="02040503050406030204" pitchFamily="18" charset="0"/>
                            </a:rPr>
                          </m:ctrlPr>
                        </m:dPr>
                        <m:e>
                          <m:r>
                            <a:rPr kumimoji="1" lang="en-US" altLang="ja-JP" sz="2400" b="0" i="1" smtClean="0">
                              <a:latin typeface="Cambria Math" panose="02040503050406030204" pitchFamily="18" charset="0"/>
                            </a:rPr>
                            <m:t>𝑇</m:t>
                          </m:r>
                          <m:r>
                            <a:rPr kumimoji="1" lang="en-US" altLang="ja-JP" sz="2400" b="0" i="1" smtClean="0">
                              <a:latin typeface="Cambria Math" panose="02040503050406030204" pitchFamily="18" charset="0"/>
                            </a:rPr>
                            <m:t>−</m:t>
                          </m:r>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𝑇</m:t>
                              </m:r>
                            </m:e>
                            <m:sub>
                              <m:r>
                                <a:rPr kumimoji="1" lang="en-US" altLang="ja-JP" sz="2400" b="0" i="1" smtClean="0">
                                  <a:latin typeface="Cambria Math" panose="02040503050406030204" pitchFamily="18" charset="0"/>
                                </a:rPr>
                                <m:t>0</m:t>
                              </m:r>
                            </m:sub>
                          </m:sSub>
                        </m:e>
                      </m:d>
                      <m:r>
                        <a:rPr kumimoji="1" lang="en-US" altLang="ja-JP" sz="2400" b="0" i="1" smtClean="0">
                          <a:latin typeface="Cambria Math" panose="02040503050406030204" pitchFamily="18" charset="0"/>
                          <a:ea typeface="Cambria Math" panose="02040503050406030204" pitchFamily="18" charset="0"/>
                        </a:rPr>
                        <m:t>]</m:t>
                      </m:r>
                    </m:oMath>
                  </m:oMathPara>
                </a14:m>
                <a:endParaRPr kumimoji="1" lang="ja-JP" altLang="en-US" sz="2400" dirty="0"/>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370583" y="5309273"/>
                <a:ext cx="4541371" cy="369332"/>
              </a:xfrm>
              <a:prstGeom prst="rect">
                <a:avLst/>
              </a:prstGeom>
              <a:blipFill rotWithShape="0">
                <a:blip r:embed="rId5"/>
                <a:stretch>
                  <a:fillRect l="-940" r="-1745" b="-32787"/>
                </a:stretch>
              </a:blipFill>
            </p:spPr>
            <p:txBody>
              <a:bodyPr/>
              <a:lstStyle/>
              <a:p>
                <a:r>
                  <a:rPr lang="ja-JP" altLang="en-US">
                    <a:noFill/>
                  </a:rPr>
                  <a:t> </a:t>
                </a:r>
              </a:p>
            </p:txBody>
          </p:sp>
        </mc:Fallback>
      </mc:AlternateContent>
      <p:sp>
        <p:nvSpPr>
          <p:cNvPr id="18" name="正方形/長方形 17"/>
          <p:cNvSpPr/>
          <p:nvPr/>
        </p:nvSpPr>
        <p:spPr>
          <a:xfrm>
            <a:off x="370583" y="2061885"/>
            <a:ext cx="4651708" cy="415498"/>
          </a:xfrm>
          <a:prstGeom prst="rect">
            <a:avLst/>
          </a:prstGeom>
        </p:spPr>
        <p:txBody>
          <a:bodyPr wrap="square">
            <a:spAutoFit/>
          </a:bodyPr>
          <a:lstStyle/>
          <a:p>
            <a:pPr>
              <a:spcAft>
                <a:spcPts val="1200"/>
              </a:spcAft>
            </a:pPr>
            <a:r>
              <a:rPr lang="ja-JP" altLang="en-US" sz="2100" dirty="0">
                <a:solidFill>
                  <a:srgbClr val="00B050"/>
                </a:solidFill>
                <a:latin typeface="メイリオ" panose="020B0604030504040204" pitchFamily="50" charset="-128"/>
                <a:ea typeface="メイリオ" panose="020B0604030504040204" pitchFamily="50" charset="-128"/>
              </a:rPr>
              <a:t>Q</a:t>
            </a:r>
            <a:r>
              <a:rPr lang="ja-JP" altLang="en-US" sz="2100" baseline="-25000" dirty="0">
                <a:solidFill>
                  <a:srgbClr val="00B050"/>
                </a:solidFill>
                <a:latin typeface="メイリオ" panose="020B0604030504040204" pitchFamily="50" charset="-128"/>
                <a:ea typeface="メイリオ" panose="020B0604030504040204" pitchFamily="50" charset="-128"/>
              </a:rPr>
              <a:t>10</a:t>
            </a:r>
            <a:r>
              <a:rPr lang="ja-JP" altLang="en-US" sz="2100" dirty="0">
                <a:solidFill>
                  <a:srgbClr val="00B050"/>
                </a:solidFill>
                <a:latin typeface="メイリオ" panose="020B0604030504040204" pitchFamily="50" charset="-128"/>
                <a:ea typeface="メイリオ" panose="020B0604030504040204" pitchFamily="50" charset="-128"/>
              </a:rPr>
              <a:t>を使った呼吸速度のモデリング</a:t>
            </a:r>
          </a:p>
        </p:txBody>
      </p:sp>
      <p:sp>
        <p:nvSpPr>
          <p:cNvPr id="19" name="正方形/長方形 18"/>
          <p:cNvSpPr/>
          <p:nvPr/>
        </p:nvSpPr>
        <p:spPr>
          <a:xfrm>
            <a:off x="370583" y="4066166"/>
            <a:ext cx="5830520" cy="1015663"/>
          </a:xfrm>
          <a:prstGeom prst="rect">
            <a:avLst/>
          </a:prstGeom>
        </p:spPr>
        <p:txBody>
          <a:bodyPr wrap="square">
            <a:spAutoFit/>
          </a:bodyPr>
          <a:lstStyle/>
          <a:p>
            <a:pPr>
              <a:spcAft>
                <a:spcPts val="1200"/>
              </a:spcAft>
            </a:pPr>
            <a:r>
              <a:rPr lang="ja-JP" altLang="en-US" sz="2000" dirty="0">
                <a:solidFill>
                  <a:srgbClr val="00B050"/>
                </a:solidFill>
                <a:latin typeface="メイリオ" panose="020B0604030504040204" pitchFamily="50" charset="-128"/>
                <a:ea typeface="メイリオ" panose="020B0604030504040204" pitchFamily="50" charset="-128"/>
              </a:rPr>
              <a:t>上の式は高温域で呼吸速度が発散して危なっかしいので、</a:t>
            </a:r>
            <a:r>
              <a:rPr lang="en-US" altLang="ja-JP" sz="2000" dirty="0">
                <a:solidFill>
                  <a:srgbClr val="00B050"/>
                </a:solidFill>
                <a:latin typeface="メイリオ" panose="020B0604030504040204" pitchFamily="50" charset="-128"/>
                <a:ea typeface="メイリオ" panose="020B0604030504040204" pitchFamily="50" charset="-128"/>
              </a:rPr>
              <a:t>VISIT</a:t>
            </a:r>
            <a:r>
              <a:rPr lang="ja-JP" altLang="en-US" sz="2000" dirty="0">
                <a:solidFill>
                  <a:srgbClr val="00B050"/>
                </a:solidFill>
                <a:latin typeface="メイリオ" panose="020B0604030504040204" pitchFamily="50" charset="-128"/>
                <a:ea typeface="メイリオ" panose="020B0604030504040204" pitchFamily="50" charset="-128"/>
              </a:rPr>
              <a:t>モデルや</a:t>
            </a:r>
            <a:r>
              <a:rPr lang="en-US" altLang="ja-JP" sz="2000" dirty="0">
                <a:solidFill>
                  <a:srgbClr val="00B050"/>
                </a:solidFill>
                <a:latin typeface="メイリオ" panose="020B0604030504040204" pitchFamily="50" charset="-128"/>
                <a:ea typeface="メイリオ" panose="020B0604030504040204" pitchFamily="50" charset="-128"/>
              </a:rPr>
              <a:t>SEIB-DGVM</a:t>
            </a:r>
            <a:r>
              <a:rPr lang="ja-JP" altLang="en-US" sz="2000" dirty="0">
                <a:solidFill>
                  <a:srgbClr val="00B050"/>
                </a:solidFill>
                <a:latin typeface="メイリオ" panose="020B0604030504040204" pitchFamily="50" charset="-128"/>
                <a:ea typeface="メイリオ" panose="020B0604030504040204" pitchFamily="50" charset="-128"/>
              </a:rPr>
              <a:t>では下式</a:t>
            </a:r>
            <a:r>
              <a:rPr lang="ja-JP" altLang="en-US" sz="2000" baseline="30000" dirty="0">
                <a:solidFill>
                  <a:srgbClr val="00B050"/>
                </a:solidFill>
                <a:latin typeface="メイリオ" panose="020B0604030504040204" pitchFamily="50" charset="-128"/>
                <a:ea typeface="メイリオ" panose="020B0604030504040204" pitchFamily="50" charset="-128"/>
              </a:rPr>
              <a:t>＊</a:t>
            </a:r>
            <a:r>
              <a:rPr lang="ja-JP" altLang="en-US" sz="2000" dirty="0">
                <a:solidFill>
                  <a:srgbClr val="00B050"/>
                </a:solidFill>
                <a:latin typeface="メイリオ" panose="020B0604030504040204" pitchFamily="50" charset="-128"/>
                <a:ea typeface="メイリオ" panose="020B0604030504040204" pitchFamily="50" charset="-128"/>
              </a:rPr>
              <a:t>の</a:t>
            </a:r>
            <a:r>
              <a:rPr lang="ja-JP" altLang="en-US" sz="2000" i="1" dirty="0">
                <a:solidFill>
                  <a:srgbClr val="00B050"/>
                </a:solidFill>
                <a:latin typeface="メイリオ" panose="020B0604030504040204" pitchFamily="50" charset="-128"/>
                <a:ea typeface="メイリオ" panose="020B0604030504040204" pitchFamily="50" charset="-128"/>
              </a:rPr>
              <a:t>ｑ</a:t>
            </a:r>
            <a:r>
              <a:rPr lang="ja-JP" altLang="en-US" sz="2000" dirty="0">
                <a:solidFill>
                  <a:srgbClr val="00B050"/>
                </a:solidFill>
                <a:latin typeface="メイリオ" panose="020B0604030504040204" pitchFamily="50" charset="-128"/>
                <a:ea typeface="メイリオ" panose="020B0604030504040204" pitchFamily="50" charset="-128"/>
              </a:rPr>
              <a:t>を</a:t>
            </a:r>
            <a:r>
              <a:rPr lang="en-US" altLang="ja-JP" sz="2000" dirty="0">
                <a:solidFill>
                  <a:srgbClr val="00B050"/>
                </a:solidFill>
                <a:latin typeface="メイリオ" panose="020B0604030504040204" pitchFamily="50" charset="-128"/>
                <a:ea typeface="メイリオ" panose="020B0604030504040204" pitchFamily="50" charset="-128"/>
              </a:rPr>
              <a:t>Q</a:t>
            </a:r>
            <a:r>
              <a:rPr lang="en-US" altLang="ja-JP" sz="2000" baseline="-25000" dirty="0">
                <a:solidFill>
                  <a:srgbClr val="00B050"/>
                </a:solidFill>
                <a:latin typeface="メイリオ" panose="020B0604030504040204" pitchFamily="50" charset="-128"/>
                <a:ea typeface="メイリオ" panose="020B0604030504040204" pitchFamily="50" charset="-128"/>
              </a:rPr>
              <a:t>10</a:t>
            </a:r>
            <a:r>
              <a:rPr lang="ja-JP" altLang="en-US" sz="2000" dirty="0">
                <a:solidFill>
                  <a:srgbClr val="00B050"/>
                </a:solidFill>
                <a:latin typeface="メイリオ" panose="020B0604030504040204" pitchFamily="50" charset="-128"/>
                <a:ea typeface="メイリオ" panose="020B0604030504040204" pitchFamily="50" charset="-128"/>
              </a:rPr>
              <a:t>値として使用している</a:t>
            </a:r>
          </a:p>
        </p:txBody>
      </p:sp>
      <p:sp>
        <p:nvSpPr>
          <p:cNvPr id="13" name="正方形/長方形 12"/>
          <p:cNvSpPr/>
          <p:nvPr/>
        </p:nvSpPr>
        <p:spPr>
          <a:xfrm>
            <a:off x="5677787" y="6132158"/>
            <a:ext cx="6514214" cy="307777"/>
          </a:xfrm>
          <a:prstGeom prst="rect">
            <a:avLst/>
          </a:prstGeom>
        </p:spPr>
        <p:txBody>
          <a:bodyPr wrap="square">
            <a:spAutoFit/>
          </a:bodyPr>
          <a:lstStyle/>
          <a:p>
            <a:r>
              <a:rPr lang="ja-JP" altLang="en-US" sz="1400" baseline="30000" dirty="0"/>
              <a:t>＊</a:t>
            </a:r>
            <a:r>
              <a:rPr lang="en-US" altLang="ja-JP" sz="1400" dirty="0"/>
              <a:t>Q</a:t>
            </a:r>
            <a:r>
              <a:rPr lang="en-US" altLang="ja-JP" sz="1400" baseline="-25000" dirty="0"/>
              <a:t>10</a:t>
            </a:r>
            <a:r>
              <a:rPr lang="ja-JP" altLang="en-US" sz="1400" dirty="0"/>
              <a:t>値をマイルドに修整する式の出典：Yokota &amp; Hagihara (1996) J. Forest Res. 1</a:t>
            </a:r>
          </a:p>
        </p:txBody>
      </p:sp>
      <p:sp>
        <p:nvSpPr>
          <p:cNvPr id="6" name="テキスト ボックス 5"/>
          <p:cNvSpPr txBox="1"/>
          <p:nvPr/>
        </p:nvSpPr>
        <p:spPr>
          <a:xfrm>
            <a:off x="7460528" y="2388141"/>
            <a:ext cx="4038459" cy="707886"/>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オリジナル</a:t>
            </a:r>
            <a:r>
              <a:rPr kumimoji="1" lang="en-US" altLang="ja-JP" sz="2000" dirty="0">
                <a:latin typeface="メイリオ" panose="020B0604030504040204" pitchFamily="50" charset="-128"/>
                <a:ea typeface="メイリオ" panose="020B0604030504040204" pitchFamily="50" charset="-128"/>
              </a:rPr>
              <a:t>Q</a:t>
            </a:r>
            <a:r>
              <a:rPr kumimoji="1" lang="en-US" altLang="ja-JP" sz="2000" baseline="-25000" dirty="0">
                <a:latin typeface="メイリオ" panose="020B0604030504040204" pitchFamily="50" charset="-128"/>
                <a:ea typeface="メイリオ" panose="020B0604030504040204" pitchFamily="50" charset="-128"/>
              </a:rPr>
              <a:t>10</a:t>
            </a:r>
            <a:r>
              <a:rPr kumimoji="1" lang="ja-JP" altLang="en-US" sz="2000" dirty="0">
                <a:latin typeface="メイリオ" panose="020B0604030504040204" pitchFamily="50" charset="-128"/>
                <a:ea typeface="メイリオ" panose="020B0604030504040204" pitchFamily="50" charset="-128"/>
              </a:rPr>
              <a:t>モデルと修正版</a:t>
            </a:r>
            <a:r>
              <a:rPr kumimoji="1" lang="en-US" altLang="ja-JP" sz="2000" dirty="0">
                <a:latin typeface="メイリオ" panose="020B0604030504040204" pitchFamily="50" charset="-128"/>
                <a:ea typeface="メイリオ" panose="020B0604030504040204" pitchFamily="50" charset="-128"/>
              </a:rPr>
              <a:t>Q</a:t>
            </a:r>
            <a:r>
              <a:rPr kumimoji="1" lang="en-US" altLang="ja-JP" sz="2000" baseline="-25000" dirty="0">
                <a:latin typeface="メイリオ" panose="020B0604030504040204" pitchFamily="50" charset="-128"/>
                <a:ea typeface="メイリオ" panose="020B0604030504040204" pitchFamily="50" charset="-128"/>
              </a:rPr>
              <a:t>10</a:t>
            </a:r>
            <a:r>
              <a:rPr kumimoji="1" lang="ja-JP" altLang="en-US" sz="2000" dirty="0">
                <a:latin typeface="メイリオ" panose="020B0604030504040204" pitchFamily="50" charset="-128"/>
                <a:ea typeface="メイリオ" panose="020B0604030504040204" pitchFamily="50" charset="-128"/>
              </a:rPr>
              <a:t>モデルの出力比較（</a:t>
            </a:r>
            <a:r>
              <a:rPr kumimoji="1" lang="en-US" altLang="ja-JP" sz="2000" i="1" dirty="0">
                <a:latin typeface="メイリオ" panose="020B0604030504040204" pitchFamily="50" charset="-128"/>
                <a:ea typeface="メイリオ" panose="020B0604030504040204" pitchFamily="50" charset="-128"/>
              </a:rPr>
              <a:t>T</a:t>
            </a:r>
            <a:r>
              <a:rPr kumimoji="1" lang="en-US" altLang="ja-JP" sz="2000" i="1" baseline="-25000" dirty="0">
                <a:latin typeface="メイリオ" panose="020B0604030504040204" pitchFamily="50" charset="-128"/>
                <a:ea typeface="メイリオ" panose="020B0604030504040204" pitchFamily="50" charset="-128"/>
              </a:rPr>
              <a:t>0</a:t>
            </a:r>
            <a:r>
              <a:rPr kumimoji="1" lang="en-US" altLang="ja-JP" sz="2000" dirty="0">
                <a:latin typeface="メイリオ" panose="020B0604030504040204" pitchFamily="50" charset="-128"/>
                <a:ea typeface="メイリオ" panose="020B0604030504040204" pitchFamily="50" charset="-128"/>
              </a:rPr>
              <a:t>=10</a:t>
            </a:r>
            <a:r>
              <a:rPr kumimoji="1" lang="ja-JP" altLang="en-US" sz="2000" dirty="0">
                <a:latin typeface="メイリオ" panose="020B0604030504040204" pitchFamily="50" charset="-128"/>
                <a:ea typeface="メイリオ" panose="020B0604030504040204" pitchFamily="50" charset="-128"/>
              </a:rPr>
              <a:t>℃）</a:t>
            </a:r>
          </a:p>
        </p:txBody>
      </p:sp>
      <p:sp>
        <p:nvSpPr>
          <p:cNvPr id="15" name="テキスト ボックス 14"/>
          <p:cNvSpPr txBox="1"/>
          <p:nvPr/>
        </p:nvSpPr>
        <p:spPr>
          <a:xfrm>
            <a:off x="8654483" y="5661711"/>
            <a:ext cx="1585853" cy="369332"/>
          </a:xfrm>
          <a:prstGeom prst="rect">
            <a:avLst/>
          </a:prstGeom>
          <a:solidFill>
            <a:schemeClr val="bg1"/>
          </a:solid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温度（℃）</a:t>
            </a:r>
          </a:p>
        </p:txBody>
      </p:sp>
      <p:sp>
        <p:nvSpPr>
          <p:cNvPr id="16" name="テキスト ボックス 15"/>
          <p:cNvSpPr txBox="1"/>
          <p:nvPr/>
        </p:nvSpPr>
        <p:spPr>
          <a:xfrm rot="16200000">
            <a:off x="6113213" y="3964899"/>
            <a:ext cx="2250340" cy="369332"/>
          </a:xfrm>
          <a:prstGeom prst="rect">
            <a:avLst/>
          </a:prstGeom>
          <a:solidFill>
            <a:schemeClr val="bg1"/>
          </a:solid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呼吸速度（相対値）</a:t>
            </a:r>
          </a:p>
        </p:txBody>
      </p:sp>
      <p:sp>
        <p:nvSpPr>
          <p:cNvPr id="7" name="正方形/長方形 6"/>
          <p:cNvSpPr/>
          <p:nvPr/>
        </p:nvSpPr>
        <p:spPr>
          <a:xfrm>
            <a:off x="4668834" y="2495863"/>
            <a:ext cx="2289452" cy="1200329"/>
          </a:xfrm>
          <a:prstGeom prst="rect">
            <a:avLst/>
          </a:prstGeom>
          <a:solidFill>
            <a:schemeClr val="bg1"/>
          </a:solidFill>
          <a:ln>
            <a:solidFill>
              <a:schemeClr val="tx1"/>
            </a:solidFill>
            <a:prstDash val="dash"/>
          </a:ln>
        </p:spPr>
        <p:txBody>
          <a:bodyPr wrap="square">
            <a:spAutoFit/>
          </a:bodyPr>
          <a:lstStyle/>
          <a:p>
            <a:r>
              <a:rPr lang="ja-JP" altLang="en-US" i="1" dirty="0"/>
              <a:t>R</a:t>
            </a:r>
            <a:r>
              <a:rPr lang="en-US" altLang="ja-JP" dirty="0"/>
              <a:t>	</a:t>
            </a:r>
            <a:r>
              <a:rPr lang="ja-JP" altLang="en-US" dirty="0"/>
              <a:t>呼吸速度</a:t>
            </a:r>
          </a:p>
          <a:p>
            <a:r>
              <a:rPr lang="ja-JP" altLang="en-US" i="1" dirty="0"/>
              <a:t>R</a:t>
            </a:r>
            <a:r>
              <a:rPr lang="ja-JP" altLang="en-US" i="1" baseline="-25000" dirty="0"/>
              <a:t>0</a:t>
            </a:r>
            <a:r>
              <a:rPr lang="en-US" altLang="ja-JP" dirty="0"/>
              <a:t>	</a:t>
            </a:r>
            <a:r>
              <a:rPr lang="ja-JP" altLang="en-US" dirty="0"/>
              <a:t>温度</a:t>
            </a:r>
            <a:r>
              <a:rPr lang="ja-JP" altLang="en-US" i="1" dirty="0"/>
              <a:t>T</a:t>
            </a:r>
            <a:r>
              <a:rPr lang="ja-JP" altLang="en-US" i="1" baseline="-25000" dirty="0"/>
              <a:t>0</a:t>
            </a:r>
            <a:r>
              <a:rPr lang="ja-JP" altLang="en-US" dirty="0"/>
              <a:t>における</a:t>
            </a:r>
            <a:r>
              <a:rPr lang="en-US" altLang="ja-JP" i="1" dirty="0"/>
              <a:t>R</a:t>
            </a:r>
            <a:endParaRPr lang="ja-JP" altLang="en-US" i="1" dirty="0"/>
          </a:p>
          <a:p>
            <a:r>
              <a:rPr lang="ja-JP" altLang="en-US" i="1" dirty="0"/>
              <a:t>T</a:t>
            </a:r>
            <a:r>
              <a:rPr lang="en-US" altLang="ja-JP" dirty="0"/>
              <a:t>	</a:t>
            </a:r>
            <a:r>
              <a:rPr lang="ja-JP" altLang="en-US" dirty="0"/>
              <a:t>温度(℃)</a:t>
            </a:r>
          </a:p>
          <a:p>
            <a:r>
              <a:rPr lang="ja-JP" altLang="en-US" i="1" dirty="0"/>
              <a:t>T</a:t>
            </a:r>
            <a:r>
              <a:rPr lang="ja-JP" altLang="en-US" i="1" baseline="-25000" dirty="0"/>
              <a:t>0</a:t>
            </a:r>
            <a:r>
              <a:rPr lang="en-US" altLang="ja-JP" dirty="0"/>
              <a:t>	</a:t>
            </a:r>
            <a:r>
              <a:rPr lang="ja-JP" altLang="en-US" dirty="0"/>
              <a:t>基準温度</a:t>
            </a:r>
          </a:p>
        </p:txBody>
      </p:sp>
    </p:spTree>
    <p:extLst>
      <p:ext uri="{BB962C8B-B14F-4D97-AF65-F5344CB8AC3E}">
        <p14:creationId xmlns:p14="http://schemas.microsoft.com/office/powerpoint/2010/main" val="3996642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747362" y="212205"/>
            <a:ext cx="10407696" cy="584775"/>
          </a:xfrm>
          <a:prstGeom prst="rect">
            <a:avLst/>
          </a:prstGeom>
        </p:spPr>
        <p:txBody>
          <a:bodyPr wrap="square">
            <a:spAutoFit/>
          </a:bodyPr>
          <a:lstStyle/>
          <a:p>
            <a:pPr algn="ctr"/>
            <a:r>
              <a:rPr lang="ja-JP" altLang="en-US" sz="3200" dirty="0">
                <a:solidFill>
                  <a:srgbClr val="0000FF"/>
                </a:solidFill>
                <a:latin typeface="メイリオ" panose="020B0604030504040204" pitchFamily="50" charset="-128"/>
                <a:ea typeface="メイリオ" panose="020B0604030504040204" pitchFamily="50" charset="-128"/>
              </a:rPr>
              <a:t>維持呼吸速度のモデリング </a:t>
            </a:r>
            <a:r>
              <a:rPr lang="en-US" altLang="ja-JP" sz="3200" dirty="0">
                <a:solidFill>
                  <a:srgbClr val="0000FF"/>
                </a:solidFill>
                <a:latin typeface="メイリオ" panose="020B0604030504040204" pitchFamily="50" charset="-128"/>
                <a:ea typeface="メイリオ" panose="020B0604030504040204" pitchFamily="50" charset="-128"/>
              </a:rPr>
              <a:t>(</a:t>
            </a:r>
            <a:r>
              <a:rPr lang="ja-JP" altLang="en-US" sz="3200" dirty="0">
                <a:solidFill>
                  <a:srgbClr val="0000FF"/>
                </a:solidFill>
                <a:latin typeface="メイリオ" panose="020B0604030504040204" pitchFamily="50" charset="-128"/>
                <a:ea typeface="メイリオ" panose="020B0604030504040204" pitchFamily="50" charset="-128"/>
              </a:rPr>
              <a:t>窒素含量依存性</a:t>
            </a:r>
            <a:r>
              <a:rPr lang="en-US" altLang="ja-JP" sz="3200" dirty="0">
                <a:solidFill>
                  <a:srgbClr val="0000FF"/>
                </a:solidFill>
                <a:latin typeface="メイリオ" panose="020B0604030504040204" pitchFamily="50" charset="-128"/>
                <a:ea typeface="メイリオ" panose="020B0604030504040204" pitchFamily="50" charset="-128"/>
              </a:rPr>
              <a:t>)</a:t>
            </a:r>
          </a:p>
        </p:txBody>
      </p:sp>
      <p:sp>
        <p:nvSpPr>
          <p:cNvPr id="11" name="正方形/長方形 10"/>
          <p:cNvSpPr/>
          <p:nvPr/>
        </p:nvSpPr>
        <p:spPr>
          <a:xfrm>
            <a:off x="451925" y="1030832"/>
            <a:ext cx="11503008" cy="738664"/>
          </a:xfrm>
          <a:prstGeom prst="rect">
            <a:avLst/>
          </a:prstGeom>
        </p:spPr>
        <p:txBody>
          <a:bodyPr wrap="square">
            <a:spAutoFit/>
          </a:bodyPr>
          <a:lstStyle/>
          <a:p>
            <a:r>
              <a:rPr lang="ja-JP" altLang="en-US" sz="2100" dirty="0">
                <a:latin typeface="メイリオ" panose="020B0604030504040204" pitchFamily="50" charset="-128"/>
                <a:ea typeface="メイリオ" panose="020B0604030504040204" pitchFamily="50" charset="-128"/>
              </a:rPr>
              <a:t>器官ごとに異なる</a:t>
            </a:r>
            <a:r>
              <a:rPr lang="en-US" altLang="ja-JP" sz="2100" i="1" dirty="0">
                <a:latin typeface="メイリオ" panose="020B0604030504040204" pitchFamily="50" charset="-128"/>
                <a:ea typeface="メイリオ" panose="020B0604030504040204" pitchFamily="50" charset="-128"/>
              </a:rPr>
              <a:t>R</a:t>
            </a:r>
            <a:r>
              <a:rPr lang="en-US" altLang="ja-JP" sz="2100" i="1" baseline="-25000" dirty="0">
                <a:latin typeface="メイリオ" panose="020B0604030504040204" pitchFamily="50" charset="-128"/>
                <a:ea typeface="メイリオ" panose="020B0604030504040204" pitchFamily="50" charset="-128"/>
              </a:rPr>
              <a:t>0</a:t>
            </a:r>
            <a:r>
              <a:rPr lang="ja-JP" altLang="en-US" sz="2100" dirty="0">
                <a:latin typeface="メイリオ" panose="020B0604030504040204" pitchFamily="50" charset="-128"/>
                <a:ea typeface="メイリオ" panose="020B0604030504040204" pitchFamily="50" charset="-128"/>
              </a:rPr>
              <a:t>（基準温度における呼吸速度）を与えることで、窒素含量依存性を明示的に考慮しない植生モデルも多い。</a:t>
            </a:r>
          </a:p>
        </p:txBody>
      </p:sp>
      <p:sp>
        <p:nvSpPr>
          <p:cNvPr id="5" name="正方形/長方形 4"/>
          <p:cNvSpPr/>
          <p:nvPr/>
        </p:nvSpPr>
        <p:spPr>
          <a:xfrm>
            <a:off x="451925" y="2051211"/>
            <a:ext cx="6465342" cy="1061829"/>
          </a:xfrm>
          <a:prstGeom prst="rect">
            <a:avLst/>
          </a:prstGeom>
        </p:spPr>
        <p:txBody>
          <a:bodyPr wrap="square">
            <a:spAutoFit/>
          </a:bodyPr>
          <a:lstStyle/>
          <a:p>
            <a:r>
              <a:rPr lang="ja-JP" altLang="en-US" sz="2100" dirty="0">
                <a:latin typeface="メイリオ" panose="020B0604030504040204" pitchFamily="50" charset="-128"/>
                <a:ea typeface="メイリオ" panose="020B0604030504040204" pitchFamily="50" charset="-128"/>
              </a:rPr>
              <a:t>明示的に考慮する場合には、単位窒素量あたりの基準呼吸速度（</a:t>
            </a:r>
            <a:r>
              <a:rPr lang="en-US" altLang="ja-JP" sz="2100" i="1" dirty="0">
                <a:latin typeface="メイリオ" panose="020B0604030504040204" pitchFamily="50" charset="-128"/>
                <a:ea typeface="メイリオ" panose="020B0604030504040204" pitchFamily="50" charset="-128"/>
              </a:rPr>
              <a:t>R</a:t>
            </a:r>
            <a:r>
              <a:rPr lang="en-US" altLang="ja-JP" sz="2100" i="1" baseline="-25000" dirty="0">
                <a:latin typeface="メイリオ" panose="020B0604030504040204" pitchFamily="50" charset="-128"/>
                <a:ea typeface="メイリオ" panose="020B0604030504040204" pitchFamily="50" charset="-128"/>
              </a:rPr>
              <a:t>0</a:t>
            </a:r>
            <a:r>
              <a:rPr lang="ja-JP" altLang="en-US" sz="2100" dirty="0">
                <a:latin typeface="メイリオ" panose="020B0604030504040204" pitchFamily="50" charset="-128"/>
                <a:ea typeface="メイリオ" panose="020B0604030504040204" pitchFamily="50" charset="-128"/>
              </a:rPr>
              <a:t>）を与えている。</a:t>
            </a:r>
            <a:endParaRPr lang="en-US" altLang="ja-JP" sz="2100" dirty="0">
              <a:latin typeface="メイリオ" panose="020B0604030504040204" pitchFamily="50" charset="-128"/>
              <a:ea typeface="メイリオ" panose="020B0604030504040204" pitchFamily="50" charset="-128"/>
            </a:endParaRPr>
          </a:p>
          <a:p>
            <a:r>
              <a:rPr lang="en-US" altLang="ja-JP" sz="2100" dirty="0">
                <a:solidFill>
                  <a:srgbClr val="FF0000"/>
                </a:solidFill>
                <a:latin typeface="メイリオ" panose="020B0604030504040204" pitchFamily="50" charset="-128"/>
                <a:ea typeface="メイリオ" panose="020B0604030504040204" pitchFamily="50" charset="-128"/>
              </a:rPr>
              <a:t>15</a:t>
            </a:r>
            <a:r>
              <a:rPr lang="ja-JP" altLang="en-US" sz="2100" dirty="0">
                <a:solidFill>
                  <a:srgbClr val="FF0000"/>
                </a:solidFill>
                <a:latin typeface="メイリオ" panose="020B0604030504040204" pitchFamily="50" charset="-128"/>
                <a:ea typeface="メイリオ" panose="020B0604030504040204" pitchFamily="50" charset="-128"/>
              </a:rPr>
              <a:t>℃において、</a:t>
            </a:r>
            <a:r>
              <a:rPr lang="en-US" altLang="ja-JP" sz="2100" i="1" dirty="0">
                <a:solidFill>
                  <a:srgbClr val="FF0000"/>
                </a:solidFill>
                <a:latin typeface="メイリオ" panose="020B0604030504040204" pitchFamily="50" charset="-128"/>
                <a:ea typeface="メイリオ" panose="020B0604030504040204" pitchFamily="50" charset="-128"/>
              </a:rPr>
              <a:t>R</a:t>
            </a:r>
            <a:r>
              <a:rPr lang="en-US" altLang="ja-JP" sz="2100" i="1" baseline="-25000" dirty="0">
                <a:solidFill>
                  <a:srgbClr val="FF0000"/>
                </a:solidFill>
                <a:latin typeface="メイリオ" panose="020B0604030504040204" pitchFamily="50" charset="-128"/>
                <a:ea typeface="メイリオ" panose="020B0604030504040204" pitchFamily="50" charset="-128"/>
              </a:rPr>
              <a:t>0</a:t>
            </a:r>
            <a:r>
              <a:rPr lang="en-US" altLang="ja-JP" sz="2100" dirty="0">
                <a:solidFill>
                  <a:srgbClr val="FF0000"/>
                </a:solidFill>
                <a:latin typeface="メイリオ" panose="020B0604030504040204" pitchFamily="50" charset="-128"/>
                <a:ea typeface="メイリオ" panose="020B0604030504040204" pitchFamily="50" charset="-128"/>
              </a:rPr>
              <a:t>=0.1 (</a:t>
            </a:r>
            <a:r>
              <a:rPr lang="en-US" altLang="ja-JP" sz="2100" dirty="0" err="1">
                <a:solidFill>
                  <a:srgbClr val="FF0000"/>
                </a:solidFill>
                <a:latin typeface="メイリオ" panose="020B0604030504040204" pitchFamily="50" charset="-128"/>
                <a:ea typeface="メイリオ" panose="020B0604030504040204" pitchFamily="50" charset="-128"/>
              </a:rPr>
              <a:t>gC</a:t>
            </a:r>
            <a:r>
              <a:rPr lang="ja-JP" altLang="en-US" sz="2100" dirty="0">
                <a:solidFill>
                  <a:srgbClr val="FF0000"/>
                </a:solidFill>
                <a:latin typeface="メイリオ" panose="020B0604030504040204" pitchFamily="50" charset="-128"/>
                <a:ea typeface="メイリオ" panose="020B0604030504040204" pitchFamily="50" charset="-128"/>
              </a:rPr>
              <a:t> </a:t>
            </a:r>
            <a:r>
              <a:rPr lang="en-US" altLang="ja-JP" sz="2100" dirty="0">
                <a:solidFill>
                  <a:srgbClr val="FF0000"/>
                </a:solidFill>
                <a:latin typeface="メイリオ" panose="020B0604030504040204" pitchFamily="50" charset="-128"/>
                <a:ea typeface="メイリオ" panose="020B0604030504040204" pitchFamily="50" charset="-128"/>
              </a:rPr>
              <a:t>gN</a:t>
            </a:r>
            <a:r>
              <a:rPr lang="en-US" altLang="ja-JP" sz="2100" baseline="30000" dirty="0">
                <a:solidFill>
                  <a:srgbClr val="FF0000"/>
                </a:solidFill>
                <a:latin typeface="メイリオ" panose="020B0604030504040204" pitchFamily="50" charset="-128"/>
                <a:ea typeface="メイリオ" panose="020B0604030504040204" pitchFamily="50" charset="-128"/>
              </a:rPr>
              <a:t>−1</a:t>
            </a:r>
            <a:r>
              <a:rPr lang="en-US" altLang="ja-JP" sz="2100" dirty="0">
                <a:solidFill>
                  <a:srgbClr val="FF0000"/>
                </a:solidFill>
                <a:latin typeface="メイリオ" panose="020B0604030504040204" pitchFamily="50" charset="-128"/>
                <a:ea typeface="メイリオ" panose="020B0604030504040204" pitchFamily="50" charset="-128"/>
              </a:rPr>
              <a:t>day</a:t>
            </a:r>
            <a:r>
              <a:rPr lang="en-US" altLang="ja-JP" sz="2100" baseline="30000" dirty="0">
                <a:solidFill>
                  <a:srgbClr val="FF0000"/>
                </a:solidFill>
                <a:latin typeface="メイリオ" panose="020B0604030504040204" pitchFamily="50" charset="-128"/>
                <a:ea typeface="メイリオ" panose="020B0604030504040204" pitchFamily="50" charset="-128"/>
              </a:rPr>
              <a:t>−1</a:t>
            </a:r>
            <a:r>
              <a:rPr lang="en-US" altLang="ja-JP" sz="2100" dirty="0">
                <a:solidFill>
                  <a:srgbClr val="FF0000"/>
                </a:solidFill>
                <a:latin typeface="メイリオ" panose="020B0604030504040204" pitchFamily="50" charset="-128"/>
                <a:ea typeface="メイリオ" panose="020B0604030504040204" pitchFamily="50" charset="-128"/>
              </a:rPr>
              <a:t>)</a:t>
            </a:r>
            <a:r>
              <a:rPr lang="ja-JP" altLang="en-US" sz="2100" dirty="0">
                <a:solidFill>
                  <a:srgbClr val="FF0000"/>
                </a:solidFill>
                <a:latin typeface="メイリオ" panose="020B0604030504040204" pitchFamily="50" charset="-128"/>
                <a:ea typeface="メイリオ" panose="020B0604030504040204" pitchFamily="50" charset="-128"/>
              </a:rPr>
              <a:t>くらい。</a:t>
            </a:r>
            <a:endParaRPr lang="en-US" altLang="ja-JP" sz="2100" dirty="0">
              <a:solidFill>
                <a:srgbClr val="FF0000"/>
              </a:solidFill>
              <a:latin typeface="メイリオ" panose="020B0604030504040204" pitchFamily="50" charset="-128"/>
              <a:ea typeface="メイリオ" panose="020B0604030504040204" pitchFamily="50"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0201" y="1927753"/>
            <a:ext cx="4975990" cy="3617914"/>
          </a:xfrm>
          <a:prstGeom prst="rect">
            <a:avLst/>
          </a:prstGeom>
        </p:spPr>
      </p:pic>
      <p:sp>
        <p:nvSpPr>
          <p:cNvPr id="6" name="正方形/長方形 5"/>
          <p:cNvSpPr/>
          <p:nvPr/>
        </p:nvSpPr>
        <p:spPr>
          <a:xfrm>
            <a:off x="451925" y="3394755"/>
            <a:ext cx="6096000" cy="738664"/>
          </a:xfrm>
          <a:prstGeom prst="rect">
            <a:avLst/>
          </a:prstGeom>
        </p:spPr>
        <p:txBody>
          <a:bodyPr>
            <a:spAutoFit/>
          </a:bodyPr>
          <a:lstStyle/>
          <a:p>
            <a:r>
              <a:rPr lang="ja-JP" altLang="en-US" sz="2100" dirty="0">
                <a:solidFill>
                  <a:srgbClr val="FF0000"/>
                </a:solidFill>
                <a:latin typeface="メイリオ" panose="020B0604030504040204" pitchFamily="50" charset="-128"/>
                <a:ea typeface="メイリオ" panose="020B0604030504040204" pitchFamily="50" charset="-128"/>
              </a:rPr>
              <a:t>葉の乾燥重量における窒素比は、1.2～2.7%くらい</a:t>
            </a:r>
            <a:r>
              <a:rPr lang="ja-JP" altLang="en-US" sz="2100" baseline="30000" dirty="0">
                <a:latin typeface="メイリオ" panose="020B0604030504040204" pitchFamily="50" charset="-128"/>
                <a:ea typeface="メイリオ" panose="020B0604030504040204" pitchFamily="50" charset="-128"/>
              </a:rPr>
              <a:t>＊</a:t>
            </a:r>
            <a:r>
              <a:rPr lang="ja-JP" altLang="en-US" sz="2100" dirty="0">
                <a:latin typeface="メイリオ" panose="020B0604030504040204" pitchFamily="50" charset="-128"/>
                <a:ea typeface="メイリオ" panose="020B0604030504040204" pitchFamily="50" charset="-128"/>
              </a:rPr>
              <a:t>。これは葉寿命に強く相関する（右図）。</a:t>
            </a:r>
          </a:p>
        </p:txBody>
      </p:sp>
      <p:sp>
        <p:nvSpPr>
          <p:cNvPr id="7" name="正方形/長方形 6"/>
          <p:cNvSpPr/>
          <p:nvPr/>
        </p:nvSpPr>
        <p:spPr>
          <a:xfrm>
            <a:off x="451925" y="4426020"/>
            <a:ext cx="6096000" cy="1384995"/>
          </a:xfrm>
          <a:prstGeom prst="rect">
            <a:avLst/>
          </a:prstGeom>
        </p:spPr>
        <p:txBody>
          <a:bodyPr>
            <a:spAutoFit/>
          </a:bodyPr>
          <a:lstStyle/>
          <a:p>
            <a:r>
              <a:rPr lang="ja-JP" altLang="en-US" sz="2100" dirty="0">
                <a:latin typeface="メイリオ" panose="020B0604030504040204" pitchFamily="50" charset="-128"/>
                <a:ea typeface="メイリオ" panose="020B0604030504040204" pitchFamily="50" charset="-128"/>
              </a:rPr>
              <a:t>葉と細根との窒素含有比はほぼ同じ、辺材と細根の窒素含有比は0.1（つまり辺材は同じ乾重量の葉に比べて1割ほどしか窒素を含まない）あたりが、大体の感覚である。</a:t>
            </a:r>
          </a:p>
        </p:txBody>
      </p:sp>
      <p:sp>
        <p:nvSpPr>
          <p:cNvPr id="8" name="正方形/長方形 7"/>
          <p:cNvSpPr/>
          <p:nvPr/>
        </p:nvSpPr>
        <p:spPr>
          <a:xfrm>
            <a:off x="451925" y="6080036"/>
            <a:ext cx="11304266" cy="646331"/>
          </a:xfrm>
          <a:prstGeom prst="rect">
            <a:avLst/>
          </a:prstGeom>
        </p:spPr>
        <p:txBody>
          <a:bodyPr wrap="square">
            <a:spAutoFit/>
          </a:bodyPr>
          <a:lstStyle/>
          <a:p>
            <a:r>
              <a:rPr lang="en-US" altLang="ja-JP" baseline="30000" dirty="0"/>
              <a:t>* </a:t>
            </a:r>
            <a:r>
              <a:rPr lang="ja-JP" altLang="en-US" dirty="0"/>
              <a:t>様々な種の葉の生理データが必要なら、Write et al.(2004) Nature428のサプリメントが便利（種ごとBiomeごとに分類されている）。より網羅的なデータが必要であれば、TRYデータベース（https://www.try-db.org/）が利用できる。</a:t>
            </a:r>
          </a:p>
        </p:txBody>
      </p:sp>
      <p:sp>
        <p:nvSpPr>
          <p:cNvPr id="10" name="テキスト ボックス 110"/>
          <p:cNvSpPr txBox="1">
            <a:spLocks noChangeArrowheads="1"/>
          </p:cNvSpPr>
          <p:nvPr/>
        </p:nvSpPr>
        <p:spPr bwMode="auto">
          <a:xfrm rot="16200000">
            <a:off x="10221765" y="3625587"/>
            <a:ext cx="33458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defRPr/>
            </a:pPr>
            <a:r>
              <a:rPr lang="en-US" altLang="ja-JP" sz="1200" dirty="0" err="1">
                <a:latin typeface="+mn-lt"/>
              </a:rPr>
              <a:t>Moocroft</a:t>
            </a:r>
            <a:r>
              <a:rPr lang="en-US" altLang="ja-JP" sz="1200" dirty="0">
                <a:latin typeface="+mn-lt"/>
              </a:rPr>
              <a:t> et al. (2001) Ecological Monograph 71(4)</a:t>
            </a:r>
            <a:endParaRPr lang="ja-JP" altLang="en-US" sz="1200" dirty="0">
              <a:latin typeface="+mn-lt"/>
            </a:endParaRPr>
          </a:p>
        </p:txBody>
      </p:sp>
    </p:spTree>
    <p:extLst>
      <p:ext uri="{BB962C8B-B14F-4D97-AF65-F5344CB8AC3E}">
        <p14:creationId xmlns:p14="http://schemas.microsoft.com/office/powerpoint/2010/main" val="3501633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6"/>
          <p:cNvSpPr>
            <a:spLocks noChangeArrowheads="1"/>
          </p:cNvSpPr>
          <p:nvPr/>
        </p:nvSpPr>
        <p:spPr bwMode="auto">
          <a:xfrm>
            <a:off x="2628469" y="292470"/>
            <a:ext cx="72291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kumimoji="1" lang="ja-JP" altLang="en-US" sz="2800" dirty="0">
                <a:solidFill>
                  <a:srgbClr val="0000FF"/>
                </a:solidFill>
                <a:latin typeface="メイリオ" panose="020B0604030504040204" pitchFamily="50" charset="-128"/>
                <a:ea typeface="メイリオ" panose="020B0604030504040204" pitchFamily="50" charset="-128"/>
              </a:rPr>
              <a:t>成長資源のトレードオフとアロケーション</a:t>
            </a:r>
          </a:p>
        </p:txBody>
      </p:sp>
      <p:sp>
        <p:nvSpPr>
          <p:cNvPr id="5" name="角丸四角形 4"/>
          <p:cNvSpPr/>
          <p:nvPr/>
        </p:nvSpPr>
        <p:spPr>
          <a:xfrm>
            <a:off x="205962" y="963464"/>
            <a:ext cx="4439162" cy="2894425"/>
          </a:xfrm>
          <a:prstGeom prst="roundRect">
            <a:avLst>
              <a:gd name="adj" fmla="val 29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232708" y="4099463"/>
            <a:ext cx="4253384" cy="1200329"/>
          </a:xfrm>
          <a:prstGeom prst="rect">
            <a:avLst/>
          </a:prstGeom>
          <a:solidFill>
            <a:srgbClr val="FFFF99"/>
          </a:solidFill>
        </p:spPr>
        <p:txBody>
          <a:bodyPr wrap="square">
            <a:spAutoFit/>
          </a:bodyPr>
          <a:lstStyle/>
          <a:p>
            <a:r>
              <a:rPr lang="ja-JP" altLang="en-US" sz="2400" dirty="0">
                <a:latin typeface="メイリオ" panose="020B0604030504040204" pitchFamily="50" charset="-128"/>
                <a:ea typeface="メイリオ" panose="020B0604030504040204" pitchFamily="50" charset="-128"/>
              </a:rPr>
              <a:t>成長資源には、</a:t>
            </a:r>
            <a:r>
              <a:rPr lang="ja-JP" altLang="en-US" sz="2400" dirty="0">
                <a:solidFill>
                  <a:srgbClr val="FF0000"/>
                </a:solidFill>
                <a:latin typeface="メイリオ" panose="020B0604030504040204" pitchFamily="50" charset="-128"/>
                <a:ea typeface="メイリオ" panose="020B0604030504040204" pitchFamily="50" charset="-128"/>
              </a:rPr>
              <a:t>トレードオフ</a:t>
            </a:r>
            <a:r>
              <a:rPr lang="ja-JP" altLang="en-US" sz="2400" dirty="0">
                <a:latin typeface="メイリオ" panose="020B0604030504040204" pitchFamily="50" charset="-128"/>
                <a:ea typeface="メイリオ" panose="020B0604030504040204" pitchFamily="50" charset="-128"/>
              </a:rPr>
              <a:t>がある。この資源の配分を</a:t>
            </a:r>
            <a:r>
              <a:rPr lang="ja-JP" altLang="en-US" sz="2400" dirty="0">
                <a:solidFill>
                  <a:srgbClr val="FF0000"/>
                </a:solidFill>
                <a:latin typeface="メイリオ" panose="020B0604030504040204" pitchFamily="50" charset="-128"/>
                <a:ea typeface="メイリオ" panose="020B0604030504040204" pitchFamily="50" charset="-128"/>
              </a:rPr>
              <a:t>アロケーション</a:t>
            </a:r>
            <a:r>
              <a:rPr lang="ja-JP" altLang="en-US" sz="2400" dirty="0">
                <a:latin typeface="メイリオ" panose="020B0604030504040204" pitchFamily="50" charset="-128"/>
                <a:ea typeface="メイリオ" panose="020B0604030504040204" pitchFamily="50" charset="-128"/>
              </a:rPr>
              <a:t>と呼ぶ。</a:t>
            </a: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908" y="998865"/>
            <a:ext cx="4166616" cy="2859024"/>
          </a:xfrm>
          <a:prstGeom prst="rect">
            <a:avLst/>
          </a:prstGeom>
        </p:spPr>
      </p:pic>
      <p:sp>
        <p:nvSpPr>
          <p:cNvPr id="9" name="角丸四角形 8"/>
          <p:cNvSpPr/>
          <p:nvPr/>
        </p:nvSpPr>
        <p:spPr>
          <a:xfrm>
            <a:off x="4773626" y="963463"/>
            <a:ext cx="7248746" cy="5674403"/>
          </a:xfrm>
          <a:prstGeom prst="roundRect">
            <a:avLst>
              <a:gd name="adj" fmla="val 410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0604" y="1335952"/>
            <a:ext cx="2609088" cy="4937760"/>
          </a:xfrm>
          <a:prstGeom prst="rect">
            <a:avLst/>
          </a:prstGeom>
        </p:spPr>
      </p:pic>
      <p:sp>
        <p:nvSpPr>
          <p:cNvPr id="10" name="正方形/長方形 9"/>
          <p:cNvSpPr/>
          <p:nvPr/>
        </p:nvSpPr>
        <p:spPr>
          <a:xfrm>
            <a:off x="4960604" y="1099487"/>
            <a:ext cx="6975805" cy="400110"/>
          </a:xfrm>
          <a:prstGeom prst="rect">
            <a:avLst/>
          </a:prstGeom>
        </p:spPr>
        <p:txBody>
          <a:bodyPr wrap="square">
            <a:spAutoFit/>
          </a:bodyPr>
          <a:lstStyle/>
          <a:p>
            <a:r>
              <a:rPr lang="ja-JP" altLang="en-US" sz="2000" dirty="0">
                <a:solidFill>
                  <a:srgbClr val="00B050"/>
                </a:solidFill>
              </a:rPr>
              <a:t>アロケーション比は、成長段階や環境条件に応じて変化する</a:t>
            </a:r>
          </a:p>
        </p:txBody>
      </p:sp>
      <p:sp>
        <p:nvSpPr>
          <p:cNvPr id="14" name="正方形/長方形 13"/>
          <p:cNvSpPr/>
          <p:nvPr/>
        </p:nvSpPr>
        <p:spPr>
          <a:xfrm>
            <a:off x="1150605" y="998865"/>
            <a:ext cx="2955729" cy="400110"/>
          </a:xfrm>
          <a:prstGeom prst="rect">
            <a:avLst/>
          </a:prstGeom>
          <a:solidFill>
            <a:schemeClr val="bg1"/>
          </a:solidFill>
        </p:spPr>
        <p:txBody>
          <a:bodyPr wrap="square">
            <a:spAutoFit/>
          </a:bodyPr>
          <a:lstStyle/>
          <a:p>
            <a:r>
              <a:rPr lang="ja-JP" altLang="en-US" sz="2000" dirty="0">
                <a:solidFill>
                  <a:srgbClr val="00B050"/>
                </a:solidFill>
              </a:rPr>
              <a:t>繁殖と成長のトレードオフ</a:t>
            </a:r>
          </a:p>
        </p:txBody>
      </p:sp>
      <p:sp>
        <p:nvSpPr>
          <p:cNvPr id="13" name="テキスト ボックス 12"/>
          <p:cNvSpPr txBox="1"/>
          <p:nvPr/>
        </p:nvSpPr>
        <p:spPr>
          <a:xfrm>
            <a:off x="357750" y="3374700"/>
            <a:ext cx="4079774" cy="384721"/>
          </a:xfrm>
          <a:prstGeom prst="rect">
            <a:avLst/>
          </a:prstGeom>
          <a:solidFill>
            <a:schemeClr val="bg1"/>
          </a:solidFill>
        </p:spPr>
        <p:txBody>
          <a:bodyPr wrap="square" rtlCol="0">
            <a:spAutoFit/>
          </a:bodyPr>
          <a:lstStyle/>
          <a:p>
            <a:pPr algn="ctr"/>
            <a:r>
              <a:rPr kumimoji="1" lang="ja-JP" altLang="en-US" sz="1900" dirty="0">
                <a:latin typeface="メイリオ" panose="020B0604030504040204" pitchFamily="50" charset="-128"/>
                <a:ea typeface="メイリオ" panose="020B0604030504040204" pitchFamily="50" charset="-128"/>
              </a:rPr>
              <a:t>個体あたりの平均球果数→</a:t>
            </a:r>
          </a:p>
        </p:txBody>
      </p:sp>
      <p:sp>
        <p:nvSpPr>
          <p:cNvPr id="7" name="テキスト ボックス 6"/>
          <p:cNvSpPr txBox="1"/>
          <p:nvPr/>
        </p:nvSpPr>
        <p:spPr>
          <a:xfrm>
            <a:off x="341535" y="1226295"/>
            <a:ext cx="477054" cy="2285241"/>
          </a:xfrm>
          <a:prstGeom prst="rect">
            <a:avLst/>
          </a:prstGeom>
          <a:solidFill>
            <a:schemeClr val="bg1"/>
          </a:solidFill>
        </p:spPr>
        <p:txBody>
          <a:bodyPr vert="eaVert" wrap="none" rtlCol="0">
            <a:spAutoFit/>
          </a:bodyPr>
          <a:lstStyle/>
          <a:p>
            <a:r>
              <a:rPr kumimoji="1" lang="ja-JP" altLang="en-US" sz="1900" dirty="0">
                <a:latin typeface="メイリオ" panose="020B0604030504040204" pitchFamily="50" charset="-128"/>
                <a:ea typeface="メイリオ" panose="020B0604030504040204" pitchFamily="50" charset="-128"/>
              </a:rPr>
              <a:t>←年輪幅（相対値）</a:t>
            </a:r>
          </a:p>
        </p:txBody>
      </p:sp>
      <p:sp>
        <p:nvSpPr>
          <p:cNvPr id="15" name="テキスト ボックス 14"/>
          <p:cNvSpPr txBox="1"/>
          <p:nvPr/>
        </p:nvSpPr>
        <p:spPr>
          <a:xfrm>
            <a:off x="4879618" y="2658043"/>
            <a:ext cx="477054" cy="2041585"/>
          </a:xfrm>
          <a:prstGeom prst="rect">
            <a:avLst/>
          </a:prstGeom>
          <a:solidFill>
            <a:schemeClr val="bg1"/>
          </a:solidFill>
        </p:spPr>
        <p:txBody>
          <a:bodyPr vert="eaVert" wrap="none" rtlCol="0">
            <a:spAutoFit/>
          </a:bodyPr>
          <a:lstStyle/>
          <a:p>
            <a:r>
              <a:rPr kumimoji="1" lang="ja-JP" altLang="en-US" sz="1900" dirty="0">
                <a:latin typeface="メイリオ" panose="020B0604030504040204" pitchFamily="50" charset="-128"/>
                <a:ea typeface="メイリオ" panose="020B0604030504040204" pitchFamily="50" charset="-128"/>
              </a:rPr>
              <a:t>←乾重（相対値）</a:t>
            </a:r>
          </a:p>
        </p:txBody>
      </p:sp>
      <p:sp>
        <p:nvSpPr>
          <p:cNvPr id="20" name="正方形/長方形 19"/>
          <p:cNvSpPr/>
          <p:nvPr/>
        </p:nvSpPr>
        <p:spPr>
          <a:xfrm>
            <a:off x="8397999" y="5961194"/>
            <a:ext cx="3453397" cy="584775"/>
          </a:xfrm>
          <a:prstGeom prst="rect">
            <a:avLst/>
          </a:prstGeom>
        </p:spPr>
        <p:txBody>
          <a:bodyPr wrap="square">
            <a:spAutoFit/>
          </a:bodyPr>
          <a:lstStyle/>
          <a:p>
            <a:r>
              <a:rPr kumimoji="1" lang="ja-JP" altLang="en-US" sz="1600" dirty="0"/>
              <a:t>セリ科の２年草</a:t>
            </a:r>
            <a:r>
              <a:rPr kumimoji="1" lang="en-US" altLang="ja-JP" sz="1600" i="1" dirty="0" err="1"/>
              <a:t>Smyrnium</a:t>
            </a:r>
            <a:r>
              <a:rPr kumimoji="1" lang="en-US" altLang="ja-JP" sz="1600" i="1" dirty="0"/>
              <a:t> </a:t>
            </a:r>
            <a:r>
              <a:rPr kumimoji="1" lang="en-US" altLang="ja-JP" sz="1600" i="1" dirty="0" err="1"/>
              <a:t>olusatrum</a:t>
            </a:r>
            <a:r>
              <a:rPr kumimoji="1" lang="ja-JP" altLang="en-US" sz="1600" dirty="0"/>
              <a:t>の乾物分配（</a:t>
            </a:r>
            <a:r>
              <a:rPr kumimoji="1" lang="en-US" altLang="ja-JP" sz="1600" dirty="0"/>
              <a:t>Lovett </a:t>
            </a:r>
            <a:r>
              <a:rPr kumimoji="1" lang="en-US" altLang="ja-JP" sz="1600" dirty="0" err="1"/>
              <a:t>Doust</a:t>
            </a:r>
            <a:r>
              <a:rPr kumimoji="1" lang="en-US" altLang="ja-JP" sz="1600" dirty="0"/>
              <a:t> 1980</a:t>
            </a:r>
            <a:r>
              <a:rPr kumimoji="1" lang="ja-JP" altLang="en-US" sz="1600" dirty="0"/>
              <a:t>より）</a:t>
            </a:r>
          </a:p>
        </p:txBody>
      </p:sp>
      <p:sp>
        <p:nvSpPr>
          <p:cNvPr id="21" name="正方形/長方形 20"/>
          <p:cNvSpPr/>
          <p:nvPr/>
        </p:nvSpPr>
        <p:spPr>
          <a:xfrm>
            <a:off x="4879618" y="5925402"/>
            <a:ext cx="3453397" cy="584775"/>
          </a:xfrm>
          <a:prstGeom prst="rect">
            <a:avLst/>
          </a:prstGeom>
          <a:solidFill>
            <a:schemeClr val="bg1"/>
          </a:solidFill>
        </p:spPr>
        <p:txBody>
          <a:bodyPr wrap="square">
            <a:spAutoFit/>
          </a:bodyPr>
          <a:lstStyle/>
          <a:p>
            <a:r>
              <a:rPr kumimoji="1" lang="ja-JP" altLang="en-US" sz="1600" dirty="0"/>
              <a:t>ノボロギクの植物個体構成器官への乾物分配 </a:t>
            </a:r>
            <a:r>
              <a:rPr kumimoji="1" lang="en-US" altLang="ja-JP" sz="1600" dirty="0"/>
              <a:t>(Harper &amp; Ogden 1970</a:t>
            </a:r>
            <a:r>
              <a:rPr kumimoji="1" lang="ja-JP" altLang="en-US" sz="1600" dirty="0"/>
              <a:t>より</a:t>
            </a:r>
            <a:r>
              <a:rPr kumimoji="1" lang="en-US" altLang="ja-JP" sz="1600" dirty="0"/>
              <a:t>)</a:t>
            </a:r>
            <a:endParaRPr kumimoji="1" lang="ja-JP" altLang="en-US" sz="1600" dirty="0"/>
          </a:p>
        </p:txBody>
      </p:sp>
      <p:pic>
        <p:nvPicPr>
          <p:cNvPr id="22" name="図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9600" y="1522242"/>
            <a:ext cx="2255520" cy="2240280"/>
          </a:xfrm>
          <a:prstGeom prst="rect">
            <a:avLst/>
          </a:prstGeom>
        </p:spPr>
      </p:pic>
      <p:pic>
        <p:nvPicPr>
          <p:cNvPr id="23" name="図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2940" y="3759421"/>
            <a:ext cx="2202180" cy="2240280"/>
          </a:xfrm>
          <a:prstGeom prst="rect">
            <a:avLst/>
          </a:prstGeom>
        </p:spPr>
      </p:pic>
      <p:sp>
        <p:nvSpPr>
          <p:cNvPr id="24" name="テキスト ボックス 23"/>
          <p:cNvSpPr txBox="1"/>
          <p:nvPr/>
        </p:nvSpPr>
        <p:spPr>
          <a:xfrm>
            <a:off x="8378942" y="2134550"/>
            <a:ext cx="553998" cy="1015663"/>
          </a:xfrm>
          <a:prstGeom prst="rect">
            <a:avLst/>
          </a:prstGeom>
          <a:noFill/>
        </p:spPr>
        <p:txBody>
          <a:bodyPr vert="eaVert" wrap="none" rtlCol="0">
            <a:spAutoFit/>
          </a:bodyPr>
          <a:lstStyle/>
          <a:p>
            <a:r>
              <a:rPr kumimoji="1" lang="ja-JP" altLang="en-US" sz="2400" dirty="0">
                <a:latin typeface="メイリオ" panose="020B0604030504040204" pitchFamily="50" charset="-128"/>
                <a:ea typeface="メイリオ" panose="020B0604030504040204" pitchFamily="50" charset="-128"/>
              </a:rPr>
              <a:t>対象区</a:t>
            </a:r>
          </a:p>
        </p:txBody>
      </p:sp>
      <p:sp>
        <p:nvSpPr>
          <p:cNvPr id="25" name="テキスト ボックス 24"/>
          <p:cNvSpPr txBox="1"/>
          <p:nvPr/>
        </p:nvSpPr>
        <p:spPr>
          <a:xfrm>
            <a:off x="8372305" y="4198588"/>
            <a:ext cx="553998" cy="1323439"/>
          </a:xfrm>
          <a:prstGeom prst="rect">
            <a:avLst/>
          </a:prstGeom>
          <a:noFill/>
        </p:spPr>
        <p:txBody>
          <a:bodyPr vert="eaVert" wrap="none" rtlCol="0">
            <a:spAutoFit/>
          </a:bodyPr>
          <a:lstStyle/>
          <a:p>
            <a:r>
              <a:rPr kumimoji="1" lang="ja-JP" altLang="en-US" sz="2400" dirty="0">
                <a:latin typeface="メイリオ" panose="020B0604030504040204" pitchFamily="50" charset="-128"/>
                <a:ea typeface="メイリオ" panose="020B0604030504040204" pitchFamily="50" charset="-128"/>
              </a:rPr>
              <a:t>低栄養区</a:t>
            </a:r>
          </a:p>
        </p:txBody>
      </p:sp>
      <p:sp>
        <p:nvSpPr>
          <p:cNvPr id="2" name="正方形/長方形 1"/>
          <p:cNvSpPr/>
          <p:nvPr/>
        </p:nvSpPr>
        <p:spPr>
          <a:xfrm rot="16200000">
            <a:off x="10307554" y="4026792"/>
            <a:ext cx="2967971"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図の出典：植物の個体群生態学 第</a:t>
            </a:r>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版、河野・高田・大原共訳、東海大学出版会</a:t>
            </a:r>
          </a:p>
        </p:txBody>
      </p:sp>
      <p:sp>
        <p:nvSpPr>
          <p:cNvPr id="26" name="正方形/長方形 25"/>
          <p:cNvSpPr/>
          <p:nvPr/>
        </p:nvSpPr>
        <p:spPr>
          <a:xfrm>
            <a:off x="237064" y="5590795"/>
            <a:ext cx="4423578" cy="830997"/>
          </a:xfrm>
          <a:prstGeom prst="rect">
            <a:avLst/>
          </a:prstGeom>
          <a:solidFill>
            <a:srgbClr val="FFFF99"/>
          </a:solidFill>
        </p:spPr>
        <p:txBody>
          <a:bodyPr wrap="square">
            <a:spAutoFit/>
          </a:bodyPr>
          <a:lstStyle/>
          <a:p>
            <a:r>
              <a:rPr kumimoji="1" lang="ja-JP" altLang="en-US" sz="2400" dirty="0">
                <a:latin typeface="メイリオ" panose="020B0604030504040204" pitchFamily="50" charset="-128"/>
                <a:ea typeface="メイリオ" panose="020B0604030504040204" pitchFamily="50" charset="-128"/>
              </a:rPr>
              <a:t>成長資源のアロケーションは表現型可塑性の程度が大きい。</a:t>
            </a:r>
            <a:endParaRPr lang="ja-JP" altLang="en-US"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8371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225360" y="4452065"/>
            <a:ext cx="11474505" cy="1229941"/>
          </a:xfrm>
          <a:prstGeom prst="roundRect">
            <a:avLst>
              <a:gd name="adj" fmla="val 29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endParaRPr>
          </a:p>
        </p:txBody>
      </p:sp>
      <p:sp>
        <p:nvSpPr>
          <p:cNvPr id="16" name="角丸四角形 15"/>
          <p:cNvSpPr/>
          <p:nvPr/>
        </p:nvSpPr>
        <p:spPr>
          <a:xfrm>
            <a:off x="225360" y="1008661"/>
            <a:ext cx="11474505" cy="856615"/>
          </a:xfrm>
          <a:prstGeom prst="roundRect">
            <a:avLst>
              <a:gd name="adj" fmla="val 29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endParaRPr>
          </a:p>
        </p:txBody>
      </p:sp>
      <p:sp>
        <p:nvSpPr>
          <p:cNvPr id="2" name="Rectangle 16"/>
          <p:cNvSpPr>
            <a:spLocks noChangeArrowheads="1"/>
          </p:cNvSpPr>
          <p:nvPr/>
        </p:nvSpPr>
        <p:spPr bwMode="auto">
          <a:xfrm>
            <a:off x="1498559" y="326409"/>
            <a:ext cx="90913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kumimoji="1" lang="ja-JP" altLang="en-US" sz="2800" dirty="0">
                <a:solidFill>
                  <a:srgbClr val="0000FF"/>
                </a:solidFill>
                <a:latin typeface="メイリオ" panose="020B0604030504040204" pitchFamily="50" charset="-128"/>
                <a:ea typeface="メイリオ" panose="020B0604030504040204" pitchFamily="50" charset="-128"/>
              </a:rPr>
              <a:t>全球植生モデルにおけるアロケーションの扱い</a:t>
            </a:r>
          </a:p>
        </p:txBody>
      </p:sp>
      <p:sp>
        <p:nvSpPr>
          <p:cNvPr id="3" name="角丸四角形 2"/>
          <p:cNvSpPr/>
          <p:nvPr/>
        </p:nvSpPr>
        <p:spPr>
          <a:xfrm>
            <a:off x="233248" y="3079997"/>
            <a:ext cx="11474505" cy="1229941"/>
          </a:xfrm>
          <a:prstGeom prst="roundRect">
            <a:avLst>
              <a:gd name="adj" fmla="val 29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endParaRPr>
          </a:p>
        </p:txBody>
      </p:sp>
      <p:sp>
        <p:nvSpPr>
          <p:cNvPr id="5" name="正方形/長方形 4"/>
          <p:cNvSpPr/>
          <p:nvPr/>
        </p:nvSpPr>
        <p:spPr>
          <a:xfrm>
            <a:off x="288208" y="3186617"/>
            <a:ext cx="4253384" cy="400110"/>
          </a:xfrm>
          <a:prstGeom prst="rect">
            <a:avLst/>
          </a:prstGeom>
        </p:spPr>
        <p:txBody>
          <a:bodyPr wrap="square">
            <a:spAutoFit/>
          </a:bodyPr>
          <a:lstStyle/>
          <a:p>
            <a:r>
              <a:rPr lang="en-US" altLang="ja-JP" sz="2000" dirty="0">
                <a:solidFill>
                  <a:srgbClr val="00B050"/>
                </a:solidFill>
                <a:latin typeface="メイリオ" panose="020B0604030504040204" pitchFamily="50" charset="-128"/>
                <a:ea typeface="メイリオ" panose="020B0604030504040204" pitchFamily="50" charset="-128"/>
              </a:rPr>
              <a:t>LPJ-DGVM</a:t>
            </a:r>
            <a:endParaRPr lang="ja-JP" altLang="en-US" sz="2000" dirty="0">
              <a:solidFill>
                <a:srgbClr val="00B050"/>
              </a:solidFill>
              <a:latin typeface="メイリオ" panose="020B0604030504040204" pitchFamily="50" charset="-128"/>
              <a:ea typeface="メイリオ" panose="020B0604030504040204" pitchFamily="50" charset="-128"/>
            </a:endParaRPr>
          </a:p>
        </p:txBody>
      </p:sp>
      <p:sp>
        <p:nvSpPr>
          <p:cNvPr id="6" name="正方形/長方形 5"/>
          <p:cNvSpPr/>
          <p:nvPr/>
        </p:nvSpPr>
        <p:spPr>
          <a:xfrm>
            <a:off x="1953646" y="3140387"/>
            <a:ext cx="9521845" cy="1169551"/>
          </a:xfrm>
          <a:prstGeom prst="rect">
            <a:avLst/>
          </a:prstGeom>
        </p:spPr>
        <p:txBody>
          <a:bodyPr wrap="square">
            <a:spAutoFit/>
          </a:bodyPr>
          <a:lstStyle/>
          <a:p>
            <a:pPr>
              <a:spcAft>
                <a:spcPts val="600"/>
              </a:spcAft>
            </a:pPr>
            <a:r>
              <a:rPr lang="ja-JP" altLang="en-US" sz="2000" dirty="0">
                <a:latin typeface="メイリオ" panose="020B0604030504040204" pitchFamily="50" charset="-128"/>
                <a:ea typeface="メイリオ" panose="020B0604030504040204" pitchFamily="50" charset="-128"/>
              </a:rPr>
              <a:t>以下の機能的制約条件を満たすように、幹・葉・根の</a:t>
            </a:r>
            <a:r>
              <a:rPr lang="en-US" altLang="ja-JP" sz="2000" dirty="0">
                <a:latin typeface="メイリオ" panose="020B0604030504040204" pitchFamily="50" charset="-128"/>
                <a:ea typeface="メイリオ" panose="020B0604030504040204" pitchFamily="50" charset="-128"/>
              </a:rPr>
              <a:t>3</a:t>
            </a:r>
            <a:r>
              <a:rPr lang="ja-JP" altLang="en-US" sz="2000" dirty="0">
                <a:latin typeface="メイリオ" panose="020B0604030504040204" pitchFamily="50" charset="-128"/>
                <a:ea typeface="メイリオ" panose="020B0604030504040204" pitchFamily="50" charset="-128"/>
              </a:rPr>
              <a:t>区分に配分する</a:t>
            </a:r>
            <a:endParaRPr lang="en-US" altLang="ja-JP" sz="2000" dirty="0">
              <a:latin typeface="メイリオ" panose="020B0604030504040204" pitchFamily="50" charset="-128"/>
              <a:ea typeface="メイリオ" panose="020B0604030504040204" pitchFamily="50" charset="-128"/>
            </a:endParaRPr>
          </a:p>
          <a:p>
            <a:pPr>
              <a:spcAft>
                <a:spcPts val="600"/>
              </a:spcAft>
            </a:pPr>
            <a:r>
              <a:rPr lang="ja-JP" altLang="en-US" sz="2000" dirty="0">
                <a:latin typeface="メイリオ" panose="020B0604030504040204" pitchFamily="50" charset="-128"/>
                <a:ea typeface="メイリオ" panose="020B0604030504040204" pitchFamily="50" charset="-128"/>
              </a:rPr>
              <a:t>・葉面積＝定数</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辺材部の胸高断面積</a:t>
            </a:r>
            <a:endParaRPr lang="en-US" altLang="ja-JP" sz="2000" dirty="0">
              <a:latin typeface="メイリオ" panose="020B0604030504040204" pitchFamily="50" charset="-128"/>
              <a:ea typeface="メイリオ" panose="020B0604030504040204" pitchFamily="50" charset="-128"/>
            </a:endParaRPr>
          </a:p>
          <a:p>
            <a:pPr>
              <a:spcAft>
                <a:spcPts val="600"/>
              </a:spcAft>
            </a:pPr>
            <a:r>
              <a:rPr lang="ja-JP" altLang="en-US" sz="2000" dirty="0">
                <a:latin typeface="メイリオ" panose="020B0604030504040204" pitchFamily="50" charset="-128"/>
                <a:ea typeface="メイリオ" panose="020B0604030504040204" pitchFamily="50" charset="-128"/>
              </a:rPr>
              <a:t>・葉重量＝定数</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水ストレスファクター（</a:t>
            </a:r>
            <a:r>
              <a:rPr lang="en-US" altLang="ja-JP" sz="2000" dirty="0">
                <a:latin typeface="メイリオ" panose="020B0604030504040204" pitchFamily="50" charset="-128"/>
                <a:ea typeface="メイリオ" panose="020B0604030504040204" pitchFamily="50" charset="-128"/>
              </a:rPr>
              <a:t>0</a:t>
            </a:r>
            <a:r>
              <a:rPr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rPr>
              <a:t>1</a:t>
            </a:r>
            <a:r>
              <a:rPr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根の重量</a:t>
            </a:r>
            <a:endParaRPr lang="en-US" altLang="ja-JP" sz="2000" dirty="0">
              <a:latin typeface="メイリオ" panose="020B0604030504040204" pitchFamily="50" charset="-128"/>
              <a:ea typeface="メイリオ" panose="020B0604030504040204" pitchFamily="50" charset="-128"/>
            </a:endParaRPr>
          </a:p>
        </p:txBody>
      </p:sp>
      <p:sp>
        <p:nvSpPr>
          <p:cNvPr id="8" name="角丸四角形 7"/>
          <p:cNvSpPr/>
          <p:nvPr/>
        </p:nvSpPr>
        <p:spPr>
          <a:xfrm>
            <a:off x="233248" y="2021278"/>
            <a:ext cx="11474505" cy="902717"/>
          </a:xfrm>
          <a:prstGeom prst="roundRect">
            <a:avLst>
              <a:gd name="adj" fmla="val 29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endParaRPr>
          </a:p>
        </p:txBody>
      </p:sp>
      <p:sp>
        <p:nvSpPr>
          <p:cNvPr id="9" name="正方形/長方形 8"/>
          <p:cNvSpPr/>
          <p:nvPr/>
        </p:nvSpPr>
        <p:spPr>
          <a:xfrm>
            <a:off x="288208" y="2124477"/>
            <a:ext cx="4253384" cy="400110"/>
          </a:xfrm>
          <a:prstGeom prst="rect">
            <a:avLst/>
          </a:prstGeom>
        </p:spPr>
        <p:txBody>
          <a:bodyPr wrap="square">
            <a:spAutoFit/>
          </a:bodyPr>
          <a:lstStyle/>
          <a:p>
            <a:r>
              <a:rPr lang="en-US" altLang="ja-JP" sz="2000" dirty="0">
                <a:solidFill>
                  <a:srgbClr val="00B050"/>
                </a:solidFill>
                <a:latin typeface="メイリオ" panose="020B0604030504040204" pitchFamily="50" charset="-128"/>
                <a:ea typeface="メイリオ" panose="020B0604030504040204" pitchFamily="50" charset="-128"/>
              </a:rPr>
              <a:t>Sim-Cycle</a:t>
            </a:r>
            <a:endParaRPr lang="ja-JP" altLang="en-US" sz="2000" dirty="0">
              <a:solidFill>
                <a:srgbClr val="00B050"/>
              </a:solidFill>
              <a:latin typeface="メイリオ" panose="020B0604030504040204" pitchFamily="50" charset="-128"/>
              <a:ea typeface="メイリオ" panose="020B0604030504040204" pitchFamily="50" charset="-128"/>
            </a:endParaRPr>
          </a:p>
        </p:txBody>
      </p:sp>
      <p:sp>
        <p:nvSpPr>
          <p:cNvPr id="11" name="正方形/長方形 10"/>
          <p:cNvSpPr/>
          <p:nvPr/>
        </p:nvSpPr>
        <p:spPr>
          <a:xfrm>
            <a:off x="1953646" y="2088363"/>
            <a:ext cx="9111312" cy="784830"/>
          </a:xfrm>
          <a:prstGeom prst="rect">
            <a:avLst/>
          </a:prstGeom>
        </p:spPr>
        <p:txBody>
          <a:bodyPr wrap="square">
            <a:spAutoFit/>
          </a:bodyPr>
          <a:lstStyle/>
          <a:p>
            <a:pPr>
              <a:spcAft>
                <a:spcPts val="600"/>
              </a:spcAft>
            </a:pPr>
            <a:r>
              <a:rPr lang="en-US" altLang="ja-JP" sz="2000" dirty="0">
                <a:latin typeface="メイリオ" panose="020B0604030504040204" pitchFamily="50" charset="-128"/>
                <a:ea typeface="メイリオ" panose="020B0604030504040204" pitchFamily="50" charset="-128"/>
              </a:rPr>
              <a:t>1. </a:t>
            </a:r>
            <a:r>
              <a:rPr lang="ja-JP" altLang="en-US" sz="2000" dirty="0">
                <a:latin typeface="メイリオ" panose="020B0604030504040204" pitchFamily="50" charset="-128"/>
                <a:ea typeface="メイリオ" panose="020B0604030504040204" pitchFamily="50" charset="-128"/>
              </a:rPr>
              <a:t>まずは最適葉面積を満たすまで葉群に配分</a:t>
            </a:r>
            <a:endParaRPr lang="en-US" altLang="ja-JP" sz="2000" dirty="0">
              <a:latin typeface="メイリオ" panose="020B0604030504040204" pitchFamily="50" charset="-128"/>
              <a:ea typeface="メイリオ" panose="020B0604030504040204" pitchFamily="50" charset="-128"/>
            </a:endParaRPr>
          </a:p>
          <a:p>
            <a:pPr>
              <a:spcAft>
                <a:spcPts val="600"/>
              </a:spcAft>
            </a:pPr>
            <a:r>
              <a:rPr lang="en-US" altLang="ja-JP" sz="2000" dirty="0">
                <a:latin typeface="メイリオ" panose="020B0604030504040204" pitchFamily="50" charset="-128"/>
                <a:ea typeface="メイリオ" panose="020B0604030504040204" pitchFamily="50" charset="-128"/>
              </a:rPr>
              <a:t>2. </a:t>
            </a:r>
            <a:r>
              <a:rPr lang="ja-JP" altLang="en-US" sz="2000" dirty="0">
                <a:latin typeface="メイリオ" panose="020B0604030504040204" pitchFamily="50" charset="-128"/>
                <a:ea typeface="メイリオ" panose="020B0604030504040204" pitchFamily="50" charset="-128"/>
              </a:rPr>
              <a:t>残存した資源を、</a:t>
            </a:r>
            <a:r>
              <a:rPr lang="en-US" altLang="ja-JP" sz="2000" dirty="0">
                <a:latin typeface="メイリオ" panose="020B0604030504040204" pitchFamily="50" charset="-128"/>
                <a:ea typeface="メイリオ" panose="020B0604030504040204" pitchFamily="50" charset="-128"/>
              </a:rPr>
              <a:t>Biome</a:t>
            </a:r>
            <a:r>
              <a:rPr lang="ja-JP" altLang="en-US" sz="2000" dirty="0">
                <a:latin typeface="メイリオ" panose="020B0604030504040204" pitchFamily="50" charset="-128"/>
                <a:ea typeface="メイリオ" panose="020B0604030504040204" pitchFamily="50" charset="-128"/>
              </a:rPr>
              <a:t>ごとに定められた一定比率で幹と根に配分</a:t>
            </a:r>
          </a:p>
        </p:txBody>
      </p:sp>
      <p:sp>
        <p:nvSpPr>
          <p:cNvPr id="12" name="テキスト ボックス 11"/>
          <p:cNvSpPr txBox="1"/>
          <p:nvPr/>
        </p:nvSpPr>
        <p:spPr>
          <a:xfrm>
            <a:off x="1953646" y="1078420"/>
            <a:ext cx="9663799" cy="707886"/>
          </a:xfrm>
          <a:prstGeom prst="rect">
            <a:avLst/>
          </a:prstGeom>
          <a:noFill/>
        </p:spPr>
        <p:txBody>
          <a:bodyPr wrap="none" rtlCol="0">
            <a:spAutoFit/>
          </a:bodyPr>
          <a:lstStyle/>
          <a:p>
            <a:r>
              <a:rPr kumimoji="1" lang="en-US" altLang="ja-JP" sz="2000" dirty="0">
                <a:latin typeface="メイリオ" panose="020B0604030504040204" pitchFamily="50" charset="-128"/>
                <a:ea typeface="メイリオ" panose="020B0604030504040204" pitchFamily="50" charset="-128"/>
              </a:rPr>
              <a:t>1.</a:t>
            </a:r>
            <a:r>
              <a:rPr kumimoji="1" lang="ja-JP" altLang="en-US" sz="2000" dirty="0">
                <a:latin typeface="メイリオ" panose="020B0604030504040204" pitchFamily="50" charset="-128"/>
                <a:ea typeface="メイリオ" panose="020B0604030504040204" pitchFamily="50" charset="-128"/>
              </a:rPr>
              <a:t> </a:t>
            </a:r>
            <a:r>
              <a:rPr kumimoji="1" lang="en-US" altLang="ja-JP" sz="2000" dirty="0">
                <a:latin typeface="メイリオ" panose="020B0604030504040204" pitchFamily="50" charset="-128"/>
                <a:ea typeface="メイリオ" panose="020B0604030504040204" pitchFamily="50" charset="-128"/>
              </a:rPr>
              <a:t>GPP</a:t>
            </a:r>
            <a:r>
              <a:rPr kumimoji="1" lang="ja-JP" altLang="en-US" sz="2000" dirty="0">
                <a:latin typeface="メイリオ" panose="020B0604030504040204" pitchFamily="50" charset="-128"/>
                <a:ea typeface="メイリオ" panose="020B0604030504040204" pitchFamily="50" charset="-128"/>
              </a:rPr>
              <a:t>から維持呼吸量を引いて</a:t>
            </a:r>
            <a:r>
              <a:rPr kumimoji="1" lang="en-US" altLang="ja-JP" sz="2000" dirty="0">
                <a:latin typeface="メイリオ" panose="020B0604030504040204" pitchFamily="50" charset="-128"/>
                <a:ea typeface="メイリオ" panose="020B0604030504040204" pitchFamily="50" charset="-128"/>
              </a:rPr>
              <a:t>NPP</a:t>
            </a:r>
            <a:r>
              <a:rPr kumimoji="1" lang="ja-JP" altLang="en-US" sz="2000" dirty="0">
                <a:latin typeface="メイリオ" panose="020B0604030504040204" pitchFamily="50" charset="-128"/>
                <a:ea typeface="メイリオ" panose="020B0604030504040204" pitchFamily="50" charset="-128"/>
              </a:rPr>
              <a:t>を求める。この</a:t>
            </a:r>
            <a:r>
              <a:rPr kumimoji="1" lang="en-US" altLang="ja-JP" sz="2000" dirty="0">
                <a:latin typeface="メイリオ" panose="020B0604030504040204" pitchFamily="50" charset="-128"/>
                <a:ea typeface="メイリオ" panose="020B0604030504040204" pitchFamily="50" charset="-128"/>
              </a:rPr>
              <a:t>NPP</a:t>
            </a:r>
            <a:r>
              <a:rPr kumimoji="1" lang="ja-JP" altLang="en-US" sz="2000" dirty="0">
                <a:latin typeface="メイリオ" panose="020B0604030504040204" pitchFamily="50" charset="-128"/>
                <a:ea typeface="メイリオ" panose="020B0604030504040204" pitchFamily="50" charset="-128"/>
              </a:rPr>
              <a:t>を様々な用途に配分する</a:t>
            </a:r>
            <a:endParaRPr kumimoji="1" lang="en-US" altLang="ja-JP" sz="2000" dirty="0">
              <a:latin typeface="メイリオ" panose="020B0604030504040204" pitchFamily="50" charset="-128"/>
              <a:ea typeface="メイリオ" panose="020B0604030504040204" pitchFamily="50" charset="-128"/>
            </a:endParaRPr>
          </a:p>
          <a:p>
            <a:r>
              <a:rPr kumimoji="1" lang="en-US" altLang="ja-JP" sz="2000" dirty="0">
                <a:latin typeface="メイリオ" panose="020B0604030504040204" pitchFamily="50" charset="-128"/>
                <a:ea typeface="メイリオ" panose="020B0604030504040204" pitchFamily="50" charset="-128"/>
              </a:rPr>
              <a:t>2. </a:t>
            </a:r>
            <a:r>
              <a:rPr kumimoji="1" lang="ja-JP" altLang="en-US" sz="2000" dirty="0">
                <a:latin typeface="メイリオ" panose="020B0604030504040204" pitchFamily="50" charset="-128"/>
                <a:ea typeface="メイリオ" panose="020B0604030504040204" pitchFamily="50" charset="-128"/>
              </a:rPr>
              <a:t>繁殖・根浸出物・</a:t>
            </a:r>
            <a:r>
              <a:rPr kumimoji="1" lang="en-US" altLang="ja-JP" sz="2000" dirty="0">
                <a:latin typeface="メイリオ" panose="020B0604030504040204" pitchFamily="50" charset="-128"/>
                <a:ea typeface="メイリオ" panose="020B0604030504040204" pitchFamily="50" charset="-128"/>
              </a:rPr>
              <a:t>BVOC</a:t>
            </a:r>
            <a:r>
              <a:rPr kumimoji="1" lang="ja-JP" altLang="en-US" sz="2000" dirty="0">
                <a:latin typeface="メイリオ" panose="020B0604030504040204" pitchFamily="50" charset="-128"/>
                <a:ea typeface="メイリオ" panose="020B0604030504040204" pitchFamily="50" charset="-128"/>
              </a:rPr>
              <a:t>等で、まず</a:t>
            </a:r>
            <a:r>
              <a:rPr kumimoji="1" lang="en-US" altLang="ja-JP" sz="2000" dirty="0">
                <a:latin typeface="メイリオ" panose="020B0604030504040204" pitchFamily="50" charset="-128"/>
                <a:ea typeface="メイリオ" panose="020B0604030504040204" pitchFamily="50" charset="-128"/>
              </a:rPr>
              <a:t>NPP</a:t>
            </a:r>
            <a:r>
              <a:rPr kumimoji="1" lang="ja-JP" altLang="en-US" sz="2000" dirty="0">
                <a:latin typeface="メイリオ" panose="020B0604030504040204" pitchFamily="50" charset="-128"/>
                <a:ea typeface="メイリオ" panose="020B0604030504040204" pitchFamily="50" charset="-128"/>
              </a:rPr>
              <a:t>の</a:t>
            </a:r>
            <a:r>
              <a:rPr kumimoji="1" lang="en-US" altLang="ja-JP" sz="2000" dirty="0">
                <a:latin typeface="メイリオ" panose="020B0604030504040204" pitchFamily="50" charset="-128"/>
                <a:ea typeface="メイリオ" panose="020B0604030504040204" pitchFamily="50" charset="-128"/>
              </a:rPr>
              <a:t>5</a:t>
            </a:r>
            <a:r>
              <a:rPr kumimoji="1" lang="ja-JP" altLang="en-US" sz="2000" dirty="0">
                <a:latin typeface="メイリオ" panose="020B0604030504040204" pitchFamily="50" charset="-128"/>
                <a:ea typeface="メイリオ" panose="020B0604030504040204" pitchFamily="50" charset="-128"/>
              </a:rPr>
              <a:t>％ほどを天引きするモデルもある。</a:t>
            </a:r>
          </a:p>
        </p:txBody>
      </p:sp>
      <p:sp>
        <p:nvSpPr>
          <p:cNvPr id="13" name="正方形/長方形 12"/>
          <p:cNvSpPr/>
          <p:nvPr/>
        </p:nvSpPr>
        <p:spPr>
          <a:xfrm>
            <a:off x="233248" y="1081244"/>
            <a:ext cx="4253384" cy="707886"/>
          </a:xfrm>
          <a:prstGeom prst="rect">
            <a:avLst/>
          </a:prstGeom>
        </p:spPr>
        <p:txBody>
          <a:bodyPr wrap="square">
            <a:spAutoFit/>
          </a:bodyPr>
          <a:lstStyle/>
          <a:p>
            <a:r>
              <a:rPr lang="ja-JP" altLang="en-US" sz="2000" dirty="0">
                <a:solidFill>
                  <a:srgbClr val="00B050"/>
                </a:solidFill>
                <a:latin typeface="メイリオ" panose="020B0604030504040204" pitchFamily="50" charset="-128"/>
                <a:ea typeface="メイリオ" panose="020B0604030504040204" pitchFamily="50" charset="-128"/>
              </a:rPr>
              <a:t>全モデル共通</a:t>
            </a:r>
            <a:endParaRPr lang="en-US" altLang="ja-JP" sz="2000" dirty="0">
              <a:solidFill>
                <a:srgbClr val="00B050"/>
              </a:solidFill>
              <a:latin typeface="メイリオ" panose="020B0604030504040204" pitchFamily="50" charset="-128"/>
              <a:ea typeface="メイリオ" panose="020B0604030504040204" pitchFamily="50" charset="-128"/>
            </a:endParaRPr>
          </a:p>
          <a:p>
            <a:r>
              <a:rPr lang="ja-JP" altLang="en-US" sz="2000" dirty="0">
                <a:solidFill>
                  <a:srgbClr val="00B050"/>
                </a:solidFill>
                <a:latin typeface="メイリオ" panose="020B0604030504040204" pitchFamily="50" charset="-128"/>
                <a:ea typeface="メイリオ" panose="020B0604030504040204" pitchFamily="50" charset="-128"/>
              </a:rPr>
              <a:t>の最初の手順</a:t>
            </a:r>
          </a:p>
        </p:txBody>
      </p:sp>
      <p:sp>
        <p:nvSpPr>
          <p:cNvPr id="14" name="正方形/長方形 13"/>
          <p:cNvSpPr/>
          <p:nvPr/>
        </p:nvSpPr>
        <p:spPr>
          <a:xfrm>
            <a:off x="1645919" y="5858449"/>
            <a:ext cx="9288545" cy="769441"/>
          </a:xfrm>
          <a:prstGeom prst="rect">
            <a:avLst/>
          </a:prstGeom>
          <a:solidFill>
            <a:srgbClr val="FFFF99"/>
          </a:solidFill>
        </p:spPr>
        <p:txBody>
          <a:bodyPr wrap="square">
            <a:spAutoFit/>
          </a:bodyPr>
          <a:lstStyle/>
          <a:p>
            <a:r>
              <a:rPr lang="ja-JP" altLang="en-US" sz="2200" dirty="0">
                <a:latin typeface="メイリオ" panose="020B0604030504040204" pitchFamily="50" charset="-128"/>
                <a:ea typeface="メイリオ" panose="020B0604030504040204" pitchFamily="50" charset="-128"/>
              </a:rPr>
              <a:t>植生構造の扱い方、モデルの狙い、さらにはモデル開発者の主観などが入りやすい部分。良く言えば、植生モデルの個性が最も出やすい部分。</a:t>
            </a:r>
          </a:p>
        </p:txBody>
      </p:sp>
      <p:sp>
        <p:nvSpPr>
          <p:cNvPr id="15" name="正方形/長方形 14"/>
          <p:cNvSpPr/>
          <p:nvPr/>
        </p:nvSpPr>
        <p:spPr>
          <a:xfrm>
            <a:off x="1938291" y="4593090"/>
            <a:ext cx="9816534" cy="1015663"/>
          </a:xfrm>
          <a:prstGeom prst="rect">
            <a:avLst/>
          </a:prstGeom>
        </p:spPr>
        <p:txBody>
          <a:bodyPr wrap="square">
            <a:spAutoFit/>
          </a:bodyPr>
          <a:lstStyle/>
          <a:p>
            <a:pPr>
              <a:spcAft>
                <a:spcPts val="600"/>
              </a:spcAft>
            </a:pPr>
            <a:r>
              <a:rPr lang="en-US" altLang="ja-JP" sz="2000" dirty="0">
                <a:latin typeface="メイリオ" panose="020B0604030504040204" pitchFamily="50" charset="-128"/>
                <a:ea typeface="メイリオ" panose="020B0604030504040204" pitchFamily="50" charset="-128"/>
              </a:rPr>
              <a:t>LPJ-DGVM</a:t>
            </a:r>
            <a:r>
              <a:rPr lang="ja-JP" altLang="en-US" sz="2000" dirty="0">
                <a:latin typeface="メイリオ" panose="020B0604030504040204" pitchFamily="50" charset="-128"/>
                <a:ea typeface="メイリオ" panose="020B0604030504040204" pitchFamily="50" charset="-128"/>
              </a:rPr>
              <a:t>のアロケーションの扱いに、最適葉量を考慮するスキーム、貯蔵資源を扱うスキーム、所与の空間制約下において実現可能な樹形の制約、等を追加している。個々の木本が、与えられた条件の下でオートマトン的に「賢く」振る舞う。</a:t>
            </a:r>
          </a:p>
        </p:txBody>
      </p:sp>
      <p:sp>
        <p:nvSpPr>
          <p:cNvPr id="18" name="正方形/長方形 17"/>
          <p:cNvSpPr/>
          <p:nvPr/>
        </p:nvSpPr>
        <p:spPr>
          <a:xfrm>
            <a:off x="280320" y="4558685"/>
            <a:ext cx="4253384" cy="400110"/>
          </a:xfrm>
          <a:prstGeom prst="rect">
            <a:avLst/>
          </a:prstGeom>
        </p:spPr>
        <p:txBody>
          <a:bodyPr wrap="square">
            <a:spAutoFit/>
          </a:bodyPr>
          <a:lstStyle/>
          <a:p>
            <a:r>
              <a:rPr lang="en-US" altLang="ja-JP" sz="2000" dirty="0">
                <a:solidFill>
                  <a:srgbClr val="00B050"/>
                </a:solidFill>
                <a:latin typeface="メイリオ" panose="020B0604030504040204" pitchFamily="50" charset="-128"/>
                <a:ea typeface="メイリオ" panose="020B0604030504040204" pitchFamily="50" charset="-128"/>
              </a:rPr>
              <a:t>SEIB-DGVM</a:t>
            </a:r>
            <a:endParaRPr lang="ja-JP" altLang="en-US" sz="2000" dirty="0">
              <a:solidFill>
                <a:srgbClr val="00B05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4412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7085221" y="660286"/>
            <a:ext cx="4773322" cy="39706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Rectangle 12"/>
          <p:cNvSpPr>
            <a:spLocks noChangeArrowheads="1"/>
          </p:cNvSpPr>
          <p:nvPr/>
        </p:nvSpPr>
        <p:spPr bwMode="auto">
          <a:xfrm>
            <a:off x="7878022" y="167843"/>
            <a:ext cx="3016212" cy="492443"/>
          </a:xfrm>
          <a:prstGeom prst="rect">
            <a:avLst/>
          </a:prstGeom>
          <a:noFill/>
          <a:ln w="38100">
            <a:noFill/>
            <a:miter lim="800000"/>
            <a:headEnd/>
            <a:tailEnd type="none" w="lg" len="lg"/>
          </a:ln>
        </p:spPr>
        <p:txBody>
          <a:bodyPr wrap="square">
            <a:spAutoFit/>
          </a:bodyPr>
          <a:lstStyle/>
          <a:p>
            <a:pPr algn="ctr"/>
            <a:r>
              <a:rPr lang="ja-JP" altLang="en-US" sz="2600" b="1" dirty="0">
                <a:solidFill>
                  <a:srgbClr val="0070C0"/>
                </a:solidFill>
                <a:latin typeface="+mn-ea"/>
              </a:rPr>
              <a:t>コンテンツ</a:t>
            </a:r>
          </a:p>
        </p:txBody>
      </p:sp>
      <p:sp>
        <p:nvSpPr>
          <p:cNvPr id="24" name="Text Box 51"/>
          <p:cNvSpPr txBox="1">
            <a:spLocks noChangeArrowheads="1"/>
          </p:cNvSpPr>
          <p:nvPr/>
        </p:nvSpPr>
        <p:spPr bwMode="auto">
          <a:xfrm>
            <a:off x="406038" y="4575906"/>
            <a:ext cx="5689962" cy="1107996"/>
          </a:xfrm>
          <a:prstGeom prst="rect">
            <a:avLst/>
          </a:prstGeom>
          <a:solidFill>
            <a:schemeClr val="accent2">
              <a:lumMod val="20000"/>
              <a:lumOff val="80000"/>
            </a:schemeClr>
          </a:solidFill>
          <a:ln>
            <a:solidFill>
              <a:srgbClr val="C00000"/>
            </a:solidFill>
          </a:ln>
        </p:spPr>
        <p:txBody>
          <a:bodyPr wrap="squar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2200" dirty="0">
                <a:latin typeface="+mn-ea"/>
                <a:ea typeface="+mn-ea"/>
              </a:rPr>
              <a:t>GPP</a:t>
            </a:r>
            <a:r>
              <a:rPr lang="en-US" altLang="ja-JP" sz="2200" baseline="30000" dirty="0">
                <a:latin typeface="+mn-ea"/>
                <a:ea typeface="+mn-ea"/>
              </a:rPr>
              <a:t> †</a:t>
            </a:r>
            <a:r>
              <a:rPr lang="en-US" altLang="ja-JP" sz="2200" dirty="0">
                <a:latin typeface="+mn-ea"/>
                <a:ea typeface="+mn-ea"/>
              </a:rPr>
              <a:t> = NPP + Rr</a:t>
            </a:r>
          </a:p>
          <a:p>
            <a:pPr eaLnBrk="1" hangingPunct="1"/>
            <a:r>
              <a:rPr lang="en-US" altLang="ja-JP" sz="2200" dirty="0">
                <a:latin typeface="+mn-ea"/>
                <a:ea typeface="+mn-ea"/>
              </a:rPr>
              <a:t>NPP</a:t>
            </a:r>
            <a:r>
              <a:rPr lang="en-US" altLang="ja-JP" sz="2200" baseline="30000" dirty="0">
                <a:latin typeface="+mn-ea"/>
                <a:ea typeface="+mn-ea"/>
              </a:rPr>
              <a:t> ‡</a:t>
            </a:r>
            <a:r>
              <a:rPr lang="en-US" altLang="ja-JP" sz="2200" dirty="0">
                <a:latin typeface="+mn-ea"/>
                <a:ea typeface="+mn-ea"/>
              </a:rPr>
              <a:t> = ΔY + ΔG + ΔL</a:t>
            </a:r>
          </a:p>
          <a:p>
            <a:pPr eaLnBrk="1" hangingPunct="1"/>
            <a:r>
              <a:rPr lang="en-US" altLang="ja-JP" sz="2200" dirty="0">
                <a:latin typeface="+mn-ea"/>
                <a:ea typeface="+mn-ea"/>
              </a:rPr>
              <a:t>NEP</a:t>
            </a:r>
            <a:r>
              <a:rPr lang="en-US" altLang="ja-JP" sz="2200" baseline="30000" dirty="0">
                <a:latin typeface="+mn-ea"/>
                <a:ea typeface="+mn-ea"/>
              </a:rPr>
              <a:t> ¶</a:t>
            </a:r>
            <a:r>
              <a:rPr lang="en-US" altLang="ja-JP" sz="2200" dirty="0">
                <a:latin typeface="+mn-ea"/>
                <a:ea typeface="+mn-ea"/>
              </a:rPr>
              <a:t> = GPP – Ra – Rh = </a:t>
            </a:r>
            <a:r>
              <a:rPr lang="en-US" altLang="ja-JP" sz="2200" dirty="0" err="1">
                <a:latin typeface="+mn-ea"/>
                <a:ea typeface="+mn-ea"/>
              </a:rPr>
              <a:t>ΔBiomass</a:t>
            </a:r>
            <a:r>
              <a:rPr lang="en-US" altLang="ja-JP" sz="2200" dirty="0">
                <a:latin typeface="+mn-ea"/>
                <a:ea typeface="+mn-ea"/>
              </a:rPr>
              <a:t> + ΔSOM</a:t>
            </a:r>
          </a:p>
        </p:txBody>
      </p:sp>
      <p:sp>
        <p:nvSpPr>
          <p:cNvPr id="41" name="角丸四角形 40"/>
          <p:cNvSpPr/>
          <p:nvPr/>
        </p:nvSpPr>
        <p:spPr>
          <a:xfrm>
            <a:off x="406038" y="831490"/>
            <a:ext cx="6552729" cy="3600400"/>
          </a:xfrm>
          <a:prstGeom prst="roundRect">
            <a:avLst>
              <a:gd name="adj" fmla="val 609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 name="正方形/長方形 5"/>
          <p:cNvSpPr/>
          <p:nvPr/>
        </p:nvSpPr>
        <p:spPr>
          <a:xfrm>
            <a:off x="510143" y="1003469"/>
            <a:ext cx="1728193" cy="4242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7030A0"/>
                </a:solidFill>
                <a:latin typeface="+mn-ea"/>
              </a:rPr>
              <a:t>CO</a:t>
            </a:r>
            <a:r>
              <a:rPr kumimoji="1" lang="en-US" altLang="ja-JP" baseline="-25000" dirty="0">
                <a:solidFill>
                  <a:srgbClr val="7030A0"/>
                </a:solidFill>
                <a:latin typeface="+mn-ea"/>
              </a:rPr>
              <a:t>2 </a:t>
            </a:r>
            <a:r>
              <a:rPr lang="en-US" altLang="ja-JP" dirty="0">
                <a:solidFill>
                  <a:srgbClr val="7030A0"/>
                </a:solidFill>
                <a:latin typeface="+mn-ea"/>
              </a:rPr>
              <a:t>emission</a:t>
            </a:r>
            <a:endParaRPr kumimoji="1" lang="ja-JP" altLang="en-US" dirty="0">
              <a:solidFill>
                <a:srgbClr val="7030A0"/>
              </a:solidFill>
              <a:latin typeface="+mn-ea"/>
            </a:endParaRPr>
          </a:p>
        </p:txBody>
      </p:sp>
      <p:sp>
        <p:nvSpPr>
          <p:cNvPr id="7" name="正方形/長方形 6"/>
          <p:cNvSpPr/>
          <p:nvPr/>
        </p:nvSpPr>
        <p:spPr>
          <a:xfrm>
            <a:off x="2484233" y="1003469"/>
            <a:ext cx="1594213" cy="4434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00B050"/>
                </a:solidFill>
                <a:latin typeface="+mn-ea"/>
              </a:rPr>
              <a:t>CO</a:t>
            </a:r>
            <a:r>
              <a:rPr kumimoji="1" lang="en-US" altLang="ja-JP" baseline="-25000" dirty="0">
                <a:solidFill>
                  <a:srgbClr val="00B050"/>
                </a:solidFill>
                <a:latin typeface="+mn-ea"/>
              </a:rPr>
              <a:t>2</a:t>
            </a:r>
            <a:r>
              <a:rPr kumimoji="1" lang="en-US" altLang="ja-JP" dirty="0">
                <a:solidFill>
                  <a:srgbClr val="00B050"/>
                </a:solidFill>
                <a:latin typeface="+mn-ea"/>
              </a:rPr>
              <a:t> </a:t>
            </a:r>
            <a:r>
              <a:rPr lang="en-US" altLang="ja-JP" dirty="0">
                <a:solidFill>
                  <a:srgbClr val="00B050"/>
                </a:solidFill>
                <a:latin typeface="+mn-ea"/>
              </a:rPr>
              <a:t>Uptake</a:t>
            </a:r>
            <a:endParaRPr kumimoji="1" lang="ja-JP" altLang="en-US" dirty="0">
              <a:solidFill>
                <a:srgbClr val="00B050"/>
              </a:solidFill>
              <a:latin typeface="+mn-ea"/>
            </a:endParaRPr>
          </a:p>
        </p:txBody>
      </p:sp>
      <p:sp>
        <p:nvSpPr>
          <p:cNvPr id="12" name="テキスト ボックス 11"/>
          <p:cNvSpPr txBox="1"/>
          <p:nvPr/>
        </p:nvSpPr>
        <p:spPr>
          <a:xfrm>
            <a:off x="4294470" y="2289188"/>
            <a:ext cx="1765227" cy="307777"/>
          </a:xfrm>
          <a:prstGeom prst="rect">
            <a:avLst/>
          </a:prstGeom>
          <a:noFill/>
        </p:spPr>
        <p:txBody>
          <a:bodyPr wrap="none" rtlCol="0">
            <a:spAutoFit/>
          </a:bodyPr>
          <a:lstStyle/>
          <a:p>
            <a:r>
              <a:rPr lang="en-US" altLang="ja-JP" sz="1400" b="1" dirty="0">
                <a:solidFill>
                  <a:srgbClr val="00B050"/>
                </a:solidFill>
                <a:latin typeface="+mn-ea"/>
              </a:rPr>
              <a:t>ΔY</a:t>
            </a:r>
            <a:r>
              <a:rPr lang="en-US" altLang="ja-JP" sz="1400" dirty="0">
                <a:solidFill>
                  <a:srgbClr val="00B050"/>
                </a:solidFill>
                <a:latin typeface="+mn-ea"/>
              </a:rPr>
              <a:t>: Growth biomass</a:t>
            </a:r>
            <a:endParaRPr kumimoji="1" lang="ja-JP" altLang="en-US" sz="1400" dirty="0">
              <a:solidFill>
                <a:srgbClr val="00B050"/>
              </a:solidFill>
              <a:latin typeface="+mn-ea"/>
            </a:endParaRPr>
          </a:p>
        </p:txBody>
      </p:sp>
      <p:sp>
        <p:nvSpPr>
          <p:cNvPr id="13" name="テキスト ボックス 12"/>
          <p:cNvSpPr txBox="1"/>
          <p:nvPr/>
        </p:nvSpPr>
        <p:spPr>
          <a:xfrm>
            <a:off x="4294469" y="2660837"/>
            <a:ext cx="1766830" cy="307777"/>
          </a:xfrm>
          <a:prstGeom prst="rect">
            <a:avLst/>
          </a:prstGeom>
          <a:noFill/>
        </p:spPr>
        <p:txBody>
          <a:bodyPr wrap="none" rtlCol="0">
            <a:spAutoFit/>
          </a:bodyPr>
          <a:lstStyle/>
          <a:p>
            <a:r>
              <a:rPr lang="en-US" altLang="ja-JP" sz="1400" b="1" dirty="0">
                <a:solidFill>
                  <a:srgbClr val="00B050"/>
                </a:solidFill>
                <a:latin typeface="+mn-ea"/>
              </a:rPr>
              <a:t>ΔG</a:t>
            </a:r>
            <a:r>
              <a:rPr lang="en-US" altLang="ja-JP" sz="1400" dirty="0">
                <a:solidFill>
                  <a:srgbClr val="00B050"/>
                </a:solidFill>
                <a:latin typeface="+mn-ea"/>
              </a:rPr>
              <a:t>: Grazed biomass</a:t>
            </a:r>
            <a:endParaRPr kumimoji="1" lang="ja-JP" altLang="en-US" sz="1400" dirty="0">
              <a:solidFill>
                <a:srgbClr val="00B050"/>
              </a:solidFill>
              <a:latin typeface="+mn-ea"/>
            </a:endParaRPr>
          </a:p>
        </p:txBody>
      </p:sp>
      <p:sp>
        <p:nvSpPr>
          <p:cNvPr id="14" name="テキスト ボックス 13"/>
          <p:cNvSpPr txBox="1"/>
          <p:nvPr/>
        </p:nvSpPr>
        <p:spPr>
          <a:xfrm>
            <a:off x="4294469" y="3032486"/>
            <a:ext cx="1236236" cy="307777"/>
          </a:xfrm>
          <a:prstGeom prst="rect">
            <a:avLst/>
          </a:prstGeom>
          <a:noFill/>
        </p:spPr>
        <p:txBody>
          <a:bodyPr wrap="none" rtlCol="0">
            <a:spAutoFit/>
          </a:bodyPr>
          <a:lstStyle/>
          <a:p>
            <a:r>
              <a:rPr lang="en-US" altLang="ja-JP" sz="1400" b="1" dirty="0">
                <a:solidFill>
                  <a:srgbClr val="00B050"/>
                </a:solidFill>
                <a:latin typeface="+mn-ea"/>
              </a:rPr>
              <a:t>ΔL</a:t>
            </a:r>
            <a:r>
              <a:rPr lang="en-US" altLang="ja-JP" sz="1400" dirty="0">
                <a:solidFill>
                  <a:srgbClr val="00B050"/>
                </a:solidFill>
                <a:latin typeface="+mn-ea"/>
              </a:rPr>
              <a:t>: Litter fall</a:t>
            </a:r>
            <a:endParaRPr kumimoji="1" lang="ja-JP" altLang="en-US" sz="1400" dirty="0">
              <a:solidFill>
                <a:srgbClr val="00B050"/>
              </a:solidFill>
              <a:latin typeface="+mn-ea"/>
            </a:endParaRPr>
          </a:p>
        </p:txBody>
      </p:sp>
      <p:sp>
        <p:nvSpPr>
          <p:cNvPr id="19" name="右中かっこ 18"/>
          <p:cNvSpPr/>
          <p:nvPr/>
        </p:nvSpPr>
        <p:spPr>
          <a:xfrm>
            <a:off x="6245463" y="2218788"/>
            <a:ext cx="216024" cy="995964"/>
          </a:xfrm>
          <a:prstGeom prst="rightBrace">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20" name="テキスト ボックス 19"/>
          <p:cNvSpPr txBox="1"/>
          <p:nvPr/>
        </p:nvSpPr>
        <p:spPr>
          <a:xfrm rot="16200000">
            <a:off x="6180646" y="2563587"/>
            <a:ext cx="864098" cy="338554"/>
          </a:xfrm>
          <a:prstGeom prst="rect">
            <a:avLst/>
          </a:prstGeom>
          <a:noFill/>
        </p:spPr>
        <p:txBody>
          <a:bodyPr wrap="square" rtlCol="0">
            <a:spAutoFit/>
          </a:bodyPr>
          <a:lstStyle/>
          <a:p>
            <a:pPr algn="ctr"/>
            <a:r>
              <a:rPr lang="en-US" altLang="ja-JP" sz="1600" dirty="0">
                <a:solidFill>
                  <a:srgbClr val="00B050"/>
                </a:solidFill>
                <a:latin typeface="+mn-ea"/>
              </a:rPr>
              <a:t>NPP</a:t>
            </a:r>
          </a:p>
        </p:txBody>
      </p:sp>
      <mc:AlternateContent xmlns:mc="http://schemas.openxmlformats.org/markup-compatibility/2006">
        <mc:Choice xmlns:a14="http://schemas.microsoft.com/office/drawing/2010/main" Requires="a14">
          <p:sp>
            <p:nvSpPr>
              <p:cNvPr id="43" name="正方形/長方形 42"/>
              <p:cNvSpPr/>
              <p:nvPr/>
            </p:nvSpPr>
            <p:spPr>
              <a:xfrm>
                <a:off x="348785" y="5751179"/>
                <a:ext cx="5724826" cy="830997"/>
              </a:xfrm>
              <a:prstGeom prst="rect">
                <a:avLst/>
              </a:prstGeom>
            </p:spPr>
            <p:txBody>
              <a:bodyPr wrap="square">
                <a:spAutoFit/>
              </a:bodyPr>
              <a:lstStyle/>
              <a:p>
                <a:r>
                  <a:rPr lang="en-US" altLang="ja-JP" sz="1600" baseline="30000" dirty="0">
                    <a:latin typeface="+mn-ea"/>
                  </a:rPr>
                  <a:t>†</a:t>
                </a:r>
                <a:r>
                  <a:rPr lang="en-US" altLang="ja-JP" sz="1600" dirty="0">
                    <a:latin typeface="+mn-ea"/>
                  </a:rPr>
                  <a:t> Gross Primary Production</a:t>
                </a:r>
              </a:p>
              <a:p>
                <a:r>
                  <a:rPr lang="en-US" altLang="ja-JP" sz="1600" baseline="30000" dirty="0">
                    <a:latin typeface="+mn-ea"/>
                  </a:rPr>
                  <a:t>‡</a:t>
                </a:r>
                <a:r>
                  <a:rPr lang="en-US" altLang="ja-JP" sz="1600" dirty="0">
                    <a:latin typeface="+mn-ea"/>
                  </a:rPr>
                  <a:t> Net Primary Production</a:t>
                </a:r>
              </a:p>
              <a:p>
                <a:r>
                  <a:rPr lang="en-US" altLang="ja-JP" sz="1600" baseline="30000" dirty="0">
                    <a:latin typeface="+mn-ea"/>
                  </a:rPr>
                  <a:t>¶</a:t>
                </a:r>
                <a:r>
                  <a:rPr lang="en-US" altLang="ja-JP" sz="1600" dirty="0">
                    <a:latin typeface="+mn-ea"/>
                  </a:rPr>
                  <a:t> Net Ecosystem Production (</a:t>
                </a:r>
                <a14:m>
                  <m:oMath xmlns:m="http://schemas.openxmlformats.org/officeDocument/2006/math">
                    <m:r>
                      <a:rPr lang="en-US" altLang="ja-JP" sz="1600" i="1">
                        <a:latin typeface="Cambria Math" panose="02040503050406030204" pitchFamily="18" charset="0"/>
                      </a:rPr>
                      <m:t>≡−</m:t>
                    </m:r>
                  </m:oMath>
                </a14:m>
                <a:r>
                  <a:rPr lang="en-US" altLang="ja-JP" sz="1600" dirty="0">
                    <a:latin typeface="+mn-ea"/>
                  </a:rPr>
                  <a:t>Net Ecosystem Exchange)</a:t>
                </a:r>
              </a:p>
            </p:txBody>
          </p:sp>
        </mc:Choice>
        <mc:Fallback>
          <p:sp>
            <p:nvSpPr>
              <p:cNvPr id="43" name="正方形/長方形 42"/>
              <p:cNvSpPr>
                <a:spLocks noRot="1" noChangeAspect="1" noMove="1" noResize="1" noEditPoints="1" noAdjustHandles="1" noChangeArrowheads="1" noChangeShapeType="1" noTextEdit="1"/>
              </p:cNvSpPr>
              <p:nvPr/>
            </p:nvSpPr>
            <p:spPr>
              <a:xfrm>
                <a:off x="348785" y="5751179"/>
                <a:ext cx="5724826" cy="830997"/>
              </a:xfrm>
              <a:prstGeom prst="rect">
                <a:avLst/>
              </a:prstGeom>
              <a:blipFill>
                <a:blip r:embed="rId3"/>
                <a:stretch>
                  <a:fillRect t="-2190" b="-7299"/>
                </a:stretch>
              </a:blipFill>
            </p:spPr>
            <p:txBody>
              <a:bodyPr/>
              <a:lstStyle/>
              <a:p>
                <a:r>
                  <a:rPr lang="ja-JP" altLang="en-US">
                    <a:noFill/>
                  </a:rPr>
                  <a:t> </a:t>
                </a:r>
              </a:p>
            </p:txBody>
          </p:sp>
        </mc:Fallback>
      </mc:AlternateContent>
      <p:pic>
        <p:nvPicPr>
          <p:cNvPr id="45" name="図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5574" y="1908316"/>
            <a:ext cx="1461657" cy="1882775"/>
          </a:xfrm>
          <a:prstGeom prst="rect">
            <a:avLst/>
          </a:prstGeom>
        </p:spPr>
      </p:pic>
      <p:sp>
        <p:nvSpPr>
          <p:cNvPr id="10" name="テキスト ボックス 9"/>
          <p:cNvSpPr txBox="1"/>
          <p:nvPr/>
        </p:nvSpPr>
        <p:spPr>
          <a:xfrm>
            <a:off x="724780" y="3838651"/>
            <a:ext cx="1513556" cy="523220"/>
          </a:xfrm>
          <a:prstGeom prst="rect">
            <a:avLst/>
          </a:prstGeom>
          <a:noFill/>
        </p:spPr>
        <p:txBody>
          <a:bodyPr wrap="none" rtlCol="0">
            <a:spAutoFit/>
          </a:bodyPr>
          <a:lstStyle/>
          <a:p>
            <a:pPr algn="r"/>
            <a:r>
              <a:rPr kumimoji="1" lang="en-US" altLang="ja-JP" sz="1400" b="1" dirty="0">
                <a:solidFill>
                  <a:srgbClr val="7030A0"/>
                </a:solidFill>
                <a:latin typeface="+mn-ea"/>
              </a:rPr>
              <a:t>Rh</a:t>
            </a:r>
            <a:r>
              <a:rPr kumimoji="1" lang="en-US" altLang="ja-JP" sz="1400" dirty="0">
                <a:solidFill>
                  <a:srgbClr val="7030A0"/>
                </a:solidFill>
                <a:latin typeface="+mn-ea"/>
              </a:rPr>
              <a:t>: Heterotrophic</a:t>
            </a:r>
          </a:p>
          <a:p>
            <a:pPr algn="r"/>
            <a:r>
              <a:rPr kumimoji="1" lang="en-US" altLang="ja-JP" sz="1400" dirty="0">
                <a:solidFill>
                  <a:srgbClr val="7030A0"/>
                </a:solidFill>
                <a:latin typeface="+mn-ea"/>
              </a:rPr>
              <a:t>Respiration</a:t>
            </a:r>
            <a:endParaRPr kumimoji="1" lang="ja-JP" altLang="en-US" sz="1400" dirty="0">
              <a:solidFill>
                <a:srgbClr val="7030A0"/>
              </a:solidFill>
              <a:latin typeface="+mn-ea"/>
            </a:endParaRPr>
          </a:p>
        </p:txBody>
      </p:sp>
      <p:sp>
        <p:nvSpPr>
          <p:cNvPr id="18" name="テキスト ボックス 17"/>
          <p:cNvSpPr txBox="1"/>
          <p:nvPr/>
        </p:nvSpPr>
        <p:spPr>
          <a:xfrm>
            <a:off x="3394764" y="1551570"/>
            <a:ext cx="2577950" cy="338554"/>
          </a:xfrm>
          <a:prstGeom prst="rect">
            <a:avLst/>
          </a:prstGeom>
          <a:noFill/>
        </p:spPr>
        <p:txBody>
          <a:bodyPr wrap="none" rtlCol="0">
            <a:spAutoFit/>
          </a:bodyPr>
          <a:lstStyle/>
          <a:p>
            <a:r>
              <a:rPr lang="en-US" altLang="ja-JP" sz="1600" dirty="0">
                <a:solidFill>
                  <a:srgbClr val="00B050"/>
                </a:solidFill>
                <a:latin typeface="+mn-ea"/>
              </a:rPr>
              <a:t>GPP </a:t>
            </a:r>
            <a:r>
              <a:rPr lang="en-US" altLang="ja-JP" sz="1050" dirty="0">
                <a:solidFill>
                  <a:srgbClr val="00B050"/>
                </a:solidFill>
                <a:latin typeface="+mn-ea"/>
              </a:rPr>
              <a:t>(Total Photosynthesis Production)</a:t>
            </a:r>
            <a:endParaRPr kumimoji="1" lang="ja-JP" altLang="en-US" sz="1050" dirty="0">
              <a:solidFill>
                <a:srgbClr val="00B050"/>
              </a:solidFill>
              <a:latin typeface="+mn-ea"/>
            </a:endParaRPr>
          </a:p>
        </p:txBody>
      </p:sp>
      <p:grpSp>
        <p:nvGrpSpPr>
          <p:cNvPr id="32" name="グループ化 31"/>
          <p:cNvGrpSpPr/>
          <p:nvPr/>
        </p:nvGrpSpPr>
        <p:grpSpPr>
          <a:xfrm>
            <a:off x="846193" y="1482087"/>
            <a:ext cx="1392145" cy="2381612"/>
            <a:chOff x="1112521" y="2343532"/>
            <a:chExt cx="1392145" cy="2381612"/>
          </a:xfrm>
        </p:grpSpPr>
        <p:sp>
          <p:nvSpPr>
            <p:cNvPr id="27" name="上矢印 26"/>
            <p:cNvSpPr/>
            <p:nvPr/>
          </p:nvSpPr>
          <p:spPr>
            <a:xfrm>
              <a:off x="1112521" y="2343532"/>
              <a:ext cx="685800" cy="1025950"/>
            </a:xfrm>
            <a:prstGeom prst="up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8" name="曲折矢印 27"/>
            <p:cNvSpPr/>
            <p:nvPr/>
          </p:nvSpPr>
          <p:spPr>
            <a:xfrm rot="16200000">
              <a:off x="1666973" y="3010406"/>
              <a:ext cx="650895" cy="1024491"/>
            </a:xfrm>
            <a:prstGeom prst="bentArrow">
              <a:avLst>
                <a:gd name="adj1" fmla="val 24646"/>
                <a:gd name="adj2" fmla="val 11226"/>
                <a:gd name="adj3" fmla="val 0"/>
                <a:gd name="adj4" fmla="val 4375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n-ea"/>
              </a:endParaRPr>
            </a:p>
          </p:txBody>
        </p:sp>
        <p:sp>
          <p:nvSpPr>
            <p:cNvPr id="29" name="曲折矢印 28"/>
            <p:cNvSpPr/>
            <p:nvPr/>
          </p:nvSpPr>
          <p:spPr>
            <a:xfrm rot="16200000">
              <a:off x="870122" y="3733608"/>
              <a:ext cx="1375539" cy="607531"/>
            </a:xfrm>
            <a:prstGeom prst="bentArrow">
              <a:avLst>
                <a:gd name="adj1" fmla="val 34470"/>
                <a:gd name="adj2" fmla="val 21816"/>
                <a:gd name="adj3" fmla="val 0"/>
                <a:gd name="adj4" fmla="val 5261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n-ea"/>
              </a:endParaRPr>
            </a:p>
          </p:txBody>
        </p:sp>
        <p:sp>
          <p:nvSpPr>
            <p:cNvPr id="30" name="正方形/長方形 29"/>
            <p:cNvSpPr/>
            <p:nvPr/>
          </p:nvSpPr>
          <p:spPr>
            <a:xfrm>
              <a:off x="1697534" y="4514494"/>
              <a:ext cx="807131" cy="21065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sp>
        <p:nvSpPr>
          <p:cNvPr id="8" name="テキスト ボックス 7"/>
          <p:cNvSpPr txBox="1"/>
          <p:nvPr/>
        </p:nvSpPr>
        <p:spPr>
          <a:xfrm>
            <a:off x="1204297" y="2970609"/>
            <a:ext cx="1266693" cy="523220"/>
          </a:xfrm>
          <a:prstGeom prst="rect">
            <a:avLst/>
          </a:prstGeom>
          <a:noFill/>
        </p:spPr>
        <p:txBody>
          <a:bodyPr wrap="none" rtlCol="0">
            <a:spAutoFit/>
          </a:bodyPr>
          <a:lstStyle/>
          <a:p>
            <a:pPr algn="r"/>
            <a:r>
              <a:rPr lang="en-US" altLang="ja-JP" sz="1400" b="1" dirty="0">
                <a:solidFill>
                  <a:srgbClr val="7030A0"/>
                </a:solidFill>
                <a:latin typeface="+mn-ea"/>
              </a:rPr>
              <a:t>Ra</a:t>
            </a:r>
            <a:r>
              <a:rPr lang="en-US" altLang="ja-JP" sz="1400" dirty="0">
                <a:solidFill>
                  <a:srgbClr val="7030A0"/>
                </a:solidFill>
                <a:latin typeface="+mn-ea"/>
              </a:rPr>
              <a:t>: Autotropic</a:t>
            </a:r>
          </a:p>
          <a:p>
            <a:pPr algn="r"/>
            <a:r>
              <a:rPr lang="en-US" altLang="ja-JP" sz="1400" dirty="0">
                <a:solidFill>
                  <a:srgbClr val="7030A0"/>
                </a:solidFill>
                <a:latin typeface="+mn-ea"/>
              </a:rPr>
              <a:t>Respiration</a:t>
            </a:r>
          </a:p>
        </p:txBody>
      </p:sp>
      <p:sp>
        <p:nvSpPr>
          <p:cNvPr id="37" name="曲折矢印 36"/>
          <p:cNvSpPr/>
          <p:nvPr/>
        </p:nvSpPr>
        <p:spPr>
          <a:xfrm rot="5400000">
            <a:off x="3926473" y="3054265"/>
            <a:ext cx="432049" cy="453845"/>
          </a:xfrm>
          <a:prstGeom prst="ben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n-ea"/>
            </a:endParaRPr>
          </a:p>
        </p:txBody>
      </p:sp>
      <p:sp>
        <p:nvSpPr>
          <p:cNvPr id="38" name="右矢印 37"/>
          <p:cNvSpPr/>
          <p:nvPr/>
        </p:nvSpPr>
        <p:spPr>
          <a:xfrm>
            <a:off x="3915575" y="2723391"/>
            <a:ext cx="317649" cy="19832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9" name="右矢印 38"/>
          <p:cNvSpPr/>
          <p:nvPr/>
        </p:nvSpPr>
        <p:spPr>
          <a:xfrm>
            <a:off x="3915575" y="2345647"/>
            <a:ext cx="317649" cy="19832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0" name="テキスト ボックス 39"/>
          <p:cNvSpPr txBox="1"/>
          <p:nvPr/>
        </p:nvSpPr>
        <p:spPr>
          <a:xfrm>
            <a:off x="2561609" y="2276389"/>
            <a:ext cx="1261884" cy="461665"/>
          </a:xfrm>
          <a:prstGeom prst="rect">
            <a:avLst/>
          </a:prstGeom>
          <a:noFill/>
        </p:spPr>
        <p:txBody>
          <a:bodyPr wrap="none" rtlCol="0">
            <a:spAutoFit/>
          </a:bodyPr>
          <a:lstStyle/>
          <a:p>
            <a:r>
              <a:rPr kumimoji="1" lang="en-US" altLang="ja-JP" sz="2400" dirty="0">
                <a:effectLst>
                  <a:outerShdw blurRad="38100" dist="38100" dir="2700000" algn="tl">
                    <a:srgbClr val="000000">
                      <a:alpha val="43137"/>
                    </a:srgbClr>
                  </a:outerShdw>
                </a:effectLst>
                <a:latin typeface="+mn-ea"/>
              </a:rPr>
              <a:t>Biomass</a:t>
            </a:r>
            <a:endParaRPr kumimoji="1" lang="ja-JP" altLang="en-US" sz="2400" dirty="0">
              <a:effectLst>
                <a:outerShdw blurRad="38100" dist="38100" dir="2700000" algn="tl">
                  <a:srgbClr val="000000">
                    <a:alpha val="43137"/>
                  </a:srgbClr>
                </a:outerShdw>
              </a:effectLst>
              <a:latin typeface="+mn-ea"/>
            </a:endParaRPr>
          </a:p>
        </p:txBody>
      </p:sp>
      <p:sp>
        <p:nvSpPr>
          <p:cNvPr id="46" name="正方形/長方形 45"/>
          <p:cNvSpPr/>
          <p:nvPr/>
        </p:nvSpPr>
        <p:spPr>
          <a:xfrm>
            <a:off x="2645576" y="1883166"/>
            <a:ext cx="502093" cy="3339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6" name="下矢印 35"/>
          <p:cNvSpPr/>
          <p:nvPr/>
        </p:nvSpPr>
        <p:spPr>
          <a:xfrm>
            <a:off x="3006658" y="1512306"/>
            <a:ext cx="554578" cy="732222"/>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7" name="正方形/長方形 46"/>
          <p:cNvSpPr/>
          <p:nvPr/>
        </p:nvSpPr>
        <p:spPr>
          <a:xfrm>
            <a:off x="2484232" y="3567793"/>
            <a:ext cx="1461657" cy="57334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5" name="テキスト ボックス 34"/>
          <p:cNvSpPr txBox="1"/>
          <p:nvPr/>
        </p:nvSpPr>
        <p:spPr>
          <a:xfrm>
            <a:off x="2484233" y="3620638"/>
            <a:ext cx="1450197" cy="523220"/>
          </a:xfrm>
          <a:prstGeom prst="rect">
            <a:avLst/>
          </a:prstGeom>
          <a:noFill/>
        </p:spPr>
        <p:txBody>
          <a:bodyPr wrap="square" rtlCol="0">
            <a:spAutoFit/>
          </a:bodyPr>
          <a:lstStyle/>
          <a:p>
            <a:pPr algn="ctr"/>
            <a:r>
              <a:rPr kumimoji="1" lang="en-US" altLang="ja-JP" sz="1400" dirty="0">
                <a:latin typeface="+mn-ea"/>
              </a:rPr>
              <a:t>Soil Organic Matter (SOM)</a:t>
            </a:r>
            <a:endParaRPr kumimoji="1" lang="ja-JP" altLang="en-US" sz="1400" dirty="0">
              <a:latin typeface="+mn-ea"/>
            </a:endParaRPr>
          </a:p>
        </p:txBody>
      </p:sp>
      <p:sp>
        <p:nvSpPr>
          <p:cNvPr id="3" name="テキスト ボックス 2"/>
          <p:cNvSpPr txBox="1"/>
          <p:nvPr/>
        </p:nvSpPr>
        <p:spPr>
          <a:xfrm>
            <a:off x="7238066" y="1491588"/>
            <a:ext cx="4532010" cy="3139321"/>
          </a:xfrm>
          <a:prstGeom prst="rect">
            <a:avLst/>
          </a:prstGeom>
          <a:noFill/>
        </p:spPr>
        <p:txBody>
          <a:bodyPr wrap="none" rtlCol="0">
            <a:spAutoFit/>
          </a:bodyPr>
          <a:lstStyle/>
          <a:p>
            <a:pPr marL="342900" indent="-342900">
              <a:spcAft>
                <a:spcPts val="600"/>
              </a:spcAft>
              <a:buAutoNum type="arabicPeriod"/>
            </a:pPr>
            <a:r>
              <a:rPr kumimoji="1" lang="ja-JP" altLang="en-US" sz="2400" dirty="0">
                <a:latin typeface="メイリオ" panose="020B0604030504040204" pitchFamily="50" charset="-128"/>
                <a:ea typeface="メイリオ" panose="020B0604030504040204" pitchFamily="50" charset="-128"/>
              </a:rPr>
              <a:t>日射と光合成</a:t>
            </a:r>
            <a:endParaRPr kumimoji="1" lang="en-US" altLang="ja-JP" sz="2400" dirty="0">
              <a:latin typeface="メイリオ" panose="020B0604030504040204" pitchFamily="50" charset="-128"/>
              <a:ea typeface="メイリオ" panose="020B0604030504040204" pitchFamily="50" charset="-128"/>
            </a:endParaRPr>
          </a:p>
          <a:p>
            <a:pPr marL="342900" indent="-342900">
              <a:spcAft>
                <a:spcPts val="600"/>
              </a:spcAft>
              <a:buAutoNum type="arabicPeriod"/>
            </a:pPr>
            <a:r>
              <a:rPr kumimoji="1" lang="ja-JP" altLang="en-US" sz="2400" dirty="0">
                <a:latin typeface="メイリオ" panose="020B0604030504040204" pitchFamily="50" charset="-128"/>
                <a:ea typeface="メイリオ" panose="020B0604030504040204" pitchFamily="50" charset="-128"/>
              </a:rPr>
              <a:t>呼吸・分配・ターンオーバー</a:t>
            </a:r>
            <a:endParaRPr kumimoji="1" lang="en-US" altLang="ja-JP" sz="2400" dirty="0">
              <a:latin typeface="メイリオ" panose="020B0604030504040204" pitchFamily="50" charset="-128"/>
              <a:ea typeface="メイリオ" panose="020B0604030504040204" pitchFamily="50" charset="-128"/>
            </a:endParaRPr>
          </a:p>
          <a:p>
            <a:pPr marL="342900" indent="-342900">
              <a:spcAft>
                <a:spcPts val="600"/>
              </a:spcAft>
              <a:buAutoNum type="arabicPeriod"/>
            </a:pPr>
            <a:r>
              <a:rPr kumimoji="1" lang="ja-JP" altLang="en-US" sz="2400" dirty="0">
                <a:latin typeface="メイリオ" panose="020B0604030504040204" pitchFamily="50" charset="-128"/>
                <a:ea typeface="メイリオ" panose="020B0604030504040204" pitchFamily="50" charset="-128"/>
              </a:rPr>
              <a:t>樹木の成長</a:t>
            </a:r>
            <a:endParaRPr kumimoji="1" lang="en-US" altLang="ja-JP" sz="2400" dirty="0">
              <a:latin typeface="メイリオ" panose="020B0604030504040204" pitchFamily="50" charset="-128"/>
              <a:ea typeface="メイリオ" panose="020B0604030504040204" pitchFamily="50" charset="-128"/>
            </a:endParaRPr>
          </a:p>
          <a:p>
            <a:pPr marL="342900" indent="-342900">
              <a:spcAft>
                <a:spcPts val="600"/>
              </a:spcAft>
              <a:buAutoNum type="arabicPeriod"/>
            </a:pPr>
            <a:r>
              <a:rPr kumimoji="1" lang="ja-JP" altLang="en-US" sz="2400" dirty="0">
                <a:latin typeface="メイリオ" panose="020B0604030504040204" pitchFamily="50" charset="-128"/>
                <a:ea typeface="メイリオ" panose="020B0604030504040204" pitchFamily="50" charset="-128"/>
              </a:rPr>
              <a:t>土壌有機物の分解と腐植形成</a:t>
            </a:r>
            <a:endParaRPr kumimoji="1" lang="en-US" altLang="ja-JP" sz="2400" dirty="0">
              <a:latin typeface="メイリオ" panose="020B0604030504040204" pitchFamily="50" charset="-128"/>
              <a:ea typeface="メイリオ" panose="020B0604030504040204" pitchFamily="50" charset="-128"/>
            </a:endParaRPr>
          </a:p>
          <a:p>
            <a:pPr marL="342900" indent="-342900">
              <a:spcAft>
                <a:spcPts val="600"/>
              </a:spcAft>
              <a:buAutoNum type="arabicPeriod"/>
            </a:pPr>
            <a:r>
              <a:rPr kumimoji="1" lang="ja-JP" altLang="en-US" sz="2400" dirty="0">
                <a:latin typeface="メイリオ" panose="020B0604030504040204" pitchFamily="50" charset="-128"/>
                <a:ea typeface="メイリオ" panose="020B0604030504040204" pitchFamily="50" charset="-128"/>
              </a:rPr>
              <a:t>遷移と攪乱</a:t>
            </a:r>
            <a:endParaRPr kumimoji="1" lang="en-US" altLang="ja-JP" sz="2400" dirty="0">
              <a:latin typeface="メイリオ" panose="020B0604030504040204" pitchFamily="50" charset="-128"/>
              <a:ea typeface="メイリオ" panose="020B0604030504040204" pitchFamily="50" charset="-128"/>
            </a:endParaRPr>
          </a:p>
          <a:p>
            <a:pPr marL="342900" indent="-342900">
              <a:spcAft>
                <a:spcPts val="600"/>
              </a:spcAft>
              <a:buAutoNum type="arabicPeriod"/>
            </a:pPr>
            <a:r>
              <a:rPr kumimoji="1" lang="ja-JP" altLang="en-US" sz="2400" dirty="0">
                <a:latin typeface="メイリオ" panose="020B0604030504040204" pitchFamily="50" charset="-128"/>
                <a:ea typeface="メイリオ" panose="020B0604030504040204" pitchFamily="50" charset="-128"/>
              </a:rPr>
              <a:t>植生炭素循環の観測</a:t>
            </a:r>
            <a:endParaRPr kumimoji="1" lang="en-US" altLang="ja-JP" sz="2400" dirty="0">
              <a:latin typeface="メイリオ" panose="020B0604030504040204" pitchFamily="50" charset="-128"/>
              <a:ea typeface="メイリオ" panose="020B0604030504040204" pitchFamily="50" charset="-128"/>
            </a:endParaRPr>
          </a:p>
          <a:p>
            <a:pPr marL="342900" indent="-342900">
              <a:spcAft>
                <a:spcPts val="600"/>
              </a:spcAft>
              <a:buAutoNum type="arabicPeriod"/>
            </a:pPr>
            <a:r>
              <a:rPr kumimoji="1" lang="ja-JP" altLang="en-US" sz="2400" dirty="0">
                <a:latin typeface="メイリオ" panose="020B0604030504040204" pitchFamily="50" charset="-128"/>
                <a:ea typeface="メイリオ" panose="020B0604030504040204" pitchFamily="50" charset="-128"/>
              </a:rPr>
              <a:t>グローバルな炭素循環</a:t>
            </a:r>
          </a:p>
        </p:txBody>
      </p:sp>
      <p:sp>
        <p:nvSpPr>
          <p:cNvPr id="5" name="正方形/長方形 4"/>
          <p:cNvSpPr/>
          <p:nvPr/>
        </p:nvSpPr>
        <p:spPr>
          <a:xfrm>
            <a:off x="7299328" y="867905"/>
            <a:ext cx="4425822" cy="646331"/>
          </a:xfrm>
          <a:prstGeom prst="rect">
            <a:avLst/>
          </a:prstGeom>
        </p:spPr>
        <p:txBody>
          <a:bodyPr wrap="square">
            <a:spAutoFit/>
          </a:bodyPr>
          <a:lstStyle/>
          <a:p>
            <a:pPr>
              <a:spcBef>
                <a:spcPts val="1200"/>
              </a:spcBef>
              <a:spcAft>
                <a:spcPts val="2400"/>
              </a:spcAft>
            </a:pPr>
            <a:r>
              <a:rPr lang="ja-JP" altLang="en-US" dirty="0">
                <a:solidFill>
                  <a:srgbClr val="008000"/>
                </a:solidFill>
                <a:latin typeface="メイリオ" panose="020B0604030504040204" pitchFamily="50" charset="-128"/>
                <a:ea typeface="メイリオ" panose="020B0604030504040204" pitchFamily="50" charset="-128"/>
              </a:rPr>
              <a:t>炭素が植生を循環する順番で解説します。なるべくですが。</a:t>
            </a:r>
            <a:endParaRPr lang="en-US" altLang="ja-JP" dirty="0">
              <a:solidFill>
                <a:srgbClr val="008000"/>
              </a:solidFill>
              <a:latin typeface="メイリオ" panose="020B0604030504040204" pitchFamily="50" charset="-128"/>
              <a:ea typeface="メイリオ" panose="020B0604030504040204" pitchFamily="50" charset="-128"/>
            </a:endParaRPr>
          </a:p>
        </p:txBody>
      </p:sp>
      <p:sp>
        <p:nvSpPr>
          <p:cNvPr id="4" name="Rectangle 12">
            <a:extLst>
              <a:ext uri="{FF2B5EF4-FFF2-40B4-BE49-F238E27FC236}">
                <a16:creationId xmlns:a16="http://schemas.microsoft.com/office/drawing/2014/main" id="{855EE13A-F99D-EFEA-5160-46510D48BEB8}"/>
              </a:ext>
            </a:extLst>
          </p:cNvPr>
          <p:cNvSpPr>
            <a:spLocks noChangeArrowheads="1"/>
          </p:cNvSpPr>
          <p:nvPr/>
        </p:nvSpPr>
        <p:spPr bwMode="auto">
          <a:xfrm>
            <a:off x="1782501" y="292349"/>
            <a:ext cx="4087244" cy="492443"/>
          </a:xfrm>
          <a:prstGeom prst="rect">
            <a:avLst/>
          </a:prstGeom>
          <a:noFill/>
          <a:ln w="38100">
            <a:noFill/>
            <a:miter lim="800000"/>
            <a:headEnd/>
            <a:tailEnd type="none" w="lg" len="lg"/>
          </a:ln>
        </p:spPr>
        <p:txBody>
          <a:bodyPr wrap="square">
            <a:spAutoFit/>
          </a:bodyPr>
          <a:lstStyle/>
          <a:p>
            <a:pPr algn="ctr"/>
            <a:r>
              <a:rPr lang="ja-JP" altLang="en-US" sz="2600" b="1" dirty="0">
                <a:solidFill>
                  <a:srgbClr val="0070C0"/>
                </a:solidFill>
                <a:latin typeface="+mn-ea"/>
              </a:rPr>
              <a:t>陸域生態系の炭素循環</a:t>
            </a:r>
          </a:p>
        </p:txBody>
      </p:sp>
      <p:sp>
        <p:nvSpPr>
          <p:cNvPr id="11" name="Rectangle 12">
            <a:extLst>
              <a:ext uri="{FF2B5EF4-FFF2-40B4-BE49-F238E27FC236}">
                <a16:creationId xmlns:a16="http://schemas.microsoft.com/office/drawing/2014/main" id="{59959B6B-36FA-4CD6-2962-85F33F564354}"/>
              </a:ext>
            </a:extLst>
          </p:cNvPr>
          <p:cNvSpPr>
            <a:spLocks noChangeArrowheads="1"/>
          </p:cNvSpPr>
          <p:nvPr/>
        </p:nvSpPr>
        <p:spPr bwMode="auto">
          <a:xfrm>
            <a:off x="6040255" y="5035224"/>
            <a:ext cx="3016212" cy="492443"/>
          </a:xfrm>
          <a:prstGeom prst="rect">
            <a:avLst/>
          </a:prstGeom>
          <a:noFill/>
          <a:ln w="38100">
            <a:noFill/>
            <a:miter lim="800000"/>
            <a:headEnd/>
            <a:tailEnd type="none" w="lg" len="lg"/>
          </a:ln>
        </p:spPr>
        <p:txBody>
          <a:bodyPr wrap="square">
            <a:spAutoFit/>
          </a:bodyPr>
          <a:lstStyle/>
          <a:p>
            <a:pPr algn="ctr"/>
            <a:r>
              <a:rPr lang="ja-JP" altLang="en-US" sz="2600" b="1" dirty="0">
                <a:solidFill>
                  <a:srgbClr val="0070C0"/>
                </a:solidFill>
                <a:latin typeface="+mn-ea"/>
              </a:rPr>
              <a:t>主なネタ本</a:t>
            </a:r>
          </a:p>
        </p:txBody>
      </p:sp>
      <p:pic>
        <p:nvPicPr>
          <p:cNvPr id="15" name="Picture 2" descr="https://images-na.ssl-images-amazon.com/images/I/31od34-nZZL._SX340_BO1,204,203,200_.jpg">
            <a:extLst>
              <a:ext uri="{FF2B5EF4-FFF2-40B4-BE49-F238E27FC236}">
                <a16:creationId xmlns:a16="http://schemas.microsoft.com/office/drawing/2014/main" id="{462BB961-2C49-77A9-266B-751CE2F647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8467" y="5106420"/>
            <a:ext cx="1020545" cy="14890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s://images-na.ssl-images-amazon.com/images/I/4166TwJgYiL._SX333_BO1,204,203,200_.jpg">
            <a:extLst>
              <a:ext uri="{FF2B5EF4-FFF2-40B4-BE49-F238E27FC236}">
                <a16:creationId xmlns:a16="http://schemas.microsoft.com/office/drawing/2014/main" id="{9D45DC03-8368-DC92-A3E0-BB277EC008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0764" y="5112971"/>
            <a:ext cx="999657" cy="14890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images-na.ssl-images-amazon.com/images/I/515ozCsv8ZL._SX353_BO1,204,203,200_.jpg">
            <a:extLst>
              <a:ext uri="{FF2B5EF4-FFF2-40B4-BE49-F238E27FC236}">
                <a16:creationId xmlns:a16="http://schemas.microsoft.com/office/drawing/2014/main" id="{7DE03748-AEFD-F34A-EAF0-2777B1A4E3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12090" y="5114264"/>
            <a:ext cx="1059337" cy="1489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69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5505889" y="1750040"/>
            <a:ext cx="6102178" cy="4325894"/>
          </a:xfrm>
          <a:prstGeom prst="roundRect">
            <a:avLst>
              <a:gd name="adj" fmla="val 32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438209" y="1750040"/>
            <a:ext cx="4858414" cy="4325894"/>
          </a:xfrm>
          <a:prstGeom prst="roundRect">
            <a:avLst>
              <a:gd name="adj" fmla="val 32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Rectangle 16"/>
          <p:cNvSpPr>
            <a:spLocks noChangeArrowheads="1"/>
          </p:cNvSpPr>
          <p:nvPr/>
        </p:nvSpPr>
        <p:spPr bwMode="auto">
          <a:xfrm>
            <a:off x="1498559" y="326409"/>
            <a:ext cx="90913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kumimoji="1" lang="ja-JP" altLang="en-US" sz="2800" dirty="0">
                <a:solidFill>
                  <a:srgbClr val="0000FF"/>
                </a:solidFill>
                <a:latin typeface="メイリオ" panose="020B0604030504040204" pitchFamily="50" charset="-128"/>
                <a:ea typeface="メイリオ" panose="020B0604030504040204" pitchFamily="50" charset="-128"/>
              </a:rPr>
              <a:t>根のターンオーバー（回転）</a:t>
            </a:r>
          </a:p>
        </p:txBody>
      </p:sp>
      <p:pic>
        <p:nvPicPr>
          <p:cNvPr id="5" name="図 4"/>
          <p:cNvPicPr>
            <a:picLocks noChangeAspect="1"/>
          </p:cNvPicPr>
          <p:nvPr/>
        </p:nvPicPr>
        <p:blipFill>
          <a:blip r:embed="rId3"/>
          <a:stretch>
            <a:fillRect/>
          </a:stretch>
        </p:blipFill>
        <p:spPr>
          <a:xfrm>
            <a:off x="543997" y="1864798"/>
            <a:ext cx="4533900" cy="3676650"/>
          </a:xfrm>
          <a:prstGeom prst="rect">
            <a:avLst/>
          </a:prstGeom>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8336" y="2297376"/>
            <a:ext cx="5480530" cy="2537442"/>
          </a:xfrm>
          <a:prstGeom prst="rect">
            <a:avLst/>
          </a:prstGeom>
        </p:spPr>
      </p:pic>
      <p:sp>
        <p:nvSpPr>
          <p:cNvPr id="3" name="正方形/長方形 2"/>
          <p:cNvSpPr/>
          <p:nvPr/>
        </p:nvSpPr>
        <p:spPr>
          <a:xfrm>
            <a:off x="703506" y="6137179"/>
            <a:ext cx="10309659" cy="646331"/>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葉のターンオーバーは、なかなか奥深い話になるので、別に説明します。辺材から心材への置換も、広義のターンオーバーと捉えることが出来ますが、これは後述のパイプモデルにて説明します。</a:t>
            </a:r>
          </a:p>
        </p:txBody>
      </p:sp>
      <p:sp>
        <p:nvSpPr>
          <p:cNvPr id="7" name="正方形/長方形 6"/>
          <p:cNvSpPr/>
          <p:nvPr/>
        </p:nvSpPr>
        <p:spPr>
          <a:xfrm>
            <a:off x="920816" y="923228"/>
            <a:ext cx="10961822" cy="830997"/>
          </a:xfrm>
          <a:prstGeom prst="rect">
            <a:avLst/>
          </a:prstGeom>
        </p:spPr>
        <p:txBody>
          <a:bodyPr wrap="square">
            <a:spAutoFit/>
          </a:bodyPr>
          <a:lstStyle/>
          <a:p>
            <a:r>
              <a:rPr lang="ja-JP" altLang="en-US" sz="2400" dirty="0">
                <a:latin typeface="メイリオ" panose="020B0604030504040204" pitchFamily="50" charset="-128"/>
                <a:ea typeface="メイリオ" panose="020B0604030504040204" pitchFamily="50" charset="-128"/>
              </a:rPr>
              <a:t>樹木根は、直径2～</a:t>
            </a:r>
            <a:r>
              <a:rPr lang="en-US" altLang="ja-JP" sz="2400" dirty="0">
                <a:latin typeface="メイリオ" panose="020B0604030504040204" pitchFamily="50" charset="-128"/>
                <a:ea typeface="メイリオ" panose="020B0604030504040204" pitchFamily="50" charset="-128"/>
              </a:rPr>
              <a:t>5</a:t>
            </a:r>
            <a:r>
              <a:rPr lang="ja-JP" altLang="en-US" sz="2400" dirty="0">
                <a:latin typeface="メイリオ" panose="020B0604030504040204" pitchFamily="50" charset="-128"/>
                <a:ea typeface="メイリオ" panose="020B0604030504040204" pitchFamily="50" charset="-128"/>
              </a:rPr>
              <a:t>mm以下を</a:t>
            </a:r>
            <a:r>
              <a:rPr lang="ja-JP" altLang="en-US" sz="2400" dirty="0">
                <a:solidFill>
                  <a:srgbClr val="FF0000"/>
                </a:solidFill>
                <a:latin typeface="メイリオ" panose="020B0604030504040204" pitchFamily="50" charset="-128"/>
                <a:ea typeface="メイリオ" panose="020B0604030504040204" pitchFamily="50" charset="-128"/>
              </a:rPr>
              <a:t>細根(fine root)</a:t>
            </a:r>
            <a:r>
              <a:rPr lang="ja-JP" altLang="en-US" sz="2400" dirty="0">
                <a:latin typeface="メイリオ" panose="020B0604030504040204" pitchFamily="50" charset="-128"/>
                <a:ea typeface="メイリオ" panose="020B0604030504040204" pitchFamily="50" charset="-128"/>
              </a:rPr>
              <a:t>、それ以外を</a:t>
            </a:r>
            <a:r>
              <a:rPr lang="ja-JP" altLang="en-US" sz="2400" dirty="0">
                <a:solidFill>
                  <a:srgbClr val="FF0000"/>
                </a:solidFill>
                <a:latin typeface="メイリオ" panose="020B0604030504040204" pitchFamily="50" charset="-128"/>
                <a:ea typeface="メイリオ" panose="020B0604030504040204" pitchFamily="50" charset="-128"/>
              </a:rPr>
              <a:t>粗根(coarse root)</a:t>
            </a:r>
            <a:r>
              <a:rPr lang="ja-JP" altLang="en-US" sz="2400" dirty="0">
                <a:latin typeface="メイリオ" panose="020B0604030504040204" pitchFamily="50" charset="-128"/>
                <a:ea typeface="メイリオ" panose="020B0604030504040204" pitchFamily="50" charset="-128"/>
              </a:rPr>
              <a:t>と分けて扱われる場合がある。多くの植生モデルが細根を区別する。</a:t>
            </a:r>
          </a:p>
        </p:txBody>
      </p:sp>
      <p:sp>
        <p:nvSpPr>
          <p:cNvPr id="8" name="正方形/長方形 7"/>
          <p:cNvSpPr/>
          <p:nvPr/>
        </p:nvSpPr>
        <p:spPr>
          <a:xfrm>
            <a:off x="514082" y="5060271"/>
            <a:ext cx="4593729" cy="1015663"/>
          </a:xfrm>
          <a:prstGeom prst="rect">
            <a:avLst/>
          </a:prstGeom>
          <a:solidFill>
            <a:schemeClr val="bg1"/>
          </a:solidFill>
        </p:spPr>
        <p:txBody>
          <a:bodyPr wrap="square">
            <a:spAutoFit/>
          </a:bodyPr>
          <a:lstStyle/>
          <a:p>
            <a:r>
              <a:rPr lang="ja-JP" altLang="en-US" sz="2000" dirty="0">
                <a:latin typeface="メイリオ" panose="020B0604030504040204" pitchFamily="50" charset="-128"/>
                <a:ea typeface="メイリオ" panose="020B0604030504040204" pitchFamily="50" charset="-128"/>
              </a:rPr>
              <a:t>これが細根を区別してモデリングする理由。実際、</a:t>
            </a:r>
            <a:r>
              <a:rPr lang="ja-JP" altLang="en-US" sz="2000" dirty="0">
                <a:solidFill>
                  <a:srgbClr val="FF0000"/>
                </a:solidFill>
                <a:latin typeface="メイリオ" panose="020B0604030504040204" pitchFamily="50" charset="-128"/>
                <a:ea typeface="メイリオ" panose="020B0604030504040204" pitchFamily="50" charset="-128"/>
              </a:rPr>
              <a:t>森林生態系のNPPの3～7割</a:t>
            </a:r>
            <a:r>
              <a:rPr lang="ja-JP" altLang="en-US" sz="2000" dirty="0">
                <a:latin typeface="メイリオ" panose="020B0604030504040204" pitchFamily="50" charset="-128"/>
                <a:ea typeface="メイリオ" panose="020B0604030504040204" pitchFamily="50" charset="-128"/>
              </a:rPr>
              <a:t>が細根生産に消費されているらしい</a:t>
            </a:r>
          </a:p>
        </p:txBody>
      </p:sp>
      <p:sp>
        <p:nvSpPr>
          <p:cNvPr id="9" name="正方形/長方形 8"/>
          <p:cNvSpPr/>
          <p:nvPr/>
        </p:nvSpPr>
        <p:spPr>
          <a:xfrm>
            <a:off x="5845726" y="5075660"/>
            <a:ext cx="5409738" cy="1015663"/>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上図の例では、森林生態系の細根（ここでは直径5mm以下と定義されている）でQ</a:t>
            </a:r>
            <a:r>
              <a:rPr lang="ja-JP" altLang="en-US" sz="2000" baseline="-25000" dirty="0">
                <a:latin typeface="メイリオ" panose="020B0604030504040204" pitchFamily="50" charset="-128"/>
                <a:ea typeface="メイリオ" panose="020B0604030504040204" pitchFamily="50" charset="-128"/>
              </a:rPr>
              <a:t>10</a:t>
            </a:r>
            <a:r>
              <a:rPr lang="ja-JP" altLang="en-US" sz="2000" dirty="0">
                <a:latin typeface="メイリオ" panose="020B0604030504040204" pitchFamily="50" charset="-128"/>
                <a:ea typeface="メイリオ" panose="020B0604030504040204" pitchFamily="50" charset="-128"/>
              </a:rPr>
              <a:t>=1.4、灌木林の全根系でQ</a:t>
            </a:r>
            <a:r>
              <a:rPr lang="ja-JP" altLang="en-US" sz="2000" baseline="-25000" dirty="0">
                <a:latin typeface="メイリオ" panose="020B0604030504040204" pitchFamily="50" charset="-128"/>
                <a:ea typeface="メイリオ" panose="020B0604030504040204" pitchFamily="50" charset="-128"/>
              </a:rPr>
              <a:t>10</a:t>
            </a:r>
            <a:r>
              <a:rPr lang="ja-JP" altLang="en-US" sz="2000" dirty="0">
                <a:latin typeface="メイリオ" panose="020B0604030504040204" pitchFamily="50" charset="-128"/>
                <a:ea typeface="メイリオ" panose="020B0604030504040204" pitchFamily="50" charset="-128"/>
              </a:rPr>
              <a:t>=1.9。</a:t>
            </a:r>
          </a:p>
        </p:txBody>
      </p:sp>
      <p:sp>
        <p:nvSpPr>
          <p:cNvPr id="11" name="正方形/長方形 10"/>
          <p:cNvSpPr/>
          <p:nvPr/>
        </p:nvSpPr>
        <p:spPr>
          <a:xfrm>
            <a:off x="5762324" y="1835711"/>
            <a:ext cx="5576542" cy="430887"/>
          </a:xfrm>
          <a:prstGeom prst="rect">
            <a:avLst/>
          </a:prstGeom>
        </p:spPr>
        <p:txBody>
          <a:bodyPr wrap="square">
            <a:spAutoFit/>
          </a:bodyPr>
          <a:lstStyle/>
          <a:p>
            <a:r>
              <a:rPr lang="ja-JP" altLang="en-US" sz="2200" dirty="0">
                <a:solidFill>
                  <a:srgbClr val="00B050"/>
                </a:solidFill>
                <a:latin typeface="メイリオ" panose="020B0604030504040204" pitchFamily="50" charset="-128"/>
                <a:ea typeface="メイリオ" panose="020B0604030504040204" pitchFamily="50" charset="-128"/>
              </a:rPr>
              <a:t>根のターンオーバーには温度依存性がある</a:t>
            </a:r>
          </a:p>
        </p:txBody>
      </p:sp>
      <p:sp>
        <p:nvSpPr>
          <p:cNvPr id="12" name="正方形/長方形 11"/>
          <p:cNvSpPr/>
          <p:nvPr/>
        </p:nvSpPr>
        <p:spPr>
          <a:xfrm>
            <a:off x="2251994" y="1864798"/>
            <a:ext cx="2647264" cy="830997"/>
          </a:xfrm>
          <a:prstGeom prst="rect">
            <a:avLst/>
          </a:prstGeom>
        </p:spPr>
        <p:txBody>
          <a:bodyPr wrap="square">
            <a:spAutoFit/>
          </a:bodyPr>
          <a:lstStyle/>
          <a:p>
            <a:r>
              <a:rPr lang="ja-JP" altLang="en-US" sz="2400" dirty="0">
                <a:solidFill>
                  <a:srgbClr val="00B050"/>
                </a:solidFill>
                <a:latin typeface="メイリオ" panose="020B0604030504040204" pitchFamily="50" charset="-128"/>
                <a:ea typeface="メイリオ" panose="020B0604030504040204" pitchFamily="50" charset="-128"/>
              </a:rPr>
              <a:t>細根のターンオーバーはとても速い</a:t>
            </a:r>
          </a:p>
        </p:txBody>
      </p:sp>
    </p:spTree>
    <p:extLst>
      <p:ext uri="{BB962C8B-B14F-4D97-AF65-F5344CB8AC3E}">
        <p14:creationId xmlns:p14="http://schemas.microsoft.com/office/powerpoint/2010/main" val="3506470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C369972-2080-61EB-2EA5-F94D4E56A3A7}"/>
              </a:ext>
            </a:extLst>
          </p:cNvPr>
          <p:cNvSpPr txBox="1"/>
          <p:nvPr/>
        </p:nvSpPr>
        <p:spPr>
          <a:xfrm>
            <a:off x="2209800" y="1173164"/>
            <a:ext cx="7772400" cy="5201424"/>
          </a:xfrm>
          <a:prstGeom prst="rect">
            <a:avLst/>
          </a:prstGeom>
          <a:solidFill>
            <a:schemeClr val="bg1"/>
          </a:solidFill>
          <a:ln>
            <a:solidFill>
              <a:schemeClr val="tx1"/>
            </a:solidFill>
          </a:ln>
        </p:spPr>
        <p:txBody>
          <a:bodyPr>
            <a:spAutoFit/>
          </a:bodyPr>
          <a:lstStyle/>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1. 日射と光合成</a:t>
            </a:r>
            <a:endParaRPr lang="en-US" altLang="ja-JP" sz="3200" dirty="0">
              <a:solidFill>
                <a:schemeClr val="bg1">
                  <a:lumMod val="75000"/>
                </a:schemeClr>
              </a:solidFill>
              <a:latin typeface="メイリオ" panose="020B0604030504040204" pitchFamily="50" charset="-128"/>
              <a:ea typeface="メイリオ" panose="020B0604030504040204" pitchFamily="50" charset="-128"/>
            </a:endParaRP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2. 呼吸・分配・ターンオーバー</a:t>
            </a:r>
          </a:p>
          <a:p>
            <a:pPr>
              <a:lnSpc>
                <a:spcPct val="150000"/>
              </a:lnSpc>
              <a:defRPr/>
            </a:pPr>
            <a:r>
              <a:rPr lang="ja-JP" altLang="en-US" sz="3200" dirty="0">
                <a:latin typeface="メイリオ" panose="020B0604030504040204" pitchFamily="50" charset="-128"/>
                <a:ea typeface="メイリオ" panose="020B0604030504040204" pitchFamily="50" charset="-128"/>
              </a:rPr>
              <a:t>3. 樹木の成長と森林の発達</a:t>
            </a: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4. 土壌有機物の分解と腐植形成</a:t>
            </a:r>
            <a:endParaRPr lang="en-US" altLang="ja-JP" sz="3200" dirty="0">
              <a:solidFill>
                <a:schemeClr val="bg1">
                  <a:lumMod val="75000"/>
                </a:schemeClr>
              </a:solidFill>
              <a:latin typeface="メイリオ" panose="020B0604030504040204" pitchFamily="50" charset="-128"/>
              <a:ea typeface="メイリオ" panose="020B0604030504040204" pitchFamily="50" charset="-128"/>
            </a:endParaRP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5. 遷移と攪乱</a:t>
            </a: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6. 植生炭素循環の観測</a:t>
            </a: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7. グローバルな炭素循環</a:t>
            </a:r>
          </a:p>
        </p:txBody>
      </p:sp>
      <p:sp>
        <p:nvSpPr>
          <p:cNvPr id="8195" name="Rectangle 5">
            <a:extLst>
              <a:ext uri="{FF2B5EF4-FFF2-40B4-BE49-F238E27FC236}">
                <a16:creationId xmlns:a16="http://schemas.microsoft.com/office/drawing/2014/main" id="{DD1BB848-AA8C-34CE-761B-F2BDF2D540DA}"/>
              </a:ext>
            </a:extLst>
          </p:cNvPr>
          <p:cNvSpPr>
            <a:spLocks noChangeArrowheads="1"/>
          </p:cNvSpPr>
          <p:nvPr/>
        </p:nvSpPr>
        <p:spPr bwMode="auto">
          <a:xfrm>
            <a:off x="2362200" y="609600"/>
            <a:ext cx="72469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a:solidFill>
                  <a:srgbClr val="0000FF"/>
                </a:solidFill>
                <a:latin typeface="メイリオ" panose="020B0604030504040204" pitchFamily="50" charset="-128"/>
                <a:ea typeface="メイリオ" panose="020B0604030504040204" pitchFamily="50" charset="-128"/>
              </a:rPr>
              <a:t>コンテンツ</a:t>
            </a:r>
          </a:p>
        </p:txBody>
      </p:sp>
    </p:spTree>
    <p:extLst>
      <p:ext uri="{BB962C8B-B14F-4D97-AF65-F5344CB8AC3E}">
        <p14:creationId xmlns:p14="http://schemas.microsoft.com/office/powerpoint/2010/main" val="2446915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1174283" y="2021305"/>
            <a:ext cx="9817768" cy="3955983"/>
          </a:xfrm>
          <a:prstGeom prst="roundRect">
            <a:avLst>
              <a:gd name="adj" fmla="val 410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16"/>
          <p:cNvSpPr>
            <a:spLocks noChangeArrowheads="1"/>
          </p:cNvSpPr>
          <p:nvPr/>
        </p:nvSpPr>
        <p:spPr bwMode="auto">
          <a:xfrm>
            <a:off x="3624876" y="242866"/>
            <a:ext cx="42738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kumimoji="1" lang="ja-JP" altLang="en-US" sz="2800" dirty="0">
                <a:solidFill>
                  <a:srgbClr val="0000FF"/>
                </a:solidFill>
                <a:latin typeface="メイリオ" panose="020B0604030504040204" pitchFamily="50" charset="-128"/>
                <a:ea typeface="メイリオ" panose="020B0604030504040204" pitchFamily="50" charset="-128"/>
              </a:rPr>
              <a:t>樹木の成長特性</a:t>
            </a:r>
          </a:p>
        </p:txBody>
      </p:sp>
      <p:sp>
        <p:nvSpPr>
          <p:cNvPr id="7" name="正方形/長方形 6"/>
          <p:cNvSpPr/>
          <p:nvPr/>
        </p:nvSpPr>
        <p:spPr>
          <a:xfrm>
            <a:off x="8104471" y="6370641"/>
            <a:ext cx="4389121" cy="369332"/>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図の出典：造林学、丹下・小池</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編</a:t>
            </a:r>
            <a:r>
              <a:rPr lang="en-US" altLang="ja-JP" dirty="0">
                <a:latin typeface="メイリオ" panose="020B0604030504040204" pitchFamily="50" charset="-128"/>
                <a:ea typeface="メイリオ" panose="020B0604030504040204" pitchFamily="50" charset="-128"/>
              </a:rPr>
              <a:t>]</a:t>
            </a:r>
            <a:endParaRPr lang="ja-JP" altLang="en-US" dirty="0">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659" y="2137650"/>
            <a:ext cx="8524777" cy="3704886"/>
          </a:xfrm>
          <a:prstGeom prst="rect">
            <a:avLst/>
          </a:prstGeom>
        </p:spPr>
      </p:pic>
      <p:sp>
        <p:nvSpPr>
          <p:cNvPr id="3" name="正方形/長方形 2"/>
          <p:cNvSpPr/>
          <p:nvPr/>
        </p:nvSpPr>
        <p:spPr>
          <a:xfrm>
            <a:off x="6285295" y="3038992"/>
            <a:ext cx="4610501" cy="2677656"/>
          </a:xfrm>
          <a:prstGeom prst="rect">
            <a:avLst/>
          </a:prstGeom>
          <a:solidFill>
            <a:schemeClr val="bg1"/>
          </a:solidFill>
        </p:spPr>
        <p:txBody>
          <a:bodyPr wrap="square">
            <a:spAutoFit/>
          </a:bodyPr>
          <a:lstStyle/>
          <a:p>
            <a:r>
              <a:rPr lang="ja-JP" altLang="en-US" sz="2400" dirty="0">
                <a:latin typeface="メイリオ" panose="020B0604030504040204" pitchFamily="50" charset="-128"/>
                <a:ea typeface="メイリオ" panose="020B0604030504040204" pitchFamily="50" charset="-128"/>
              </a:rPr>
              <a:t>形成層、幹の肥大成長を生じさせる仕組み。形成層の内側では、材（wood）になる細胞を、外側では師部（phloem）になる細胞が分化される。</a:t>
            </a:r>
            <a:r>
              <a:rPr lang="ja-JP" altLang="en-US" sz="2400" dirty="0">
                <a:solidFill>
                  <a:srgbClr val="FF0000"/>
                </a:solidFill>
                <a:latin typeface="メイリオ" panose="020B0604030504040204" pitchFamily="50" charset="-128"/>
                <a:ea typeface="メイリオ" panose="020B0604030504040204" pitchFamily="50" charset="-128"/>
              </a:rPr>
              <a:t>コルク形成層</a:t>
            </a:r>
            <a:r>
              <a:rPr lang="ja-JP" altLang="en-US" sz="2400" dirty="0">
                <a:latin typeface="メイリオ" panose="020B0604030504040204" pitchFamily="50" charset="-128"/>
                <a:ea typeface="メイリオ" panose="020B0604030504040204" pitchFamily="50" charset="-128"/>
              </a:rPr>
              <a:t>では、樹皮（bark）と周皮（periderm）が作られていく。</a:t>
            </a:r>
          </a:p>
        </p:txBody>
      </p:sp>
      <p:sp>
        <p:nvSpPr>
          <p:cNvPr id="4" name="正方形/長方形 3"/>
          <p:cNvSpPr/>
          <p:nvPr/>
        </p:nvSpPr>
        <p:spPr>
          <a:xfrm>
            <a:off x="654522" y="969067"/>
            <a:ext cx="10876547" cy="954107"/>
          </a:xfrm>
          <a:prstGeom prst="rect">
            <a:avLst/>
          </a:prstGeom>
          <a:solidFill>
            <a:srgbClr val="FFFF99"/>
          </a:solidFill>
        </p:spPr>
        <p:txBody>
          <a:bodyPr wrap="square">
            <a:spAutoFit/>
          </a:bodyPr>
          <a:lstStyle/>
          <a:p>
            <a:r>
              <a:rPr lang="ja-JP" altLang="en-US" sz="2800" dirty="0">
                <a:latin typeface="メイリオ" panose="020B0604030504040204" pitchFamily="50" charset="-128"/>
                <a:ea typeface="メイリオ" panose="020B0604030504040204" pitchFamily="50" charset="-128"/>
              </a:rPr>
              <a:t>樹木は一般に長く生き、巨大化する</a:t>
            </a:r>
            <a:endParaRPr lang="en-US" altLang="ja-JP" sz="2800" dirty="0">
              <a:latin typeface="メイリオ" panose="020B0604030504040204" pitchFamily="50" charset="-128"/>
              <a:ea typeface="メイリオ" panose="020B0604030504040204" pitchFamily="50" charset="-128"/>
            </a:endParaRPr>
          </a:p>
          <a:p>
            <a:r>
              <a:rPr lang="ja-JP" altLang="en-US" sz="2800" dirty="0">
                <a:solidFill>
                  <a:srgbClr val="FF0000"/>
                </a:solidFill>
                <a:latin typeface="メイリオ" panose="020B0604030504040204" pitchFamily="50" charset="-128"/>
                <a:ea typeface="メイリオ" panose="020B0604030504040204" pitchFamily="50" charset="-128"/>
              </a:rPr>
              <a:t>形成層</a:t>
            </a:r>
            <a:r>
              <a:rPr lang="ja-JP" altLang="en-US" sz="2800" dirty="0">
                <a:latin typeface="メイリオ" panose="020B0604030504040204" pitchFamily="50" charset="-128"/>
                <a:ea typeface="メイリオ" panose="020B0604030504040204" pitchFamily="50" charset="-128"/>
              </a:rPr>
              <a:t>の存在が、幹の肥大成長</a:t>
            </a:r>
            <a:r>
              <a:rPr lang="ja-JP" altLang="en-US" sz="2800" baseline="30000" dirty="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と樹木の巨大化を可能にしている</a:t>
            </a:r>
          </a:p>
        </p:txBody>
      </p:sp>
      <p:sp>
        <p:nvSpPr>
          <p:cNvPr id="8" name="正方形/長方形 7"/>
          <p:cNvSpPr/>
          <p:nvPr/>
        </p:nvSpPr>
        <p:spPr>
          <a:xfrm>
            <a:off x="433137" y="6097547"/>
            <a:ext cx="7575082" cy="646331"/>
          </a:xfrm>
          <a:prstGeom prst="rect">
            <a:avLst/>
          </a:prstGeom>
        </p:spPr>
        <p:txBody>
          <a:bodyPr wrap="square">
            <a:spAutoFit/>
          </a:bodyPr>
          <a:lstStyle/>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但し、タケ・タコノキなどの単子葉植物の木本は、肥大成長しない。タケノコの太さは成長したタケ殆ど一緒。ヤシは特殊。</a:t>
            </a:r>
          </a:p>
        </p:txBody>
      </p:sp>
    </p:spTree>
    <p:extLst>
      <p:ext uri="{BB962C8B-B14F-4D97-AF65-F5344CB8AC3E}">
        <p14:creationId xmlns:p14="http://schemas.microsoft.com/office/powerpoint/2010/main" val="2220438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7854215" y="2175310"/>
            <a:ext cx="4129238" cy="27407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772" y="1779803"/>
            <a:ext cx="6644214" cy="3311714"/>
          </a:xfrm>
          <a:prstGeom prst="rect">
            <a:avLst/>
          </a:prstGeom>
        </p:spPr>
      </p:pic>
      <p:sp>
        <p:nvSpPr>
          <p:cNvPr id="5" name="正方形/長方形 4"/>
          <p:cNvSpPr/>
          <p:nvPr/>
        </p:nvSpPr>
        <p:spPr>
          <a:xfrm>
            <a:off x="683393" y="667659"/>
            <a:ext cx="10444318" cy="707886"/>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アカエゾマツ林で観測された</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葉量 </a:t>
            </a:r>
            <a:r>
              <a:rPr lang="el-GR" altLang="ja-JP" sz="2000" i="1" dirty="0">
                <a:latin typeface="メイリオ" panose="020B0604030504040204" pitchFamily="50" charset="-128"/>
                <a:ea typeface="メイリオ" panose="020B0604030504040204" pitchFamily="50" charset="-128"/>
              </a:rPr>
              <a:t>Γ</a:t>
            </a:r>
            <a:r>
              <a:rPr lang="en-US" altLang="ja-JP" sz="2000" dirty="0">
                <a:latin typeface="メイリオ" panose="020B0604030504040204" pitchFamily="50" charset="-128"/>
                <a:ea typeface="メイリオ" panose="020B0604030504040204" pitchFamily="50" charset="-128"/>
              </a:rPr>
              <a:t>(</a:t>
            </a:r>
            <a:r>
              <a:rPr lang="en-US" altLang="ja-JP" sz="2000" i="1" dirty="0">
                <a:latin typeface="メイリオ" panose="020B0604030504040204" pitchFamily="50" charset="-128"/>
                <a:ea typeface="メイリオ" panose="020B0604030504040204" pitchFamily="50" charset="-128"/>
              </a:rPr>
              <a:t>z</a:t>
            </a:r>
            <a:r>
              <a:rPr lang="en-US" altLang="ja-JP" sz="2000" dirty="0">
                <a:latin typeface="メイリオ" panose="020B0604030504040204" pitchFamily="50" charset="-128"/>
                <a:ea typeface="メイリオ" panose="020B0604030504040204" pitchFamily="50" charset="-128"/>
              </a:rPr>
              <a:t>)</a:t>
            </a:r>
            <a:r>
              <a:rPr lang="ja-JP" altLang="en-US" sz="2000" dirty="0" err="1">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上端からの積算葉量 </a:t>
            </a:r>
            <a:r>
              <a:rPr lang="en-US" altLang="ja-JP" sz="2000" i="1" dirty="0">
                <a:latin typeface="メイリオ" panose="020B0604030504040204" pitchFamily="50" charset="-128"/>
                <a:ea typeface="メイリオ" panose="020B0604030504040204" pitchFamily="50" charset="-128"/>
              </a:rPr>
              <a:t>F</a:t>
            </a:r>
            <a:r>
              <a:rPr lang="en-US" altLang="ja-JP" sz="2000" dirty="0">
                <a:latin typeface="メイリオ" panose="020B0604030504040204" pitchFamily="50" charset="-128"/>
                <a:ea typeface="メイリオ" panose="020B0604030504040204" pitchFamily="50" charset="-128"/>
              </a:rPr>
              <a:t>(</a:t>
            </a:r>
            <a:r>
              <a:rPr lang="en-US" altLang="ja-JP" sz="2000" i="1" dirty="0">
                <a:latin typeface="メイリオ" panose="020B0604030504040204" pitchFamily="50" charset="-128"/>
                <a:ea typeface="メイリオ" panose="020B0604030504040204" pitchFamily="50" charset="-128"/>
              </a:rPr>
              <a:t>z</a:t>
            </a:r>
            <a:r>
              <a:rPr lang="en-US" altLang="ja-JP" sz="2000" dirty="0">
                <a:latin typeface="メイリオ" panose="020B0604030504040204" pitchFamily="50" charset="-128"/>
                <a:ea typeface="メイリオ" panose="020B0604030504040204" pitchFamily="50" charset="-128"/>
              </a:rPr>
              <a:t>)</a:t>
            </a:r>
            <a:r>
              <a:rPr lang="ja-JP" altLang="en-US" sz="2000" dirty="0" err="1">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幹直径 </a:t>
            </a:r>
            <a:r>
              <a:rPr lang="en-US" altLang="ja-JP" sz="2000" dirty="0">
                <a:latin typeface="メイリオ" panose="020B0604030504040204" pitchFamily="50" charset="-128"/>
                <a:ea typeface="メイリオ" panose="020B0604030504040204" pitchFamily="50" charset="-128"/>
              </a:rPr>
              <a:t>C(</a:t>
            </a:r>
            <a:r>
              <a:rPr lang="en-US" altLang="ja-JP" sz="2000" i="1" dirty="0">
                <a:latin typeface="メイリオ" panose="020B0604030504040204" pitchFamily="50" charset="-128"/>
                <a:ea typeface="メイリオ" panose="020B0604030504040204" pitchFamily="50" charset="-128"/>
              </a:rPr>
              <a:t>z</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の鉛直分布</a:t>
            </a:r>
          </a:p>
        </p:txBody>
      </p:sp>
      <p:sp>
        <p:nvSpPr>
          <p:cNvPr id="6" name="正方形/長方形 5"/>
          <p:cNvSpPr/>
          <p:nvPr/>
        </p:nvSpPr>
        <p:spPr>
          <a:xfrm>
            <a:off x="8863819" y="996515"/>
            <a:ext cx="3020730" cy="923330"/>
          </a:xfrm>
          <a:prstGeom prst="rect">
            <a:avLst/>
          </a:prstGeom>
        </p:spPr>
        <p:txBody>
          <a:bodyPr wrap="square">
            <a:spAutoFit/>
          </a:bodyPr>
          <a:lstStyle/>
          <a:p>
            <a:r>
              <a:rPr lang="en-US" altLang="ja-JP" dirty="0">
                <a:latin typeface="メイリオ" panose="020B0604030504040204" pitchFamily="50" charset="-128"/>
                <a:ea typeface="メイリオ" panose="020B0604030504040204" pitchFamily="50" charset="-128"/>
              </a:rPr>
              <a:t>C(</a:t>
            </a:r>
            <a:r>
              <a:rPr lang="en-US" altLang="ja-JP" i="1" dirty="0">
                <a:latin typeface="メイリオ" panose="020B0604030504040204" pitchFamily="50" charset="-128"/>
                <a:ea typeface="メイリオ" panose="020B0604030504040204" pitchFamily="50" charset="-128"/>
              </a:rPr>
              <a:t>z</a:t>
            </a:r>
            <a:r>
              <a:rPr lang="en-US"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と</a:t>
            </a:r>
            <a:r>
              <a:rPr lang="en-US" altLang="ja-JP" i="1" dirty="0">
                <a:latin typeface="メイリオ" panose="020B0604030504040204" pitchFamily="50" charset="-128"/>
                <a:ea typeface="メイリオ" panose="020B0604030504040204" pitchFamily="50" charset="-128"/>
              </a:rPr>
              <a:t>F</a:t>
            </a:r>
            <a:r>
              <a:rPr lang="en-US" altLang="ja-JP" dirty="0">
                <a:latin typeface="メイリオ" panose="020B0604030504040204" pitchFamily="50" charset="-128"/>
                <a:ea typeface="メイリオ" panose="020B0604030504040204" pitchFamily="50" charset="-128"/>
              </a:rPr>
              <a:t>(</a:t>
            </a:r>
            <a:r>
              <a:rPr lang="en-US" altLang="ja-JP" i="1" dirty="0">
                <a:latin typeface="メイリオ" panose="020B0604030504040204" pitchFamily="50" charset="-128"/>
                <a:ea typeface="メイリオ" panose="020B0604030504040204" pitchFamily="50" charset="-128"/>
              </a:rPr>
              <a:t>z</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は、</a:t>
            </a:r>
            <a:r>
              <a:rPr lang="en-US" altLang="ja-JP" dirty="0">
                <a:latin typeface="メイリオ" panose="020B0604030504040204" pitchFamily="50" charset="-128"/>
                <a:ea typeface="メイリオ" panose="020B0604030504040204" pitchFamily="50" charset="-128"/>
              </a:rPr>
              <a:t> C(</a:t>
            </a:r>
            <a:r>
              <a:rPr lang="en-US" altLang="ja-JP" i="1" dirty="0">
                <a:latin typeface="メイリオ" panose="020B0604030504040204" pitchFamily="50" charset="-128"/>
                <a:ea typeface="メイリオ" panose="020B0604030504040204" pitchFamily="50" charset="-128"/>
              </a:rPr>
              <a:t>z</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が一定の値に到達するまで、綺麗な相関関係が見られる</a:t>
            </a:r>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3999" y="2575371"/>
            <a:ext cx="3905981" cy="2340716"/>
          </a:xfrm>
          <a:prstGeom prst="rect">
            <a:avLst/>
          </a:prstGeom>
        </p:spPr>
      </p:pic>
      <p:sp>
        <p:nvSpPr>
          <p:cNvPr id="8" name="正方形/長方形 7"/>
          <p:cNvSpPr/>
          <p:nvPr/>
        </p:nvSpPr>
        <p:spPr>
          <a:xfrm>
            <a:off x="8122878" y="2268609"/>
            <a:ext cx="3712143" cy="923330"/>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幹の直径がある一定以上になると、葉量との正相関が見られなくなることについての説明</a:t>
            </a:r>
          </a:p>
        </p:txBody>
      </p:sp>
      <p:sp>
        <p:nvSpPr>
          <p:cNvPr id="9" name="正方形/長方形 8"/>
          <p:cNvSpPr/>
          <p:nvPr/>
        </p:nvSpPr>
        <p:spPr>
          <a:xfrm>
            <a:off x="918640" y="5222849"/>
            <a:ext cx="10535423" cy="1169551"/>
          </a:xfrm>
          <a:prstGeom prst="rect">
            <a:avLst/>
          </a:prstGeom>
          <a:solidFill>
            <a:schemeClr val="bg1"/>
          </a:solidFill>
          <a:ln>
            <a:solidFill>
              <a:schemeClr val="accent1">
                <a:shade val="50000"/>
              </a:schemeClr>
            </a:solidFill>
          </a:ln>
        </p:spPr>
        <p:txBody>
          <a:bodyPr wrap="square">
            <a:spAutoFit/>
          </a:bodyPr>
          <a:lstStyle/>
          <a:p>
            <a:pPr>
              <a:spcAft>
                <a:spcPts val="600"/>
              </a:spcAft>
            </a:pP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参考</a:t>
            </a:r>
            <a:r>
              <a:rPr lang="en-US" altLang="ja-JP" sz="2000" dirty="0">
                <a:latin typeface="メイリオ" panose="020B0604030504040204" pitchFamily="50" charset="-128"/>
                <a:ea typeface="メイリオ" panose="020B0604030504040204" pitchFamily="50" charset="-128"/>
              </a:rPr>
              <a:t>] LPJ-DGVM</a:t>
            </a:r>
            <a:r>
              <a:rPr lang="ja-JP" altLang="en-US" sz="2000" dirty="0">
                <a:latin typeface="メイリオ" panose="020B0604030504040204" pitchFamily="50" charset="-128"/>
                <a:ea typeface="メイリオ" panose="020B0604030504040204" pitchFamily="50" charset="-128"/>
              </a:rPr>
              <a:t>における、パイプモデルの導入方法</a:t>
            </a:r>
            <a:endParaRPr lang="en-US" altLang="ja-JP" sz="2000" dirty="0">
              <a:latin typeface="メイリオ" panose="020B0604030504040204" pitchFamily="50" charset="-128"/>
              <a:ea typeface="メイリオ" panose="020B0604030504040204" pitchFamily="50" charset="-128"/>
            </a:endParaRPr>
          </a:p>
          <a:p>
            <a:pPr>
              <a:spcAft>
                <a:spcPts val="600"/>
              </a:spcAft>
            </a:pPr>
            <a:r>
              <a:rPr lang="en-US" altLang="ja-JP" sz="2000" dirty="0">
                <a:latin typeface="メイリオ" panose="020B0604030504040204" pitchFamily="50" charset="-128"/>
                <a:ea typeface="メイリオ" panose="020B0604030504040204" pitchFamily="50" charset="-128"/>
              </a:rPr>
              <a:t>1</a:t>
            </a:r>
            <a:r>
              <a:rPr lang="ja-JP" altLang="en-US" sz="2000" dirty="0">
                <a:latin typeface="メイリオ" panose="020B0604030504040204" pitchFamily="50" charset="-128"/>
                <a:ea typeface="メイリオ" panose="020B0604030504040204" pitchFamily="50" charset="-128"/>
              </a:rPr>
              <a:t>本の木が持つことのできる最大の葉面積（</a:t>
            </a:r>
            <a:r>
              <a:rPr lang="en-US" altLang="ja-JP" sz="2000" dirty="0">
                <a:latin typeface="メイリオ" panose="020B0604030504040204" pitchFamily="50" charset="-128"/>
                <a:ea typeface="メイリオ" panose="020B0604030504040204" pitchFamily="50" charset="-128"/>
              </a:rPr>
              <a:t>m</a:t>
            </a:r>
            <a:r>
              <a:rPr lang="en-US" altLang="ja-JP" sz="2000" baseline="30000" dirty="0">
                <a:latin typeface="メイリオ" panose="020B0604030504040204" pitchFamily="50" charset="-128"/>
                <a:ea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rPr>
              <a:t>）＝ </a:t>
            </a:r>
            <a:r>
              <a:rPr lang="en-US" altLang="ja-JP" sz="2000" i="1" dirty="0">
                <a:latin typeface="メイリオ" panose="020B0604030504040204" pitchFamily="50" charset="-128"/>
                <a:ea typeface="メイリオ" panose="020B0604030504040204" pitchFamily="50" charset="-128"/>
              </a:rPr>
              <a:t>A </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胸高における辺材断面積（</a:t>
            </a:r>
            <a:r>
              <a:rPr lang="ja-JP" altLang="en-US" sz="2000" dirty="0" err="1">
                <a:latin typeface="メイリオ" panose="020B0604030504040204" pitchFamily="50" charset="-128"/>
                <a:ea typeface="メイリオ" panose="020B0604030504040204" pitchFamily="50" charset="-128"/>
              </a:rPr>
              <a:t>ｍ</a:t>
            </a:r>
            <a:r>
              <a:rPr lang="en-US" altLang="ja-JP" sz="2000" baseline="30000" dirty="0">
                <a:latin typeface="メイリオ" panose="020B0604030504040204" pitchFamily="50" charset="-128"/>
                <a:ea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rPr>
              <a:t>）</a:t>
            </a:r>
            <a:endParaRPr lang="en-US" altLang="ja-JP" sz="2000" dirty="0">
              <a:latin typeface="メイリオ" panose="020B0604030504040204" pitchFamily="50" charset="-128"/>
              <a:ea typeface="メイリオ" panose="020B0604030504040204" pitchFamily="50" charset="-128"/>
            </a:endParaRPr>
          </a:p>
          <a:p>
            <a:pPr>
              <a:spcAft>
                <a:spcPts val="600"/>
              </a:spcAft>
            </a:pPr>
            <a:r>
              <a:rPr lang="el-GR" altLang="ja-JP" sz="2000" dirty="0">
                <a:latin typeface="メイリオ" panose="020B0604030504040204" pitchFamily="50" charset="-128"/>
                <a:ea typeface="メイリオ" panose="020B0604030504040204" pitchFamily="50" charset="-128"/>
              </a:rPr>
              <a:t>Α</a:t>
            </a:r>
            <a:r>
              <a:rPr lang="ja-JP" altLang="en-US" sz="2000" dirty="0">
                <a:latin typeface="メイリオ" panose="020B0604030504040204" pitchFamily="50" charset="-128"/>
                <a:ea typeface="メイリオ" panose="020B0604030504040204" pitchFamily="50" charset="-128"/>
              </a:rPr>
              <a:t>は定数で</a:t>
            </a:r>
            <a:r>
              <a:rPr lang="en-US" altLang="ja-JP" sz="2000" dirty="0">
                <a:latin typeface="メイリオ" panose="020B0604030504040204" pitchFamily="50" charset="-128"/>
                <a:ea typeface="メイリオ" panose="020B0604030504040204" pitchFamily="50" charset="-128"/>
              </a:rPr>
              <a:t>8000</a:t>
            </a:r>
            <a:r>
              <a:rPr lang="ja-JP" altLang="en-US" sz="2000" dirty="0">
                <a:latin typeface="メイリオ" panose="020B0604030504040204" pitchFamily="50" charset="-128"/>
                <a:ea typeface="メイリオ" panose="020B0604030504040204" pitchFamily="50" charset="-128"/>
              </a:rPr>
              <a:t>が与えられているが、その典拠は示されていない。</a:t>
            </a:r>
          </a:p>
        </p:txBody>
      </p:sp>
      <p:sp>
        <p:nvSpPr>
          <p:cNvPr id="11" name="正方形/長方形 10"/>
          <p:cNvSpPr/>
          <p:nvPr/>
        </p:nvSpPr>
        <p:spPr>
          <a:xfrm>
            <a:off x="7489576" y="6536946"/>
            <a:ext cx="4345445" cy="276999"/>
          </a:xfrm>
          <a:prstGeom prst="rect">
            <a:avLst/>
          </a:prstGeom>
        </p:spPr>
        <p:txBody>
          <a:bodyPr wrap="square">
            <a:spAutoFit/>
          </a:bodyPr>
          <a:lstStyle/>
          <a:p>
            <a:pPr algn="r"/>
            <a:r>
              <a:rPr lang="ja-JP" altLang="en-US" sz="1200" dirty="0">
                <a:latin typeface="メイリオ" panose="020B0604030504040204" pitchFamily="50" charset="-128"/>
                <a:ea typeface="メイリオ" panose="020B0604030504040204" pitchFamily="50" charset="-128"/>
              </a:rPr>
              <a:t>図の出典：造林学、丹下・小池</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編</a:t>
            </a:r>
            <a:r>
              <a:rPr lang="en-US" altLang="ja-JP" sz="1200" dirty="0">
                <a:latin typeface="メイリオ" panose="020B0604030504040204" pitchFamily="50" charset="-128"/>
                <a:ea typeface="メイリオ" panose="020B0604030504040204" pitchFamily="50" charset="-128"/>
              </a:rPr>
              <a:t>]</a:t>
            </a:r>
            <a:endParaRPr lang="ja-JP" altLang="en-US" sz="1200" dirty="0">
              <a:latin typeface="メイリオ" panose="020B0604030504040204" pitchFamily="50" charset="-128"/>
              <a:ea typeface="メイリオ" panose="020B0604030504040204" pitchFamily="50" charset="-128"/>
            </a:endParaRPr>
          </a:p>
        </p:txBody>
      </p:sp>
      <p:sp>
        <p:nvSpPr>
          <p:cNvPr id="12" name="Rectangle 16"/>
          <p:cNvSpPr>
            <a:spLocks noChangeArrowheads="1"/>
          </p:cNvSpPr>
          <p:nvPr/>
        </p:nvSpPr>
        <p:spPr bwMode="auto">
          <a:xfrm>
            <a:off x="3071714" y="197445"/>
            <a:ext cx="58655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kumimoji="1" lang="ja-JP" altLang="en-US" sz="2800" dirty="0">
                <a:solidFill>
                  <a:srgbClr val="0000FF"/>
                </a:solidFill>
                <a:latin typeface="メイリオ" panose="020B0604030504040204" pitchFamily="50" charset="-128"/>
                <a:ea typeface="メイリオ" panose="020B0604030504040204" pitchFamily="50" charset="-128"/>
              </a:rPr>
              <a:t>篠崎のパイプモデル</a:t>
            </a:r>
          </a:p>
        </p:txBody>
      </p:sp>
      <p:cxnSp>
        <p:nvCxnSpPr>
          <p:cNvPr id="13" name="直線コネクタ 12"/>
          <p:cNvCxnSpPr/>
          <p:nvPr/>
        </p:nvCxnSpPr>
        <p:spPr>
          <a:xfrm>
            <a:off x="827772" y="1334621"/>
            <a:ext cx="1078030" cy="0"/>
          </a:xfrm>
          <a:prstGeom prst="line">
            <a:avLst/>
          </a:prstGeom>
          <a:ln w="476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2144829" y="1334621"/>
            <a:ext cx="2831432" cy="0"/>
          </a:xfrm>
          <a:prstGeom prst="line">
            <a:avLst/>
          </a:prstGeom>
          <a:ln w="476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5233696" y="1334621"/>
            <a:ext cx="1359609" cy="2424"/>
          </a:xfrm>
          <a:prstGeom prst="line">
            <a:avLst/>
          </a:prstGeom>
          <a:ln w="476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1366787" y="1359579"/>
            <a:ext cx="197740" cy="909030"/>
          </a:xfrm>
          <a:prstGeom prst="straightConnector1">
            <a:avLst/>
          </a:prstGeom>
          <a:ln w="4762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H="1">
            <a:off x="2800952" y="1362636"/>
            <a:ext cx="134753" cy="1014804"/>
          </a:xfrm>
          <a:prstGeom prst="straightConnector1">
            <a:avLst/>
          </a:prstGeom>
          <a:ln w="4762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H="1">
            <a:off x="3936733" y="1369204"/>
            <a:ext cx="1578543" cy="1008236"/>
          </a:xfrm>
          <a:prstGeom prst="straightConnector1">
            <a:avLst/>
          </a:prstGeom>
          <a:ln w="4762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H="1">
            <a:off x="7238198" y="1468844"/>
            <a:ext cx="1699025" cy="629463"/>
          </a:xfrm>
          <a:prstGeom prst="straightConnector1">
            <a:avLst/>
          </a:prstGeom>
          <a:ln w="4762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920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051"/>
          <p:cNvSpPr>
            <a:spLocks noChangeArrowheads="1"/>
          </p:cNvSpPr>
          <p:nvPr/>
        </p:nvSpPr>
        <p:spPr bwMode="auto">
          <a:xfrm>
            <a:off x="713990" y="761775"/>
            <a:ext cx="6533809" cy="4589874"/>
          </a:xfrm>
          <a:prstGeom prst="rect">
            <a:avLst/>
          </a:prstGeom>
          <a:solidFill>
            <a:srgbClr val="FFFFFF"/>
          </a:solidFill>
          <a:ln w="19050">
            <a:solidFill>
              <a:schemeClr val="tx1"/>
            </a:solidFill>
            <a:miter lim="800000"/>
            <a:headEnd/>
            <a:tailEnd type="none" w="lg" len="lg"/>
          </a:ln>
        </p:spPr>
        <p:txBody>
          <a:bodyPr wrap="none" anchor="ct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latin typeface="+mn-ea"/>
              <a:ea typeface="+mn-ea"/>
            </a:endParaRPr>
          </a:p>
        </p:txBody>
      </p:sp>
      <p:sp>
        <p:nvSpPr>
          <p:cNvPr id="3074" name="Rectangle 2050"/>
          <p:cNvSpPr>
            <a:spLocks noChangeArrowheads="1"/>
          </p:cNvSpPr>
          <p:nvPr/>
        </p:nvSpPr>
        <p:spPr bwMode="auto">
          <a:xfrm>
            <a:off x="859763" y="645286"/>
            <a:ext cx="3733800" cy="4570779"/>
          </a:xfrm>
          <a:prstGeom prst="rect">
            <a:avLst/>
          </a:prstGeom>
          <a:noFill/>
          <a:ln w="19050">
            <a:noFill/>
            <a:miter lim="800000"/>
            <a:headEnd/>
            <a:tailEnd type="none" w="lg" len="lg"/>
          </a:ln>
        </p:spPr>
        <p:txBody>
          <a:bodyPr wrap="none" anchor="ct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latin typeface="+mn-ea"/>
              <a:ea typeface="+mn-ea"/>
            </a:endParaRPr>
          </a:p>
        </p:txBody>
      </p:sp>
      <p:sp>
        <p:nvSpPr>
          <p:cNvPr id="3075" name="Rectangle 2051"/>
          <p:cNvSpPr>
            <a:spLocks noChangeArrowheads="1"/>
          </p:cNvSpPr>
          <p:nvPr/>
        </p:nvSpPr>
        <p:spPr bwMode="auto">
          <a:xfrm>
            <a:off x="7595702" y="745676"/>
            <a:ext cx="3935363" cy="4605973"/>
          </a:xfrm>
          <a:prstGeom prst="rect">
            <a:avLst/>
          </a:prstGeom>
          <a:solidFill>
            <a:srgbClr val="FFFFFF"/>
          </a:solidFill>
          <a:ln w="19050">
            <a:solidFill>
              <a:schemeClr val="tx1"/>
            </a:solidFill>
            <a:miter lim="800000"/>
            <a:headEnd/>
            <a:tailEnd type="none" w="lg" len="lg"/>
          </a:ln>
        </p:spPr>
        <p:txBody>
          <a:bodyPr wrap="none" anchor="ct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latin typeface="+mn-ea"/>
              <a:ea typeface="+mn-ea"/>
            </a:endParaRPr>
          </a:p>
        </p:txBody>
      </p:sp>
      <p:sp>
        <p:nvSpPr>
          <p:cNvPr id="3076" name="AutoShape 2052"/>
          <p:cNvSpPr>
            <a:spLocks noChangeArrowheads="1"/>
          </p:cNvSpPr>
          <p:nvPr/>
        </p:nvSpPr>
        <p:spPr bwMode="auto">
          <a:xfrm>
            <a:off x="2764763" y="1409239"/>
            <a:ext cx="1600200" cy="533400"/>
          </a:xfrm>
          <a:prstGeom prst="roundRect">
            <a:avLst>
              <a:gd name="adj" fmla="val 35120"/>
            </a:avLst>
          </a:prstGeom>
          <a:solidFill>
            <a:srgbClr val="CCFFCC"/>
          </a:solidFill>
          <a:ln w="25400">
            <a:solidFill>
              <a:schemeClr val="tx1"/>
            </a:solidFill>
            <a:round/>
            <a:headEnd/>
            <a:tailEnd type="none" w="lg" len="lg"/>
          </a:ln>
        </p:spPr>
        <p:txBody>
          <a:bodyPr wrap="none" anchor="ct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sz="2200">
              <a:latin typeface="+mn-ea"/>
              <a:ea typeface="+mn-ea"/>
            </a:endParaRPr>
          </a:p>
        </p:txBody>
      </p:sp>
      <p:sp>
        <p:nvSpPr>
          <p:cNvPr id="3077" name="AutoShape 2053"/>
          <p:cNvSpPr>
            <a:spLocks noChangeArrowheads="1"/>
          </p:cNvSpPr>
          <p:nvPr/>
        </p:nvSpPr>
        <p:spPr bwMode="auto">
          <a:xfrm>
            <a:off x="1012163" y="1409239"/>
            <a:ext cx="1600200" cy="533400"/>
          </a:xfrm>
          <a:prstGeom prst="roundRect">
            <a:avLst>
              <a:gd name="adj" fmla="val 35120"/>
            </a:avLst>
          </a:prstGeom>
          <a:solidFill>
            <a:srgbClr val="CCFFCC"/>
          </a:solidFill>
          <a:ln w="25400">
            <a:solidFill>
              <a:schemeClr val="tx1"/>
            </a:solidFill>
            <a:round/>
            <a:headEnd/>
            <a:tailEnd type="none" w="lg" len="lg"/>
          </a:ln>
        </p:spPr>
        <p:txBody>
          <a:bodyPr wrap="none" anchor="ct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sz="2200">
              <a:latin typeface="+mn-ea"/>
              <a:ea typeface="+mn-ea"/>
            </a:endParaRPr>
          </a:p>
        </p:txBody>
      </p:sp>
      <p:sp>
        <p:nvSpPr>
          <p:cNvPr id="3078" name="Text Box 2054"/>
          <p:cNvSpPr txBox="1">
            <a:spLocks noChangeArrowheads="1"/>
          </p:cNvSpPr>
          <p:nvPr/>
        </p:nvSpPr>
        <p:spPr bwMode="auto">
          <a:xfrm>
            <a:off x="4597661" y="1836387"/>
            <a:ext cx="2225726" cy="3370153"/>
          </a:xfrm>
          <a:prstGeom prst="rect">
            <a:avLst/>
          </a:prstGeom>
          <a:noFill/>
          <a:ln w="19050">
            <a:noFill/>
            <a:miter lim="800000"/>
            <a:headEnd/>
            <a:tailEnd type="none" w="lg" len="lg"/>
          </a:ln>
        </p:spPr>
        <p:txBody>
          <a:bodyPr wrap="squar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algn="l" eaLnBrk="1" hangingPunct="1">
              <a:spcAft>
                <a:spcPts val="1800"/>
              </a:spcAft>
            </a:pPr>
            <a:r>
              <a:rPr lang="en-US" altLang="ja-JP" i="1" dirty="0">
                <a:solidFill>
                  <a:srgbClr val="FF0000"/>
                </a:solidFill>
                <a:latin typeface="Calibri" panose="020F0502020204030204" pitchFamily="34" charset="0"/>
                <a:ea typeface="+mn-ea"/>
              </a:rPr>
              <a:t>L</a:t>
            </a:r>
            <a:r>
              <a:rPr lang="en-US" altLang="ja-JP" dirty="0">
                <a:latin typeface="Calibri" panose="020F0502020204030204" pitchFamily="34" charset="0"/>
                <a:ea typeface="+mn-ea"/>
              </a:rPr>
              <a:t>: </a:t>
            </a:r>
            <a:r>
              <a:rPr lang="ja-JP" altLang="en-US" dirty="0">
                <a:latin typeface="Calibri" panose="020F0502020204030204" pitchFamily="34" charset="0"/>
                <a:ea typeface="+mn-ea"/>
              </a:rPr>
              <a:t>植物体の一辺のサイズ</a:t>
            </a:r>
            <a:endParaRPr lang="en-US" altLang="ja-JP" dirty="0">
              <a:latin typeface="Calibri" panose="020F0502020204030204" pitchFamily="34" charset="0"/>
              <a:ea typeface="+mn-ea"/>
            </a:endParaRPr>
          </a:p>
          <a:p>
            <a:pPr algn="l" eaLnBrk="1" hangingPunct="1">
              <a:spcAft>
                <a:spcPts val="1800"/>
              </a:spcAft>
            </a:pPr>
            <a:r>
              <a:rPr lang="en-US" altLang="ja-JP" i="1" dirty="0">
                <a:solidFill>
                  <a:srgbClr val="FF0000"/>
                </a:solidFill>
                <a:latin typeface="Calibri" panose="020F0502020204030204" pitchFamily="34" charset="0"/>
                <a:ea typeface="+mn-ea"/>
              </a:rPr>
              <a:t>W</a:t>
            </a:r>
            <a:r>
              <a:rPr lang="en-US" altLang="ja-JP" dirty="0">
                <a:latin typeface="Calibri" panose="020F0502020204030204" pitchFamily="34" charset="0"/>
                <a:ea typeface="+mn-ea"/>
              </a:rPr>
              <a:t>: </a:t>
            </a:r>
            <a:r>
              <a:rPr lang="ja-JP" altLang="en-US" dirty="0">
                <a:latin typeface="Calibri" panose="020F0502020204030204" pitchFamily="34" charset="0"/>
                <a:ea typeface="+mn-ea"/>
              </a:rPr>
              <a:t>植物体の平均バイオマス</a:t>
            </a:r>
            <a:endParaRPr lang="en-US" altLang="ja-JP" dirty="0">
              <a:latin typeface="Calibri" panose="020F0502020204030204" pitchFamily="34" charset="0"/>
              <a:ea typeface="+mn-ea"/>
            </a:endParaRPr>
          </a:p>
          <a:p>
            <a:pPr algn="l" eaLnBrk="1" hangingPunct="1">
              <a:spcAft>
                <a:spcPts val="1800"/>
              </a:spcAft>
            </a:pPr>
            <a:r>
              <a:rPr lang="en-US" altLang="ja-JP" i="1" dirty="0">
                <a:solidFill>
                  <a:srgbClr val="FF0000"/>
                </a:solidFill>
                <a:latin typeface="Calibri" panose="020F0502020204030204" pitchFamily="34" charset="0"/>
                <a:ea typeface="+mn-ea"/>
              </a:rPr>
              <a:t>A</a:t>
            </a:r>
            <a:r>
              <a:rPr lang="en-US" altLang="ja-JP" dirty="0">
                <a:latin typeface="Calibri" panose="020F0502020204030204" pitchFamily="34" charset="0"/>
                <a:ea typeface="+mn-ea"/>
              </a:rPr>
              <a:t>: </a:t>
            </a:r>
            <a:r>
              <a:rPr lang="ja-JP" altLang="en-US" dirty="0">
                <a:latin typeface="Calibri" panose="020F0502020204030204" pitchFamily="34" charset="0"/>
                <a:ea typeface="+mn-ea"/>
              </a:rPr>
              <a:t>植物体あたりの面積</a:t>
            </a:r>
            <a:endParaRPr lang="en-US" altLang="ja-JP" dirty="0">
              <a:latin typeface="Calibri" panose="020F0502020204030204" pitchFamily="34" charset="0"/>
              <a:ea typeface="+mn-ea"/>
            </a:endParaRPr>
          </a:p>
          <a:p>
            <a:pPr algn="l" eaLnBrk="1" hangingPunct="1">
              <a:spcAft>
                <a:spcPct val="10000"/>
              </a:spcAft>
            </a:pPr>
            <a:r>
              <a:rPr lang="en-US" altLang="ja-JP" i="1" dirty="0">
                <a:solidFill>
                  <a:srgbClr val="FF0000"/>
                </a:solidFill>
                <a:latin typeface="Calibri" panose="020F0502020204030204" pitchFamily="34" charset="0"/>
                <a:ea typeface="+mn-ea"/>
              </a:rPr>
              <a:t>D</a:t>
            </a:r>
            <a:r>
              <a:rPr lang="en-US" altLang="ja-JP" dirty="0">
                <a:latin typeface="Calibri" panose="020F0502020204030204" pitchFamily="34" charset="0"/>
                <a:ea typeface="+mn-ea"/>
              </a:rPr>
              <a:t>: </a:t>
            </a:r>
            <a:r>
              <a:rPr lang="ja-JP" altLang="en-US" dirty="0">
                <a:latin typeface="Calibri" panose="020F0502020204030204" pitchFamily="34" charset="0"/>
                <a:ea typeface="+mn-ea"/>
              </a:rPr>
              <a:t>植生密度</a:t>
            </a:r>
          </a:p>
        </p:txBody>
      </p:sp>
      <p:sp>
        <p:nvSpPr>
          <p:cNvPr id="3080" name="Text Box 2056"/>
          <p:cNvSpPr txBox="1">
            <a:spLocks noChangeArrowheads="1"/>
          </p:cNvSpPr>
          <p:nvPr/>
        </p:nvSpPr>
        <p:spPr bwMode="auto">
          <a:xfrm>
            <a:off x="1077337" y="1414329"/>
            <a:ext cx="14141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algn="l" eaLnBrk="1" hangingPunct="1"/>
            <a:r>
              <a:rPr lang="en-US" altLang="ja-JP" sz="2800" i="1" dirty="0">
                <a:latin typeface="+mn-ea"/>
                <a:ea typeface="+mn-ea"/>
              </a:rPr>
              <a:t>W</a:t>
            </a:r>
            <a:r>
              <a:rPr lang="en-US" altLang="ja-JP" sz="2800" dirty="0">
                <a:latin typeface="+mn-ea"/>
                <a:ea typeface="+mn-ea"/>
              </a:rPr>
              <a:t> ∽ </a:t>
            </a:r>
            <a:r>
              <a:rPr lang="en-US" altLang="ja-JP" sz="2800" i="1" dirty="0">
                <a:latin typeface="+mn-ea"/>
                <a:ea typeface="+mn-ea"/>
              </a:rPr>
              <a:t>L</a:t>
            </a:r>
            <a:r>
              <a:rPr lang="en-US" altLang="ja-JP" sz="2800" baseline="30000" dirty="0">
                <a:latin typeface="+mn-ea"/>
                <a:ea typeface="+mn-ea"/>
              </a:rPr>
              <a:t> </a:t>
            </a:r>
            <a:r>
              <a:rPr lang="en-US" altLang="ja-JP" sz="2800" b="1" baseline="30000" dirty="0">
                <a:latin typeface="+mn-ea"/>
                <a:ea typeface="+mn-ea"/>
              </a:rPr>
              <a:t>3</a:t>
            </a:r>
            <a:endParaRPr lang="ja-JP" altLang="en-US" sz="2800" b="1" dirty="0">
              <a:latin typeface="+mn-ea"/>
              <a:ea typeface="+mn-ea"/>
            </a:endParaRPr>
          </a:p>
        </p:txBody>
      </p:sp>
      <p:sp>
        <p:nvSpPr>
          <p:cNvPr id="3081" name="Text Box 2057"/>
          <p:cNvSpPr txBox="1">
            <a:spLocks noChangeArrowheads="1"/>
          </p:cNvSpPr>
          <p:nvPr/>
        </p:nvSpPr>
        <p:spPr bwMode="auto">
          <a:xfrm>
            <a:off x="2917163" y="1395449"/>
            <a:ext cx="13756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algn="l" eaLnBrk="1" hangingPunct="1"/>
            <a:r>
              <a:rPr lang="en-US" altLang="ja-JP" sz="2800" i="1" dirty="0">
                <a:latin typeface="+mn-ea"/>
                <a:ea typeface="+mn-ea"/>
              </a:rPr>
              <a:t>A</a:t>
            </a:r>
            <a:r>
              <a:rPr lang="en-US" altLang="ja-JP" sz="2800" dirty="0">
                <a:latin typeface="+mn-ea"/>
                <a:ea typeface="+mn-ea"/>
              </a:rPr>
              <a:t> ∽ </a:t>
            </a:r>
            <a:r>
              <a:rPr lang="en-US" altLang="ja-JP" sz="2800" i="1" dirty="0">
                <a:latin typeface="+mn-ea"/>
                <a:ea typeface="+mn-ea"/>
              </a:rPr>
              <a:t>L</a:t>
            </a:r>
            <a:r>
              <a:rPr lang="en-US" altLang="ja-JP" sz="2800" baseline="30000" dirty="0">
                <a:latin typeface="+mn-ea"/>
                <a:ea typeface="+mn-ea"/>
              </a:rPr>
              <a:t> </a:t>
            </a:r>
            <a:r>
              <a:rPr lang="en-US" altLang="ja-JP" sz="2800" b="1" baseline="30000" dirty="0">
                <a:latin typeface="+mn-ea"/>
                <a:ea typeface="+mn-ea"/>
              </a:rPr>
              <a:t>2</a:t>
            </a:r>
            <a:endParaRPr lang="ja-JP" altLang="en-US" sz="2800" b="1" dirty="0">
              <a:latin typeface="+mn-ea"/>
              <a:ea typeface="+mn-ea"/>
            </a:endParaRPr>
          </a:p>
        </p:txBody>
      </p:sp>
      <p:sp>
        <p:nvSpPr>
          <p:cNvPr id="3082" name="AutoShape 2058"/>
          <p:cNvSpPr>
            <a:spLocks noChangeArrowheads="1"/>
          </p:cNvSpPr>
          <p:nvPr/>
        </p:nvSpPr>
        <p:spPr bwMode="auto">
          <a:xfrm>
            <a:off x="1012163" y="2930064"/>
            <a:ext cx="1600200" cy="533400"/>
          </a:xfrm>
          <a:prstGeom prst="roundRect">
            <a:avLst>
              <a:gd name="adj" fmla="val 35120"/>
            </a:avLst>
          </a:prstGeom>
          <a:solidFill>
            <a:srgbClr val="CCFFCC"/>
          </a:solidFill>
          <a:ln w="25400">
            <a:solidFill>
              <a:schemeClr val="tx1"/>
            </a:solidFill>
            <a:round/>
            <a:headEnd/>
            <a:tailEnd type="none" w="lg" len="lg"/>
          </a:ln>
        </p:spPr>
        <p:txBody>
          <a:bodyPr wrap="none" anchor="ct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sz="2200">
              <a:latin typeface="+mn-ea"/>
              <a:ea typeface="+mn-ea"/>
            </a:endParaRPr>
          </a:p>
        </p:txBody>
      </p:sp>
      <p:sp>
        <p:nvSpPr>
          <p:cNvPr id="3083" name="Text Box 2059"/>
          <p:cNvSpPr txBox="1">
            <a:spLocks noChangeArrowheads="1"/>
          </p:cNvSpPr>
          <p:nvPr/>
        </p:nvSpPr>
        <p:spPr bwMode="auto">
          <a:xfrm>
            <a:off x="947649" y="2923948"/>
            <a:ext cx="16882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algn="l" eaLnBrk="1" hangingPunct="1"/>
            <a:r>
              <a:rPr lang="en-US" altLang="ja-JP" sz="2800" i="1" dirty="0">
                <a:latin typeface="+mn-ea"/>
                <a:ea typeface="+mn-ea"/>
              </a:rPr>
              <a:t>W</a:t>
            </a:r>
            <a:r>
              <a:rPr lang="en-US" altLang="ja-JP" sz="2800" dirty="0">
                <a:latin typeface="+mn-ea"/>
                <a:ea typeface="+mn-ea"/>
              </a:rPr>
              <a:t> ∽ </a:t>
            </a:r>
            <a:r>
              <a:rPr lang="en-US" altLang="ja-JP" sz="2800" i="1" dirty="0">
                <a:latin typeface="+mn-ea"/>
                <a:ea typeface="+mn-ea"/>
              </a:rPr>
              <a:t>A</a:t>
            </a:r>
            <a:r>
              <a:rPr lang="en-US" altLang="ja-JP" sz="2800" baseline="30000" dirty="0">
                <a:latin typeface="+mn-ea"/>
                <a:ea typeface="+mn-ea"/>
              </a:rPr>
              <a:t> </a:t>
            </a:r>
            <a:r>
              <a:rPr lang="en-US" altLang="ja-JP" sz="2800" b="1" baseline="30000" dirty="0">
                <a:latin typeface="+mn-ea"/>
                <a:ea typeface="+mn-ea"/>
              </a:rPr>
              <a:t>3/2</a:t>
            </a:r>
            <a:endParaRPr lang="ja-JP" altLang="en-US" sz="2800" b="1" dirty="0">
              <a:latin typeface="+mn-ea"/>
              <a:ea typeface="+mn-ea"/>
            </a:endParaRPr>
          </a:p>
        </p:txBody>
      </p:sp>
      <p:sp>
        <p:nvSpPr>
          <p:cNvPr id="3084" name="AutoShape 2060"/>
          <p:cNvSpPr>
            <a:spLocks noChangeArrowheads="1"/>
          </p:cNvSpPr>
          <p:nvPr/>
        </p:nvSpPr>
        <p:spPr bwMode="auto">
          <a:xfrm>
            <a:off x="2917163" y="2930064"/>
            <a:ext cx="1447800" cy="533400"/>
          </a:xfrm>
          <a:prstGeom prst="roundRect">
            <a:avLst>
              <a:gd name="adj" fmla="val 35120"/>
            </a:avLst>
          </a:prstGeom>
          <a:solidFill>
            <a:srgbClr val="CCFFCC"/>
          </a:solidFill>
          <a:ln w="25400">
            <a:solidFill>
              <a:schemeClr val="tx1"/>
            </a:solidFill>
            <a:round/>
            <a:headEnd/>
            <a:tailEnd type="none" w="lg" len="lg"/>
          </a:ln>
        </p:spPr>
        <p:txBody>
          <a:bodyPr wrap="none" anchor="ct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sz="2200">
              <a:latin typeface="+mn-ea"/>
              <a:ea typeface="+mn-ea"/>
            </a:endParaRPr>
          </a:p>
        </p:txBody>
      </p:sp>
      <p:sp>
        <p:nvSpPr>
          <p:cNvPr id="3085" name="Text Box 2061"/>
          <p:cNvSpPr txBox="1">
            <a:spLocks noChangeArrowheads="1"/>
          </p:cNvSpPr>
          <p:nvPr/>
        </p:nvSpPr>
        <p:spPr bwMode="auto">
          <a:xfrm>
            <a:off x="2905413" y="2931882"/>
            <a:ext cx="15343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algn="l" eaLnBrk="1" hangingPunct="1"/>
            <a:r>
              <a:rPr lang="en-US" altLang="ja-JP" sz="2800" i="1" dirty="0">
                <a:latin typeface="+mn-ea"/>
                <a:ea typeface="+mn-ea"/>
              </a:rPr>
              <a:t>A</a:t>
            </a:r>
            <a:r>
              <a:rPr lang="en-US" altLang="ja-JP" sz="2800" dirty="0">
                <a:latin typeface="+mn-ea"/>
                <a:ea typeface="+mn-ea"/>
              </a:rPr>
              <a:t> ∽ </a:t>
            </a:r>
            <a:r>
              <a:rPr lang="en-US" altLang="ja-JP" sz="2800" i="1" dirty="0">
                <a:latin typeface="+mn-ea"/>
                <a:ea typeface="+mn-ea"/>
              </a:rPr>
              <a:t>D</a:t>
            </a:r>
            <a:r>
              <a:rPr lang="en-US" altLang="ja-JP" sz="2800" baseline="30000" dirty="0">
                <a:latin typeface="+mn-ea"/>
                <a:ea typeface="+mn-ea"/>
              </a:rPr>
              <a:t> </a:t>
            </a:r>
            <a:r>
              <a:rPr lang="en-US" altLang="ja-JP" sz="2800" b="1" baseline="30000" dirty="0">
                <a:latin typeface="+mn-ea"/>
                <a:ea typeface="+mn-ea"/>
              </a:rPr>
              <a:t>-1</a:t>
            </a:r>
            <a:endParaRPr lang="ja-JP" altLang="en-US" sz="2800" b="1" dirty="0">
              <a:latin typeface="+mn-ea"/>
              <a:ea typeface="+mn-ea"/>
            </a:endParaRPr>
          </a:p>
        </p:txBody>
      </p:sp>
      <p:sp>
        <p:nvSpPr>
          <p:cNvPr id="3086" name="AutoShape 2062"/>
          <p:cNvSpPr>
            <a:spLocks noChangeArrowheads="1"/>
          </p:cNvSpPr>
          <p:nvPr/>
        </p:nvSpPr>
        <p:spPr bwMode="auto">
          <a:xfrm>
            <a:off x="1774162" y="4377864"/>
            <a:ext cx="2012951" cy="642502"/>
          </a:xfrm>
          <a:prstGeom prst="roundRect">
            <a:avLst>
              <a:gd name="adj" fmla="val 35120"/>
            </a:avLst>
          </a:prstGeom>
          <a:solidFill>
            <a:srgbClr val="CCFFCC"/>
          </a:solidFill>
          <a:ln w="25400">
            <a:solidFill>
              <a:schemeClr val="tx1"/>
            </a:solidFill>
            <a:round/>
            <a:headEnd/>
            <a:tailEnd type="none" w="lg" len="lg"/>
          </a:ln>
        </p:spPr>
        <p:txBody>
          <a:bodyPr wrap="none" anchor="ct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sz="1800">
              <a:latin typeface="+mn-ea"/>
              <a:ea typeface="+mn-ea"/>
            </a:endParaRPr>
          </a:p>
        </p:txBody>
      </p:sp>
      <p:sp>
        <p:nvSpPr>
          <p:cNvPr id="3087" name="Text Box 2063"/>
          <p:cNvSpPr txBox="1">
            <a:spLocks noChangeArrowheads="1"/>
          </p:cNvSpPr>
          <p:nvPr/>
        </p:nvSpPr>
        <p:spPr bwMode="auto">
          <a:xfrm>
            <a:off x="1881152" y="4478149"/>
            <a:ext cx="18133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algn="l" eaLnBrk="1" hangingPunct="1"/>
            <a:r>
              <a:rPr lang="en-US" altLang="ja-JP" sz="2800" i="1" dirty="0">
                <a:latin typeface="+mn-ea"/>
                <a:ea typeface="+mn-ea"/>
              </a:rPr>
              <a:t>W</a:t>
            </a:r>
            <a:r>
              <a:rPr lang="en-US" altLang="ja-JP" sz="2800" dirty="0">
                <a:latin typeface="+mn-ea"/>
                <a:ea typeface="+mn-ea"/>
              </a:rPr>
              <a:t> ∽ </a:t>
            </a:r>
            <a:r>
              <a:rPr lang="en-US" altLang="ja-JP" sz="2800" i="1" dirty="0">
                <a:latin typeface="+mn-ea"/>
                <a:ea typeface="+mn-ea"/>
              </a:rPr>
              <a:t>D</a:t>
            </a:r>
            <a:r>
              <a:rPr lang="en-US" altLang="ja-JP" sz="2800" baseline="30000" dirty="0">
                <a:latin typeface="+mn-ea"/>
                <a:ea typeface="+mn-ea"/>
              </a:rPr>
              <a:t> </a:t>
            </a:r>
            <a:r>
              <a:rPr lang="en-US" altLang="ja-JP" sz="2800" b="1" baseline="30000" dirty="0">
                <a:latin typeface="+mn-ea"/>
                <a:ea typeface="+mn-ea"/>
              </a:rPr>
              <a:t>-3/2</a:t>
            </a:r>
            <a:endParaRPr lang="ja-JP" altLang="en-US" sz="2800" b="1" dirty="0">
              <a:latin typeface="+mn-ea"/>
              <a:ea typeface="+mn-ea"/>
            </a:endParaRPr>
          </a:p>
        </p:txBody>
      </p:sp>
      <p:sp>
        <p:nvSpPr>
          <p:cNvPr id="3089" name="AutoShape 2065"/>
          <p:cNvSpPr>
            <a:spLocks/>
          </p:cNvSpPr>
          <p:nvPr/>
        </p:nvSpPr>
        <p:spPr bwMode="auto">
          <a:xfrm rot="5400000">
            <a:off x="2269463" y="1371139"/>
            <a:ext cx="381000" cy="1676400"/>
          </a:xfrm>
          <a:prstGeom prst="rightBrace">
            <a:avLst>
              <a:gd name="adj1" fmla="val 36667"/>
              <a:gd name="adj2" fmla="val 83333"/>
            </a:avLst>
          </a:prstGeom>
          <a:noFill/>
          <a:ln w="50800">
            <a:solidFill>
              <a:srgbClr val="0070C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sz="2200">
              <a:latin typeface="+mn-ea"/>
              <a:ea typeface="+mn-ea"/>
            </a:endParaRPr>
          </a:p>
        </p:txBody>
      </p:sp>
      <p:sp>
        <p:nvSpPr>
          <p:cNvPr id="3090" name="Line 2066"/>
          <p:cNvSpPr>
            <a:spLocks noChangeShapeType="1"/>
          </p:cNvSpPr>
          <p:nvPr/>
        </p:nvSpPr>
        <p:spPr bwMode="auto">
          <a:xfrm rot="5400000">
            <a:off x="1675738" y="2549064"/>
            <a:ext cx="457200" cy="0"/>
          </a:xfrm>
          <a:prstGeom prst="line">
            <a:avLst/>
          </a:prstGeom>
          <a:noFill/>
          <a:ln w="50800">
            <a:solidFill>
              <a:srgbClr val="0070C0"/>
            </a:solidFill>
            <a:round/>
            <a:headEnd/>
            <a:tailEnd type="triangle" w="med" len="sm"/>
          </a:ln>
          <a:extLst>
            <a:ext uri="{909E8E84-426E-40DD-AFC4-6F175D3DCCD1}">
              <a14:hiddenFill xmlns:a14="http://schemas.microsoft.com/office/drawing/2010/main">
                <a:noFill/>
              </a14:hiddenFill>
            </a:ext>
          </a:extLst>
        </p:spPr>
        <p:txBody>
          <a:bodyPr wrap="none"/>
          <a:lstStyle/>
          <a:p>
            <a:endParaRPr lang="ja-JP" altLang="en-US" sz="2200">
              <a:latin typeface="+mn-ea"/>
            </a:endParaRPr>
          </a:p>
        </p:txBody>
      </p:sp>
      <p:sp>
        <p:nvSpPr>
          <p:cNvPr id="3091" name="AutoShape 2067"/>
          <p:cNvSpPr>
            <a:spLocks/>
          </p:cNvSpPr>
          <p:nvPr/>
        </p:nvSpPr>
        <p:spPr bwMode="auto">
          <a:xfrm rot="16200000" flipH="1">
            <a:off x="2421863" y="2968164"/>
            <a:ext cx="381000" cy="1676400"/>
          </a:xfrm>
          <a:prstGeom prst="rightBrace">
            <a:avLst>
              <a:gd name="adj1" fmla="val 36667"/>
              <a:gd name="adj2" fmla="val 49995"/>
            </a:avLst>
          </a:prstGeom>
          <a:noFill/>
          <a:ln w="50800">
            <a:solidFill>
              <a:srgbClr val="0070C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sz="1800">
              <a:latin typeface="+mn-ea"/>
              <a:ea typeface="+mn-ea"/>
            </a:endParaRPr>
          </a:p>
        </p:txBody>
      </p:sp>
      <p:sp>
        <p:nvSpPr>
          <p:cNvPr id="3092" name="Line 2068"/>
          <p:cNvSpPr>
            <a:spLocks noChangeShapeType="1"/>
          </p:cNvSpPr>
          <p:nvPr/>
        </p:nvSpPr>
        <p:spPr bwMode="auto">
          <a:xfrm rot="5400000">
            <a:off x="2461551" y="4090527"/>
            <a:ext cx="301625" cy="0"/>
          </a:xfrm>
          <a:prstGeom prst="line">
            <a:avLst/>
          </a:prstGeom>
          <a:noFill/>
          <a:ln w="50800">
            <a:solidFill>
              <a:srgbClr val="0070C0"/>
            </a:solidFill>
            <a:round/>
            <a:headEnd/>
            <a:tailEnd type="triangle" w="med" len="sm"/>
          </a:ln>
          <a:extLst>
            <a:ext uri="{909E8E84-426E-40DD-AFC4-6F175D3DCCD1}">
              <a14:hiddenFill xmlns:a14="http://schemas.microsoft.com/office/drawing/2010/main">
                <a:noFill/>
              </a14:hiddenFill>
            </a:ext>
          </a:extLst>
        </p:spPr>
        <p:txBody>
          <a:bodyPr wrap="none"/>
          <a:lstStyle/>
          <a:p>
            <a:endParaRPr lang="ja-JP" altLang="en-US">
              <a:latin typeface="+mn-ea"/>
            </a:endParaRPr>
          </a:p>
        </p:txBody>
      </p:sp>
      <p:sp>
        <p:nvSpPr>
          <p:cNvPr id="3096" name="Text Box 2072"/>
          <p:cNvSpPr txBox="1">
            <a:spLocks noChangeArrowheads="1"/>
          </p:cNvSpPr>
          <p:nvPr/>
        </p:nvSpPr>
        <p:spPr bwMode="auto">
          <a:xfrm>
            <a:off x="3398319" y="761775"/>
            <a:ext cx="9028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algn="l" eaLnBrk="1" hangingPunct="1"/>
            <a:r>
              <a:rPr lang="ja-JP" altLang="en-US" sz="2800" dirty="0">
                <a:solidFill>
                  <a:srgbClr val="00B050"/>
                </a:solidFill>
                <a:latin typeface="メイリオ" panose="020B0604030504040204" pitchFamily="50" charset="-128"/>
                <a:ea typeface="メイリオ" panose="020B0604030504040204" pitchFamily="50" charset="-128"/>
              </a:rPr>
              <a:t>理論</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32" y="886228"/>
            <a:ext cx="3231373" cy="4240723"/>
          </a:xfrm>
          <a:prstGeom prst="rect">
            <a:avLst/>
          </a:prstGeom>
        </p:spPr>
      </p:pic>
      <p:sp>
        <p:nvSpPr>
          <p:cNvPr id="3100" name="Text Box 2078"/>
          <p:cNvSpPr txBox="1">
            <a:spLocks noChangeArrowheads="1"/>
          </p:cNvSpPr>
          <p:nvPr/>
        </p:nvSpPr>
        <p:spPr bwMode="auto">
          <a:xfrm>
            <a:off x="9232483" y="837298"/>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algn="l" eaLnBrk="1" hangingPunct="1"/>
            <a:r>
              <a:rPr lang="ja-JP" altLang="en-US" sz="2800" dirty="0">
                <a:solidFill>
                  <a:srgbClr val="00B050"/>
                </a:solidFill>
                <a:latin typeface="メイリオ" panose="020B0604030504040204" pitchFamily="50" charset="-128"/>
                <a:ea typeface="メイリオ" panose="020B0604030504040204" pitchFamily="50" charset="-128"/>
              </a:rPr>
              <a:t>観測例</a:t>
            </a:r>
            <a:endParaRPr lang="en-US" altLang="ja-JP" sz="2800" dirty="0">
              <a:solidFill>
                <a:srgbClr val="00B050"/>
              </a:solidFill>
              <a:latin typeface="メイリオ" panose="020B0604030504040204" pitchFamily="50" charset="-128"/>
              <a:ea typeface="メイリオ" panose="020B0604030504040204" pitchFamily="50" charset="-128"/>
            </a:endParaRPr>
          </a:p>
        </p:txBody>
      </p:sp>
      <p:sp>
        <p:nvSpPr>
          <p:cNvPr id="3" name="正方形/長方形 2"/>
          <p:cNvSpPr/>
          <p:nvPr/>
        </p:nvSpPr>
        <p:spPr>
          <a:xfrm rot="16200000">
            <a:off x="9936226" y="2508271"/>
            <a:ext cx="2828018" cy="307777"/>
          </a:xfrm>
          <a:prstGeom prst="rect">
            <a:avLst/>
          </a:prstGeom>
        </p:spPr>
        <p:txBody>
          <a:bodyPr wrap="none">
            <a:spAutoFit/>
          </a:bodyPr>
          <a:lstStyle/>
          <a:p>
            <a:r>
              <a:rPr lang="ja-JP" altLang="en-US" sz="1400" dirty="0">
                <a:latin typeface="+mn-ea"/>
              </a:rPr>
              <a:t>図の出典</a:t>
            </a:r>
            <a:r>
              <a:rPr lang="en-US" altLang="ja-JP" sz="1400" dirty="0">
                <a:latin typeface="+mn-ea"/>
              </a:rPr>
              <a:t> :</a:t>
            </a:r>
            <a:r>
              <a:rPr lang="ja-JP" altLang="en-US" sz="1400" dirty="0">
                <a:latin typeface="+mn-ea"/>
              </a:rPr>
              <a:t>岩坪</a:t>
            </a:r>
            <a:r>
              <a:rPr lang="en-US" altLang="ja-JP" sz="1400" dirty="0">
                <a:latin typeface="+mn-ea"/>
              </a:rPr>
              <a:t> (1996) </a:t>
            </a:r>
            <a:r>
              <a:rPr lang="ja-JP" altLang="en-US" sz="1400" dirty="0">
                <a:latin typeface="+mn-ea"/>
              </a:rPr>
              <a:t>森林生態学</a:t>
            </a:r>
            <a:endParaRPr lang="en-US" altLang="ja-JP" sz="1400" dirty="0">
              <a:latin typeface="+mn-ea"/>
            </a:endParaRPr>
          </a:p>
        </p:txBody>
      </p:sp>
      <p:sp>
        <p:nvSpPr>
          <p:cNvPr id="30" name="Text Box 2064"/>
          <p:cNvSpPr txBox="1">
            <a:spLocks noChangeArrowheads="1"/>
          </p:cNvSpPr>
          <p:nvPr/>
        </p:nvSpPr>
        <p:spPr bwMode="auto">
          <a:xfrm>
            <a:off x="938870" y="5628706"/>
            <a:ext cx="10659571" cy="830997"/>
          </a:xfrm>
          <a:prstGeom prst="rect">
            <a:avLst/>
          </a:prstGeom>
          <a:solidFill>
            <a:srgbClr val="FFFF99"/>
          </a:solidFill>
          <a:ln>
            <a:noFill/>
          </a:ln>
          <a:effectLst/>
        </p:spPr>
        <p:txBody>
          <a:bodyPr wrap="square">
            <a:spAutoFit/>
          </a:bodyPr>
          <a:lstStyle/>
          <a:p>
            <a:r>
              <a:rPr lang="ja-JP" altLang="en-US" sz="2400" dirty="0">
                <a:latin typeface="メイリオ" panose="020B0604030504040204" pitchFamily="50" charset="-128"/>
                <a:ea typeface="メイリオ" panose="020B0604030504040204" pitchFamily="50" charset="-128"/>
              </a:rPr>
              <a:t>高密度な植物集団</a:t>
            </a:r>
            <a:r>
              <a:rPr lang="en-US" altLang="ja-JP" sz="2400" baseline="300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では、平均個体サイズの増大と共に</a:t>
            </a:r>
            <a:r>
              <a:rPr lang="ja-JP" altLang="en-US" sz="2400" dirty="0">
                <a:solidFill>
                  <a:srgbClr val="FF0000"/>
                </a:solidFill>
                <a:latin typeface="メイリオ" panose="020B0604030504040204" pitchFamily="50" charset="-128"/>
                <a:ea typeface="メイリオ" panose="020B0604030504040204" pitchFamily="50" charset="-128"/>
              </a:rPr>
              <a:t>自己間引き</a:t>
            </a:r>
            <a:r>
              <a:rPr lang="ja-JP" altLang="en-US" sz="2400" dirty="0">
                <a:latin typeface="メイリオ" panose="020B0604030504040204" pitchFamily="50" charset="-128"/>
                <a:ea typeface="メイリオ" panose="020B0604030504040204" pitchFamily="50" charset="-128"/>
              </a:rPr>
              <a:t>が生じ、一般的に</a:t>
            </a:r>
            <a:r>
              <a:rPr lang="en-US" altLang="ja-JP" sz="2400" dirty="0">
                <a:solidFill>
                  <a:srgbClr val="FF0000"/>
                </a:solidFill>
                <a:latin typeface="メイリオ" panose="020B0604030504040204" pitchFamily="50" charset="-128"/>
                <a:ea typeface="メイリオ" panose="020B0604030504040204" pitchFamily="50" charset="-128"/>
              </a:rPr>
              <a:t>2/3</a:t>
            </a:r>
            <a:r>
              <a:rPr lang="ja-JP" altLang="en-US" sz="2400" dirty="0">
                <a:solidFill>
                  <a:srgbClr val="FF0000"/>
                </a:solidFill>
                <a:latin typeface="メイリオ" panose="020B0604030504040204" pitchFamily="50" charset="-128"/>
                <a:ea typeface="メイリオ" panose="020B0604030504040204" pitchFamily="50" charset="-128"/>
              </a:rPr>
              <a:t>乗則</a:t>
            </a:r>
            <a:r>
              <a:rPr lang="ja-JP" altLang="en-US" sz="2400" dirty="0">
                <a:latin typeface="メイリオ" panose="020B0604030504040204" pitchFamily="50" charset="-128"/>
                <a:ea typeface="メイリオ" panose="020B0604030504040204" pitchFamily="50" charset="-128"/>
              </a:rPr>
              <a:t>が観察される。</a:t>
            </a:r>
          </a:p>
        </p:txBody>
      </p:sp>
      <p:sp>
        <p:nvSpPr>
          <p:cNvPr id="31" name="Rectangle 16"/>
          <p:cNvSpPr>
            <a:spLocks noChangeArrowheads="1"/>
          </p:cNvSpPr>
          <p:nvPr/>
        </p:nvSpPr>
        <p:spPr bwMode="auto">
          <a:xfrm>
            <a:off x="2936307" y="176011"/>
            <a:ext cx="58655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kumimoji="1" lang="ja-JP" altLang="en-US" dirty="0">
                <a:solidFill>
                  <a:srgbClr val="0000FF"/>
                </a:solidFill>
                <a:latin typeface="メイリオ" panose="020B0604030504040204" pitchFamily="50" charset="-128"/>
                <a:ea typeface="メイリオ" panose="020B0604030504040204" pitchFamily="50" charset="-128"/>
              </a:rPr>
              <a:t>自己間引きと</a:t>
            </a:r>
            <a:r>
              <a:rPr kumimoji="1" lang="en-US" altLang="ja-JP" dirty="0">
                <a:solidFill>
                  <a:srgbClr val="0000FF"/>
                </a:solidFill>
                <a:latin typeface="メイリオ" panose="020B0604030504040204" pitchFamily="50" charset="-128"/>
                <a:ea typeface="メイリオ" panose="020B0604030504040204" pitchFamily="50" charset="-128"/>
              </a:rPr>
              <a:t>2/3</a:t>
            </a:r>
            <a:r>
              <a:rPr kumimoji="1" lang="ja-JP" altLang="en-US" dirty="0">
                <a:solidFill>
                  <a:srgbClr val="0000FF"/>
                </a:solidFill>
                <a:latin typeface="メイリオ" panose="020B0604030504040204" pitchFamily="50" charset="-128"/>
                <a:ea typeface="メイリオ" panose="020B0604030504040204" pitchFamily="50" charset="-128"/>
              </a:rPr>
              <a:t>乗則</a:t>
            </a:r>
          </a:p>
        </p:txBody>
      </p:sp>
      <p:sp>
        <p:nvSpPr>
          <p:cNvPr id="34" name="テキスト ボックス 33"/>
          <p:cNvSpPr txBox="1"/>
          <p:nvPr/>
        </p:nvSpPr>
        <p:spPr>
          <a:xfrm>
            <a:off x="8402750" y="4939292"/>
            <a:ext cx="2547315" cy="384721"/>
          </a:xfrm>
          <a:prstGeom prst="rect">
            <a:avLst/>
          </a:prstGeom>
          <a:solidFill>
            <a:schemeClr val="bg1"/>
          </a:solidFill>
        </p:spPr>
        <p:txBody>
          <a:bodyPr wrap="square" rtlCol="0">
            <a:spAutoFit/>
          </a:bodyPr>
          <a:lstStyle/>
          <a:p>
            <a:pPr algn="ctr"/>
            <a:r>
              <a:rPr kumimoji="1" lang="ja-JP" altLang="en-US" sz="1900" dirty="0">
                <a:latin typeface="メイリオ" panose="020B0604030504040204" pitchFamily="50" charset="-128"/>
                <a:ea typeface="メイリオ" panose="020B0604030504040204" pitchFamily="50" charset="-128"/>
              </a:rPr>
              <a:t>木本密度 </a:t>
            </a:r>
            <a:r>
              <a:rPr kumimoji="1" lang="en-US" altLang="ja-JP" sz="1900" dirty="0">
                <a:latin typeface="メイリオ" panose="020B0604030504040204" pitchFamily="50" charset="-128"/>
                <a:ea typeface="メイリオ" panose="020B0604030504040204" pitchFamily="50" charset="-128"/>
              </a:rPr>
              <a:t>(m</a:t>
            </a:r>
            <a:r>
              <a:rPr kumimoji="1" lang="en-US" altLang="ja-JP" sz="1900" baseline="30000" dirty="0">
                <a:latin typeface="メイリオ" panose="020B0604030504040204" pitchFamily="50" charset="-128"/>
                <a:ea typeface="メイリオ" panose="020B0604030504040204" pitchFamily="50" charset="-128"/>
              </a:rPr>
              <a:t>-2</a:t>
            </a:r>
            <a:r>
              <a:rPr kumimoji="1" lang="en-US" altLang="ja-JP" sz="1900" dirty="0">
                <a:latin typeface="メイリオ" panose="020B0604030504040204" pitchFamily="50" charset="-128"/>
                <a:ea typeface="メイリオ" panose="020B0604030504040204" pitchFamily="50" charset="-128"/>
              </a:rPr>
              <a:t>)</a:t>
            </a:r>
            <a:r>
              <a:rPr kumimoji="1" lang="ja-JP" altLang="en-US" sz="1900" dirty="0">
                <a:latin typeface="メイリオ" panose="020B0604030504040204" pitchFamily="50" charset="-128"/>
                <a:ea typeface="メイリオ" panose="020B0604030504040204" pitchFamily="50" charset="-128"/>
              </a:rPr>
              <a:t>→</a:t>
            </a:r>
          </a:p>
        </p:txBody>
      </p:sp>
      <p:sp>
        <p:nvSpPr>
          <p:cNvPr id="36" name="テキスト ボックス 35"/>
          <p:cNvSpPr txBox="1"/>
          <p:nvPr/>
        </p:nvSpPr>
        <p:spPr>
          <a:xfrm rot="16200000">
            <a:off x="5956633" y="2856301"/>
            <a:ext cx="4079774" cy="384721"/>
          </a:xfrm>
          <a:prstGeom prst="rect">
            <a:avLst/>
          </a:prstGeom>
          <a:solidFill>
            <a:schemeClr val="bg1"/>
          </a:solidFill>
        </p:spPr>
        <p:txBody>
          <a:bodyPr wrap="square" rtlCol="0">
            <a:spAutoFit/>
          </a:bodyPr>
          <a:lstStyle/>
          <a:p>
            <a:pPr algn="ctr"/>
            <a:r>
              <a:rPr kumimoji="1" lang="ja-JP" altLang="en-US" sz="1900" dirty="0">
                <a:latin typeface="メイリオ" panose="020B0604030504040204" pitchFamily="50" charset="-128"/>
                <a:ea typeface="メイリオ" panose="020B0604030504040204" pitchFamily="50" charset="-128"/>
              </a:rPr>
              <a:t>個体あたりの平均生物量</a:t>
            </a:r>
            <a:r>
              <a:rPr kumimoji="1" lang="en-US" altLang="ja-JP" sz="1900" dirty="0">
                <a:latin typeface="メイリオ" panose="020B0604030504040204" pitchFamily="50" charset="-128"/>
                <a:ea typeface="メイリオ" panose="020B0604030504040204" pitchFamily="50" charset="-128"/>
              </a:rPr>
              <a:t>(g)</a:t>
            </a:r>
            <a:r>
              <a:rPr kumimoji="1" lang="ja-JP" altLang="en-US" sz="1900" dirty="0">
                <a:latin typeface="メイリオ" panose="020B0604030504040204" pitchFamily="50" charset="-128"/>
                <a:ea typeface="メイリオ" panose="020B0604030504040204" pitchFamily="50" charset="-128"/>
              </a:rPr>
              <a:t>→</a:t>
            </a:r>
          </a:p>
        </p:txBody>
      </p:sp>
      <p:sp>
        <p:nvSpPr>
          <p:cNvPr id="5" name="正方形/長方形 4"/>
          <p:cNvSpPr/>
          <p:nvPr/>
        </p:nvSpPr>
        <p:spPr>
          <a:xfrm>
            <a:off x="5869061" y="6488668"/>
            <a:ext cx="6096000" cy="369332"/>
          </a:xfrm>
          <a:prstGeom prst="rect">
            <a:avLst/>
          </a:prstGeom>
        </p:spPr>
        <p:txBody>
          <a:bodyPr>
            <a:spAutoFit/>
          </a:bodyPr>
          <a:lstStyle/>
          <a:p>
            <a:r>
              <a:rPr lang="ja-JP" altLang="en-US" dirty="0">
                <a:latin typeface="メイリオ" panose="020B0604030504040204" pitchFamily="50" charset="-128"/>
                <a:ea typeface="メイリオ" panose="020B0604030504040204" pitchFamily="50" charset="-128"/>
              </a:rPr>
              <a:t>*同齢かつ同種から構成される集団だとパターンがクリア</a:t>
            </a:r>
          </a:p>
        </p:txBody>
      </p:sp>
    </p:spTree>
    <p:extLst>
      <p:ext uri="{BB962C8B-B14F-4D97-AF65-F5344CB8AC3E}">
        <p14:creationId xmlns:p14="http://schemas.microsoft.com/office/powerpoint/2010/main" val="1724262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6"/>
          <p:cNvSpPr>
            <a:spLocks noChangeArrowheads="1"/>
          </p:cNvSpPr>
          <p:nvPr/>
        </p:nvSpPr>
        <p:spPr bwMode="auto">
          <a:xfrm>
            <a:off x="3474028" y="198581"/>
            <a:ext cx="58655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kumimoji="1" lang="ja-JP" altLang="en-US" sz="2800" dirty="0">
                <a:solidFill>
                  <a:srgbClr val="0000FF"/>
                </a:solidFill>
                <a:latin typeface="メイリオ" panose="020B0604030504040204" pitchFamily="50" charset="-128"/>
                <a:ea typeface="メイリオ" panose="020B0604030504040204" pitchFamily="50" charset="-128"/>
              </a:rPr>
              <a:t>樹冠の枯れ上がり</a:t>
            </a: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72" y="721801"/>
            <a:ext cx="8064617" cy="5765626"/>
          </a:xfrm>
          <a:prstGeom prst="rect">
            <a:avLst/>
          </a:prstGeom>
        </p:spPr>
      </p:pic>
      <p:sp>
        <p:nvSpPr>
          <p:cNvPr id="9" name="Rectangle 16"/>
          <p:cNvSpPr>
            <a:spLocks noChangeArrowheads="1"/>
          </p:cNvSpPr>
          <p:nvPr/>
        </p:nvSpPr>
        <p:spPr bwMode="auto">
          <a:xfrm>
            <a:off x="2444817" y="893641"/>
            <a:ext cx="5503837" cy="830997"/>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kumimoji="1" lang="ja-JP" altLang="en-US" sz="2400" dirty="0">
                <a:solidFill>
                  <a:srgbClr val="00B050"/>
                </a:solidFill>
                <a:latin typeface="メイリオ" panose="020B0604030504040204" pitchFamily="50" charset="-128"/>
                <a:ea typeface="メイリオ" panose="020B0604030504040204" pitchFamily="50" charset="-128"/>
              </a:rPr>
              <a:t>樹冠がほぼ閉鎖状態にある混み合った林分で観察された樹冠の枯れ上がり</a:t>
            </a:r>
          </a:p>
        </p:txBody>
      </p:sp>
      <p:pic>
        <p:nvPicPr>
          <p:cNvPr id="12" name="Picture 4" descr="http://www.ffpri-skk.affrc.go.jp/konsyu2005/Kareagar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1753" y="1305292"/>
            <a:ext cx="2785983" cy="2079040"/>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rot="16200000">
            <a:off x="10561923" y="1969609"/>
            <a:ext cx="2198102" cy="646331"/>
          </a:xfrm>
          <a:prstGeom prst="rect">
            <a:avLst/>
          </a:prstGeom>
        </p:spPr>
        <p:txBody>
          <a:bodyPr wrap="none">
            <a:spAutoFit/>
          </a:bodyPr>
          <a:lstStyle/>
          <a:p>
            <a:r>
              <a:rPr lang="ja-JP" altLang="en-US" sz="1200" dirty="0"/>
              <a:t>写真の出典：</a:t>
            </a:r>
            <a:endParaRPr lang="en-US" altLang="ja-JP" sz="1200" dirty="0"/>
          </a:p>
          <a:p>
            <a:r>
              <a:rPr lang="ja-JP" altLang="en-US" sz="1200" dirty="0"/>
              <a:t>http://www.ffpri-skk.affrc.go.jp/</a:t>
            </a:r>
            <a:endParaRPr lang="en-US" altLang="ja-JP" sz="1200" dirty="0"/>
          </a:p>
          <a:p>
            <a:r>
              <a:rPr lang="ja-JP" altLang="en-US" sz="1200" dirty="0"/>
              <a:t>konsyu2005/konshu1210.html</a:t>
            </a:r>
          </a:p>
        </p:txBody>
      </p:sp>
      <p:sp>
        <p:nvSpPr>
          <p:cNvPr id="14" name="正方形/長方形 13"/>
          <p:cNvSpPr/>
          <p:nvPr/>
        </p:nvSpPr>
        <p:spPr>
          <a:xfrm>
            <a:off x="8386212" y="747486"/>
            <a:ext cx="3389982" cy="461665"/>
          </a:xfrm>
          <a:prstGeom prst="rect">
            <a:avLst/>
          </a:prstGeom>
        </p:spPr>
        <p:txBody>
          <a:bodyPr wrap="square">
            <a:spAutoFit/>
          </a:bodyPr>
          <a:lstStyle/>
          <a:p>
            <a:pPr algn="ctr"/>
            <a:r>
              <a:rPr lang="en-US" altLang="ja-JP" sz="2400" dirty="0"/>
              <a:t>(</a:t>
            </a:r>
            <a:r>
              <a:rPr lang="ja-JP" altLang="en-US" sz="2400" dirty="0"/>
              <a:t>例</a:t>
            </a:r>
            <a:r>
              <a:rPr lang="en-US" altLang="ja-JP" sz="2400" dirty="0"/>
              <a:t>) </a:t>
            </a:r>
            <a:r>
              <a:rPr lang="ja-JP" altLang="en-US" sz="2400" dirty="0"/>
              <a:t>ヒノキの枯れ上がり</a:t>
            </a:r>
          </a:p>
        </p:txBody>
      </p:sp>
      <p:sp>
        <p:nvSpPr>
          <p:cNvPr id="6" name="正方形/長方形 5"/>
          <p:cNvSpPr/>
          <p:nvPr/>
        </p:nvSpPr>
        <p:spPr>
          <a:xfrm>
            <a:off x="5531608" y="6258498"/>
            <a:ext cx="2725016" cy="276999"/>
          </a:xfrm>
          <a:prstGeom prst="rect">
            <a:avLst/>
          </a:prstGeom>
        </p:spPr>
        <p:txBody>
          <a:bodyPr wrap="square">
            <a:spAutoFit/>
          </a:bodyPr>
          <a:lstStyle/>
          <a:p>
            <a:pPr algn="r"/>
            <a:r>
              <a:rPr lang="ja-JP" altLang="en-US" sz="1200" dirty="0">
                <a:latin typeface="メイリオ" panose="020B0604030504040204" pitchFamily="50" charset="-128"/>
                <a:ea typeface="メイリオ" panose="020B0604030504040204" pitchFamily="50" charset="-128"/>
              </a:rPr>
              <a:t>図の出典：造林学、丹下・小池</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編</a:t>
            </a:r>
            <a:r>
              <a:rPr lang="en-US" altLang="ja-JP" sz="1200" dirty="0">
                <a:latin typeface="メイリオ" panose="020B0604030504040204" pitchFamily="50" charset="-128"/>
                <a:ea typeface="メイリオ" panose="020B0604030504040204" pitchFamily="50" charset="-128"/>
              </a:rPr>
              <a:t>]</a:t>
            </a:r>
            <a:endParaRPr lang="ja-JP" altLang="en-US" sz="1200" dirty="0">
              <a:latin typeface="メイリオ" panose="020B0604030504040204" pitchFamily="50" charset="-128"/>
              <a:ea typeface="メイリオ" panose="020B0604030504040204" pitchFamily="50" charset="-128"/>
            </a:endParaRPr>
          </a:p>
        </p:txBody>
      </p:sp>
      <p:sp>
        <p:nvSpPr>
          <p:cNvPr id="3" name="正方形/長方形 2"/>
          <p:cNvSpPr/>
          <p:nvPr/>
        </p:nvSpPr>
        <p:spPr>
          <a:xfrm>
            <a:off x="8492777" y="3896351"/>
            <a:ext cx="3491363" cy="1384995"/>
          </a:xfrm>
          <a:prstGeom prst="rect">
            <a:avLst/>
          </a:prstGeom>
          <a:solidFill>
            <a:srgbClr val="FFFF99"/>
          </a:solidFill>
        </p:spPr>
        <p:txBody>
          <a:bodyPr wrap="square">
            <a:spAutoFit/>
          </a:bodyPr>
          <a:lstStyle/>
          <a:p>
            <a:r>
              <a:rPr lang="ja-JP" altLang="en-US" sz="2800" dirty="0">
                <a:latin typeface="メイリオ" panose="020B0604030504040204" pitchFamily="50" charset="-128"/>
                <a:ea typeface="メイリオ" panose="020B0604030504040204" pitchFamily="50" charset="-128"/>
              </a:rPr>
              <a:t>年平均NPPが負になるような</a:t>
            </a:r>
            <a:r>
              <a:rPr lang="ja-JP" altLang="en-US" sz="2800" baseline="30000" dirty="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暗所の葉群は枯れ上がる</a:t>
            </a:r>
          </a:p>
        </p:txBody>
      </p:sp>
      <p:sp>
        <p:nvSpPr>
          <p:cNvPr id="4" name="テキスト ボックス 3"/>
          <p:cNvSpPr txBox="1"/>
          <p:nvPr/>
        </p:nvSpPr>
        <p:spPr>
          <a:xfrm>
            <a:off x="8551753" y="6166164"/>
            <a:ext cx="2887212" cy="461665"/>
          </a:xfrm>
          <a:prstGeom prst="rect">
            <a:avLst/>
          </a:prstGeom>
          <a:noFill/>
        </p:spPr>
        <p:txBody>
          <a:bodyPr wrap="square" rtlCol="0">
            <a:spAutoFit/>
          </a:bodyPr>
          <a:lstStyle/>
          <a:p>
            <a:r>
              <a:rPr kumimoji="1" lang="ja-JP" altLang="en-US" sz="1200" dirty="0"/>
              <a:t>*栄養塩が不足が値の環境では、わりと明るい樹冠層でも枯れ上がると思った。</a:t>
            </a:r>
          </a:p>
        </p:txBody>
      </p:sp>
    </p:spTree>
    <p:extLst>
      <p:ext uri="{BB962C8B-B14F-4D97-AF65-F5344CB8AC3E}">
        <p14:creationId xmlns:p14="http://schemas.microsoft.com/office/powerpoint/2010/main" val="668691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7349761" y="3799425"/>
            <a:ext cx="4556690" cy="29340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Rectangle 16"/>
          <p:cNvSpPr>
            <a:spLocks noChangeArrowheads="1"/>
          </p:cNvSpPr>
          <p:nvPr/>
        </p:nvSpPr>
        <p:spPr bwMode="auto">
          <a:xfrm>
            <a:off x="2884713" y="191932"/>
            <a:ext cx="66252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kumimoji="1" lang="ja-JP" altLang="en-US" sz="2800" dirty="0">
                <a:solidFill>
                  <a:srgbClr val="0000FF"/>
                </a:solidFill>
                <a:latin typeface="メイリオ" panose="020B0604030504040204" pitchFamily="50" charset="-128"/>
                <a:ea typeface="メイリオ" panose="020B0604030504040204" pitchFamily="50" charset="-128"/>
              </a:rPr>
              <a:t>林齢に伴った植物生産の低下（</a:t>
            </a:r>
            <a:r>
              <a:rPr kumimoji="1" lang="en-US" altLang="ja-JP" sz="2800" dirty="0">
                <a:solidFill>
                  <a:srgbClr val="0000FF"/>
                </a:solidFill>
                <a:latin typeface="メイリオ" panose="020B0604030504040204" pitchFamily="50" charset="-128"/>
                <a:ea typeface="メイリオ" panose="020B0604030504040204" pitchFamily="50" charset="-128"/>
              </a:rPr>
              <a:t>1/2</a:t>
            </a:r>
            <a:r>
              <a:rPr kumimoji="1" lang="ja-JP" altLang="en-US" sz="2800" dirty="0">
                <a:solidFill>
                  <a:srgbClr val="0000FF"/>
                </a:solidFill>
                <a:latin typeface="メイリオ" panose="020B0604030504040204" pitchFamily="50" charset="-128"/>
                <a:ea typeface="メイリオ" panose="020B0604030504040204" pitchFamily="50" charset="-128"/>
              </a:rPr>
              <a:t>）</a:t>
            </a: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30" y="1222315"/>
            <a:ext cx="7039222" cy="4446966"/>
          </a:xfrm>
          <a:prstGeom prst="rect">
            <a:avLst/>
          </a:prstGeom>
          <a:ln w="9525">
            <a:solidFill>
              <a:schemeClr val="tx1"/>
            </a:solidFill>
          </a:ln>
        </p:spPr>
      </p:pic>
      <p:sp>
        <p:nvSpPr>
          <p:cNvPr id="9" name="正方形/長方形 8"/>
          <p:cNvSpPr/>
          <p:nvPr/>
        </p:nvSpPr>
        <p:spPr>
          <a:xfrm>
            <a:off x="6498169" y="841743"/>
            <a:ext cx="5600787" cy="2862322"/>
          </a:xfrm>
          <a:prstGeom prst="rect">
            <a:avLst/>
          </a:prstGeom>
          <a:solidFill>
            <a:schemeClr val="bg1"/>
          </a:solidFill>
          <a:ln w="9525">
            <a:solidFill>
              <a:schemeClr val="tx1"/>
            </a:solidFill>
            <a:prstDash val="solid"/>
          </a:ln>
        </p:spPr>
        <p:txBody>
          <a:bodyPr wrap="square">
            <a:spAutoFit/>
          </a:bodyPr>
          <a:lstStyle/>
          <a:p>
            <a:pPr>
              <a:spcAft>
                <a:spcPts val="1200"/>
              </a:spcAft>
            </a:pPr>
            <a:r>
              <a:rPr lang="ja-JP" altLang="en-US" sz="2000" dirty="0">
                <a:latin typeface="メイリオ" panose="020B0604030504040204" pitchFamily="50" charset="-128"/>
                <a:ea typeface="メイリオ" panose="020B0604030504040204" pitchFamily="50" charset="-128"/>
              </a:rPr>
              <a:t>4つの仮説が出されている</a:t>
            </a:r>
          </a:p>
          <a:p>
            <a:pPr marL="457200" indent="-457200">
              <a:spcAft>
                <a:spcPts val="1200"/>
              </a:spcAft>
              <a:buAutoNum type="arabicParenBoth"/>
            </a:pPr>
            <a:r>
              <a:rPr lang="ja-JP" altLang="en-US" sz="2000" dirty="0">
                <a:latin typeface="メイリオ" panose="020B0604030504040204" pitchFamily="50" charset="-128"/>
                <a:ea typeface="メイリオ" panose="020B0604030504040204" pitchFamily="50" charset="-128"/>
              </a:rPr>
              <a:t>GPPが飽和した後も材呼吸量は増え続けるので</a:t>
            </a:r>
            <a:r>
              <a:rPr lang="en-US" altLang="ja-JP" sz="2000" dirty="0">
                <a:latin typeface="メイリオ" panose="020B0604030504040204" pitchFamily="50" charset="-128"/>
                <a:ea typeface="メイリオ" panose="020B0604030504040204" pitchFamily="50" charset="-128"/>
              </a:rPr>
              <a:t>NPP</a:t>
            </a:r>
            <a:r>
              <a:rPr lang="ja-JP" altLang="en-US" sz="2000" dirty="0">
                <a:latin typeface="メイリオ" panose="020B0604030504040204" pitchFamily="50" charset="-128"/>
                <a:ea typeface="メイリオ" panose="020B0604030504040204" pitchFamily="50" charset="-128"/>
              </a:rPr>
              <a:t>が下がる仮説（古典的な仮説）</a:t>
            </a:r>
          </a:p>
          <a:p>
            <a:pPr>
              <a:spcAft>
                <a:spcPts val="1200"/>
              </a:spcAft>
            </a:pPr>
            <a:r>
              <a:rPr lang="ja-JP" altLang="en-US" sz="2000" dirty="0">
                <a:latin typeface="メイリオ" panose="020B0604030504040204" pitchFamily="50" charset="-128"/>
                <a:ea typeface="メイリオ" panose="020B0604030504040204" pitchFamily="50" charset="-128"/>
              </a:rPr>
              <a:t>(2) 窒素制限仮説</a:t>
            </a:r>
          </a:p>
          <a:p>
            <a:pPr>
              <a:spcAft>
                <a:spcPts val="1200"/>
              </a:spcAft>
            </a:pPr>
            <a:r>
              <a:rPr lang="ja-JP" altLang="en-US" sz="2000" dirty="0">
                <a:latin typeface="メイリオ" panose="020B0604030504040204" pitchFamily="50" charset="-128"/>
                <a:ea typeface="メイリオ" panose="020B0604030504040204" pitchFamily="50" charset="-128"/>
              </a:rPr>
              <a:t>(3) 成熟した木の成長速度が落ちるような遺伝的プログラムがある仮説</a:t>
            </a:r>
          </a:p>
          <a:p>
            <a:pPr>
              <a:spcAft>
                <a:spcPts val="1200"/>
              </a:spcAft>
            </a:pPr>
            <a:r>
              <a:rPr lang="ja-JP" altLang="en-US" sz="2000" dirty="0">
                <a:latin typeface="メイリオ" panose="020B0604030504040204" pitchFamily="50" charset="-128"/>
                <a:ea typeface="メイリオ" panose="020B0604030504040204" pitchFamily="50" charset="-128"/>
              </a:rPr>
              <a:t>(4) 高木ほど水制限が厳しくなる仮説</a:t>
            </a:r>
          </a:p>
        </p:txBody>
      </p:sp>
      <p:sp>
        <p:nvSpPr>
          <p:cNvPr id="11" name="正方形/長方形 10"/>
          <p:cNvSpPr/>
          <p:nvPr/>
        </p:nvSpPr>
        <p:spPr>
          <a:xfrm>
            <a:off x="163630" y="5871656"/>
            <a:ext cx="6525928" cy="861774"/>
          </a:xfrm>
          <a:prstGeom prst="rect">
            <a:avLst/>
          </a:prstGeom>
        </p:spPr>
        <p:txBody>
          <a:bodyPr wrap="square">
            <a:spAutoFit/>
          </a:bodyPr>
          <a:lstStyle/>
          <a:p>
            <a:r>
              <a:rPr lang="ja-JP" altLang="en-US" sz="1600" dirty="0"/>
              <a:t>詳細な解説</a:t>
            </a:r>
            <a:r>
              <a:rPr lang="en-US" altLang="ja-JP" sz="1600" dirty="0"/>
              <a:t>1</a:t>
            </a:r>
            <a:r>
              <a:rPr lang="ja-JP" altLang="en-US" sz="1600" dirty="0"/>
              <a:t>：Ryan &amp; Yoder (1997) BioScience 47(4)</a:t>
            </a:r>
            <a:endParaRPr lang="en-US" altLang="ja-JP" sz="1600" dirty="0"/>
          </a:p>
          <a:p>
            <a:r>
              <a:rPr lang="ja-JP" altLang="en-US" sz="1600" dirty="0"/>
              <a:t>詳細な解説</a:t>
            </a:r>
            <a:r>
              <a:rPr lang="en-US" altLang="ja-JP" sz="1600" dirty="0"/>
              <a:t>2</a:t>
            </a:r>
            <a:r>
              <a:rPr lang="ja-JP" altLang="en-US" sz="1600" dirty="0"/>
              <a:t>：鍋嶋＆石井 (2008) J.Jpn.For.Soc 90(6)</a:t>
            </a:r>
            <a:endParaRPr lang="en-US" altLang="ja-JP" sz="1600" dirty="0"/>
          </a:p>
          <a:p>
            <a:r>
              <a:rPr kumimoji="1" lang="ja-JP" altLang="en-US" sz="1600" dirty="0"/>
              <a:t>図の出典：日本生態学会編「地球環境変動の生態学」共立出版</a:t>
            </a:r>
          </a:p>
        </p:txBody>
      </p:sp>
      <p:grpSp>
        <p:nvGrpSpPr>
          <p:cNvPr id="79" name="グループ化 78"/>
          <p:cNvGrpSpPr/>
          <p:nvPr/>
        </p:nvGrpSpPr>
        <p:grpSpPr>
          <a:xfrm>
            <a:off x="7510653" y="4253082"/>
            <a:ext cx="1421549" cy="863283"/>
            <a:chOff x="4402023" y="1399430"/>
            <a:chExt cx="1431036" cy="1280186"/>
          </a:xfrm>
        </p:grpSpPr>
        <p:sp>
          <p:nvSpPr>
            <p:cNvPr id="80" name="円/楕円 79"/>
            <p:cNvSpPr/>
            <p:nvPr/>
          </p:nvSpPr>
          <p:spPr>
            <a:xfrm>
              <a:off x="4464906" y="1897504"/>
              <a:ext cx="216024" cy="380486"/>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sp>
          <p:nvSpPr>
            <p:cNvPr id="81" name="正方形/長方形 80"/>
            <p:cNvSpPr/>
            <p:nvPr/>
          </p:nvSpPr>
          <p:spPr>
            <a:xfrm>
              <a:off x="4548511" y="2271275"/>
              <a:ext cx="45719" cy="308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sp>
          <p:nvSpPr>
            <p:cNvPr id="82" name="円/楕円 81"/>
            <p:cNvSpPr/>
            <p:nvPr/>
          </p:nvSpPr>
          <p:spPr>
            <a:xfrm>
              <a:off x="4824945" y="1897504"/>
              <a:ext cx="216024" cy="380486"/>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sp>
          <p:nvSpPr>
            <p:cNvPr id="98" name="正方形/長方形 97"/>
            <p:cNvSpPr/>
            <p:nvPr/>
          </p:nvSpPr>
          <p:spPr>
            <a:xfrm>
              <a:off x="4908551" y="2271275"/>
              <a:ext cx="45719" cy="308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sp>
          <p:nvSpPr>
            <p:cNvPr id="101" name="円/楕円 100"/>
            <p:cNvSpPr/>
            <p:nvPr/>
          </p:nvSpPr>
          <p:spPr>
            <a:xfrm>
              <a:off x="5184986" y="1897504"/>
              <a:ext cx="216024" cy="380486"/>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sp>
          <p:nvSpPr>
            <p:cNvPr id="104" name="正方形/長方形 103"/>
            <p:cNvSpPr/>
            <p:nvPr/>
          </p:nvSpPr>
          <p:spPr>
            <a:xfrm>
              <a:off x="5268591" y="2271275"/>
              <a:ext cx="45719" cy="308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sp>
          <p:nvSpPr>
            <p:cNvPr id="106" name="円/楕円 105"/>
            <p:cNvSpPr/>
            <p:nvPr/>
          </p:nvSpPr>
          <p:spPr>
            <a:xfrm>
              <a:off x="5545026" y="1897504"/>
              <a:ext cx="216024" cy="380486"/>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sp>
          <p:nvSpPr>
            <p:cNvPr id="107" name="正方形/長方形 106"/>
            <p:cNvSpPr/>
            <p:nvPr/>
          </p:nvSpPr>
          <p:spPr>
            <a:xfrm>
              <a:off x="5628631" y="2271275"/>
              <a:ext cx="45719" cy="308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sp>
          <p:nvSpPr>
            <p:cNvPr id="108" name="正方形/長方形 107"/>
            <p:cNvSpPr/>
            <p:nvPr/>
          </p:nvSpPr>
          <p:spPr>
            <a:xfrm>
              <a:off x="4402023" y="2581269"/>
              <a:ext cx="1431036" cy="98347"/>
            </a:xfrm>
            <a:prstGeom prst="rect">
              <a:avLst/>
            </a:pr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sp>
          <p:nvSpPr>
            <p:cNvPr id="109" name="テキスト ボックス 108"/>
            <p:cNvSpPr txBox="1"/>
            <p:nvPr/>
          </p:nvSpPr>
          <p:spPr>
            <a:xfrm>
              <a:off x="4411718" y="1399430"/>
              <a:ext cx="897362" cy="369332"/>
            </a:xfrm>
            <a:prstGeom prst="rect">
              <a:avLst/>
            </a:prstGeom>
            <a:noFill/>
          </p:spPr>
          <p:txBody>
            <a:bodyPr wrap="none" rtlCol="0">
              <a:spAutoFit/>
            </a:bodyPr>
            <a:lstStyle/>
            <a:p>
              <a:r>
                <a:rPr kumimoji="1" lang="en-US" altLang="ja-JP" dirty="0">
                  <a:solidFill>
                    <a:srgbClr val="00B050"/>
                  </a:solidFill>
                  <a:latin typeface="メイリオ" panose="020B0604030504040204" pitchFamily="50" charset="-128"/>
                  <a:ea typeface="メイリオ" panose="020B0604030504040204" pitchFamily="50" charset="-128"/>
                </a:rPr>
                <a:t>Phase 1</a:t>
              </a:r>
              <a:endParaRPr kumimoji="1" lang="ja-JP" altLang="en-US" dirty="0">
                <a:solidFill>
                  <a:srgbClr val="00B050"/>
                </a:solidFill>
                <a:latin typeface="メイリオ" panose="020B0604030504040204" pitchFamily="50" charset="-128"/>
                <a:ea typeface="メイリオ" panose="020B0604030504040204" pitchFamily="50" charset="-128"/>
              </a:endParaRPr>
            </a:p>
          </p:txBody>
        </p:sp>
      </p:grpSp>
      <p:sp>
        <p:nvSpPr>
          <p:cNvPr id="110" name="テキスト ボックス 109"/>
          <p:cNvSpPr txBox="1"/>
          <p:nvPr/>
        </p:nvSpPr>
        <p:spPr>
          <a:xfrm>
            <a:off x="9486602" y="4187398"/>
            <a:ext cx="2543400" cy="584775"/>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葉群バイオマスの飽和</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これ以上</a:t>
            </a:r>
            <a:r>
              <a:rPr kumimoji="1" lang="en-US" altLang="ja-JP" sz="1600" dirty="0">
                <a:latin typeface="メイリオ" panose="020B0604030504040204" pitchFamily="50" charset="-128"/>
                <a:ea typeface="メイリオ" panose="020B0604030504040204" pitchFamily="50" charset="-128"/>
              </a:rPr>
              <a:t>GPP</a:t>
            </a:r>
            <a:r>
              <a:rPr kumimoji="1" lang="ja-JP" altLang="en-US" sz="1600" dirty="0">
                <a:latin typeface="メイリオ" panose="020B0604030504040204" pitchFamily="50" charset="-128"/>
                <a:ea typeface="メイリオ" panose="020B0604030504040204" pitchFamily="50" charset="-128"/>
              </a:rPr>
              <a:t>は増えない</a:t>
            </a:r>
          </a:p>
        </p:txBody>
      </p:sp>
      <p:grpSp>
        <p:nvGrpSpPr>
          <p:cNvPr id="111" name="グループ化 110"/>
          <p:cNvGrpSpPr/>
          <p:nvPr/>
        </p:nvGrpSpPr>
        <p:grpSpPr>
          <a:xfrm>
            <a:off x="9400476" y="4740410"/>
            <a:ext cx="1464781" cy="1063089"/>
            <a:chOff x="4289289" y="2908785"/>
            <a:chExt cx="1757455" cy="1576483"/>
          </a:xfrm>
        </p:grpSpPr>
        <p:sp>
          <p:nvSpPr>
            <p:cNvPr id="112" name="正方形/長方形 111"/>
            <p:cNvSpPr/>
            <p:nvPr/>
          </p:nvSpPr>
          <p:spPr>
            <a:xfrm>
              <a:off x="4548510" y="3857568"/>
              <a:ext cx="72008" cy="488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sp>
          <p:nvSpPr>
            <p:cNvPr id="113" name="正方形/長方形 112"/>
            <p:cNvSpPr/>
            <p:nvPr/>
          </p:nvSpPr>
          <p:spPr>
            <a:xfrm>
              <a:off x="4896954" y="3857568"/>
              <a:ext cx="72008" cy="488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sp>
          <p:nvSpPr>
            <p:cNvPr id="114" name="正方形/長方形 113"/>
            <p:cNvSpPr/>
            <p:nvPr/>
          </p:nvSpPr>
          <p:spPr>
            <a:xfrm>
              <a:off x="5256994" y="3857568"/>
              <a:ext cx="72008" cy="488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sp>
          <p:nvSpPr>
            <p:cNvPr id="115" name="正方形/長方形 114"/>
            <p:cNvSpPr/>
            <p:nvPr/>
          </p:nvSpPr>
          <p:spPr>
            <a:xfrm>
              <a:off x="5617034" y="3857568"/>
              <a:ext cx="72008" cy="488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sp>
          <p:nvSpPr>
            <p:cNvPr id="116" name="テキスト ボックス 115"/>
            <p:cNvSpPr txBox="1"/>
            <p:nvPr/>
          </p:nvSpPr>
          <p:spPr>
            <a:xfrm>
              <a:off x="4289289" y="2908785"/>
              <a:ext cx="1069524" cy="369332"/>
            </a:xfrm>
            <a:prstGeom prst="rect">
              <a:avLst/>
            </a:prstGeom>
            <a:noFill/>
          </p:spPr>
          <p:txBody>
            <a:bodyPr wrap="none" rtlCol="0">
              <a:spAutoFit/>
            </a:bodyPr>
            <a:lstStyle/>
            <a:p>
              <a:r>
                <a:rPr kumimoji="1" lang="en-US" altLang="ja-JP" dirty="0">
                  <a:solidFill>
                    <a:srgbClr val="00B050"/>
                  </a:solidFill>
                  <a:latin typeface="メイリオ" panose="020B0604030504040204" pitchFamily="50" charset="-128"/>
                  <a:ea typeface="メイリオ" panose="020B0604030504040204" pitchFamily="50" charset="-128"/>
                </a:rPr>
                <a:t>Phase 2</a:t>
              </a:r>
              <a:endParaRPr kumimoji="1" lang="ja-JP" altLang="en-US" dirty="0">
                <a:solidFill>
                  <a:srgbClr val="00B050"/>
                </a:solidFill>
                <a:latin typeface="メイリオ" panose="020B0604030504040204" pitchFamily="50" charset="-128"/>
                <a:ea typeface="メイリオ" panose="020B0604030504040204" pitchFamily="50" charset="-128"/>
              </a:endParaRPr>
            </a:p>
          </p:txBody>
        </p:sp>
        <p:sp>
          <p:nvSpPr>
            <p:cNvPr id="117" name="正方形/長方形 116"/>
            <p:cNvSpPr/>
            <p:nvPr/>
          </p:nvSpPr>
          <p:spPr>
            <a:xfrm>
              <a:off x="4327677" y="4345776"/>
              <a:ext cx="1719067" cy="139492"/>
            </a:xfrm>
            <a:prstGeom prst="rect">
              <a:avLst/>
            </a:pr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sp>
          <p:nvSpPr>
            <p:cNvPr id="118" name="円/楕円 117"/>
            <p:cNvSpPr/>
            <p:nvPr/>
          </p:nvSpPr>
          <p:spPr>
            <a:xfrm>
              <a:off x="4416716" y="3438409"/>
              <a:ext cx="345347" cy="457891"/>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sp>
          <p:nvSpPr>
            <p:cNvPr id="119" name="円/楕円 118"/>
            <p:cNvSpPr/>
            <p:nvPr/>
          </p:nvSpPr>
          <p:spPr>
            <a:xfrm>
              <a:off x="4767632" y="3438409"/>
              <a:ext cx="345347" cy="457891"/>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sp>
          <p:nvSpPr>
            <p:cNvPr id="120" name="円/楕円 119"/>
            <p:cNvSpPr/>
            <p:nvPr/>
          </p:nvSpPr>
          <p:spPr>
            <a:xfrm>
              <a:off x="5127672" y="3438409"/>
              <a:ext cx="345347" cy="457891"/>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sp>
          <p:nvSpPr>
            <p:cNvPr id="121" name="円/楕円 120"/>
            <p:cNvSpPr/>
            <p:nvPr/>
          </p:nvSpPr>
          <p:spPr>
            <a:xfrm>
              <a:off x="5487712" y="3438409"/>
              <a:ext cx="345347" cy="457891"/>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grpSp>
      <p:cxnSp>
        <p:nvCxnSpPr>
          <p:cNvPr id="122" name="直線矢印コネクタ 121"/>
          <p:cNvCxnSpPr/>
          <p:nvPr/>
        </p:nvCxnSpPr>
        <p:spPr>
          <a:xfrm flipH="1">
            <a:off x="10523783" y="4753341"/>
            <a:ext cx="449257" cy="49132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23" name="グループ化 122"/>
          <p:cNvGrpSpPr/>
          <p:nvPr/>
        </p:nvGrpSpPr>
        <p:grpSpPr>
          <a:xfrm>
            <a:off x="7477086" y="5427993"/>
            <a:ext cx="1432785" cy="1062487"/>
            <a:chOff x="4330016" y="4642393"/>
            <a:chExt cx="1719067" cy="1575591"/>
          </a:xfrm>
        </p:grpSpPr>
        <p:sp>
          <p:nvSpPr>
            <p:cNvPr id="124" name="正方形/長方形 123"/>
            <p:cNvSpPr/>
            <p:nvPr/>
          </p:nvSpPr>
          <p:spPr>
            <a:xfrm>
              <a:off x="4517225" y="5521463"/>
              <a:ext cx="144327" cy="593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sp>
          <p:nvSpPr>
            <p:cNvPr id="125" name="正方形/長方形 124"/>
            <p:cNvSpPr/>
            <p:nvPr/>
          </p:nvSpPr>
          <p:spPr>
            <a:xfrm>
              <a:off x="4867541" y="5508607"/>
              <a:ext cx="144327" cy="593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sp>
          <p:nvSpPr>
            <p:cNvPr id="126" name="正方形/長方形 125"/>
            <p:cNvSpPr/>
            <p:nvPr/>
          </p:nvSpPr>
          <p:spPr>
            <a:xfrm>
              <a:off x="5228181" y="5523966"/>
              <a:ext cx="144327" cy="593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sp>
          <p:nvSpPr>
            <p:cNvPr id="127" name="正方形/長方形 126"/>
            <p:cNvSpPr/>
            <p:nvPr/>
          </p:nvSpPr>
          <p:spPr>
            <a:xfrm>
              <a:off x="5578497" y="5523966"/>
              <a:ext cx="144327" cy="593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sp>
          <p:nvSpPr>
            <p:cNvPr id="128" name="テキスト ボックス 127"/>
            <p:cNvSpPr txBox="1"/>
            <p:nvPr/>
          </p:nvSpPr>
          <p:spPr>
            <a:xfrm>
              <a:off x="4383750" y="4642393"/>
              <a:ext cx="1069524" cy="369332"/>
            </a:xfrm>
            <a:prstGeom prst="rect">
              <a:avLst/>
            </a:prstGeom>
            <a:noFill/>
          </p:spPr>
          <p:txBody>
            <a:bodyPr wrap="none" rtlCol="0">
              <a:spAutoFit/>
            </a:bodyPr>
            <a:lstStyle/>
            <a:p>
              <a:r>
                <a:rPr kumimoji="1" lang="en-US" altLang="ja-JP" dirty="0">
                  <a:solidFill>
                    <a:srgbClr val="00B050"/>
                  </a:solidFill>
                  <a:latin typeface="メイリオ" panose="020B0604030504040204" pitchFamily="50" charset="-128"/>
                  <a:ea typeface="メイリオ" panose="020B0604030504040204" pitchFamily="50" charset="-128"/>
                </a:rPr>
                <a:t>Phase 3</a:t>
              </a:r>
              <a:endParaRPr kumimoji="1" lang="ja-JP" altLang="en-US" dirty="0">
                <a:solidFill>
                  <a:srgbClr val="00B050"/>
                </a:solidFill>
                <a:latin typeface="メイリオ" panose="020B0604030504040204" pitchFamily="50" charset="-128"/>
                <a:ea typeface="メイリオ" panose="020B0604030504040204" pitchFamily="50" charset="-128"/>
              </a:endParaRPr>
            </a:p>
          </p:txBody>
        </p:sp>
        <p:sp>
          <p:nvSpPr>
            <p:cNvPr id="129" name="正方形/長方形 128"/>
            <p:cNvSpPr/>
            <p:nvPr/>
          </p:nvSpPr>
          <p:spPr>
            <a:xfrm>
              <a:off x="4330016" y="6078492"/>
              <a:ext cx="1719067" cy="139492"/>
            </a:xfrm>
            <a:prstGeom prst="rect">
              <a:avLst/>
            </a:pr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sp>
          <p:nvSpPr>
            <p:cNvPr id="131" name="円/楕円 130"/>
            <p:cNvSpPr/>
            <p:nvPr/>
          </p:nvSpPr>
          <p:spPr>
            <a:xfrm>
              <a:off x="4419055" y="5171125"/>
              <a:ext cx="345347" cy="419159"/>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sp>
          <p:nvSpPr>
            <p:cNvPr id="132" name="円/楕円 131"/>
            <p:cNvSpPr/>
            <p:nvPr/>
          </p:nvSpPr>
          <p:spPr>
            <a:xfrm>
              <a:off x="4769971" y="5171125"/>
              <a:ext cx="345347" cy="419159"/>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sp>
          <p:nvSpPr>
            <p:cNvPr id="133" name="円/楕円 132"/>
            <p:cNvSpPr/>
            <p:nvPr/>
          </p:nvSpPr>
          <p:spPr>
            <a:xfrm>
              <a:off x="5130011" y="5171125"/>
              <a:ext cx="345347" cy="419159"/>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sp>
          <p:nvSpPr>
            <p:cNvPr id="134" name="円/楕円 133"/>
            <p:cNvSpPr/>
            <p:nvPr/>
          </p:nvSpPr>
          <p:spPr>
            <a:xfrm>
              <a:off x="5490051" y="5171125"/>
              <a:ext cx="345347" cy="419159"/>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メイリオ" panose="020B0604030504040204" pitchFamily="50" charset="-128"/>
                <a:ea typeface="メイリオ" panose="020B0604030504040204" pitchFamily="50" charset="-128"/>
              </a:endParaRPr>
            </a:p>
          </p:txBody>
        </p:sp>
      </p:grpSp>
      <p:sp>
        <p:nvSpPr>
          <p:cNvPr id="135" name="テキスト ボックス 134"/>
          <p:cNvSpPr txBox="1"/>
          <p:nvPr/>
        </p:nvSpPr>
        <p:spPr>
          <a:xfrm>
            <a:off x="9176333" y="6061920"/>
            <a:ext cx="2661549" cy="584775"/>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その一方で幹成長は続くので、呼吸量は増え続ける</a:t>
            </a:r>
            <a:endParaRPr kumimoji="1" lang="en-US" altLang="ja-JP" sz="1600" dirty="0">
              <a:latin typeface="メイリオ" panose="020B0604030504040204" pitchFamily="50" charset="-128"/>
              <a:ea typeface="メイリオ" panose="020B0604030504040204" pitchFamily="50" charset="-128"/>
            </a:endParaRPr>
          </a:p>
        </p:txBody>
      </p:sp>
      <p:sp>
        <p:nvSpPr>
          <p:cNvPr id="14" name="下矢印 13"/>
          <p:cNvSpPr/>
          <p:nvPr/>
        </p:nvSpPr>
        <p:spPr>
          <a:xfrm rot="-2700000">
            <a:off x="9039456" y="5040672"/>
            <a:ext cx="298383" cy="37070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下矢印 135"/>
          <p:cNvSpPr/>
          <p:nvPr/>
        </p:nvSpPr>
        <p:spPr>
          <a:xfrm rot="2700000" flipH="1">
            <a:off x="9008498" y="5728254"/>
            <a:ext cx="298383" cy="37070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7952367" y="3843731"/>
            <a:ext cx="3299301" cy="369332"/>
          </a:xfrm>
          <a:prstGeom prst="rect">
            <a:avLst/>
          </a:prstGeom>
        </p:spPr>
        <p:txBody>
          <a:bodyPr wrap="none">
            <a:spAutoFit/>
          </a:bodyPr>
          <a:lstStyle/>
          <a:p>
            <a:r>
              <a:rPr lang="ja-JP" altLang="en-US" dirty="0">
                <a:solidFill>
                  <a:srgbClr val="0000FF"/>
                </a:solidFill>
                <a:latin typeface="メイリオ" panose="020B0604030504040204" pitchFamily="50" charset="-128"/>
                <a:ea typeface="メイリオ" panose="020B0604030504040204" pitchFamily="50" charset="-128"/>
              </a:rPr>
              <a:t>仮説</a:t>
            </a:r>
            <a:r>
              <a:rPr lang="en-US" altLang="ja-JP" dirty="0">
                <a:solidFill>
                  <a:srgbClr val="0000FF"/>
                </a:solidFill>
                <a:latin typeface="メイリオ" panose="020B0604030504040204" pitchFamily="50" charset="-128"/>
                <a:ea typeface="メイリオ" panose="020B0604030504040204" pitchFamily="50" charset="-128"/>
              </a:rPr>
              <a:t>(1)</a:t>
            </a:r>
            <a:r>
              <a:rPr lang="ja-JP" altLang="en-US" dirty="0">
                <a:solidFill>
                  <a:srgbClr val="0000FF"/>
                </a:solidFill>
                <a:latin typeface="メイリオ" panose="020B0604030504040204" pitchFamily="50" charset="-128"/>
                <a:ea typeface="メイリオ" panose="020B0604030504040204" pitchFamily="50" charset="-128"/>
              </a:rPr>
              <a:t>が主張する状況の解説</a:t>
            </a:r>
            <a:endParaRPr lang="ja-JP" altLang="en-US" dirty="0">
              <a:solidFill>
                <a:srgbClr val="0000FF"/>
              </a:solidFill>
            </a:endParaRPr>
          </a:p>
        </p:txBody>
      </p:sp>
      <p:cxnSp>
        <p:nvCxnSpPr>
          <p:cNvPr id="46" name="直線矢印コネクタ 45"/>
          <p:cNvCxnSpPr/>
          <p:nvPr/>
        </p:nvCxnSpPr>
        <p:spPr>
          <a:xfrm flipH="1">
            <a:off x="8587724" y="6181949"/>
            <a:ext cx="693036" cy="939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199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p:cNvSpPr/>
          <p:nvPr/>
        </p:nvSpPr>
        <p:spPr>
          <a:xfrm>
            <a:off x="8298255" y="799512"/>
            <a:ext cx="3752574" cy="59057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p:cNvPicPr>
            <a:picLocks noChangeAspect="1"/>
          </p:cNvPicPr>
          <p:nvPr/>
        </p:nvPicPr>
        <p:blipFill>
          <a:blip r:embed="rId3"/>
          <a:stretch>
            <a:fillRect/>
          </a:stretch>
        </p:blipFill>
        <p:spPr>
          <a:xfrm>
            <a:off x="8865115" y="828387"/>
            <a:ext cx="2895501" cy="3810990"/>
          </a:xfrm>
          <a:prstGeom prst="rect">
            <a:avLst/>
          </a:prstGeom>
        </p:spPr>
      </p:pic>
      <p:sp>
        <p:nvSpPr>
          <p:cNvPr id="34" name="正方形/長方形 33"/>
          <p:cNvSpPr/>
          <p:nvPr/>
        </p:nvSpPr>
        <p:spPr>
          <a:xfrm>
            <a:off x="8298255" y="4581627"/>
            <a:ext cx="3877526" cy="2123658"/>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光合成速度の日変化をマツの高齢樹(32m)と若齢樹(10m)で比較した。いずれも葉齢、葉の窒素含量は同じ。</a:t>
            </a:r>
            <a:r>
              <a:rPr lang="ja-JP" altLang="en-US" sz="2000" dirty="0">
                <a:solidFill>
                  <a:srgbClr val="FF0000"/>
                </a:solidFill>
                <a:latin typeface="メイリオ" panose="020B0604030504040204" pitchFamily="50" charset="-128"/>
                <a:ea typeface="メイリオ" panose="020B0604030504040204" pitchFamily="50" charset="-128"/>
              </a:rPr>
              <a:t>高齢樹では気孔を閉じるタイミングが早く、日光合成量が低下</a:t>
            </a:r>
            <a:r>
              <a:rPr lang="ja-JP" altLang="en-US" sz="2000" dirty="0">
                <a:latin typeface="メイリオ" panose="020B0604030504040204" pitchFamily="50" charset="-128"/>
                <a:ea typeface="メイリオ" panose="020B0604030504040204" pitchFamily="50" charset="-128"/>
              </a:rPr>
              <a:t>した。</a:t>
            </a:r>
            <a:r>
              <a:rPr lang="ja-JP" altLang="en-US" sz="1200" dirty="0">
                <a:latin typeface="メイリオ" panose="020B0604030504040204" pitchFamily="50" charset="-128"/>
                <a:ea typeface="メイリオ" panose="020B0604030504040204" pitchFamily="50" charset="-128"/>
              </a:rPr>
              <a:t>Ryan &amp; Yoder (1997) BioScience 47(4</a:t>
            </a:r>
            <a:r>
              <a:rPr lang="en-US" altLang="ja-JP" sz="1200" dirty="0">
                <a:latin typeface="メイリオ" panose="020B0604030504040204" pitchFamily="50" charset="-128"/>
                <a:ea typeface="メイリオ" panose="020B0604030504040204" pitchFamily="50" charset="-128"/>
              </a:rPr>
              <a:t>)</a:t>
            </a:r>
            <a:endParaRPr lang="ja-JP" altLang="en-US" sz="1200" dirty="0">
              <a:latin typeface="メイリオ" panose="020B0604030504040204" pitchFamily="50" charset="-128"/>
              <a:ea typeface="メイリオ" panose="020B0604030504040204" pitchFamily="50" charset="-128"/>
            </a:endParaRPr>
          </a:p>
        </p:txBody>
      </p:sp>
      <p:sp>
        <p:nvSpPr>
          <p:cNvPr id="45" name="正方形/長方形 44"/>
          <p:cNvSpPr/>
          <p:nvPr/>
        </p:nvSpPr>
        <p:spPr>
          <a:xfrm>
            <a:off x="343301" y="799512"/>
            <a:ext cx="7847798" cy="4647426"/>
          </a:xfrm>
          <a:prstGeom prst="rect">
            <a:avLst/>
          </a:prstGeom>
          <a:solidFill>
            <a:schemeClr val="bg1"/>
          </a:solidFill>
          <a:ln>
            <a:solidFill>
              <a:schemeClr val="tx1"/>
            </a:solidFill>
          </a:ln>
        </p:spPr>
        <p:txBody>
          <a:bodyPr wrap="square">
            <a:spAutoFit/>
          </a:bodyPr>
          <a:lstStyle/>
          <a:p>
            <a:r>
              <a:rPr lang="ja-JP" altLang="en-US" sz="2000" dirty="0">
                <a:solidFill>
                  <a:srgbClr val="00B050"/>
                </a:solidFill>
                <a:latin typeface="メイリオ" panose="020B0604030504040204" pitchFamily="50" charset="-128"/>
                <a:ea typeface="メイリオ" panose="020B0604030504040204" pitchFamily="50" charset="-128"/>
              </a:rPr>
              <a:t>(1) GPPが飽和した後も材呼吸量は増え続けるのでNPPが下がる仮説（古典的な仮説）</a:t>
            </a:r>
          </a:p>
          <a:p>
            <a:r>
              <a:rPr lang="ja-JP" altLang="en-US" sz="2000" dirty="0">
                <a:latin typeface="メイリオ" panose="020B0604030504040204" pitchFamily="50" charset="-128"/>
                <a:ea typeface="メイリオ" panose="020B0604030504040204" pitchFamily="50" charset="-128"/>
              </a:rPr>
              <a:t>一般に、木質組織の維持呼吸が消費するGPPは5～12%程度であり、観察されるレベルの植物生産性の低下を説明できない。</a:t>
            </a:r>
          </a:p>
          <a:p>
            <a:endParaRPr lang="ja-JP" altLang="en-US" sz="1200" dirty="0">
              <a:latin typeface="メイリオ" panose="020B0604030504040204" pitchFamily="50" charset="-128"/>
              <a:ea typeface="メイリオ" panose="020B0604030504040204" pitchFamily="50" charset="-128"/>
            </a:endParaRPr>
          </a:p>
          <a:p>
            <a:r>
              <a:rPr lang="ja-JP" altLang="en-US" sz="2000" dirty="0">
                <a:solidFill>
                  <a:srgbClr val="00B050"/>
                </a:solidFill>
                <a:latin typeface="メイリオ" panose="020B0604030504040204" pitchFamily="50" charset="-128"/>
                <a:ea typeface="メイリオ" panose="020B0604030504040204" pitchFamily="50" charset="-128"/>
              </a:rPr>
              <a:t>(2) 窒素制限仮説</a:t>
            </a:r>
          </a:p>
          <a:p>
            <a:r>
              <a:rPr lang="ja-JP" altLang="en-US" sz="2000" dirty="0">
                <a:latin typeface="メイリオ" panose="020B0604030504040204" pitchFamily="50" charset="-128"/>
                <a:ea typeface="メイリオ" panose="020B0604030504040204" pitchFamily="50" charset="-128"/>
              </a:rPr>
              <a:t>そういうことは実際に起こりうるだろうが、栄養制限がない環境下でも高齢樹の成長速度は遅くなるので、これだけでは説明できない</a:t>
            </a:r>
          </a:p>
          <a:p>
            <a:endParaRPr lang="ja-JP" altLang="en-US" sz="1200" dirty="0">
              <a:latin typeface="メイリオ" panose="020B0604030504040204" pitchFamily="50" charset="-128"/>
              <a:ea typeface="メイリオ" panose="020B0604030504040204" pitchFamily="50" charset="-128"/>
            </a:endParaRPr>
          </a:p>
          <a:p>
            <a:r>
              <a:rPr lang="ja-JP" altLang="en-US" sz="2000" dirty="0">
                <a:solidFill>
                  <a:srgbClr val="00B050"/>
                </a:solidFill>
                <a:latin typeface="メイリオ" panose="020B0604030504040204" pitchFamily="50" charset="-128"/>
                <a:ea typeface="メイリオ" panose="020B0604030504040204" pitchFamily="50" charset="-128"/>
              </a:rPr>
              <a:t>(3) 成熟した木の成長速度が落ちるような遺伝的プログラム仮説</a:t>
            </a:r>
          </a:p>
          <a:p>
            <a:r>
              <a:rPr lang="ja-JP" altLang="en-US" sz="2000" dirty="0">
                <a:latin typeface="メイリオ" panose="020B0604030504040204" pitchFamily="50" charset="-128"/>
                <a:ea typeface="メイリオ" panose="020B0604030504040204" pitchFamily="50" charset="-128"/>
              </a:rPr>
              <a:t>たぶん無い。高齢樹から取った枝を若齢樹に接ぎ木すると、母樹の影響は殆ど残らないので。</a:t>
            </a:r>
          </a:p>
          <a:p>
            <a:endParaRPr lang="ja-JP" altLang="en-US" sz="1200" dirty="0">
              <a:latin typeface="メイリオ" panose="020B0604030504040204" pitchFamily="50" charset="-128"/>
              <a:ea typeface="メイリオ" panose="020B0604030504040204" pitchFamily="50" charset="-128"/>
            </a:endParaRPr>
          </a:p>
          <a:p>
            <a:r>
              <a:rPr lang="ja-JP" altLang="en-US" sz="2000" dirty="0">
                <a:solidFill>
                  <a:srgbClr val="00B050"/>
                </a:solidFill>
                <a:latin typeface="メイリオ" panose="020B0604030504040204" pitchFamily="50" charset="-128"/>
                <a:ea typeface="メイリオ" panose="020B0604030504040204" pitchFamily="50" charset="-128"/>
              </a:rPr>
              <a:t>(4) 高木ほど水制限が厳しくなる仮説</a:t>
            </a:r>
          </a:p>
          <a:p>
            <a:r>
              <a:rPr lang="ja-JP" altLang="en-US" sz="2000" dirty="0">
                <a:latin typeface="メイリオ" panose="020B0604030504040204" pitchFamily="50" charset="-128"/>
                <a:ea typeface="メイリオ" panose="020B0604030504040204" pitchFamily="50" charset="-128"/>
              </a:rPr>
              <a:t>右図のような証拠から支持されている。しかし、この仮説の実証を試みる研究の約4割からは、否定的な結果が得られている。</a:t>
            </a:r>
          </a:p>
        </p:txBody>
      </p:sp>
      <p:sp>
        <p:nvSpPr>
          <p:cNvPr id="46" name="正方形/長方形 45"/>
          <p:cNvSpPr/>
          <p:nvPr/>
        </p:nvSpPr>
        <p:spPr>
          <a:xfrm>
            <a:off x="978775" y="5920158"/>
            <a:ext cx="5929828" cy="523220"/>
          </a:xfrm>
          <a:prstGeom prst="rect">
            <a:avLst/>
          </a:prstGeom>
          <a:solidFill>
            <a:srgbClr val="FFFF99"/>
          </a:solidFill>
        </p:spPr>
        <p:txBody>
          <a:bodyPr wrap="none">
            <a:spAutoFit/>
          </a:bodyPr>
          <a:lstStyle/>
          <a:p>
            <a:r>
              <a:rPr lang="ja-JP" altLang="en-US" sz="2800" dirty="0">
                <a:latin typeface="メイリオ" panose="020B0604030504040204" pitchFamily="50" charset="-128"/>
                <a:ea typeface="メイリオ" panose="020B0604030504040204" pitchFamily="50" charset="-128"/>
              </a:rPr>
              <a:t>綺麗に決着がつく問題では無さそう</a:t>
            </a:r>
          </a:p>
        </p:txBody>
      </p:sp>
      <p:sp>
        <p:nvSpPr>
          <p:cNvPr id="2" name="Rectangle 16">
            <a:extLst>
              <a:ext uri="{FF2B5EF4-FFF2-40B4-BE49-F238E27FC236}">
                <a16:creationId xmlns:a16="http://schemas.microsoft.com/office/drawing/2014/main" id="{88A93C27-EBC4-3EBB-D06B-C51A47D1DB18}"/>
              </a:ext>
            </a:extLst>
          </p:cNvPr>
          <p:cNvSpPr>
            <a:spLocks noChangeArrowheads="1"/>
          </p:cNvSpPr>
          <p:nvPr/>
        </p:nvSpPr>
        <p:spPr bwMode="auto">
          <a:xfrm>
            <a:off x="2884713" y="191932"/>
            <a:ext cx="66252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kumimoji="1" lang="ja-JP" altLang="en-US" sz="2800" dirty="0">
                <a:solidFill>
                  <a:srgbClr val="0000FF"/>
                </a:solidFill>
                <a:latin typeface="メイリオ" panose="020B0604030504040204" pitchFamily="50" charset="-128"/>
                <a:ea typeface="メイリオ" panose="020B0604030504040204" pitchFamily="50" charset="-128"/>
              </a:rPr>
              <a:t>林齢に伴った植物生産の低下（</a:t>
            </a:r>
            <a:r>
              <a:rPr kumimoji="1" lang="en-US" altLang="ja-JP" sz="2800" dirty="0">
                <a:solidFill>
                  <a:srgbClr val="0000FF"/>
                </a:solidFill>
                <a:latin typeface="メイリオ" panose="020B0604030504040204" pitchFamily="50" charset="-128"/>
                <a:ea typeface="メイリオ" panose="020B0604030504040204" pitchFamily="50" charset="-128"/>
              </a:rPr>
              <a:t>2/2</a:t>
            </a:r>
            <a:r>
              <a:rPr kumimoji="1" lang="ja-JP" altLang="en-US" sz="2800" dirty="0">
                <a:solidFill>
                  <a:srgbClr val="0000FF"/>
                </a:solidFill>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4204649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C369972-2080-61EB-2EA5-F94D4E56A3A7}"/>
              </a:ext>
            </a:extLst>
          </p:cNvPr>
          <p:cNvSpPr txBox="1"/>
          <p:nvPr/>
        </p:nvSpPr>
        <p:spPr>
          <a:xfrm>
            <a:off x="2209800" y="1173164"/>
            <a:ext cx="7772400" cy="5201424"/>
          </a:xfrm>
          <a:prstGeom prst="rect">
            <a:avLst/>
          </a:prstGeom>
          <a:solidFill>
            <a:schemeClr val="bg1"/>
          </a:solidFill>
          <a:ln>
            <a:solidFill>
              <a:schemeClr val="tx1"/>
            </a:solidFill>
          </a:ln>
        </p:spPr>
        <p:txBody>
          <a:bodyPr>
            <a:spAutoFit/>
          </a:bodyPr>
          <a:lstStyle/>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1. 日射と光合成</a:t>
            </a:r>
            <a:endParaRPr lang="en-US" altLang="ja-JP" sz="3200" dirty="0">
              <a:solidFill>
                <a:schemeClr val="bg1">
                  <a:lumMod val="75000"/>
                </a:schemeClr>
              </a:solidFill>
              <a:latin typeface="メイリオ" panose="020B0604030504040204" pitchFamily="50" charset="-128"/>
              <a:ea typeface="メイリオ" panose="020B0604030504040204" pitchFamily="50" charset="-128"/>
            </a:endParaRP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2. 呼吸・分配・ターンオーバー</a:t>
            </a: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3. 樹木の成長と森林の発達</a:t>
            </a:r>
          </a:p>
          <a:p>
            <a:pPr>
              <a:lnSpc>
                <a:spcPct val="150000"/>
              </a:lnSpc>
              <a:defRPr/>
            </a:pPr>
            <a:r>
              <a:rPr lang="ja-JP" altLang="en-US" sz="3200" dirty="0">
                <a:latin typeface="メイリオ" panose="020B0604030504040204" pitchFamily="50" charset="-128"/>
                <a:ea typeface="メイリオ" panose="020B0604030504040204" pitchFamily="50" charset="-128"/>
              </a:rPr>
              <a:t>4. 土壌有機物の分解と腐植形成</a:t>
            </a:r>
            <a:endParaRPr lang="en-US" altLang="ja-JP" sz="3200" dirty="0">
              <a:latin typeface="メイリオ" panose="020B0604030504040204" pitchFamily="50" charset="-128"/>
              <a:ea typeface="メイリオ" panose="020B0604030504040204" pitchFamily="50" charset="-128"/>
            </a:endParaRP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5. 遷移と攪乱</a:t>
            </a: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6. 植生炭素循環の観測</a:t>
            </a: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7. グローバルな炭素循環</a:t>
            </a:r>
          </a:p>
        </p:txBody>
      </p:sp>
      <p:sp>
        <p:nvSpPr>
          <p:cNvPr id="8195" name="Rectangle 5">
            <a:extLst>
              <a:ext uri="{FF2B5EF4-FFF2-40B4-BE49-F238E27FC236}">
                <a16:creationId xmlns:a16="http://schemas.microsoft.com/office/drawing/2014/main" id="{DD1BB848-AA8C-34CE-761B-F2BDF2D540DA}"/>
              </a:ext>
            </a:extLst>
          </p:cNvPr>
          <p:cNvSpPr>
            <a:spLocks noChangeArrowheads="1"/>
          </p:cNvSpPr>
          <p:nvPr/>
        </p:nvSpPr>
        <p:spPr bwMode="auto">
          <a:xfrm>
            <a:off x="2362200" y="609600"/>
            <a:ext cx="72469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a:solidFill>
                  <a:srgbClr val="0000FF"/>
                </a:solidFill>
                <a:latin typeface="メイリオ" panose="020B0604030504040204" pitchFamily="50" charset="-128"/>
                <a:ea typeface="メイリオ" panose="020B0604030504040204" pitchFamily="50" charset="-128"/>
              </a:rPr>
              <a:t>コンテンツ</a:t>
            </a:r>
          </a:p>
        </p:txBody>
      </p:sp>
    </p:spTree>
    <p:extLst>
      <p:ext uri="{BB962C8B-B14F-4D97-AF65-F5344CB8AC3E}">
        <p14:creationId xmlns:p14="http://schemas.microsoft.com/office/powerpoint/2010/main" val="2857313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205962" y="1095022"/>
            <a:ext cx="11530163" cy="5129192"/>
          </a:xfrm>
          <a:prstGeom prst="roundRect">
            <a:avLst>
              <a:gd name="adj" fmla="val 41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latin typeface="メイリオ" panose="020B0604030504040204" pitchFamily="50" charset="-128"/>
              <a:ea typeface="メイリオ" panose="020B0604030504040204" pitchFamily="50" charset="-128"/>
            </a:endParaRPr>
          </a:p>
        </p:txBody>
      </p:sp>
      <p:sp>
        <p:nvSpPr>
          <p:cNvPr id="5" name="Rectangle 16"/>
          <p:cNvSpPr>
            <a:spLocks noChangeArrowheads="1"/>
          </p:cNvSpPr>
          <p:nvPr/>
        </p:nvSpPr>
        <p:spPr bwMode="auto">
          <a:xfrm>
            <a:off x="1498559" y="326409"/>
            <a:ext cx="90913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kumimoji="1" lang="ja-JP" altLang="en-US" sz="3600" dirty="0">
                <a:solidFill>
                  <a:srgbClr val="0000FF"/>
                </a:solidFill>
                <a:latin typeface="メイリオ" panose="020B0604030504040204" pitchFamily="50" charset="-128"/>
                <a:ea typeface="メイリオ" panose="020B0604030504040204" pitchFamily="50" charset="-128"/>
              </a:rPr>
              <a:t>リター分解の一般経路</a:t>
            </a:r>
          </a:p>
        </p:txBody>
      </p:sp>
      <p:sp>
        <p:nvSpPr>
          <p:cNvPr id="7" name="正方形/長方形 6"/>
          <p:cNvSpPr/>
          <p:nvPr/>
        </p:nvSpPr>
        <p:spPr>
          <a:xfrm>
            <a:off x="276161" y="6531591"/>
            <a:ext cx="6243172" cy="307777"/>
          </a:xfrm>
          <a:prstGeom prst="rect">
            <a:avLst/>
          </a:prstGeom>
        </p:spPr>
        <p:txBody>
          <a:bodyPr wrap="square">
            <a:spAutoFit/>
          </a:bodyPr>
          <a:lstStyle/>
          <a:p>
            <a:r>
              <a:rPr lang="ja-JP" altLang="en-US" sz="1400" dirty="0">
                <a:latin typeface="メイリオ" panose="020B0604030504040204" pitchFamily="50" charset="-128"/>
                <a:ea typeface="メイリオ" panose="020B0604030504040204" pitchFamily="50" charset="-128"/>
              </a:rPr>
              <a:t>元図の出典：大園享司訳「森林生態系の落葉分解と腐食形成」</a:t>
            </a:r>
          </a:p>
        </p:txBody>
      </p:sp>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5536" y="1847241"/>
            <a:ext cx="4437529" cy="4190571"/>
          </a:xfrm>
          <a:prstGeom prst="rect">
            <a:avLst/>
          </a:prstGeom>
        </p:spPr>
      </p:pic>
      <p:sp>
        <p:nvSpPr>
          <p:cNvPr id="11" name="正方形/長方形 10"/>
          <p:cNvSpPr/>
          <p:nvPr/>
        </p:nvSpPr>
        <p:spPr>
          <a:xfrm>
            <a:off x="515832" y="2584901"/>
            <a:ext cx="4832601" cy="1569660"/>
          </a:xfrm>
          <a:prstGeom prst="rect">
            <a:avLst/>
          </a:prstGeom>
        </p:spPr>
        <p:txBody>
          <a:bodyPr wrap="square">
            <a:spAutoFit/>
          </a:bodyPr>
          <a:lstStyle/>
          <a:p>
            <a:r>
              <a:rPr lang="ja-JP" altLang="en-US" sz="2400" dirty="0">
                <a:solidFill>
                  <a:srgbClr val="00B050"/>
                </a:solidFill>
                <a:latin typeface="メイリオ" panose="020B0604030504040204" pitchFamily="50" charset="-128"/>
                <a:ea typeface="メイリオ" panose="020B0604030504040204" pitchFamily="50" charset="-128"/>
              </a:rPr>
              <a:t>好気的条件下の分解では主に</a:t>
            </a:r>
            <a:r>
              <a:rPr lang="en-US" altLang="ja-JP" sz="2400" dirty="0">
                <a:solidFill>
                  <a:srgbClr val="00B050"/>
                </a:solidFill>
                <a:latin typeface="メイリオ" panose="020B0604030504040204" pitchFamily="50" charset="-128"/>
                <a:ea typeface="メイリオ" panose="020B0604030504040204" pitchFamily="50" charset="-128"/>
              </a:rPr>
              <a:t>CO</a:t>
            </a:r>
            <a:r>
              <a:rPr lang="en-US" altLang="ja-JP" sz="2400" baseline="-25000" dirty="0">
                <a:solidFill>
                  <a:srgbClr val="00B050"/>
                </a:solidFill>
                <a:latin typeface="メイリオ" panose="020B0604030504040204" pitchFamily="50" charset="-128"/>
                <a:ea typeface="メイリオ" panose="020B0604030504040204" pitchFamily="50" charset="-128"/>
              </a:rPr>
              <a:t>2</a:t>
            </a:r>
            <a:r>
              <a:rPr lang="ja-JP" altLang="en-US" sz="2400" dirty="0" err="1">
                <a:solidFill>
                  <a:srgbClr val="00B050"/>
                </a:solidFill>
                <a:latin typeface="メイリオ" panose="020B0604030504040204" pitchFamily="50" charset="-128"/>
                <a:ea typeface="メイリオ" panose="020B0604030504040204" pitchFamily="50" charset="-128"/>
              </a:rPr>
              <a:t>、</a:t>
            </a:r>
            <a:r>
              <a:rPr lang="ja-JP" altLang="en-US" sz="2400" dirty="0">
                <a:solidFill>
                  <a:srgbClr val="00B050"/>
                </a:solidFill>
                <a:latin typeface="メイリオ" panose="020B0604030504040204" pitchFamily="50" charset="-128"/>
                <a:ea typeface="メイリオ" panose="020B0604030504040204" pitchFamily="50" charset="-128"/>
              </a:rPr>
              <a:t>嫌気的条件下では有機酸が生成される（有機酸の一部はメタン菌によってメタン発酵される）</a:t>
            </a:r>
          </a:p>
        </p:txBody>
      </p:sp>
      <p:sp>
        <p:nvSpPr>
          <p:cNvPr id="12" name="正方形/長方形 11"/>
          <p:cNvSpPr/>
          <p:nvPr/>
        </p:nvSpPr>
        <p:spPr>
          <a:xfrm>
            <a:off x="8955103" y="1847241"/>
            <a:ext cx="2740726" cy="830997"/>
          </a:xfrm>
          <a:prstGeom prst="rect">
            <a:avLst/>
          </a:prstGeom>
        </p:spPr>
        <p:txBody>
          <a:bodyPr wrap="square">
            <a:spAutoFit/>
          </a:bodyPr>
          <a:lstStyle/>
          <a:p>
            <a:r>
              <a:rPr lang="ja-JP" altLang="en-US" sz="2400" dirty="0">
                <a:solidFill>
                  <a:srgbClr val="FF0000"/>
                </a:solidFill>
                <a:latin typeface="メイリオ" panose="020B0604030504040204" pitchFamily="50" charset="-128"/>
                <a:ea typeface="メイリオ" panose="020B0604030504040204" pitchFamily="50" charset="-128"/>
              </a:rPr>
              <a:t>腐植</a:t>
            </a:r>
            <a:r>
              <a:rPr lang="ja-JP" altLang="en-US" sz="2400" dirty="0">
                <a:solidFill>
                  <a:srgbClr val="00B050"/>
                </a:solidFill>
                <a:latin typeface="メイリオ" panose="020B0604030504040204" pitchFamily="50" charset="-128"/>
                <a:ea typeface="メイリオ" panose="020B0604030504040204" pitchFamily="50" charset="-128"/>
              </a:rPr>
              <a:t>：長期にわたり安定な化合物</a:t>
            </a:r>
          </a:p>
        </p:txBody>
      </p:sp>
      <p:sp>
        <p:nvSpPr>
          <p:cNvPr id="13" name="正方形/長方形 12"/>
          <p:cNvSpPr/>
          <p:nvPr/>
        </p:nvSpPr>
        <p:spPr>
          <a:xfrm>
            <a:off x="352360" y="1247988"/>
            <a:ext cx="7391859" cy="954107"/>
          </a:xfrm>
          <a:prstGeom prst="rect">
            <a:avLst/>
          </a:prstGeom>
        </p:spPr>
        <p:txBody>
          <a:bodyPr wrap="square">
            <a:spAutoFit/>
          </a:bodyPr>
          <a:lstStyle/>
          <a:p>
            <a:r>
              <a:rPr lang="ja-JP" altLang="en-US" sz="2800" dirty="0">
                <a:latin typeface="メイリオ" panose="020B0604030504040204" pitchFamily="50" charset="-128"/>
                <a:ea typeface="メイリオ" panose="020B0604030504040204" pitchFamily="50" charset="-128"/>
              </a:rPr>
              <a:t>リターは、非生物的な過程における溶脱と、</a:t>
            </a:r>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土壌生物による分解をうける</a:t>
            </a:r>
          </a:p>
        </p:txBody>
      </p:sp>
      <p:sp>
        <p:nvSpPr>
          <p:cNvPr id="10" name="正方形/長方形 9"/>
          <p:cNvSpPr/>
          <p:nvPr/>
        </p:nvSpPr>
        <p:spPr>
          <a:xfrm>
            <a:off x="598424" y="4622426"/>
            <a:ext cx="3871822" cy="830997"/>
          </a:xfrm>
          <a:prstGeom prst="rect">
            <a:avLst/>
          </a:prstGeom>
        </p:spPr>
        <p:txBody>
          <a:bodyPr wrap="square">
            <a:spAutoFit/>
          </a:bodyPr>
          <a:lstStyle/>
          <a:p>
            <a:r>
              <a:rPr lang="ja-JP" altLang="en-US" sz="2400" dirty="0">
                <a:solidFill>
                  <a:srgbClr val="00B050"/>
                </a:solidFill>
                <a:latin typeface="メイリオ" panose="020B0604030504040204" pitchFamily="50" charset="-128"/>
                <a:ea typeface="メイリオ" panose="020B0604030504040204" pitchFamily="50" charset="-128"/>
              </a:rPr>
              <a:t>これらの一部は、腐植や粘土粒子に吸着し保持される</a:t>
            </a:r>
          </a:p>
        </p:txBody>
      </p:sp>
      <p:sp>
        <p:nvSpPr>
          <p:cNvPr id="2" name="テキスト ボックス 1"/>
          <p:cNvSpPr txBox="1"/>
          <p:nvPr/>
        </p:nvSpPr>
        <p:spPr>
          <a:xfrm>
            <a:off x="5896965" y="5264799"/>
            <a:ext cx="1313180" cy="430887"/>
          </a:xfrm>
          <a:prstGeom prst="rect">
            <a:avLst/>
          </a:prstGeom>
          <a:solidFill>
            <a:schemeClr val="bg1"/>
          </a:solidFill>
        </p:spPr>
        <p:txBody>
          <a:bodyPr wrap="none" rtlCol="0">
            <a:spAutoFit/>
          </a:bodyPr>
          <a:lstStyle/>
          <a:p>
            <a:r>
              <a:rPr kumimoji="1" lang="ja-JP" altLang="en-US" sz="2200" dirty="0"/>
              <a:t>無機養分</a:t>
            </a:r>
          </a:p>
        </p:txBody>
      </p:sp>
      <p:sp>
        <p:nvSpPr>
          <p:cNvPr id="15" name="テキスト ボックス 14"/>
          <p:cNvSpPr txBox="1"/>
          <p:nvPr/>
        </p:nvSpPr>
        <p:spPr>
          <a:xfrm>
            <a:off x="7817790" y="5122945"/>
            <a:ext cx="1338828" cy="646331"/>
          </a:xfrm>
          <a:prstGeom prst="rect">
            <a:avLst/>
          </a:prstGeom>
          <a:solidFill>
            <a:schemeClr val="bg1"/>
          </a:solidFill>
        </p:spPr>
        <p:txBody>
          <a:bodyPr wrap="none" rtlCol="0">
            <a:spAutoFit/>
          </a:bodyPr>
          <a:lstStyle/>
          <a:p>
            <a:r>
              <a:rPr kumimoji="1" lang="ja-JP" altLang="en-US" dirty="0"/>
              <a:t>水溶性</a:t>
            </a:r>
            <a:endParaRPr kumimoji="1" lang="en-US" altLang="ja-JP" dirty="0"/>
          </a:p>
          <a:p>
            <a:r>
              <a:rPr kumimoji="1" lang="ja-JP" altLang="en-US" dirty="0"/>
              <a:t>有機態炭素</a:t>
            </a:r>
          </a:p>
        </p:txBody>
      </p:sp>
      <p:sp>
        <p:nvSpPr>
          <p:cNvPr id="16" name="テキスト ボックス 15"/>
          <p:cNvSpPr txBox="1"/>
          <p:nvPr/>
        </p:nvSpPr>
        <p:spPr>
          <a:xfrm>
            <a:off x="6060254" y="3870425"/>
            <a:ext cx="946093" cy="461665"/>
          </a:xfrm>
          <a:prstGeom prst="rect">
            <a:avLst/>
          </a:prstGeom>
          <a:solidFill>
            <a:schemeClr val="bg1"/>
          </a:solidFill>
        </p:spPr>
        <p:txBody>
          <a:bodyPr wrap="none" rtlCol="0">
            <a:spAutoFit/>
          </a:bodyPr>
          <a:lstStyle/>
          <a:p>
            <a:r>
              <a:rPr kumimoji="1" lang="ja-JP" altLang="en-US" sz="2400" dirty="0"/>
              <a:t>リター</a:t>
            </a:r>
          </a:p>
        </p:txBody>
      </p:sp>
      <p:sp>
        <p:nvSpPr>
          <p:cNvPr id="17" name="テキスト ボックス 16"/>
          <p:cNvSpPr txBox="1"/>
          <p:nvPr/>
        </p:nvSpPr>
        <p:spPr>
          <a:xfrm>
            <a:off x="7486339" y="2185042"/>
            <a:ext cx="809004" cy="584775"/>
          </a:xfrm>
          <a:prstGeom prst="rect">
            <a:avLst/>
          </a:prstGeom>
          <a:solidFill>
            <a:schemeClr val="bg1"/>
          </a:solidFill>
        </p:spPr>
        <p:txBody>
          <a:bodyPr wrap="none" rtlCol="0">
            <a:spAutoFit/>
          </a:bodyPr>
          <a:lstStyle/>
          <a:p>
            <a:r>
              <a:rPr kumimoji="1" lang="en-US" altLang="ja-JP" sz="3200" dirty="0"/>
              <a:t>CO</a:t>
            </a:r>
            <a:r>
              <a:rPr kumimoji="1" lang="en-US" altLang="ja-JP" sz="3200" baseline="-25000" dirty="0"/>
              <a:t>2</a:t>
            </a:r>
            <a:endParaRPr kumimoji="1" lang="ja-JP" altLang="en-US" sz="3200" baseline="-25000" dirty="0"/>
          </a:p>
        </p:txBody>
      </p:sp>
      <p:sp>
        <p:nvSpPr>
          <p:cNvPr id="18" name="テキスト ボックス 17"/>
          <p:cNvSpPr txBox="1"/>
          <p:nvPr/>
        </p:nvSpPr>
        <p:spPr>
          <a:xfrm>
            <a:off x="8694068" y="3850525"/>
            <a:ext cx="800219" cy="461665"/>
          </a:xfrm>
          <a:prstGeom prst="rect">
            <a:avLst/>
          </a:prstGeom>
          <a:solidFill>
            <a:schemeClr val="bg1"/>
          </a:solidFill>
        </p:spPr>
        <p:txBody>
          <a:bodyPr wrap="none" rtlCol="0">
            <a:spAutoFit/>
          </a:bodyPr>
          <a:lstStyle/>
          <a:p>
            <a:r>
              <a:rPr kumimoji="1" lang="ja-JP" altLang="en-US" sz="2400" dirty="0"/>
              <a:t>腐食</a:t>
            </a:r>
            <a:endParaRPr kumimoji="1" lang="ja-JP" altLang="en-US" sz="2400" baseline="-25000" dirty="0"/>
          </a:p>
        </p:txBody>
      </p:sp>
      <p:cxnSp>
        <p:nvCxnSpPr>
          <p:cNvPr id="23" name="直線矢印コネクタ 22"/>
          <p:cNvCxnSpPr>
            <a:cxnSpLocks/>
          </p:cNvCxnSpPr>
          <p:nvPr/>
        </p:nvCxnSpPr>
        <p:spPr>
          <a:xfrm flipH="1">
            <a:off x="9494287" y="2678238"/>
            <a:ext cx="614182" cy="898501"/>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a:cxnSpLocks/>
          </p:cNvCxnSpPr>
          <p:nvPr/>
        </p:nvCxnSpPr>
        <p:spPr>
          <a:xfrm>
            <a:off x="4470246" y="4872613"/>
            <a:ext cx="1362844" cy="58344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cxnSpLocks/>
          </p:cNvCxnSpPr>
          <p:nvPr/>
        </p:nvCxnSpPr>
        <p:spPr>
          <a:xfrm>
            <a:off x="4470246" y="4869968"/>
            <a:ext cx="3251510" cy="570367"/>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a:cxnSpLocks/>
          </p:cNvCxnSpPr>
          <p:nvPr/>
        </p:nvCxnSpPr>
        <p:spPr>
          <a:xfrm>
            <a:off x="5246703" y="3302953"/>
            <a:ext cx="565622" cy="54757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7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C369972-2080-61EB-2EA5-F94D4E56A3A7}"/>
              </a:ext>
            </a:extLst>
          </p:cNvPr>
          <p:cNvSpPr txBox="1"/>
          <p:nvPr/>
        </p:nvSpPr>
        <p:spPr>
          <a:xfrm>
            <a:off x="2209800" y="1173164"/>
            <a:ext cx="7772400" cy="5201424"/>
          </a:xfrm>
          <a:prstGeom prst="rect">
            <a:avLst/>
          </a:prstGeom>
          <a:solidFill>
            <a:schemeClr val="bg1"/>
          </a:solidFill>
          <a:ln>
            <a:solidFill>
              <a:schemeClr val="tx1"/>
            </a:solidFill>
          </a:ln>
        </p:spPr>
        <p:txBody>
          <a:bodyPr>
            <a:spAutoFit/>
          </a:bodyPr>
          <a:lstStyle/>
          <a:p>
            <a:pPr>
              <a:lnSpc>
                <a:spcPct val="150000"/>
              </a:lnSpc>
              <a:defRPr/>
            </a:pPr>
            <a:r>
              <a:rPr lang="ja-JP" altLang="en-US" sz="3200" dirty="0">
                <a:latin typeface="メイリオ" panose="020B0604030504040204" pitchFamily="50" charset="-128"/>
                <a:ea typeface="メイリオ" panose="020B0604030504040204" pitchFamily="50" charset="-128"/>
              </a:rPr>
              <a:t>1. 日射と光合成</a:t>
            </a:r>
            <a:endParaRPr lang="en-US" altLang="ja-JP" sz="3200" dirty="0">
              <a:latin typeface="メイリオ" panose="020B0604030504040204" pitchFamily="50" charset="-128"/>
              <a:ea typeface="メイリオ" panose="020B0604030504040204" pitchFamily="50" charset="-128"/>
            </a:endParaRP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2. 呼吸・分配・ターンオーバー</a:t>
            </a: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3. 樹木の成長と森林の発達</a:t>
            </a: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4. 土壌有機物の分解と腐植形成</a:t>
            </a:r>
            <a:endParaRPr lang="en-US" altLang="ja-JP" sz="3200" dirty="0">
              <a:solidFill>
                <a:schemeClr val="bg1">
                  <a:lumMod val="75000"/>
                </a:schemeClr>
              </a:solidFill>
              <a:latin typeface="メイリオ" panose="020B0604030504040204" pitchFamily="50" charset="-128"/>
              <a:ea typeface="メイリオ" panose="020B0604030504040204" pitchFamily="50" charset="-128"/>
            </a:endParaRP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5. 遷移と攪乱</a:t>
            </a: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6. 植生炭素循環の観測</a:t>
            </a: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7. グローバルな炭素循環</a:t>
            </a:r>
          </a:p>
        </p:txBody>
      </p:sp>
      <p:sp>
        <p:nvSpPr>
          <p:cNvPr id="8195" name="Rectangle 5">
            <a:extLst>
              <a:ext uri="{FF2B5EF4-FFF2-40B4-BE49-F238E27FC236}">
                <a16:creationId xmlns:a16="http://schemas.microsoft.com/office/drawing/2014/main" id="{DD1BB848-AA8C-34CE-761B-F2BDF2D540DA}"/>
              </a:ext>
            </a:extLst>
          </p:cNvPr>
          <p:cNvSpPr>
            <a:spLocks noChangeArrowheads="1"/>
          </p:cNvSpPr>
          <p:nvPr/>
        </p:nvSpPr>
        <p:spPr bwMode="auto">
          <a:xfrm>
            <a:off x="2362200" y="609600"/>
            <a:ext cx="72469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a:solidFill>
                  <a:srgbClr val="0000FF"/>
                </a:solidFill>
                <a:latin typeface="メイリオ" panose="020B0604030504040204" pitchFamily="50" charset="-128"/>
                <a:ea typeface="メイリオ" panose="020B0604030504040204" pitchFamily="50" charset="-128"/>
              </a:rPr>
              <a:t>コンテンツ</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01" y="706522"/>
            <a:ext cx="7864303" cy="5726083"/>
          </a:xfrm>
          <a:prstGeom prst="rect">
            <a:avLst/>
          </a:prstGeom>
        </p:spPr>
      </p:pic>
      <p:sp>
        <p:nvSpPr>
          <p:cNvPr id="5" name="正方形/長方形 4"/>
          <p:cNvSpPr/>
          <p:nvPr/>
        </p:nvSpPr>
        <p:spPr>
          <a:xfrm>
            <a:off x="276161" y="6531591"/>
            <a:ext cx="4345445" cy="27699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図の出典：大園享司訳「森林生態系の落葉分解と腐食形成」</a:t>
            </a:r>
          </a:p>
        </p:txBody>
      </p:sp>
      <p:sp>
        <p:nvSpPr>
          <p:cNvPr id="6" name="Rectangle 16"/>
          <p:cNvSpPr>
            <a:spLocks noChangeArrowheads="1"/>
          </p:cNvSpPr>
          <p:nvPr/>
        </p:nvSpPr>
        <p:spPr bwMode="auto">
          <a:xfrm>
            <a:off x="1302867" y="121747"/>
            <a:ext cx="90913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kumimoji="1" lang="ja-JP" altLang="en-US" dirty="0">
                <a:solidFill>
                  <a:srgbClr val="0000FF"/>
                </a:solidFill>
                <a:latin typeface="メイリオ" panose="020B0604030504040204" pitchFamily="50" charset="-128"/>
                <a:ea typeface="メイリオ" panose="020B0604030504040204" pitchFamily="50" charset="-128"/>
              </a:rPr>
              <a:t>リター分解には順序がある</a:t>
            </a:r>
          </a:p>
        </p:txBody>
      </p:sp>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1345" y="3336387"/>
            <a:ext cx="3283738" cy="3408595"/>
          </a:xfrm>
          <a:prstGeom prst="rect">
            <a:avLst/>
          </a:prstGeom>
          <a:ln>
            <a:solidFill>
              <a:schemeClr val="accent1">
                <a:shade val="50000"/>
              </a:schemeClr>
            </a:solidFill>
          </a:ln>
        </p:spPr>
      </p:pic>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2474" y="318580"/>
            <a:ext cx="4331208" cy="3133344"/>
          </a:xfrm>
          <a:prstGeom prst="rect">
            <a:avLst/>
          </a:prstGeom>
          <a:noFill/>
          <a:ln>
            <a:solidFill>
              <a:schemeClr val="accent1">
                <a:shade val="50000"/>
              </a:schemeClr>
            </a:solidFill>
          </a:ln>
        </p:spPr>
      </p:pic>
      <p:sp>
        <p:nvSpPr>
          <p:cNvPr id="2" name="正方形/長方形 1"/>
          <p:cNvSpPr/>
          <p:nvPr/>
        </p:nvSpPr>
        <p:spPr>
          <a:xfrm>
            <a:off x="4621606" y="2284568"/>
            <a:ext cx="2315971" cy="923330"/>
          </a:xfrm>
          <a:prstGeom prst="rect">
            <a:avLst/>
          </a:prstGeom>
          <a:ln>
            <a:solidFill>
              <a:srgbClr val="00B050"/>
            </a:solidFill>
          </a:ln>
        </p:spPr>
        <p:txBody>
          <a:bodyPr wrap="square">
            <a:spAutoFit/>
          </a:bodyPr>
          <a:lstStyle/>
          <a:p>
            <a:pPr>
              <a:spcBef>
                <a:spcPct val="0"/>
              </a:spcBef>
              <a:buNone/>
            </a:pPr>
            <a:r>
              <a:rPr kumimoji="1" lang="ja-JP" altLang="en-US" dirty="0">
                <a:solidFill>
                  <a:srgbClr val="00B050"/>
                </a:solidFill>
                <a:latin typeface="メイリオ" panose="020B0604030504040204" pitchFamily="50" charset="-128"/>
                <a:ea typeface="メイリオ" panose="020B0604030504040204" pitchFamily="50" charset="-128"/>
              </a:rPr>
              <a:t>リグニン分解プロセスは、開始が遅く、さらに開始後も遅い</a:t>
            </a:r>
          </a:p>
        </p:txBody>
      </p:sp>
      <p:sp>
        <p:nvSpPr>
          <p:cNvPr id="10" name="正方形/長方形 9"/>
          <p:cNvSpPr/>
          <p:nvPr/>
        </p:nvSpPr>
        <p:spPr>
          <a:xfrm>
            <a:off x="2809739" y="1068851"/>
            <a:ext cx="2507327" cy="923330"/>
          </a:xfrm>
          <a:prstGeom prst="rect">
            <a:avLst/>
          </a:prstGeom>
          <a:ln>
            <a:solidFill>
              <a:srgbClr val="00B050"/>
            </a:solidFill>
          </a:ln>
        </p:spPr>
        <p:txBody>
          <a:bodyPr wrap="square">
            <a:spAutoFit/>
          </a:bodyPr>
          <a:lstStyle/>
          <a:p>
            <a:pPr>
              <a:spcBef>
                <a:spcPct val="0"/>
              </a:spcBef>
              <a:buNone/>
            </a:pPr>
            <a:r>
              <a:rPr kumimoji="1" lang="ja-JP" altLang="en-US" dirty="0">
                <a:solidFill>
                  <a:srgbClr val="00B050"/>
                </a:solidFill>
                <a:latin typeface="メイリオ" panose="020B0604030504040204" pitchFamily="50" charset="-128"/>
                <a:ea typeface="メイリオ" panose="020B0604030504040204" pitchFamily="50" charset="-128"/>
              </a:rPr>
              <a:t>分解の初期段階には水溶性物質が非生物的プロセスで溶脱</a:t>
            </a:r>
          </a:p>
        </p:txBody>
      </p:sp>
      <p:sp>
        <p:nvSpPr>
          <p:cNvPr id="12" name="正方形/長方形 11"/>
          <p:cNvSpPr/>
          <p:nvPr/>
        </p:nvSpPr>
        <p:spPr>
          <a:xfrm>
            <a:off x="5080000" y="4479858"/>
            <a:ext cx="3457777" cy="923330"/>
          </a:xfrm>
          <a:prstGeom prst="rect">
            <a:avLst/>
          </a:prstGeom>
          <a:solidFill>
            <a:schemeClr val="bg1"/>
          </a:solidFill>
          <a:ln>
            <a:solidFill>
              <a:srgbClr val="00B050"/>
            </a:solidFill>
          </a:ln>
        </p:spPr>
        <p:txBody>
          <a:bodyPr wrap="square">
            <a:spAutoFit/>
          </a:bodyPr>
          <a:lstStyle/>
          <a:p>
            <a:pPr>
              <a:spcBef>
                <a:spcPct val="0"/>
              </a:spcBef>
              <a:buNone/>
            </a:pPr>
            <a:r>
              <a:rPr kumimoji="1" lang="ja-JP" altLang="en-US" dirty="0">
                <a:solidFill>
                  <a:srgbClr val="00B050"/>
                </a:solidFill>
                <a:latin typeface="メイリオ" panose="020B0604030504040204" pitchFamily="50" charset="-128"/>
                <a:ea typeface="メイリオ" panose="020B0604030504040204" pitchFamily="50" charset="-128"/>
              </a:rPr>
              <a:t>分解に順序がある理由の一つは、植物組織に構造があり、それが順々に分解されるから</a:t>
            </a:r>
          </a:p>
        </p:txBody>
      </p:sp>
      <p:cxnSp>
        <p:nvCxnSpPr>
          <p:cNvPr id="4" name="直線コネクタ 3"/>
          <p:cNvCxnSpPr/>
          <p:nvPr/>
        </p:nvCxnSpPr>
        <p:spPr>
          <a:xfrm flipV="1">
            <a:off x="2065867" y="1992181"/>
            <a:ext cx="1049866" cy="387943"/>
          </a:xfrm>
          <a:prstGeom prst="line">
            <a:avLst/>
          </a:prstGeom>
          <a:ln w="19050">
            <a:solidFill>
              <a:srgbClr val="00B050"/>
            </a:solidFill>
            <a:headEnd type="triangle"/>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2912534" y="2964899"/>
            <a:ext cx="1709072" cy="1514959"/>
          </a:xfrm>
          <a:prstGeom prst="line">
            <a:avLst/>
          </a:prstGeom>
          <a:ln w="19050">
            <a:solidFill>
              <a:srgbClr val="00B050"/>
            </a:solidFill>
            <a:headEnd type="triangle"/>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a:off x="8527298" y="4941523"/>
            <a:ext cx="592920" cy="1"/>
          </a:xfrm>
          <a:prstGeom prst="line">
            <a:avLst/>
          </a:prstGeom>
          <a:ln w="19050">
            <a:solidFill>
              <a:srgbClr val="00B050"/>
            </a:solidFill>
            <a:head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966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61" y="1803615"/>
            <a:ext cx="7583995" cy="4676697"/>
          </a:xfrm>
          <a:prstGeom prst="rect">
            <a:avLst/>
          </a:prstGeom>
        </p:spPr>
      </p:pic>
      <p:sp>
        <p:nvSpPr>
          <p:cNvPr id="5" name="Rectangle 16"/>
          <p:cNvSpPr>
            <a:spLocks noChangeArrowheads="1"/>
          </p:cNvSpPr>
          <p:nvPr/>
        </p:nvSpPr>
        <p:spPr bwMode="auto">
          <a:xfrm>
            <a:off x="337667" y="254849"/>
            <a:ext cx="11177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kumimoji="1" lang="ja-JP" altLang="en-US" sz="2800" dirty="0">
                <a:solidFill>
                  <a:srgbClr val="0000FF"/>
                </a:solidFill>
                <a:latin typeface="メイリオ" panose="020B0604030504040204" pitchFamily="50" charset="-128"/>
                <a:ea typeface="メイリオ" panose="020B0604030504040204" pitchFamily="50" charset="-128"/>
              </a:rPr>
              <a:t>リグニン分解プロセスは、開始が遅く、さらに開始後も遅い</a:t>
            </a:r>
          </a:p>
        </p:txBody>
      </p:sp>
      <p:sp>
        <p:nvSpPr>
          <p:cNvPr id="6" name="正方形/長方形 5"/>
          <p:cNvSpPr/>
          <p:nvPr/>
        </p:nvSpPr>
        <p:spPr>
          <a:xfrm>
            <a:off x="276161" y="6531591"/>
            <a:ext cx="4345445" cy="27699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図の出典：大園享司訳「森林生態系の落葉分解と腐食形成」</a:t>
            </a:r>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1755" y="716514"/>
            <a:ext cx="6829549" cy="2471959"/>
          </a:xfrm>
          <a:prstGeom prst="rect">
            <a:avLst/>
          </a:prstGeom>
          <a:ln>
            <a:solidFill>
              <a:schemeClr val="accent1">
                <a:shade val="50000"/>
              </a:schemeClr>
            </a:solidFill>
          </a:ln>
        </p:spPr>
      </p:pic>
    </p:spTree>
    <p:extLst>
      <p:ext uri="{BB962C8B-B14F-4D97-AF65-F5344CB8AC3E}">
        <p14:creationId xmlns:p14="http://schemas.microsoft.com/office/powerpoint/2010/main" val="998433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角丸四角形 62"/>
          <p:cNvSpPr/>
          <p:nvPr/>
        </p:nvSpPr>
        <p:spPr>
          <a:xfrm>
            <a:off x="660406" y="3892676"/>
            <a:ext cx="10870205" cy="2469294"/>
          </a:xfrm>
          <a:prstGeom prst="roundRect">
            <a:avLst>
              <a:gd name="adj" fmla="val 41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16"/>
          <p:cNvSpPr>
            <a:spLocks noChangeArrowheads="1"/>
          </p:cNvSpPr>
          <p:nvPr/>
        </p:nvSpPr>
        <p:spPr bwMode="auto">
          <a:xfrm>
            <a:off x="1549846" y="227409"/>
            <a:ext cx="90913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kumimoji="1" lang="en-US" altLang="ja-JP" dirty="0">
                <a:solidFill>
                  <a:srgbClr val="0000FF"/>
                </a:solidFill>
                <a:latin typeface="メイリオ" panose="020B0604030504040204" pitchFamily="50" charset="-128"/>
                <a:ea typeface="メイリオ" panose="020B0604030504040204" pitchFamily="50" charset="-128"/>
              </a:rPr>
              <a:t>LPJ-DGVM</a:t>
            </a:r>
            <a:r>
              <a:rPr kumimoji="1" lang="ja-JP" altLang="en-US" dirty="0">
                <a:solidFill>
                  <a:srgbClr val="0000FF"/>
                </a:solidFill>
                <a:latin typeface="メイリオ" panose="020B0604030504040204" pitchFamily="50" charset="-128"/>
                <a:ea typeface="メイリオ" panose="020B0604030504040204" pitchFamily="50" charset="-128"/>
              </a:rPr>
              <a:t>におけるリター分解の扱い</a:t>
            </a:r>
          </a:p>
        </p:txBody>
      </p:sp>
      <p:sp>
        <p:nvSpPr>
          <p:cNvPr id="2" name="テキスト ボックス 1"/>
          <p:cNvSpPr txBox="1"/>
          <p:nvPr/>
        </p:nvSpPr>
        <p:spPr>
          <a:xfrm>
            <a:off x="747867" y="1581976"/>
            <a:ext cx="2114681" cy="954107"/>
          </a:xfrm>
          <a:prstGeom prst="rect">
            <a:avLst/>
          </a:prstGeom>
          <a:solidFill>
            <a:schemeClr val="bg1"/>
          </a:solidFill>
          <a:ln>
            <a:solidFill>
              <a:srgbClr val="00B050"/>
            </a:solidFill>
          </a:ln>
        </p:spPr>
        <p:txBody>
          <a:bodyPr wrap="none" rtlCol="0">
            <a:spAutoFit/>
          </a:bodyPr>
          <a:lstStyle/>
          <a:p>
            <a:r>
              <a:rPr kumimoji="1" lang="en-US" altLang="ja-JP" sz="3200" dirty="0"/>
              <a:t>SOM pool</a:t>
            </a:r>
            <a:r>
              <a:rPr kumimoji="1" lang="ja-JP" altLang="en-US" sz="3200" dirty="0"/>
              <a:t> </a:t>
            </a:r>
            <a:r>
              <a:rPr kumimoji="1" lang="en-US" altLang="ja-JP" sz="3200" dirty="0"/>
              <a:t>1</a:t>
            </a:r>
          </a:p>
          <a:p>
            <a:r>
              <a:rPr kumimoji="1" lang="en-US" altLang="ja-JP" sz="2400" dirty="0"/>
              <a:t>(τ</a:t>
            </a:r>
            <a:r>
              <a:rPr kumimoji="1" lang="en-US" altLang="ja-JP" sz="2400" baseline="-25000" dirty="0"/>
              <a:t>10</a:t>
            </a:r>
            <a:r>
              <a:rPr kumimoji="1" lang="en-US" altLang="ja-JP" sz="2400" dirty="0"/>
              <a:t>=2.86yr)</a:t>
            </a:r>
          </a:p>
        </p:txBody>
      </p:sp>
      <p:sp>
        <p:nvSpPr>
          <p:cNvPr id="3" name="正方形/長方形 2"/>
          <p:cNvSpPr/>
          <p:nvPr/>
        </p:nvSpPr>
        <p:spPr>
          <a:xfrm>
            <a:off x="5632257" y="5161264"/>
            <a:ext cx="5129930" cy="1077218"/>
          </a:xfrm>
          <a:prstGeom prst="rect">
            <a:avLst/>
          </a:prstGeom>
          <a:ln>
            <a:solidFill>
              <a:srgbClr val="00B050"/>
            </a:solidFill>
          </a:ln>
        </p:spPr>
        <p:txBody>
          <a:bodyPr wrap="none">
            <a:spAutoFit/>
          </a:bodyPr>
          <a:lstStyle/>
          <a:p>
            <a:pPr>
              <a:spcAft>
                <a:spcPts val="600"/>
              </a:spcAft>
            </a:pPr>
            <a:r>
              <a:rPr kumimoji="1" lang="en-US" altLang="ja-JP" i="1" dirty="0">
                <a:latin typeface="メイリオ" panose="020B0604030504040204" pitchFamily="50" charset="-128"/>
                <a:ea typeface="メイリオ" panose="020B0604030504040204" pitchFamily="50" charset="-128"/>
              </a:rPr>
              <a:t>τ</a:t>
            </a:r>
            <a:r>
              <a:rPr kumimoji="1" lang="en-US" altLang="ja-JP" i="1" baseline="-25000" dirty="0">
                <a:latin typeface="メイリオ" panose="020B0604030504040204" pitchFamily="50" charset="-128"/>
                <a:ea typeface="メイリオ" panose="020B0604030504040204" pitchFamily="50" charset="-128"/>
              </a:rPr>
              <a:t>10</a:t>
            </a:r>
            <a:r>
              <a:rPr kumimoji="1" lang="ja-JP" altLang="en-US" dirty="0">
                <a:latin typeface="メイリオ" panose="020B0604030504040204" pitchFamily="50" charset="-128"/>
                <a:ea typeface="メイリオ" panose="020B0604030504040204" pitchFamily="50" charset="-128"/>
              </a:rPr>
              <a:t>は、</a:t>
            </a:r>
            <a:r>
              <a:rPr kumimoji="1" lang="en-US" altLang="ja-JP" dirty="0">
                <a:latin typeface="メイリオ" panose="020B0604030504040204" pitchFamily="50" charset="-128"/>
                <a:ea typeface="メイリオ" panose="020B0604030504040204" pitchFamily="50" charset="-128"/>
              </a:rPr>
              <a:t>10</a:t>
            </a:r>
            <a:r>
              <a:rPr kumimoji="1" lang="ja-JP" altLang="en-US" dirty="0">
                <a:latin typeface="メイリオ" panose="020B0604030504040204" pitchFamily="50" charset="-128"/>
                <a:ea typeface="メイリオ" panose="020B0604030504040204" pitchFamily="50" charset="-128"/>
              </a:rPr>
              <a:t>℃・湿潤条件下における回転速度</a:t>
            </a:r>
            <a:endParaRPr kumimoji="1" lang="en-US" altLang="ja-JP" dirty="0">
              <a:latin typeface="メイリオ" panose="020B0604030504040204" pitchFamily="50" charset="-128"/>
              <a:ea typeface="メイリオ" panose="020B0604030504040204" pitchFamily="50" charset="-128"/>
            </a:endParaRPr>
          </a:p>
          <a:p>
            <a:pPr>
              <a:spcAft>
                <a:spcPts val="600"/>
              </a:spcAft>
            </a:pPr>
            <a:r>
              <a:rPr kumimoji="1" lang="en-US" altLang="ja-JP" i="1" dirty="0">
                <a:latin typeface="メイリオ" panose="020B0604030504040204" pitchFamily="50" charset="-128"/>
                <a:ea typeface="メイリオ" panose="020B0604030504040204" pitchFamily="50" charset="-128"/>
              </a:rPr>
              <a:t>W</a:t>
            </a:r>
            <a:r>
              <a:rPr kumimoji="1" lang="en-US" altLang="ja-JP" i="1" baseline="-25000" dirty="0">
                <a:latin typeface="メイリオ" panose="020B0604030504040204" pitchFamily="50" charset="-128"/>
                <a:ea typeface="メイリオ" panose="020B0604030504040204" pitchFamily="50" charset="-128"/>
              </a:rPr>
              <a:t>1</a:t>
            </a:r>
            <a:r>
              <a:rPr kumimoji="1" lang="ja-JP" altLang="en-US" dirty="0">
                <a:latin typeface="メイリオ" panose="020B0604030504040204" pitchFamily="50" charset="-128"/>
                <a:ea typeface="メイリオ" panose="020B0604030504040204" pitchFamily="50" charset="-128"/>
              </a:rPr>
              <a:t>は、土壌第一層における有効含水量の充填率</a:t>
            </a:r>
            <a:endParaRPr kumimoji="1" lang="en-US" altLang="ja-JP" dirty="0">
              <a:latin typeface="メイリオ" panose="020B0604030504040204" pitchFamily="50" charset="-128"/>
              <a:ea typeface="メイリオ" panose="020B0604030504040204" pitchFamily="50" charset="-128"/>
            </a:endParaRPr>
          </a:p>
          <a:p>
            <a:pPr>
              <a:spcAft>
                <a:spcPts val="600"/>
              </a:spcAft>
            </a:pPr>
            <a:r>
              <a:rPr kumimoji="1" lang="en-US" altLang="ja-JP" i="1" dirty="0">
                <a:latin typeface="メイリオ" panose="020B0604030504040204" pitchFamily="50" charset="-128"/>
                <a:ea typeface="メイリオ" panose="020B0604030504040204" pitchFamily="50" charset="-128"/>
              </a:rPr>
              <a:t>T</a:t>
            </a:r>
            <a:r>
              <a:rPr kumimoji="1" lang="ja-JP" altLang="en-US" dirty="0">
                <a:latin typeface="メイリオ" panose="020B0604030504040204" pitchFamily="50" charset="-128"/>
                <a:ea typeface="メイリオ" panose="020B0604030504040204" pitchFamily="50" charset="-128"/>
              </a:rPr>
              <a:t>は、気温</a:t>
            </a:r>
            <a:endParaRPr kumimoji="1" lang="en-US" altLang="ja-JP" dirty="0">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7849436" y="1746875"/>
            <a:ext cx="2173993" cy="954107"/>
          </a:xfrm>
          <a:prstGeom prst="rect">
            <a:avLst/>
          </a:prstGeom>
          <a:solidFill>
            <a:schemeClr val="bg1"/>
          </a:solidFill>
          <a:ln>
            <a:solidFill>
              <a:srgbClr val="00B050"/>
            </a:solidFill>
          </a:ln>
        </p:spPr>
        <p:txBody>
          <a:bodyPr wrap="none" rtlCol="0">
            <a:spAutoFit/>
          </a:bodyPr>
          <a:lstStyle/>
          <a:p>
            <a:r>
              <a:rPr kumimoji="1" lang="en-US" altLang="ja-JP" sz="3200" dirty="0"/>
              <a:t>SOM pool</a:t>
            </a:r>
            <a:r>
              <a:rPr kumimoji="1" lang="ja-JP" altLang="en-US" sz="3200" dirty="0"/>
              <a:t> </a:t>
            </a:r>
            <a:r>
              <a:rPr kumimoji="1" lang="en-US" altLang="ja-JP" sz="3200" dirty="0"/>
              <a:t>2</a:t>
            </a:r>
          </a:p>
          <a:p>
            <a:r>
              <a:rPr kumimoji="1" lang="en-US" altLang="ja-JP" sz="2400" dirty="0"/>
              <a:t>(τ</a:t>
            </a:r>
            <a:r>
              <a:rPr kumimoji="1" lang="en-US" altLang="ja-JP" sz="2400" baseline="-25000" dirty="0"/>
              <a:t>10</a:t>
            </a:r>
            <a:r>
              <a:rPr kumimoji="1" lang="en-US" altLang="ja-JP" sz="2400" dirty="0"/>
              <a:t>=33.3yr)</a:t>
            </a:r>
          </a:p>
        </p:txBody>
      </p:sp>
      <p:sp>
        <p:nvSpPr>
          <p:cNvPr id="9" name="テキスト ボックス 8"/>
          <p:cNvSpPr txBox="1"/>
          <p:nvPr/>
        </p:nvSpPr>
        <p:spPr>
          <a:xfrm>
            <a:off x="7849435" y="2801887"/>
            <a:ext cx="2114681" cy="954107"/>
          </a:xfrm>
          <a:prstGeom prst="rect">
            <a:avLst/>
          </a:prstGeom>
          <a:solidFill>
            <a:schemeClr val="bg1"/>
          </a:solidFill>
          <a:ln>
            <a:solidFill>
              <a:srgbClr val="00B050"/>
            </a:solidFill>
          </a:ln>
        </p:spPr>
        <p:txBody>
          <a:bodyPr wrap="none" rtlCol="0">
            <a:spAutoFit/>
          </a:bodyPr>
          <a:lstStyle/>
          <a:p>
            <a:r>
              <a:rPr kumimoji="1" lang="en-US" altLang="ja-JP" sz="3200" dirty="0"/>
              <a:t>SOM pool</a:t>
            </a:r>
            <a:r>
              <a:rPr kumimoji="1" lang="ja-JP" altLang="en-US" sz="3200" dirty="0"/>
              <a:t> </a:t>
            </a:r>
            <a:r>
              <a:rPr kumimoji="1" lang="en-US" altLang="ja-JP" sz="3200" dirty="0"/>
              <a:t>3</a:t>
            </a:r>
          </a:p>
          <a:p>
            <a:r>
              <a:rPr kumimoji="1" lang="en-US" altLang="ja-JP" sz="2400" dirty="0"/>
              <a:t>(τ</a:t>
            </a:r>
            <a:r>
              <a:rPr kumimoji="1" lang="en-US" altLang="ja-JP" sz="2400" baseline="-25000" dirty="0"/>
              <a:t>10</a:t>
            </a:r>
            <a:r>
              <a:rPr kumimoji="1" lang="en-US" altLang="ja-JP" sz="2400" dirty="0"/>
              <a:t>=1000yr)</a:t>
            </a:r>
          </a:p>
        </p:txBody>
      </p:sp>
      <p:cxnSp>
        <p:nvCxnSpPr>
          <p:cNvPr id="13" name="直線矢印コネクタ 12"/>
          <p:cNvCxnSpPr/>
          <p:nvPr/>
        </p:nvCxnSpPr>
        <p:spPr>
          <a:xfrm flipV="1">
            <a:off x="1645920" y="2567288"/>
            <a:ext cx="3714" cy="295609"/>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V="1">
            <a:off x="4679606" y="1514196"/>
            <a:ext cx="3713250" cy="18035"/>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2977141" y="1265338"/>
            <a:ext cx="1627369" cy="830997"/>
          </a:xfrm>
          <a:prstGeom prst="rect">
            <a:avLst/>
          </a:prstGeom>
          <a:noFill/>
          <a:ln>
            <a:noFill/>
          </a:ln>
        </p:spPr>
        <p:txBody>
          <a:bodyPr wrap="none" rtlCol="0">
            <a:spAutoFit/>
          </a:bodyPr>
          <a:lstStyle/>
          <a:p>
            <a:pPr algn="ctr"/>
            <a:r>
              <a:rPr kumimoji="1" lang="ja-JP" altLang="en-US" sz="2400" dirty="0"/>
              <a:t>分解された</a:t>
            </a:r>
            <a:endParaRPr kumimoji="1" lang="en-US" altLang="ja-JP" sz="2400" dirty="0"/>
          </a:p>
          <a:p>
            <a:pPr algn="ctr"/>
            <a:r>
              <a:rPr kumimoji="1" lang="ja-JP" altLang="en-US" sz="2400" dirty="0"/>
              <a:t>画分</a:t>
            </a:r>
            <a:endParaRPr kumimoji="1" lang="en-US" altLang="ja-JP" sz="2400" baseline="-25000" dirty="0"/>
          </a:p>
        </p:txBody>
      </p:sp>
      <p:cxnSp>
        <p:nvCxnSpPr>
          <p:cNvPr id="23" name="直線コネクタ 22"/>
          <p:cNvCxnSpPr/>
          <p:nvPr/>
        </p:nvCxnSpPr>
        <p:spPr>
          <a:xfrm>
            <a:off x="4679606" y="1514196"/>
            <a:ext cx="7951" cy="10173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H="1">
            <a:off x="2868960" y="2096335"/>
            <a:ext cx="1818597" cy="795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5021835" y="1070566"/>
            <a:ext cx="803425" cy="461665"/>
          </a:xfrm>
          <a:prstGeom prst="rect">
            <a:avLst/>
          </a:prstGeom>
          <a:noFill/>
          <a:ln>
            <a:noFill/>
          </a:ln>
        </p:spPr>
        <p:txBody>
          <a:bodyPr wrap="none" rtlCol="0">
            <a:spAutoFit/>
          </a:bodyPr>
          <a:lstStyle/>
          <a:p>
            <a:r>
              <a:rPr kumimoji="1" lang="en-US" altLang="ja-JP" sz="2400" dirty="0">
                <a:latin typeface="+mj-ea"/>
                <a:ea typeface="+mj-ea"/>
              </a:rPr>
              <a:t>70</a:t>
            </a:r>
            <a:r>
              <a:rPr kumimoji="1" lang="ja-JP" altLang="en-US" sz="2400" dirty="0">
                <a:latin typeface="+mj-ea"/>
                <a:ea typeface="+mj-ea"/>
              </a:rPr>
              <a:t>％</a:t>
            </a:r>
            <a:endParaRPr kumimoji="1" lang="en-US" altLang="ja-JP" sz="2400" baseline="-25000" dirty="0">
              <a:latin typeface="+mj-ea"/>
              <a:ea typeface="+mj-ea"/>
            </a:endParaRPr>
          </a:p>
        </p:txBody>
      </p:sp>
      <p:cxnSp>
        <p:nvCxnSpPr>
          <p:cNvPr id="28" name="直線矢印コネクタ 27"/>
          <p:cNvCxnSpPr/>
          <p:nvPr/>
        </p:nvCxnSpPr>
        <p:spPr>
          <a:xfrm>
            <a:off x="5729908" y="2289089"/>
            <a:ext cx="2084702"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H="1" flipV="1">
            <a:off x="4687558" y="2526381"/>
            <a:ext cx="1027284" cy="120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H="1">
            <a:off x="5714842" y="2275877"/>
            <a:ext cx="7115" cy="109975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4808376" y="2082110"/>
            <a:ext cx="803425" cy="461665"/>
          </a:xfrm>
          <a:prstGeom prst="rect">
            <a:avLst/>
          </a:prstGeom>
          <a:noFill/>
          <a:ln>
            <a:noFill/>
          </a:ln>
        </p:spPr>
        <p:txBody>
          <a:bodyPr wrap="none" rtlCol="0">
            <a:spAutoFit/>
          </a:bodyPr>
          <a:lstStyle/>
          <a:p>
            <a:r>
              <a:rPr kumimoji="1" lang="en-US" altLang="ja-JP" sz="2400" dirty="0">
                <a:latin typeface="+mj-ea"/>
                <a:ea typeface="+mj-ea"/>
              </a:rPr>
              <a:t>30</a:t>
            </a:r>
            <a:r>
              <a:rPr kumimoji="1" lang="ja-JP" altLang="en-US" sz="2400" dirty="0">
                <a:latin typeface="+mj-ea"/>
                <a:ea typeface="+mj-ea"/>
              </a:rPr>
              <a:t>％</a:t>
            </a:r>
            <a:endParaRPr kumimoji="1" lang="en-US" altLang="ja-JP" sz="2400" baseline="-25000" dirty="0">
              <a:latin typeface="+mj-ea"/>
              <a:ea typeface="+mj-ea"/>
            </a:endParaRPr>
          </a:p>
        </p:txBody>
      </p:sp>
      <p:sp>
        <p:nvSpPr>
          <p:cNvPr id="34" name="テキスト ボックス 33"/>
          <p:cNvSpPr txBox="1"/>
          <p:nvPr/>
        </p:nvSpPr>
        <p:spPr>
          <a:xfrm>
            <a:off x="8408758" y="1073614"/>
            <a:ext cx="809004" cy="584775"/>
          </a:xfrm>
          <a:prstGeom prst="rect">
            <a:avLst/>
          </a:prstGeom>
          <a:solidFill>
            <a:schemeClr val="bg1"/>
          </a:solidFill>
          <a:ln>
            <a:solidFill>
              <a:srgbClr val="00B050"/>
            </a:solidFill>
          </a:ln>
        </p:spPr>
        <p:txBody>
          <a:bodyPr wrap="none" rtlCol="0">
            <a:spAutoFit/>
          </a:bodyPr>
          <a:lstStyle/>
          <a:p>
            <a:r>
              <a:rPr kumimoji="1" lang="en-US" altLang="ja-JP" sz="3200" dirty="0"/>
              <a:t>CO</a:t>
            </a:r>
            <a:r>
              <a:rPr kumimoji="1" lang="en-US" altLang="ja-JP" sz="3200" baseline="-25000" dirty="0"/>
              <a:t>2</a:t>
            </a:r>
          </a:p>
        </p:txBody>
      </p:sp>
      <p:cxnSp>
        <p:nvCxnSpPr>
          <p:cNvPr id="35" name="直線矢印コネクタ 34"/>
          <p:cNvCxnSpPr/>
          <p:nvPr/>
        </p:nvCxnSpPr>
        <p:spPr>
          <a:xfrm>
            <a:off x="5721957" y="3375634"/>
            <a:ext cx="2084702"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rot="16200000">
            <a:off x="10105487" y="2056575"/>
            <a:ext cx="1627369" cy="830997"/>
          </a:xfrm>
          <a:prstGeom prst="rect">
            <a:avLst/>
          </a:prstGeom>
          <a:noFill/>
          <a:ln>
            <a:noFill/>
          </a:ln>
        </p:spPr>
        <p:txBody>
          <a:bodyPr wrap="none" rtlCol="0">
            <a:spAutoFit/>
          </a:bodyPr>
          <a:lstStyle/>
          <a:p>
            <a:pPr algn="ctr"/>
            <a:r>
              <a:rPr kumimoji="1" lang="ja-JP" altLang="en-US" sz="2400" dirty="0"/>
              <a:t>分解された</a:t>
            </a:r>
            <a:endParaRPr kumimoji="1" lang="en-US" altLang="ja-JP" sz="2400" dirty="0"/>
          </a:p>
          <a:p>
            <a:pPr algn="ctr"/>
            <a:r>
              <a:rPr kumimoji="1" lang="ja-JP" altLang="en-US" sz="2400" dirty="0"/>
              <a:t>画分</a:t>
            </a:r>
            <a:endParaRPr kumimoji="1" lang="en-US" altLang="ja-JP" sz="2400" baseline="-25000" dirty="0"/>
          </a:p>
        </p:txBody>
      </p:sp>
      <p:sp>
        <p:nvSpPr>
          <p:cNvPr id="41" name="テキスト ボックス 40"/>
          <p:cNvSpPr txBox="1"/>
          <p:nvPr/>
        </p:nvSpPr>
        <p:spPr>
          <a:xfrm>
            <a:off x="6366090" y="1813580"/>
            <a:ext cx="862737" cy="461665"/>
          </a:xfrm>
          <a:prstGeom prst="rect">
            <a:avLst/>
          </a:prstGeom>
          <a:noFill/>
          <a:ln>
            <a:noFill/>
          </a:ln>
        </p:spPr>
        <p:txBody>
          <a:bodyPr wrap="none" rtlCol="0">
            <a:spAutoFit/>
          </a:bodyPr>
          <a:lstStyle/>
          <a:p>
            <a:r>
              <a:rPr kumimoji="1" lang="en-US" altLang="ja-JP" sz="2400" dirty="0">
                <a:latin typeface="+mj-ea"/>
                <a:ea typeface="+mj-ea"/>
              </a:rPr>
              <a:t>98.5%</a:t>
            </a:r>
            <a:endParaRPr kumimoji="1" lang="en-US" altLang="ja-JP" sz="2400" baseline="-25000" dirty="0">
              <a:latin typeface="+mj-ea"/>
              <a:ea typeface="+mj-ea"/>
            </a:endParaRPr>
          </a:p>
        </p:txBody>
      </p:sp>
      <p:sp>
        <p:nvSpPr>
          <p:cNvPr id="42" name="テキスト ボックス 41"/>
          <p:cNvSpPr txBox="1"/>
          <p:nvPr/>
        </p:nvSpPr>
        <p:spPr>
          <a:xfrm>
            <a:off x="6455942" y="2937109"/>
            <a:ext cx="708848" cy="461665"/>
          </a:xfrm>
          <a:prstGeom prst="rect">
            <a:avLst/>
          </a:prstGeom>
          <a:noFill/>
          <a:ln>
            <a:noFill/>
          </a:ln>
        </p:spPr>
        <p:txBody>
          <a:bodyPr wrap="none" rtlCol="0">
            <a:spAutoFit/>
          </a:bodyPr>
          <a:lstStyle/>
          <a:p>
            <a:r>
              <a:rPr kumimoji="1" lang="en-US" altLang="ja-JP" sz="2400" dirty="0">
                <a:latin typeface="+mj-ea"/>
                <a:ea typeface="+mj-ea"/>
              </a:rPr>
              <a:t>1.5%</a:t>
            </a:r>
            <a:endParaRPr kumimoji="1" lang="en-US" altLang="ja-JP" sz="2400" baseline="-25000" dirty="0">
              <a:latin typeface="+mj-ea"/>
              <a:ea typeface="+mj-ea"/>
            </a:endParaRPr>
          </a:p>
        </p:txBody>
      </p:sp>
      <p:sp>
        <p:nvSpPr>
          <p:cNvPr id="43" name="テキスト ボックス 42"/>
          <p:cNvSpPr txBox="1"/>
          <p:nvPr/>
        </p:nvSpPr>
        <p:spPr>
          <a:xfrm>
            <a:off x="1046236" y="2894323"/>
            <a:ext cx="1199367" cy="584775"/>
          </a:xfrm>
          <a:prstGeom prst="rect">
            <a:avLst/>
          </a:prstGeom>
          <a:solidFill>
            <a:schemeClr val="bg1"/>
          </a:solidFill>
          <a:ln>
            <a:solidFill>
              <a:srgbClr val="00B050"/>
            </a:solidFill>
          </a:ln>
        </p:spPr>
        <p:txBody>
          <a:bodyPr wrap="none" rtlCol="0">
            <a:spAutoFit/>
          </a:bodyPr>
          <a:lstStyle/>
          <a:p>
            <a:r>
              <a:rPr kumimoji="1" lang="ja-JP" altLang="en-US" sz="3200" dirty="0"/>
              <a:t>リター</a:t>
            </a:r>
            <a:endParaRPr kumimoji="1" lang="en-US" altLang="ja-JP" sz="3200" dirty="0"/>
          </a:p>
        </p:txBody>
      </p:sp>
      <p:cxnSp>
        <p:nvCxnSpPr>
          <p:cNvPr id="48" name="直線矢印コネクタ 47"/>
          <p:cNvCxnSpPr/>
          <p:nvPr/>
        </p:nvCxnSpPr>
        <p:spPr>
          <a:xfrm flipH="1" flipV="1">
            <a:off x="9270859" y="1513947"/>
            <a:ext cx="1232814" cy="9266"/>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H="1">
            <a:off x="10491336" y="1532231"/>
            <a:ext cx="2" cy="18642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H="1" flipV="1">
            <a:off x="9964116" y="2343989"/>
            <a:ext cx="527220" cy="48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H="1" flipV="1">
            <a:off x="9964116" y="3401143"/>
            <a:ext cx="527220" cy="48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テキスト ボックス 59"/>
              <p:cNvSpPr txBox="1"/>
              <p:nvPr/>
            </p:nvSpPr>
            <p:spPr>
              <a:xfrm>
                <a:off x="960976" y="3989546"/>
                <a:ext cx="4050532" cy="749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月あたり分解</m:t>
                      </m:r>
                      <m:r>
                        <a:rPr kumimoji="1" lang="ja-JP" altLang="en-US" i="1">
                          <a:latin typeface="Cambria Math" panose="02040503050406030204" pitchFamily="18" charset="0"/>
                        </a:rPr>
                        <m:t>率</m:t>
                      </m:r>
                      <m:r>
                        <a:rPr kumimoji="1" lang="en-US" altLang="ja-JP" i="1" smtClean="0">
                          <a:latin typeface="Cambria Math" panose="02040503050406030204" pitchFamily="18" charset="0"/>
                        </a:rPr>
                        <m:t>=</m:t>
                      </m:r>
                      <m:f>
                        <m:fPr>
                          <m:ctrlPr>
                            <a:rPr kumimoji="1" lang="en-US" altLang="ja-JP" i="1" smtClean="0">
                              <a:latin typeface="Cambria Math" panose="02040503050406030204" pitchFamily="18" charset="0"/>
                            </a:rPr>
                          </m:ctrlPr>
                        </m:fPr>
                        <m:num>
                          <m:d>
                            <m:dPr>
                              <m:ctrlPr>
                                <a:rPr kumimoji="1" lang="en-US" altLang="ja-JP" b="0" i="1" smtClean="0">
                                  <a:latin typeface="Cambria Math" panose="02040503050406030204" pitchFamily="18" charset="0"/>
                                </a:rPr>
                              </m:ctrlPr>
                            </m:dPr>
                            <m:e>
                              <m:f>
                                <m:fPr>
                                  <m:ctrlPr>
                                    <a:rPr kumimoji="1" lang="en-US" altLang="ja-JP" b="0" i="1" smtClean="0">
                                      <a:latin typeface="Cambria Math" panose="02040503050406030204" pitchFamily="18" charset="0"/>
                                    </a:rPr>
                                  </m:ctrlPr>
                                </m:fPr>
                                <m:num>
                                  <m:r>
                                    <a:rPr kumimoji="1" lang="en-US" altLang="ja-JP" b="0" i="1" smtClean="0">
                                      <a:latin typeface="Cambria Math" panose="02040503050406030204" pitchFamily="18" charset="0"/>
                                    </a:rPr>
                                    <m:t>1</m:t>
                                  </m:r>
                                </m:num>
                                <m:den>
                                  <m:sSub>
                                    <m:sSubPr>
                                      <m:ctrlPr>
                                        <a:rPr kumimoji="1" lang="en-US" altLang="ja-JP" i="1" smtClean="0">
                                          <a:latin typeface="Cambria Math" panose="02040503050406030204" pitchFamily="18" charset="0"/>
                                        </a:rPr>
                                      </m:ctrlPr>
                                    </m:sSubPr>
                                    <m:e>
                                      <m:r>
                                        <m:rPr>
                                          <m:sty m:val="p"/>
                                        </m:rPr>
                                        <a:rPr kumimoji="1" lang="en-US" altLang="ja-JP" i="1">
                                          <a:latin typeface="Cambria Math" panose="02040503050406030204" pitchFamily="18" charset="0"/>
                                        </a:rPr>
                                        <m:t>τ</m:t>
                                      </m:r>
                                    </m:e>
                                    <m:sub>
                                      <m:r>
                                        <a:rPr kumimoji="1" lang="en-US" altLang="ja-JP" b="0" i="1" smtClean="0">
                                          <a:latin typeface="Cambria Math" panose="02040503050406030204" pitchFamily="18" charset="0"/>
                                        </a:rPr>
                                        <m:t>10</m:t>
                                      </m:r>
                                    </m:sub>
                                  </m:sSub>
                                </m:den>
                              </m:f>
                            </m:e>
                          </m:d>
                          <m:r>
                            <a:rPr kumimoji="1" lang="en-US" altLang="ja-JP" i="1">
                              <a:latin typeface="Cambria Math" panose="02040503050406030204" pitchFamily="18" charset="0"/>
                              <a:ea typeface="Cambria Math" panose="02040503050406030204" pitchFamily="18" charset="0"/>
                            </a:rPr>
                            <m:t>×</m:t>
                          </m:r>
                          <m:r>
                            <a:rPr kumimoji="1" lang="en-US" altLang="ja-JP" i="1">
                              <a:latin typeface="Cambria Math" panose="02040503050406030204" pitchFamily="18" charset="0"/>
                            </a:rPr>
                            <m:t>𝑓</m:t>
                          </m:r>
                          <m:r>
                            <a:rPr kumimoji="1" lang="en-US" altLang="ja-JP" i="1">
                              <a:latin typeface="Cambria Math" panose="02040503050406030204" pitchFamily="18" charset="0"/>
                            </a:rPr>
                            <m:t>(</m:t>
                          </m:r>
                          <m:sSub>
                            <m:sSubPr>
                              <m:ctrlPr>
                                <a:rPr kumimoji="1" lang="en-US" altLang="ja-JP" i="1">
                                  <a:latin typeface="Cambria Math" panose="02040503050406030204" pitchFamily="18" charset="0"/>
                                </a:rPr>
                              </m:ctrlPr>
                            </m:sSubPr>
                            <m:e>
                              <m:r>
                                <a:rPr kumimoji="1" lang="en-US" altLang="ja-JP" i="1">
                                  <a:latin typeface="Cambria Math" panose="02040503050406030204" pitchFamily="18" charset="0"/>
                                </a:rPr>
                                <m:t>𝑊</m:t>
                              </m:r>
                            </m:e>
                            <m:sub>
                              <m:r>
                                <a:rPr kumimoji="1" lang="en-US" altLang="ja-JP" i="1">
                                  <a:latin typeface="Cambria Math" panose="02040503050406030204" pitchFamily="18" charset="0"/>
                                </a:rPr>
                                <m:t>1</m:t>
                              </m:r>
                            </m:sub>
                          </m:sSub>
                          <m:r>
                            <a:rPr kumimoji="1" lang="en-US" altLang="ja-JP" i="1">
                              <a:latin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rPr>
                            <m:t>𝑔</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𝑇</m:t>
                              </m:r>
                            </m:e>
                          </m:d>
                        </m:num>
                        <m:den>
                          <m:r>
                            <a:rPr kumimoji="1" lang="en-US" altLang="ja-JP" b="0" i="1" smtClean="0">
                              <a:latin typeface="Cambria Math" panose="02040503050406030204" pitchFamily="18" charset="0"/>
                            </a:rPr>
                            <m:t>1</m:t>
                          </m:r>
                          <m:r>
                            <a:rPr kumimoji="1" lang="en-US" altLang="ja-JP" i="1" smtClean="0">
                              <a:latin typeface="Cambria Math" panose="02040503050406030204" pitchFamily="18" charset="0"/>
                            </a:rPr>
                            <m:t>2</m:t>
                          </m:r>
                        </m:den>
                      </m:f>
                    </m:oMath>
                  </m:oMathPara>
                </a14:m>
                <a:endParaRPr kumimoji="1" lang="ja-JP" altLang="en-US" dirty="0"/>
              </a:p>
            </p:txBody>
          </p:sp>
        </mc:Choice>
        <mc:Fallback xmlns="">
          <p:sp>
            <p:nvSpPr>
              <p:cNvPr id="60" name="テキスト ボックス 59"/>
              <p:cNvSpPr txBox="1">
                <a:spLocks noRot="1" noChangeAspect="1" noMove="1" noResize="1" noEditPoints="1" noAdjustHandles="1" noChangeArrowheads="1" noChangeShapeType="1" noTextEdit="1"/>
              </p:cNvSpPr>
              <p:nvPr/>
            </p:nvSpPr>
            <p:spPr>
              <a:xfrm>
                <a:off x="960976" y="3989546"/>
                <a:ext cx="4050532" cy="749821"/>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1" name="テキスト ボックス 60"/>
              <p:cNvSpPr txBox="1"/>
              <p:nvPr/>
            </p:nvSpPr>
            <p:spPr>
              <a:xfrm>
                <a:off x="979023" y="5533417"/>
                <a:ext cx="4441216"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𝑔</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𝑇</m:t>
                      </m:r>
                      <m:r>
                        <a:rPr kumimoji="1" lang="en-US" altLang="ja-JP" b="0" i="1" smtClean="0">
                          <a:latin typeface="Cambria Math" panose="02040503050406030204" pitchFamily="18" charset="0"/>
                        </a:rPr>
                        <m:t>)=</m:t>
                      </m:r>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panose="02040503050406030204" pitchFamily="18" charset="0"/>
                            </a:rPr>
                            <m:t>exp</m:t>
                          </m:r>
                        </m:fName>
                        <m:e>
                          <m:d>
                            <m:dPr>
                              <m:begChr m:val="["/>
                              <m:endChr m:val="]"/>
                              <m:ctrlPr>
                                <a:rPr kumimoji="1" lang="en-US" altLang="ja-JP" b="0" i="1" smtClean="0">
                                  <a:latin typeface="Cambria Math" panose="02040503050406030204" pitchFamily="18" charset="0"/>
                                </a:rPr>
                              </m:ctrlPr>
                            </m:dPr>
                            <m:e>
                              <m:r>
                                <a:rPr kumimoji="1" lang="en-US" altLang="ja-JP" i="1">
                                  <a:latin typeface="Cambria Math" panose="02040503050406030204" pitchFamily="18" charset="0"/>
                                </a:rPr>
                                <m:t>308.56</m:t>
                              </m:r>
                              <m:r>
                                <a:rPr kumimoji="1" lang="en-US" altLang="ja-JP" i="1" smtClean="0">
                                  <a:latin typeface="Cambria Math" panose="02040503050406030204" pitchFamily="18" charset="0"/>
                                  <a:ea typeface="Cambria Math" panose="02040503050406030204" pitchFamily="18" charset="0"/>
                                </a:rPr>
                                <m:t>×</m:t>
                              </m:r>
                              <m:d>
                                <m:dPr>
                                  <m:ctrlPr>
                                    <a:rPr kumimoji="1" lang="en-US" altLang="ja-JP" i="1" smtClean="0">
                                      <a:latin typeface="Cambria Math" panose="02040503050406030204" pitchFamily="18" charset="0"/>
                                      <a:ea typeface="Cambria Math" panose="02040503050406030204" pitchFamily="18" charset="0"/>
                                    </a:rPr>
                                  </m:ctrlPr>
                                </m:dPr>
                                <m:e>
                                  <m:f>
                                    <m:fPr>
                                      <m:ctrlPr>
                                        <a:rPr kumimoji="1" lang="en-US" altLang="ja-JP" i="1" smtClean="0">
                                          <a:latin typeface="Cambria Math" panose="02040503050406030204" pitchFamily="18" charset="0"/>
                                          <a:ea typeface="Cambria Math" panose="02040503050406030204" pitchFamily="18" charset="0"/>
                                        </a:rPr>
                                      </m:ctrlPr>
                                    </m:fPr>
                                    <m:num>
                                      <m:r>
                                        <a:rPr kumimoji="1" lang="en-US" altLang="ja-JP" b="0" i="1" smtClean="0">
                                          <a:latin typeface="Cambria Math" panose="02040503050406030204" pitchFamily="18" charset="0"/>
                                          <a:ea typeface="Cambria Math" panose="02040503050406030204" pitchFamily="18" charset="0"/>
                                        </a:rPr>
                                        <m:t>1</m:t>
                                      </m:r>
                                    </m:num>
                                    <m:den>
                                      <m:r>
                                        <a:rPr kumimoji="1" lang="en-US" altLang="ja-JP" b="0" i="1" smtClean="0">
                                          <a:latin typeface="Cambria Math" panose="02040503050406030204" pitchFamily="18" charset="0"/>
                                          <a:ea typeface="Cambria Math" panose="02040503050406030204" pitchFamily="18" charset="0"/>
                                        </a:rPr>
                                        <m:t>56.02</m:t>
                                      </m:r>
                                    </m:den>
                                  </m:f>
                                  <m:r>
                                    <a:rPr kumimoji="1" lang="en-US" altLang="ja-JP" b="0" i="1" smtClean="0">
                                      <a:latin typeface="Cambria Math" panose="02040503050406030204" pitchFamily="18" charset="0"/>
                                      <a:ea typeface="Cambria Math" panose="02040503050406030204" pitchFamily="18" charset="0"/>
                                    </a:rPr>
                                    <m:t>−</m:t>
                                  </m:r>
                                  <m:f>
                                    <m:fPr>
                                      <m:ctrlPr>
                                        <a:rPr kumimoji="1" lang="en-US" altLang="ja-JP" b="0" i="1" smtClean="0">
                                          <a:latin typeface="Cambria Math" panose="02040503050406030204" pitchFamily="18" charset="0"/>
                                          <a:ea typeface="Cambria Math" panose="02040503050406030204" pitchFamily="18" charset="0"/>
                                        </a:rPr>
                                      </m:ctrlPr>
                                    </m:fPr>
                                    <m:num>
                                      <m:r>
                                        <a:rPr kumimoji="1" lang="en-US" altLang="ja-JP" b="0" i="1" smtClean="0">
                                          <a:latin typeface="Cambria Math" panose="02040503050406030204" pitchFamily="18" charset="0"/>
                                          <a:ea typeface="Cambria Math" panose="02040503050406030204" pitchFamily="18" charset="0"/>
                                        </a:rPr>
                                        <m:t>1</m:t>
                                      </m:r>
                                    </m:num>
                                    <m:den>
                                      <m:r>
                                        <a:rPr kumimoji="1" lang="en-US" altLang="ja-JP" b="0" i="1" smtClean="0">
                                          <a:latin typeface="Cambria Math" panose="02040503050406030204" pitchFamily="18" charset="0"/>
                                          <a:ea typeface="Cambria Math" panose="02040503050406030204" pitchFamily="18" charset="0"/>
                                        </a:rPr>
                                        <m:t>𝑇</m:t>
                                      </m:r>
                                      <m:r>
                                        <a:rPr kumimoji="1" lang="en-US" altLang="ja-JP" b="0" i="1" smtClean="0">
                                          <a:latin typeface="Cambria Math" panose="02040503050406030204" pitchFamily="18" charset="0"/>
                                          <a:ea typeface="Cambria Math" panose="02040503050406030204" pitchFamily="18" charset="0"/>
                                        </a:rPr>
                                        <m:t>+46.02</m:t>
                                      </m:r>
                                    </m:den>
                                  </m:f>
                                </m:e>
                              </m:d>
                            </m:e>
                          </m:d>
                        </m:e>
                      </m:func>
                    </m:oMath>
                  </m:oMathPara>
                </a14:m>
                <a:endParaRPr kumimoji="1" lang="ja-JP" altLang="en-US" dirty="0"/>
              </a:p>
            </p:txBody>
          </p:sp>
        </mc:Choice>
        <mc:Fallback xmlns="">
          <p:sp>
            <p:nvSpPr>
              <p:cNvPr id="61" name="テキスト ボックス 60"/>
              <p:cNvSpPr txBox="1">
                <a:spLocks noRot="1" noChangeAspect="1" noMove="1" noResize="1" noEditPoints="1" noAdjustHandles="1" noChangeArrowheads="1" noChangeShapeType="1" noTextEdit="1"/>
              </p:cNvSpPr>
              <p:nvPr/>
            </p:nvSpPr>
            <p:spPr>
              <a:xfrm>
                <a:off x="979023" y="5533417"/>
                <a:ext cx="4441216" cy="622350"/>
              </a:xfrm>
              <a:prstGeom prst="rect">
                <a:avLst/>
              </a:prstGeom>
              <a:blipFill rotWithShape="0">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2" name="テキスト ボックス 61"/>
              <p:cNvSpPr txBox="1"/>
              <p:nvPr/>
            </p:nvSpPr>
            <p:spPr>
              <a:xfrm>
                <a:off x="979023" y="5085859"/>
                <a:ext cx="2606867" cy="276999"/>
              </a:xfrm>
              <a:prstGeom prst="rect">
                <a:avLst/>
              </a:prstGeom>
              <a:noFill/>
            </p:spPr>
            <p:txBody>
              <a:bodyPr wrap="none" lIns="0" tIns="0" rIns="0" bIns="0" rtlCol="0">
                <a:spAutoFit/>
              </a:bodyPr>
              <a:lstStyle/>
              <a:p>
                <a14:m>
                  <m:oMath xmlns:m="http://schemas.openxmlformats.org/officeDocument/2006/math">
                    <m:r>
                      <a:rPr kumimoji="1" lang="en-US" altLang="ja-JP" b="0" i="1" smtClean="0">
                        <a:latin typeface="Cambria Math" panose="02040503050406030204" pitchFamily="18" charset="0"/>
                      </a:rPr>
                      <m:t>𝑓</m:t>
                    </m:r>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𝑊</m:t>
                        </m:r>
                      </m:e>
                      <m:sub>
                        <m:r>
                          <a:rPr kumimoji="1" lang="en-US" altLang="ja-JP" b="0" i="1" smtClean="0">
                            <a:latin typeface="Cambria Math" panose="02040503050406030204" pitchFamily="18" charset="0"/>
                          </a:rPr>
                          <m:t>1</m:t>
                        </m:r>
                      </m:sub>
                    </m:sSub>
                    <m:r>
                      <a:rPr kumimoji="1" lang="en-US" altLang="ja-JP" b="0" i="1" smtClean="0">
                        <a:latin typeface="Cambria Math" panose="02040503050406030204" pitchFamily="18" charset="0"/>
                      </a:rPr>
                      <m:t>)</m:t>
                    </m:r>
                    <m:r>
                      <a:rPr kumimoji="1" lang="en-US" altLang="ja-JP" i="1" smtClean="0">
                        <a:latin typeface="Cambria Math" panose="02040503050406030204" pitchFamily="18" charset="0"/>
                      </a:rPr>
                      <m:t>=</m:t>
                    </m:r>
                  </m:oMath>
                </a14:m>
                <a:r>
                  <a:rPr kumimoji="1" lang="en-US" altLang="ja-JP" dirty="0"/>
                  <a:t> </a:t>
                </a:r>
                <a14:m>
                  <m:oMath xmlns:m="http://schemas.openxmlformats.org/officeDocument/2006/math">
                    <m:r>
                      <a:rPr kumimoji="1" lang="en-US" altLang="ja-JP" i="1">
                        <a:latin typeface="Cambria Math" panose="02040503050406030204" pitchFamily="18" charset="0"/>
                      </a:rPr>
                      <m:t>0.25+0.75</m:t>
                    </m:r>
                    <m:r>
                      <a:rPr kumimoji="1" lang="en-US" altLang="ja-JP" i="1">
                        <a:latin typeface="Cambria Math" panose="02040503050406030204" pitchFamily="18" charset="0"/>
                        <a:ea typeface="Cambria Math" panose="02040503050406030204" pitchFamily="18" charset="0"/>
                      </a:rPr>
                      <m:t>×</m:t>
                    </m:r>
                    <m:sSub>
                      <m:sSubPr>
                        <m:ctrlPr>
                          <a:rPr kumimoji="1" lang="en-US" altLang="ja-JP" i="1" smtClean="0">
                            <a:latin typeface="Cambria Math" panose="02040503050406030204" pitchFamily="18" charset="0"/>
                            <a:ea typeface="Cambria Math" panose="02040503050406030204" pitchFamily="18" charset="0"/>
                          </a:rPr>
                        </m:ctrlPr>
                      </m:sSubPr>
                      <m:e>
                        <m:r>
                          <a:rPr kumimoji="1" lang="en-US" altLang="ja-JP" b="0" i="1" smtClean="0">
                            <a:latin typeface="Cambria Math" panose="02040503050406030204" pitchFamily="18" charset="0"/>
                            <a:ea typeface="Cambria Math" panose="02040503050406030204" pitchFamily="18" charset="0"/>
                          </a:rPr>
                          <m:t>𝑊</m:t>
                        </m:r>
                      </m:e>
                      <m:sub>
                        <m:r>
                          <a:rPr kumimoji="1" lang="en-US" altLang="ja-JP" b="0" i="1" smtClean="0">
                            <a:latin typeface="Cambria Math" panose="02040503050406030204" pitchFamily="18" charset="0"/>
                            <a:ea typeface="Cambria Math" panose="02040503050406030204" pitchFamily="18" charset="0"/>
                          </a:rPr>
                          <m:t>1</m:t>
                        </m:r>
                      </m:sub>
                    </m:sSub>
                  </m:oMath>
                </a14:m>
                <a:endParaRPr kumimoji="1" lang="ja-JP" altLang="en-US" dirty="0"/>
              </a:p>
            </p:txBody>
          </p:sp>
        </mc:Choice>
        <mc:Fallback xmlns="">
          <p:sp>
            <p:nvSpPr>
              <p:cNvPr id="62" name="テキスト ボックス 61"/>
              <p:cNvSpPr txBox="1">
                <a:spLocks noRot="1" noChangeAspect="1" noMove="1" noResize="1" noEditPoints="1" noAdjustHandles="1" noChangeArrowheads="1" noChangeShapeType="1" noTextEdit="1"/>
              </p:cNvSpPr>
              <p:nvPr/>
            </p:nvSpPr>
            <p:spPr>
              <a:xfrm>
                <a:off x="979023" y="5085859"/>
                <a:ext cx="2606867" cy="276999"/>
              </a:xfrm>
              <a:prstGeom prst="rect">
                <a:avLst/>
              </a:prstGeom>
              <a:blipFill rotWithShape="0">
                <a:blip r:embed="rId5"/>
                <a:stretch>
                  <a:fillRect l="-4215" t="-2174" r="-1171" b="-32609"/>
                </a:stretch>
              </a:blipFill>
            </p:spPr>
            <p:txBody>
              <a:bodyPr/>
              <a:lstStyle/>
              <a:p>
                <a:r>
                  <a:rPr lang="ja-JP" altLang="en-US">
                    <a:noFill/>
                  </a:rPr>
                  <a:t> </a:t>
                </a:r>
              </a:p>
            </p:txBody>
          </p:sp>
        </mc:Fallback>
      </mc:AlternateContent>
      <p:pic>
        <p:nvPicPr>
          <p:cNvPr id="66" name="図 65"/>
          <p:cNvPicPr>
            <a:picLocks noChangeAspect="1"/>
          </p:cNvPicPr>
          <p:nvPr/>
        </p:nvPicPr>
        <p:blipFill>
          <a:blip r:embed="rId6"/>
          <a:stretch>
            <a:fillRect/>
          </a:stretch>
        </p:blipFill>
        <p:spPr>
          <a:xfrm>
            <a:off x="9621407" y="3941032"/>
            <a:ext cx="1800783" cy="1144827"/>
          </a:xfrm>
          <a:prstGeom prst="rect">
            <a:avLst/>
          </a:prstGeom>
        </p:spPr>
      </p:pic>
      <p:sp>
        <p:nvSpPr>
          <p:cNvPr id="12" name="フリーフォーム 11"/>
          <p:cNvSpPr/>
          <p:nvPr/>
        </p:nvSpPr>
        <p:spPr>
          <a:xfrm>
            <a:off x="4885267" y="4656667"/>
            <a:ext cx="4893734" cy="753533"/>
          </a:xfrm>
          <a:custGeom>
            <a:avLst/>
            <a:gdLst>
              <a:gd name="connsiteX0" fmla="*/ 0 w 5020733"/>
              <a:gd name="connsiteY0" fmla="*/ 753533 h 753533"/>
              <a:gd name="connsiteX1" fmla="*/ 584200 w 5020733"/>
              <a:gd name="connsiteY1" fmla="*/ 508000 h 753533"/>
              <a:gd name="connsiteX2" fmla="*/ 2328333 w 5020733"/>
              <a:gd name="connsiteY2" fmla="*/ 237066 h 753533"/>
              <a:gd name="connsiteX3" fmla="*/ 5020733 w 5020733"/>
              <a:gd name="connsiteY3" fmla="*/ 0 h 753533"/>
            </a:gdLst>
            <a:ahLst/>
            <a:cxnLst>
              <a:cxn ang="0">
                <a:pos x="connsiteX0" y="connsiteY0"/>
              </a:cxn>
              <a:cxn ang="0">
                <a:pos x="connsiteX1" y="connsiteY1"/>
              </a:cxn>
              <a:cxn ang="0">
                <a:pos x="connsiteX2" y="connsiteY2"/>
              </a:cxn>
              <a:cxn ang="0">
                <a:pos x="connsiteX3" y="connsiteY3"/>
              </a:cxn>
            </a:cxnLst>
            <a:rect l="l" t="t" r="r" b="b"/>
            <a:pathLst>
              <a:path w="5020733" h="753533">
                <a:moveTo>
                  <a:pt x="0" y="753533"/>
                </a:moveTo>
                <a:cubicBezTo>
                  <a:pt x="98072" y="673805"/>
                  <a:pt x="196145" y="594078"/>
                  <a:pt x="584200" y="508000"/>
                </a:cubicBezTo>
                <a:cubicBezTo>
                  <a:pt x="972255" y="421922"/>
                  <a:pt x="1588911" y="321733"/>
                  <a:pt x="2328333" y="237066"/>
                </a:cubicBezTo>
                <a:cubicBezTo>
                  <a:pt x="3067755" y="152399"/>
                  <a:pt x="4044244" y="76199"/>
                  <a:pt x="5020733" y="0"/>
                </a:cubicBezTo>
              </a:path>
            </a:pathLst>
          </a:custGeom>
          <a:noFill/>
          <a:ln w="19050">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4"/>
          <p:cNvSpPr/>
          <p:nvPr/>
        </p:nvSpPr>
        <p:spPr>
          <a:xfrm>
            <a:off x="3691467" y="4301067"/>
            <a:ext cx="2674623" cy="948266"/>
          </a:xfrm>
          <a:custGeom>
            <a:avLst/>
            <a:gdLst>
              <a:gd name="connsiteX0" fmla="*/ 0 w 3242733"/>
              <a:gd name="connsiteY0" fmla="*/ 948266 h 948266"/>
              <a:gd name="connsiteX1" fmla="*/ 770466 w 3242733"/>
              <a:gd name="connsiteY1" fmla="*/ 872066 h 948266"/>
              <a:gd name="connsiteX2" fmla="*/ 1769533 w 3242733"/>
              <a:gd name="connsiteY2" fmla="*/ 626533 h 948266"/>
              <a:gd name="connsiteX3" fmla="*/ 3242733 w 3242733"/>
              <a:gd name="connsiteY3" fmla="*/ 0 h 948266"/>
            </a:gdLst>
            <a:ahLst/>
            <a:cxnLst>
              <a:cxn ang="0">
                <a:pos x="connsiteX0" y="connsiteY0"/>
              </a:cxn>
              <a:cxn ang="0">
                <a:pos x="connsiteX1" y="connsiteY1"/>
              </a:cxn>
              <a:cxn ang="0">
                <a:pos x="connsiteX2" y="connsiteY2"/>
              </a:cxn>
              <a:cxn ang="0">
                <a:pos x="connsiteX3" y="connsiteY3"/>
              </a:cxn>
            </a:cxnLst>
            <a:rect l="l" t="t" r="r" b="b"/>
            <a:pathLst>
              <a:path w="3242733" h="948266">
                <a:moveTo>
                  <a:pt x="0" y="948266"/>
                </a:moveTo>
                <a:cubicBezTo>
                  <a:pt x="237772" y="936977"/>
                  <a:pt x="475544" y="925688"/>
                  <a:pt x="770466" y="872066"/>
                </a:cubicBezTo>
                <a:cubicBezTo>
                  <a:pt x="1065388" y="818444"/>
                  <a:pt x="1357488" y="771877"/>
                  <a:pt x="1769533" y="626533"/>
                </a:cubicBezTo>
                <a:cubicBezTo>
                  <a:pt x="2181578" y="481189"/>
                  <a:pt x="2712155" y="240594"/>
                  <a:pt x="3242733" y="0"/>
                </a:cubicBezTo>
              </a:path>
            </a:pathLst>
          </a:custGeom>
          <a:noFill/>
          <a:ln w="19050">
            <a:solidFill>
              <a:srgbClr val="FF0000"/>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6389784" y="3988286"/>
            <a:ext cx="3123202" cy="738664"/>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土壌含水率が高ければ高いほど分解速度が上がる構造になっているが、これはイマイチ</a:t>
            </a:r>
          </a:p>
        </p:txBody>
      </p:sp>
      <p:sp>
        <p:nvSpPr>
          <p:cNvPr id="4" name="テキスト ボックス 3"/>
          <p:cNvSpPr txBox="1"/>
          <p:nvPr/>
        </p:nvSpPr>
        <p:spPr>
          <a:xfrm>
            <a:off x="8715740" y="6476937"/>
            <a:ext cx="2533322" cy="369332"/>
          </a:xfrm>
          <a:prstGeom prst="rect">
            <a:avLst/>
          </a:prstGeom>
          <a:noFill/>
        </p:spPr>
        <p:txBody>
          <a:bodyPr wrap="none" rtlCol="0">
            <a:spAutoFit/>
          </a:bodyPr>
          <a:lstStyle/>
          <a:p>
            <a:r>
              <a:rPr kumimoji="1" lang="en-US" altLang="ja-JP" dirty="0"/>
              <a:t>SOM: Soil Organic Matter</a:t>
            </a:r>
            <a:endParaRPr kumimoji="1" lang="ja-JP" altLang="en-US" dirty="0"/>
          </a:p>
        </p:txBody>
      </p:sp>
    </p:spTree>
    <p:extLst>
      <p:ext uri="{BB962C8B-B14F-4D97-AF65-F5344CB8AC3E}">
        <p14:creationId xmlns:p14="http://schemas.microsoft.com/office/powerpoint/2010/main" val="2738415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C369972-2080-61EB-2EA5-F94D4E56A3A7}"/>
              </a:ext>
            </a:extLst>
          </p:cNvPr>
          <p:cNvSpPr txBox="1"/>
          <p:nvPr/>
        </p:nvSpPr>
        <p:spPr>
          <a:xfrm>
            <a:off x="2209800" y="1173164"/>
            <a:ext cx="7772400" cy="5201424"/>
          </a:xfrm>
          <a:prstGeom prst="rect">
            <a:avLst/>
          </a:prstGeom>
          <a:solidFill>
            <a:schemeClr val="bg1"/>
          </a:solidFill>
          <a:ln>
            <a:solidFill>
              <a:schemeClr val="tx1"/>
            </a:solidFill>
          </a:ln>
        </p:spPr>
        <p:txBody>
          <a:bodyPr>
            <a:spAutoFit/>
          </a:bodyPr>
          <a:lstStyle/>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1. 日射と光合成</a:t>
            </a:r>
            <a:endParaRPr lang="en-US" altLang="ja-JP" sz="3200" dirty="0">
              <a:solidFill>
                <a:schemeClr val="bg1">
                  <a:lumMod val="75000"/>
                </a:schemeClr>
              </a:solidFill>
              <a:latin typeface="メイリオ" panose="020B0604030504040204" pitchFamily="50" charset="-128"/>
              <a:ea typeface="メイリオ" panose="020B0604030504040204" pitchFamily="50" charset="-128"/>
            </a:endParaRP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2. 呼吸・分配・ターンオーバー</a:t>
            </a: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3. 樹木の成長と森林の発達</a:t>
            </a: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4. 土壌有機物の分解と腐植形成</a:t>
            </a:r>
            <a:endParaRPr lang="en-US" altLang="ja-JP" sz="3200" dirty="0">
              <a:solidFill>
                <a:schemeClr val="bg1">
                  <a:lumMod val="75000"/>
                </a:schemeClr>
              </a:solidFill>
              <a:latin typeface="メイリオ" panose="020B0604030504040204" pitchFamily="50" charset="-128"/>
              <a:ea typeface="メイリオ" panose="020B0604030504040204" pitchFamily="50" charset="-128"/>
            </a:endParaRPr>
          </a:p>
          <a:p>
            <a:pPr>
              <a:lnSpc>
                <a:spcPct val="150000"/>
              </a:lnSpc>
              <a:defRPr/>
            </a:pPr>
            <a:r>
              <a:rPr lang="ja-JP" altLang="en-US" sz="3200" dirty="0">
                <a:latin typeface="メイリオ" panose="020B0604030504040204" pitchFamily="50" charset="-128"/>
                <a:ea typeface="メイリオ" panose="020B0604030504040204" pitchFamily="50" charset="-128"/>
              </a:rPr>
              <a:t>5. 遷移と攪乱</a:t>
            </a: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6. 植生炭素循環の観測</a:t>
            </a: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7. グローバルな炭素循環</a:t>
            </a:r>
          </a:p>
        </p:txBody>
      </p:sp>
      <p:sp>
        <p:nvSpPr>
          <p:cNvPr id="8195" name="Rectangle 5">
            <a:extLst>
              <a:ext uri="{FF2B5EF4-FFF2-40B4-BE49-F238E27FC236}">
                <a16:creationId xmlns:a16="http://schemas.microsoft.com/office/drawing/2014/main" id="{DD1BB848-AA8C-34CE-761B-F2BDF2D540DA}"/>
              </a:ext>
            </a:extLst>
          </p:cNvPr>
          <p:cNvSpPr>
            <a:spLocks noChangeArrowheads="1"/>
          </p:cNvSpPr>
          <p:nvPr/>
        </p:nvSpPr>
        <p:spPr bwMode="auto">
          <a:xfrm>
            <a:off x="2362200" y="609600"/>
            <a:ext cx="72469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a:solidFill>
                  <a:srgbClr val="0000FF"/>
                </a:solidFill>
                <a:latin typeface="メイリオ" panose="020B0604030504040204" pitchFamily="50" charset="-128"/>
                <a:ea typeface="メイリオ" panose="020B0604030504040204" pitchFamily="50" charset="-128"/>
              </a:rPr>
              <a:t>コンテンツ</a:t>
            </a:r>
          </a:p>
        </p:txBody>
      </p:sp>
    </p:spTree>
    <p:extLst>
      <p:ext uri="{BB962C8B-B14F-4D97-AF65-F5344CB8AC3E}">
        <p14:creationId xmlns:p14="http://schemas.microsoft.com/office/powerpoint/2010/main" val="1512162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429" y="898113"/>
            <a:ext cx="5264097" cy="3833636"/>
          </a:xfrm>
          <a:prstGeom prst="rect">
            <a:avLst/>
          </a:prstGeom>
          <a:ln>
            <a:solidFill>
              <a:schemeClr val="accent1">
                <a:shade val="50000"/>
              </a:schemeClr>
            </a:solidFill>
          </a:ln>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1086" y="898113"/>
            <a:ext cx="6116779" cy="3833636"/>
          </a:xfrm>
          <a:prstGeom prst="rect">
            <a:avLst/>
          </a:prstGeom>
          <a:ln>
            <a:solidFill>
              <a:schemeClr val="accent1">
                <a:shade val="50000"/>
              </a:schemeClr>
            </a:solidFill>
          </a:ln>
        </p:spPr>
      </p:pic>
      <p:sp>
        <p:nvSpPr>
          <p:cNvPr id="6" name="正方形/長方形 5"/>
          <p:cNvSpPr/>
          <p:nvPr/>
        </p:nvSpPr>
        <p:spPr>
          <a:xfrm>
            <a:off x="395111" y="281649"/>
            <a:ext cx="11288890" cy="584775"/>
          </a:xfrm>
          <a:prstGeom prst="rect">
            <a:avLst/>
          </a:prstGeom>
        </p:spPr>
        <p:txBody>
          <a:bodyPr wrap="square">
            <a:spAutoFit/>
          </a:bodyPr>
          <a:lstStyle/>
          <a:p>
            <a:pPr algn="ctr"/>
            <a:r>
              <a:rPr lang="ja-JP" altLang="en-US" sz="3200" dirty="0">
                <a:solidFill>
                  <a:srgbClr val="0000FF"/>
                </a:solidFill>
                <a:latin typeface="メイリオ" panose="020B0604030504040204" pitchFamily="50" charset="-128"/>
                <a:ea typeface="メイリオ" panose="020B0604030504040204" pitchFamily="50" charset="-128"/>
              </a:rPr>
              <a:t>撹乱とストレス</a:t>
            </a:r>
          </a:p>
        </p:txBody>
      </p:sp>
      <p:sp>
        <p:nvSpPr>
          <p:cNvPr id="2" name="正方形/長方形 1"/>
          <p:cNvSpPr/>
          <p:nvPr/>
        </p:nvSpPr>
        <p:spPr>
          <a:xfrm rot="16200000">
            <a:off x="9914753" y="2617915"/>
            <a:ext cx="4156907" cy="307777"/>
          </a:xfrm>
          <a:prstGeom prst="rect">
            <a:avLst/>
          </a:prstGeom>
        </p:spPr>
        <p:txBody>
          <a:bodyPr wrap="none">
            <a:spAutoFit/>
          </a:bodyPr>
          <a:lstStyle/>
          <a:p>
            <a:r>
              <a:rPr lang="ja-JP" altLang="en-US" sz="1400" dirty="0">
                <a:latin typeface="メイリオ" panose="020B0604030504040204" pitchFamily="50" charset="-128"/>
                <a:ea typeface="メイリオ" panose="020B0604030504040204" pitchFamily="50" charset="-128"/>
              </a:rPr>
              <a:t>図：鷲谷2017「大学1年生のなっとく！生態学」</a:t>
            </a:r>
          </a:p>
        </p:txBody>
      </p:sp>
      <p:sp>
        <p:nvSpPr>
          <p:cNvPr id="5" name="正方形/長方形 4"/>
          <p:cNvSpPr/>
          <p:nvPr/>
        </p:nvSpPr>
        <p:spPr>
          <a:xfrm>
            <a:off x="451556" y="4971158"/>
            <a:ext cx="11176000" cy="1723549"/>
          </a:xfrm>
          <a:prstGeom prst="rect">
            <a:avLst/>
          </a:prstGeom>
        </p:spPr>
        <p:txBody>
          <a:bodyPr wrap="square">
            <a:spAutoFit/>
          </a:bodyPr>
          <a:lstStyle/>
          <a:p>
            <a:pPr>
              <a:spcAft>
                <a:spcPts val="1200"/>
              </a:spcAft>
            </a:pPr>
            <a:r>
              <a:rPr lang="ja-JP" altLang="en-US" sz="2400" dirty="0">
                <a:latin typeface="メイリオ" panose="020B0604030504040204" pitchFamily="50" charset="-128"/>
                <a:ea typeface="メイリオ" panose="020B0604030504040204" pitchFamily="50" charset="-128"/>
              </a:rPr>
              <a:t>ここで、</a:t>
            </a:r>
            <a:r>
              <a:rPr lang="ja-JP" altLang="en-US" sz="2400" b="1" dirty="0">
                <a:solidFill>
                  <a:srgbClr val="FF0000"/>
                </a:solidFill>
                <a:latin typeface="メイリオ" panose="020B0604030504040204" pitchFamily="50" charset="-128"/>
                <a:ea typeface="メイリオ" panose="020B0604030504040204" pitchFamily="50" charset="-128"/>
              </a:rPr>
              <a:t>攪乱</a:t>
            </a:r>
            <a:r>
              <a:rPr lang="ja-JP" altLang="en-US" sz="2400" b="1" dirty="0">
                <a:latin typeface="メイリオ" panose="020B0604030504040204" pitchFamily="50" charset="-128"/>
                <a:ea typeface="メイリオ" panose="020B0604030504040204" pitchFamily="50" charset="-128"/>
              </a:rPr>
              <a:t>は「突発的な破壊」</a:t>
            </a:r>
            <a:r>
              <a:rPr lang="ja-JP" altLang="en-US" sz="2400" dirty="0">
                <a:latin typeface="メイリオ" panose="020B0604030504040204" pitchFamily="50" charset="-128"/>
                <a:ea typeface="メイリオ" panose="020B0604030504040204" pitchFamily="50" charset="-128"/>
              </a:rPr>
              <a:t>、</a:t>
            </a:r>
            <a:r>
              <a:rPr lang="ja-JP" altLang="en-US" sz="2400" b="1" dirty="0">
                <a:solidFill>
                  <a:srgbClr val="FF0000"/>
                </a:solidFill>
                <a:latin typeface="メイリオ" panose="020B0604030504040204" pitchFamily="50" charset="-128"/>
                <a:ea typeface="メイリオ" panose="020B0604030504040204" pitchFamily="50" charset="-128"/>
              </a:rPr>
              <a:t>ストレス</a:t>
            </a:r>
            <a:r>
              <a:rPr lang="ja-JP" altLang="en-US" sz="2400" b="1" dirty="0">
                <a:latin typeface="メイリオ" panose="020B0604030504040204" pitchFamily="50" charset="-128"/>
                <a:ea typeface="メイリオ" panose="020B0604030504040204" pitchFamily="50" charset="-128"/>
              </a:rPr>
              <a:t>は「継続的な成長阻害」</a:t>
            </a:r>
            <a:r>
              <a:rPr lang="ja-JP" altLang="en-US" sz="2400" dirty="0">
                <a:latin typeface="メイリオ" panose="020B0604030504040204" pitchFamily="50" charset="-128"/>
                <a:ea typeface="メイリオ" panose="020B0604030504040204" pitchFamily="50" charset="-128"/>
              </a:rPr>
              <a:t>のこと。</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攪乱は、全ての種にほぼ無差別に影響するのに対し、</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ストレスの影響は、それぞれの種が備える耐性によって異なる傾向が強い。</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攪乱とストレスの程度は、植物に同所的なニッチ分割をもたらす。</a:t>
            </a:r>
          </a:p>
        </p:txBody>
      </p:sp>
    </p:spTree>
    <p:extLst>
      <p:ext uri="{BB962C8B-B14F-4D97-AF65-F5344CB8AC3E}">
        <p14:creationId xmlns:p14="http://schemas.microsoft.com/office/powerpoint/2010/main" val="1183621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598310" y="374893"/>
            <a:ext cx="11288890" cy="584775"/>
          </a:xfrm>
          <a:prstGeom prst="rect">
            <a:avLst/>
          </a:prstGeom>
        </p:spPr>
        <p:txBody>
          <a:bodyPr wrap="square">
            <a:spAutoFit/>
          </a:bodyPr>
          <a:lstStyle/>
          <a:p>
            <a:pPr algn="ctr"/>
            <a:r>
              <a:rPr lang="ja-JP" altLang="en-US" sz="3200" dirty="0">
                <a:solidFill>
                  <a:srgbClr val="0000FF"/>
                </a:solidFill>
                <a:latin typeface="メイリオ" panose="020B0604030504040204" pitchFamily="50" charset="-128"/>
                <a:ea typeface="メイリオ" panose="020B0604030504040204" pitchFamily="50" charset="-128"/>
              </a:rPr>
              <a:t>主要な攪乱タイプと、その強度</a:t>
            </a:r>
          </a:p>
        </p:txBody>
      </p:sp>
      <p:sp>
        <p:nvSpPr>
          <p:cNvPr id="6" name="正方形/長方形 5"/>
          <p:cNvSpPr/>
          <p:nvPr/>
        </p:nvSpPr>
        <p:spPr>
          <a:xfrm>
            <a:off x="6410777" y="1398445"/>
            <a:ext cx="5264086" cy="1200329"/>
          </a:xfrm>
          <a:prstGeom prst="rect">
            <a:avLst/>
          </a:prstGeom>
        </p:spPr>
        <p:txBody>
          <a:bodyPr wrap="square">
            <a:spAutoFit/>
          </a:bodyPr>
          <a:lstStyle/>
          <a:p>
            <a:r>
              <a:rPr lang="ja-JP" altLang="en-US" sz="2400" dirty="0">
                <a:latin typeface="メイリオ" panose="020B0604030504040204" pitchFamily="50" charset="-128"/>
                <a:ea typeface="メイリオ" panose="020B0604030504040204" pitchFamily="50" charset="-128"/>
              </a:rPr>
              <a:t>1～数個体の木本の死によりもたらされるものから、噴火による広域の植生破壊まで、様々。</a:t>
            </a:r>
            <a:endParaRPr lang="en-US" altLang="ja-JP" sz="2400" dirty="0">
              <a:latin typeface="メイリオ" panose="020B0604030504040204" pitchFamily="50" charset="-128"/>
              <a:ea typeface="メイリオ" panose="020B0604030504040204" pitchFamily="50" charset="-128"/>
            </a:endParaRPr>
          </a:p>
        </p:txBody>
      </p:sp>
      <p:sp>
        <p:nvSpPr>
          <p:cNvPr id="7" name="正方形/長方形 6"/>
          <p:cNvSpPr/>
          <p:nvPr/>
        </p:nvSpPr>
        <p:spPr>
          <a:xfrm>
            <a:off x="6411686" y="4673973"/>
            <a:ext cx="5269885" cy="1200329"/>
          </a:xfrm>
          <a:prstGeom prst="rect">
            <a:avLst/>
          </a:prstGeom>
        </p:spPr>
        <p:txBody>
          <a:bodyPr wrap="square">
            <a:spAutoFit/>
          </a:bodyPr>
          <a:lstStyle/>
          <a:p>
            <a:r>
              <a:rPr lang="ja-JP" altLang="en-US" sz="2400" dirty="0">
                <a:latin typeface="メイリオ" panose="020B0604030504040204" pitchFamily="50" charset="-128"/>
                <a:ea typeface="メイリオ" panose="020B0604030504040204" pitchFamily="50" charset="-128"/>
              </a:rPr>
              <a:t>山火事のように、ある程度定期的に繰り返されるタイプの攪乱に対しては、しばしば生物の適応が見られる。</a:t>
            </a: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60" y="1235455"/>
            <a:ext cx="5984193" cy="4392459"/>
          </a:xfrm>
          <a:prstGeom prst="rect">
            <a:avLst/>
          </a:prstGeom>
        </p:spPr>
      </p:pic>
      <p:sp>
        <p:nvSpPr>
          <p:cNvPr id="3" name="正方形/長方形 2"/>
          <p:cNvSpPr/>
          <p:nvPr/>
        </p:nvSpPr>
        <p:spPr>
          <a:xfrm>
            <a:off x="6411686" y="2851544"/>
            <a:ext cx="5269885" cy="1569660"/>
          </a:xfrm>
          <a:prstGeom prst="rect">
            <a:avLst/>
          </a:prstGeom>
        </p:spPr>
        <p:txBody>
          <a:bodyPr wrap="square">
            <a:spAutoFit/>
          </a:bodyPr>
          <a:lstStyle/>
          <a:p>
            <a:r>
              <a:rPr lang="ja-JP" altLang="en-US" sz="2400" dirty="0">
                <a:latin typeface="メイリオ" panose="020B0604030504040204" pitchFamily="50" charset="-128"/>
                <a:ea typeface="メイリオ" panose="020B0604030504040204" pitchFamily="50" charset="-128"/>
              </a:rPr>
              <a:t>ある程度以上、大きな攪乱後には遷移が生じる。数十～数千年にわたる遷移的変化は、生態系間の局所的な違いの大部分を説明する。</a:t>
            </a:r>
          </a:p>
        </p:txBody>
      </p:sp>
      <p:sp>
        <p:nvSpPr>
          <p:cNvPr id="9" name="正方形/長方形 8"/>
          <p:cNvSpPr/>
          <p:nvPr/>
        </p:nvSpPr>
        <p:spPr>
          <a:xfrm>
            <a:off x="276161" y="6531591"/>
            <a:ext cx="4345445" cy="27699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図の出典：加藤知道監訳「生態系生態学」</a:t>
            </a:r>
          </a:p>
        </p:txBody>
      </p:sp>
    </p:spTree>
    <p:extLst>
      <p:ext uri="{BB962C8B-B14F-4D97-AF65-F5344CB8AC3E}">
        <p14:creationId xmlns:p14="http://schemas.microsoft.com/office/powerpoint/2010/main" val="3059298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6">
            <a:extLst>
              <a:ext uri="{FF2B5EF4-FFF2-40B4-BE49-F238E27FC236}">
                <a16:creationId xmlns:a16="http://schemas.microsoft.com/office/drawing/2014/main" id="{93121DB5-427D-2503-BCBA-2E49E63DF108}"/>
              </a:ext>
            </a:extLst>
          </p:cNvPr>
          <p:cNvSpPr>
            <a:spLocks noChangeArrowheads="1"/>
          </p:cNvSpPr>
          <p:nvPr/>
        </p:nvSpPr>
        <p:spPr bwMode="auto">
          <a:xfrm>
            <a:off x="2747963" y="441325"/>
            <a:ext cx="62912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1" lang="ja-JP" altLang="en-US" sz="2400">
                <a:solidFill>
                  <a:srgbClr val="0000FF"/>
                </a:solidFill>
                <a:latin typeface="メイリオ" panose="020B0604030504040204" pitchFamily="50" charset="-128"/>
                <a:ea typeface="メイリオ" panose="020B0604030504040204" pitchFamily="50" charset="-128"/>
              </a:rPr>
              <a:t>低～中緯度の森林生態系は、局所的な崩壊と再生を繰り返すギャップ動態が顕著に生じる</a:t>
            </a:r>
          </a:p>
        </p:txBody>
      </p:sp>
      <p:sp>
        <p:nvSpPr>
          <p:cNvPr id="62467" name="Rectangle 98">
            <a:extLst>
              <a:ext uri="{FF2B5EF4-FFF2-40B4-BE49-F238E27FC236}">
                <a16:creationId xmlns:a16="http://schemas.microsoft.com/office/drawing/2014/main" id="{FAFD299F-80D8-DE6A-AA2F-8673A721FBFC}"/>
              </a:ext>
            </a:extLst>
          </p:cNvPr>
          <p:cNvSpPr>
            <a:spLocks noChangeArrowheads="1"/>
          </p:cNvSpPr>
          <p:nvPr/>
        </p:nvSpPr>
        <p:spPr bwMode="auto">
          <a:xfrm>
            <a:off x="2209800" y="4708526"/>
            <a:ext cx="7848600" cy="1757363"/>
          </a:xfrm>
          <a:prstGeom prst="rect">
            <a:avLst/>
          </a:prstGeom>
          <a:solidFill>
            <a:schemeClr val="bg1"/>
          </a:solidFill>
          <a:ln w="158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ts val="450"/>
              </a:spcBef>
              <a:spcAft>
                <a:spcPts val="900"/>
              </a:spcAft>
              <a:buNone/>
            </a:pPr>
            <a:r>
              <a:rPr kumimoji="1" lang="ja-JP" altLang="en-US" sz="1600">
                <a:solidFill>
                  <a:srgbClr val="008000"/>
                </a:solidFill>
                <a:latin typeface="メイリオ" panose="020B0604030504040204" pitchFamily="50" charset="-128"/>
                <a:ea typeface="メイリオ" panose="020B0604030504040204" pitchFamily="50" charset="-128"/>
              </a:rPr>
              <a:t>ギャップ動態モデル</a:t>
            </a:r>
            <a:r>
              <a:rPr kumimoji="1" lang="en-US" altLang="ja-JP" sz="1600">
                <a:solidFill>
                  <a:srgbClr val="008000"/>
                </a:solidFill>
                <a:latin typeface="メイリオ" panose="020B0604030504040204" pitchFamily="50" charset="-128"/>
                <a:ea typeface="メイリオ" panose="020B0604030504040204" pitchFamily="50" charset="-128"/>
              </a:rPr>
              <a:t>SORTIE</a:t>
            </a:r>
            <a:r>
              <a:rPr kumimoji="1" lang="ja-JP" altLang="en-US" sz="1600">
                <a:solidFill>
                  <a:srgbClr val="008000"/>
                </a:solidFill>
                <a:latin typeface="メイリオ" panose="020B0604030504040204" pitchFamily="50" charset="-128"/>
                <a:ea typeface="メイリオ" panose="020B0604030504040204" pitchFamily="50" charset="-128"/>
              </a:rPr>
              <a:t>が示した森林の水平方向構造を考慮することの重要性</a:t>
            </a:r>
            <a:endParaRPr kumimoji="1" lang="en-US" altLang="ja-JP" sz="1600">
              <a:solidFill>
                <a:srgbClr val="008000"/>
              </a:solidFill>
              <a:latin typeface="メイリオ" panose="020B0604030504040204" pitchFamily="50" charset="-128"/>
              <a:ea typeface="メイリオ" panose="020B0604030504040204" pitchFamily="50" charset="-128"/>
            </a:endParaRPr>
          </a:p>
          <a:p>
            <a:pPr>
              <a:spcBef>
                <a:spcPts val="450"/>
              </a:spcBef>
              <a:spcAft>
                <a:spcPts val="900"/>
              </a:spcAft>
              <a:buNone/>
            </a:pPr>
            <a:r>
              <a:rPr kumimoji="1" lang="ja-JP" altLang="en-US" sz="1600">
                <a:latin typeface="メイリオ" panose="020B0604030504040204" pitchFamily="50" charset="-128"/>
                <a:ea typeface="メイリオ" panose="020B0604030504040204" pitchFamily="50" charset="-128"/>
              </a:rPr>
              <a:t>光環境を空間的に平均してしまうシミュレーターでは樹種の交代の様子が変化するだけでなく、総バイオマスも実際の森林の半分くらいになってしまう。なぜならば、ギャップの下にはとても明るい環境があるはずなのに、これを暗いところと併せて平均してしまうことで、ギャップ内での森林再生が遅れてしまうから。</a:t>
            </a:r>
            <a:endParaRPr kumimoji="1" lang="en-US" altLang="ja-JP" sz="1600">
              <a:latin typeface="メイリオ" panose="020B0604030504040204" pitchFamily="50" charset="-128"/>
              <a:ea typeface="メイリオ" panose="020B0604030504040204" pitchFamily="50" charset="-128"/>
            </a:endParaRPr>
          </a:p>
          <a:p>
            <a:pPr algn="r">
              <a:spcBef>
                <a:spcPct val="0"/>
              </a:spcBef>
              <a:buFontTx/>
              <a:buNone/>
            </a:pPr>
            <a:r>
              <a:rPr kumimoji="1" lang="en-US" altLang="ja-JP" sz="1000">
                <a:latin typeface="メイリオ" panose="020B0604030504040204" pitchFamily="50" charset="-128"/>
                <a:ea typeface="メイリオ" panose="020B0604030504040204" pitchFamily="50" charset="-128"/>
              </a:rPr>
              <a:t>Pacala </a:t>
            </a:r>
            <a:r>
              <a:rPr kumimoji="1" lang="en-US" altLang="ja-JP" sz="1000" i="1">
                <a:latin typeface="メイリオ" panose="020B0604030504040204" pitchFamily="50" charset="-128"/>
                <a:ea typeface="メイリオ" panose="020B0604030504040204" pitchFamily="50" charset="-128"/>
              </a:rPr>
              <a:t>et al.</a:t>
            </a:r>
            <a:r>
              <a:rPr kumimoji="1" lang="en-US" altLang="ja-JP" sz="1000">
                <a:latin typeface="メイリオ" panose="020B0604030504040204" pitchFamily="50" charset="-128"/>
                <a:ea typeface="メイリオ" panose="020B0604030504040204" pitchFamily="50" charset="-128"/>
              </a:rPr>
              <a:t>(1996)Ecol. Monog. 66</a:t>
            </a:r>
            <a:endParaRPr kumimoji="1" lang="ja-JP" altLang="en-US" sz="1000">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6813050C-CC34-5500-1475-E22B46D01B38}"/>
              </a:ext>
            </a:extLst>
          </p:cNvPr>
          <p:cNvSpPr/>
          <p:nvPr/>
        </p:nvSpPr>
        <p:spPr>
          <a:xfrm>
            <a:off x="2209800" y="1530350"/>
            <a:ext cx="7848600" cy="3041650"/>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200" b="0">
              <a:solidFill>
                <a:srgbClr val="FFFFFF"/>
              </a:solidFill>
              <a:latin typeface="メイリオ" panose="020B0604030504040204" pitchFamily="50" charset="-128"/>
              <a:ea typeface="メイリオ" panose="020B0604030504040204" pitchFamily="50" charset="-128"/>
            </a:endParaRPr>
          </a:p>
        </p:txBody>
      </p:sp>
      <p:pic>
        <p:nvPicPr>
          <p:cNvPr id="62469" name="図 1">
            <a:extLst>
              <a:ext uri="{FF2B5EF4-FFF2-40B4-BE49-F238E27FC236}">
                <a16:creationId xmlns:a16="http://schemas.microsoft.com/office/drawing/2014/main" id="{1DEC052B-A6FB-3CF6-956D-70A003EC8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76400"/>
            <a:ext cx="4064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左中かっこ 5">
            <a:extLst>
              <a:ext uri="{FF2B5EF4-FFF2-40B4-BE49-F238E27FC236}">
                <a16:creationId xmlns:a16="http://schemas.microsoft.com/office/drawing/2014/main" id="{2CF31439-B49E-FB8B-EB75-41409E914F72}"/>
              </a:ext>
            </a:extLst>
          </p:cNvPr>
          <p:cNvSpPr/>
          <p:nvPr/>
        </p:nvSpPr>
        <p:spPr>
          <a:xfrm rot="5400000">
            <a:off x="4136232" y="1799432"/>
            <a:ext cx="127000" cy="227013"/>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200" b="0">
              <a:solidFill>
                <a:srgbClr val="FF0000"/>
              </a:solidFill>
              <a:latin typeface="メイリオ" panose="020B0604030504040204" pitchFamily="50" charset="-128"/>
              <a:ea typeface="メイリオ" panose="020B0604030504040204" pitchFamily="50" charset="-128"/>
            </a:endParaRPr>
          </a:p>
        </p:txBody>
      </p:sp>
      <p:sp>
        <p:nvSpPr>
          <p:cNvPr id="62471" name="テキスト ボックス 18">
            <a:extLst>
              <a:ext uri="{FF2B5EF4-FFF2-40B4-BE49-F238E27FC236}">
                <a16:creationId xmlns:a16="http://schemas.microsoft.com/office/drawing/2014/main" id="{629DA0A3-37CC-6EA1-329B-F57F59940A5A}"/>
              </a:ext>
            </a:extLst>
          </p:cNvPr>
          <p:cNvSpPr txBox="1">
            <a:spLocks noChangeArrowheads="1"/>
          </p:cNvSpPr>
          <p:nvPr/>
        </p:nvSpPr>
        <p:spPr bwMode="auto">
          <a:xfrm>
            <a:off x="3786188" y="1592264"/>
            <a:ext cx="1262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a:solidFill>
                  <a:srgbClr val="FF0000"/>
                </a:solidFill>
                <a:latin typeface="メイリオ" panose="020B0604030504040204" pitchFamily="50" charset="-128"/>
                <a:ea typeface="メイリオ" panose="020B0604030504040204" pitchFamily="50" charset="-128"/>
              </a:rPr>
              <a:t>小さなギャップ</a:t>
            </a:r>
          </a:p>
        </p:txBody>
      </p:sp>
      <p:sp>
        <p:nvSpPr>
          <p:cNvPr id="62472" name="テキスト ボックス 23">
            <a:extLst>
              <a:ext uri="{FF2B5EF4-FFF2-40B4-BE49-F238E27FC236}">
                <a16:creationId xmlns:a16="http://schemas.microsoft.com/office/drawing/2014/main" id="{CBA61EC8-35FA-53A0-8A03-710CA32AA59A}"/>
              </a:ext>
            </a:extLst>
          </p:cNvPr>
          <p:cNvSpPr txBox="1">
            <a:spLocks noChangeArrowheads="1"/>
          </p:cNvSpPr>
          <p:nvPr/>
        </p:nvSpPr>
        <p:spPr bwMode="auto">
          <a:xfrm>
            <a:off x="6226176" y="2287588"/>
            <a:ext cx="378301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500">
                <a:latin typeface="メイリオ" panose="020B0604030504040204" pitchFamily="50" charset="-128"/>
                <a:ea typeface="メイリオ" panose="020B0604030504040204" pitchFamily="50" charset="-128"/>
              </a:rPr>
              <a:t>耐陰性の高い樹種がギャップを埋める</a:t>
            </a:r>
          </a:p>
        </p:txBody>
      </p:sp>
      <p:sp>
        <p:nvSpPr>
          <p:cNvPr id="62473" name="テキスト ボックス 24">
            <a:extLst>
              <a:ext uri="{FF2B5EF4-FFF2-40B4-BE49-F238E27FC236}">
                <a16:creationId xmlns:a16="http://schemas.microsoft.com/office/drawing/2014/main" id="{3502C614-0218-9AAD-3C39-777D016A3196}"/>
              </a:ext>
            </a:extLst>
          </p:cNvPr>
          <p:cNvSpPr txBox="1">
            <a:spLocks noChangeArrowheads="1"/>
          </p:cNvSpPr>
          <p:nvPr/>
        </p:nvSpPr>
        <p:spPr bwMode="auto">
          <a:xfrm>
            <a:off x="6226176" y="2984501"/>
            <a:ext cx="32226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500">
                <a:latin typeface="メイリオ" panose="020B0604030504040204" pitchFamily="50" charset="-128"/>
                <a:ea typeface="メイリオ" panose="020B0604030504040204" pitchFamily="50" charset="-128"/>
              </a:rPr>
              <a:t>陽樹がギャップを埋める</a:t>
            </a:r>
          </a:p>
        </p:txBody>
      </p:sp>
      <p:sp>
        <p:nvSpPr>
          <p:cNvPr id="10" name="円/楕円 26">
            <a:extLst>
              <a:ext uri="{FF2B5EF4-FFF2-40B4-BE49-F238E27FC236}">
                <a16:creationId xmlns:a16="http://schemas.microsoft.com/office/drawing/2014/main" id="{0E03C8ED-9640-52A8-10AA-AFD98A6B4259}"/>
              </a:ext>
            </a:extLst>
          </p:cNvPr>
          <p:cNvSpPr/>
          <p:nvPr/>
        </p:nvSpPr>
        <p:spPr>
          <a:xfrm>
            <a:off x="3719514" y="2165351"/>
            <a:ext cx="142875" cy="1063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200" b="0">
              <a:solidFill>
                <a:srgbClr val="FFFFFF"/>
              </a:solidFill>
              <a:latin typeface="メイリオ" panose="020B0604030504040204" pitchFamily="50" charset="-128"/>
              <a:ea typeface="メイリオ" panose="020B0604030504040204" pitchFamily="50" charset="-128"/>
            </a:endParaRPr>
          </a:p>
        </p:txBody>
      </p:sp>
      <p:sp>
        <p:nvSpPr>
          <p:cNvPr id="11" name="円/楕円 27">
            <a:extLst>
              <a:ext uri="{FF2B5EF4-FFF2-40B4-BE49-F238E27FC236}">
                <a16:creationId xmlns:a16="http://schemas.microsoft.com/office/drawing/2014/main" id="{FD32DAB3-39CD-83EF-DE73-4F52FE7505BB}"/>
              </a:ext>
            </a:extLst>
          </p:cNvPr>
          <p:cNvSpPr/>
          <p:nvPr/>
        </p:nvSpPr>
        <p:spPr>
          <a:xfrm>
            <a:off x="3719514" y="2865438"/>
            <a:ext cx="147637" cy="1063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200" b="0">
              <a:solidFill>
                <a:srgbClr val="FFFFFF"/>
              </a:solidFill>
              <a:latin typeface="メイリオ" panose="020B0604030504040204" pitchFamily="50" charset="-128"/>
              <a:ea typeface="メイリオ" panose="020B0604030504040204" pitchFamily="50" charset="-128"/>
            </a:endParaRPr>
          </a:p>
        </p:txBody>
      </p:sp>
      <p:sp>
        <p:nvSpPr>
          <p:cNvPr id="12" name="円/楕円 28">
            <a:extLst>
              <a:ext uri="{FF2B5EF4-FFF2-40B4-BE49-F238E27FC236}">
                <a16:creationId xmlns:a16="http://schemas.microsoft.com/office/drawing/2014/main" id="{400F767C-8DB3-1400-F834-2FE24E8D34C3}"/>
              </a:ext>
            </a:extLst>
          </p:cNvPr>
          <p:cNvSpPr/>
          <p:nvPr/>
        </p:nvSpPr>
        <p:spPr>
          <a:xfrm>
            <a:off x="5610225" y="1893888"/>
            <a:ext cx="177800" cy="3667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200" b="0">
              <a:solidFill>
                <a:srgbClr val="FFFFFF"/>
              </a:solidFill>
              <a:latin typeface="メイリオ" panose="020B0604030504040204" pitchFamily="50" charset="-128"/>
              <a:ea typeface="メイリオ" panose="020B0604030504040204" pitchFamily="50" charset="-128"/>
            </a:endParaRPr>
          </a:p>
        </p:txBody>
      </p:sp>
      <p:sp>
        <p:nvSpPr>
          <p:cNvPr id="13" name="円/楕円 30">
            <a:extLst>
              <a:ext uri="{FF2B5EF4-FFF2-40B4-BE49-F238E27FC236}">
                <a16:creationId xmlns:a16="http://schemas.microsoft.com/office/drawing/2014/main" id="{BF526186-AAF6-6AFD-AAA7-017BD194A8A8}"/>
              </a:ext>
            </a:extLst>
          </p:cNvPr>
          <p:cNvSpPr/>
          <p:nvPr/>
        </p:nvSpPr>
        <p:spPr>
          <a:xfrm>
            <a:off x="4567238" y="1893888"/>
            <a:ext cx="177800" cy="3667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200" b="0">
              <a:solidFill>
                <a:srgbClr val="FFFFFF"/>
              </a:solidFill>
              <a:latin typeface="メイリオ" panose="020B0604030504040204" pitchFamily="50" charset="-128"/>
              <a:ea typeface="メイリオ" panose="020B0604030504040204" pitchFamily="50" charset="-128"/>
            </a:endParaRPr>
          </a:p>
        </p:txBody>
      </p:sp>
      <p:sp>
        <p:nvSpPr>
          <p:cNvPr id="14" name="円/楕円 31">
            <a:extLst>
              <a:ext uri="{FF2B5EF4-FFF2-40B4-BE49-F238E27FC236}">
                <a16:creationId xmlns:a16="http://schemas.microsoft.com/office/drawing/2014/main" id="{89A88115-2C6B-2675-9795-7ED0A5B6750D}"/>
              </a:ext>
            </a:extLst>
          </p:cNvPr>
          <p:cNvSpPr/>
          <p:nvPr/>
        </p:nvSpPr>
        <p:spPr>
          <a:xfrm>
            <a:off x="3379788" y="2273301"/>
            <a:ext cx="177800" cy="3667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200" b="0">
              <a:solidFill>
                <a:srgbClr val="FFFFFF"/>
              </a:solidFill>
              <a:latin typeface="メイリオ" panose="020B0604030504040204" pitchFamily="50" charset="-128"/>
              <a:ea typeface="メイリオ" panose="020B0604030504040204" pitchFamily="50" charset="-128"/>
            </a:endParaRPr>
          </a:p>
        </p:txBody>
      </p:sp>
      <p:sp>
        <p:nvSpPr>
          <p:cNvPr id="62479" name="テキスト ボックス 19">
            <a:extLst>
              <a:ext uri="{FF2B5EF4-FFF2-40B4-BE49-F238E27FC236}">
                <a16:creationId xmlns:a16="http://schemas.microsoft.com/office/drawing/2014/main" id="{4FC735FD-0769-7183-E5CC-D26D05ABA20F}"/>
              </a:ext>
            </a:extLst>
          </p:cNvPr>
          <p:cNvSpPr txBox="1">
            <a:spLocks noChangeArrowheads="1"/>
          </p:cNvSpPr>
          <p:nvPr/>
        </p:nvSpPr>
        <p:spPr bwMode="auto">
          <a:xfrm>
            <a:off x="3810001" y="3668714"/>
            <a:ext cx="1262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a:solidFill>
                  <a:srgbClr val="FF0000"/>
                </a:solidFill>
                <a:latin typeface="メイリオ" panose="020B0604030504040204" pitchFamily="50" charset="-128"/>
                <a:ea typeface="メイリオ" panose="020B0604030504040204" pitchFamily="50" charset="-128"/>
              </a:rPr>
              <a:t>大きなギャップ</a:t>
            </a:r>
          </a:p>
        </p:txBody>
      </p:sp>
      <p:sp>
        <p:nvSpPr>
          <p:cNvPr id="24" name="左中かっこ 23">
            <a:extLst>
              <a:ext uri="{FF2B5EF4-FFF2-40B4-BE49-F238E27FC236}">
                <a16:creationId xmlns:a16="http://schemas.microsoft.com/office/drawing/2014/main" id="{DE85855C-F60C-FB16-EF5F-D330E71DC1EA}"/>
              </a:ext>
            </a:extLst>
          </p:cNvPr>
          <p:cNvSpPr/>
          <p:nvPr/>
        </p:nvSpPr>
        <p:spPr>
          <a:xfrm rot="16200000" flipV="1">
            <a:off x="4226720" y="3429795"/>
            <a:ext cx="117475" cy="420687"/>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200" b="0">
              <a:solidFill>
                <a:srgbClr val="FF0000"/>
              </a:solidFill>
              <a:latin typeface="メイリオ" panose="020B0604030504040204" pitchFamily="50" charset="-128"/>
              <a:ea typeface="メイリオ" panose="020B0604030504040204" pitchFamily="50" charset="-128"/>
            </a:endParaRPr>
          </a:p>
        </p:txBody>
      </p:sp>
      <p:sp>
        <p:nvSpPr>
          <p:cNvPr id="62481" name="テキスト ボックス 24">
            <a:extLst>
              <a:ext uri="{FF2B5EF4-FFF2-40B4-BE49-F238E27FC236}">
                <a16:creationId xmlns:a16="http://schemas.microsoft.com/office/drawing/2014/main" id="{D3288009-BCA7-0F35-4909-3E66BF72B5BC}"/>
              </a:ext>
            </a:extLst>
          </p:cNvPr>
          <p:cNvSpPr txBox="1">
            <a:spLocks noChangeArrowheads="1"/>
          </p:cNvSpPr>
          <p:nvPr/>
        </p:nvSpPr>
        <p:spPr bwMode="auto">
          <a:xfrm>
            <a:off x="6226176" y="3886200"/>
            <a:ext cx="3222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500">
                <a:latin typeface="メイリオ" panose="020B0604030504040204" pitchFamily="50" charset="-128"/>
                <a:ea typeface="メイリオ" panose="020B0604030504040204" pitchFamily="50" charset="-128"/>
              </a:rPr>
              <a:t>局所的に二次遷移が進行する</a:t>
            </a:r>
          </a:p>
        </p:txBody>
      </p:sp>
      <p:sp>
        <p:nvSpPr>
          <p:cNvPr id="62482" name="楕円 25">
            <a:extLst>
              <a:ext uri="{FF2B5EF4-FFF2-40B4-BE49-F238E27FC236}">
                <a16:creationId xmlns:a16="http://schemas.microsoft.com/office/drawing/2014/main" id="{0847E609-1C19-B525-43D2-F89FF1A36AF2}"/>
              </a:ext>
            </a:extLst>
          </p:cNvPr>
          <p:cNvSpPr>
            <a:spLocks noChangeArrowheads="1"/>
          </p:cNvSpPr>
          <p:nvPr/>
        </p:nvSpPr>
        <p:spPr bwMode="auto">
          <a:xfrm>
            <a:off x="5106988" y="2106613"/>
            <a:ext cx="303212" cy="366882"/>
          </a:xfrm>
          <a:prstGeom prst="ellipse">
            <a:avLst/>
          </a:prstGeom>
          <a:noFill/>
          <a:ln w="19050" algn="ctr">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62483" name="楕円 26">
            <a:extLst>
              <a:ext uri="{FF2B5EF4-FFF2-40B4-BE49-F238E27FC236}">
                <a16:creationId xmlns:a16="http://schemas.microsoft.com/office/drawing/2014/main" id="{308BE96D-490D-96AE-8AD2-ACC618496812}"/>
              </a:ext>
            </a:extLst>
          </p:cNvPr>
          <p:cNvSpPr>
            <a:spLocks noChangeArrowheads="1"/>
          </p:cNvSpPr>
          <p:nvPr/>
        </p:nvSpPr>
        <p:spPr bwMode="auto">
          <a:xfrm>
            <a:off x="5106988" y="2863850"/>
            <a:ext cx="455612" cy="366882"/>
          </a:xfrm>
          <a:prstGeom prst="ellipse">
            <a:avLst/>
          </a:prstGeom>
          <a:noFill/>
          <a:ln w="19050" algn="ctr">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62484" name="楕円 27">
            <a:extLst>
              <a:ext uri="{FF2B5EF4-FFF2-40B4-BE49-F238E27FC236}">
                <a16:creationId xmlns:a16="http://schemas.microsoft.com/office/drawing/2014/main" id="{854B272F-0B15-0F27-22D2-D85079599DFF}"/>
              </a:ext>
            </a:extLst>
          </p:cNvPr>
          <p:cNvSpPr>
            <a:spLocks noChangeArrowheads="1"/>
          </p:cNvSpPr>
          <p:nvPr/>
        </p:nvSpPr>
        <p:spPr bwMode="auto">
          <a:xfrm>
            <a:off x="5106988" y="4048126"/>
            <a:ext cx="455612" cy="207963"/>
          </a:xfrm>
          <a:prstGeom prst="ellipse">
            <a:avLst/>
          </a:prstGeom>
          <a:noFill/>
          <a:ln w="19050" algn="ctr">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cxnSp>
        <p:nvCxnSpPr>
          <p:cNvPr id="62485" name="直線矢印コネクタ 29">
            <a:extLst>
              <a:ext uri="{FF2B5EF4-FFF2-40B4-BE49-F238E27FC236}">
                <a16:creationId xmlns:a16="http://schemas.microsoft.com/office/drawing/2014/main" id="{A9C2C149-EB2E-EF37-B67A-DE76126335B5}"/>
              </a:ext>
            </a:extLst>
          </p:cNvPr>
          <p:cNvCxnSpPr>
            <a:cxnSpLocks/>
            <a:stCxn id="62472" idx="1"/>
          </p:cNvCxnSpPr>
          <p:nvPr/>
        </p:nvCxnSpPr>
        <p:spPr bwMode="auto">
          <a:xfrm flipH="1" flipV="1">
            <a:off x="5421313" y="2328863"/>
            <a:ext cx="804862" cy="119062"/>
          </a:xfrm>
          <a:prstGeom prst="straightConnector1">
            <a:avLst/>
          </a:prstGeom>
          <a:noFill/>
          <a:ln w="9525" algn="ctr">
            <a:solidFill>
              <a:srgbClr val="FF0000"/>
            </a:solidFill>
            <a:round/>
            <a:headEnd/>
            <a:tailEnd type="oval" w="med" len="med"/>
          </a:ln>
          <a:extLst>
            <a:ext uri="{909E8E84-426E-40DD-AFC4-6F175D3DCCD1}">
              <a14:hiddenFill xmlns:a14="http://schemas.microsoft.com/office/drawing/2010/main">
                <a:noFill/>
              </a14:hiddenFill>
            </a:ext>
          </a:extLst>
        </p:spPr>
      </p:cxnSp>
      <p:cxnSp>
        <p:nvCxnSpPr>
          <p:cNvPr id="62486" name="直線矢印コネクタ 31">
            <a:extLst>
              <a:ext uri="{FF2B5EF4-FFF2-40B4-BE49-F238E27FC236}">
                <a16:creationId xmlns:a16="http://schemas.microsoft.com/office/drawing/2014/main" id="{C66D31B2-B46D-8A4A-AD7A-FCC36E96367A}"/>
              </a:ext>
            </a:extLst>
          </p:cNvPr>
          <p:cNvCxnSpPr>
            <a:cxnSpLocks/>
            <a:stCxn id="62473" idx="1"/>
          </p:cNvCxnSpPr>
          <p:nvPr/>
        </p:nvCxnSpPr>
        <p:spPr bwMode="auto">
          <a:xfrm flipH="1" flipV="1">
            <a:off x="5570539" y="3032125"/>
            <a:ext cx="655637" cy="114300"/>
          </a:xfrm>
          <a:prstGeom prst="straightConnector1">
            <a:avLst/>
          </a:prstGeom>
          <a:noFill/>
          <a:ln w="9525" algn="ctr">
            <a:solidFill>
              <a:srgbClr val="FF0000"/>
            </a:solidFill>
            <a:round/>
            <a:headEnd/>
            <a:tailEnd type="oval" w="med" len="med"/>
          </a:ln>
          <a:extLst>
            <a:ext uri="{909E8E84-426E-40DD-AFC4-6F175D3DCCD1}">
              <a14:hiddenFill xmlns:a14="http://schemas.microsoft.com/office/drawing/2010/main">
                <a:noFill/>
              </a14:hiddenFill>
            </a:ext>
          </a:extLst>
        </p:spPr>
      </p:cxnSp>
      <p:cxnSp>
        <p:nvCxnSpPr>
          <p:cNvPr id="62487" name="直線矢印コネクタ 33">
            <a:extLst>
              <a:ext uri="{FF2B5EF4-FFF2-40B4-BE49-F238E27FC236}">
                <a16:creationId xmlns:a16="http://schemas.microsoft.com/office/drawing/2014/main" id="{73BED3FC-C619-8310-481C-D0DC35AB83AE}"/>
              </a:ext>
            </a:extLst>
          </p:cNvPr>
          <p:cNvCxnSpPr>
            <a:cxnSpLocks/>
            <a:stCxn id="62481" idx="1"/>
          </p:cNvCxnSpPr>
          <p:nvPr/>
        </p:nvCxnSpPr>
        <p:spPr bwMode="auto">
          <a:xfrm flipH="1">
            <a:off x="5562601" y="4048126"/>
            <a:ext cx="663575" cy="74613"/>
          </a:xfrm>
          <a:prstGeom prst="straightConnector1">
            <a:avLst/>
          </a:prstGeom>
          <a:noFill/>
          <a:ln w="9525" algn="ctr">
            <a:solidFill>
              <a:srgbClr val="FF0000"/>
            </a:solidFill>
            <a:round/>
            <a:headEnd/>
            <a:tailEnd type="oval" w="med" len="med"/>
          </a:ln>
          <a:extLst>
            <a:ext uri="{909E8E84-426E-40DD-AFC4-6F175D3DCCD1}">
              <a14:hiddenFill xmlns:a14="http://schemas.microsoft.com/office/drawing/2010/main">
                <a:noFill/>
              </a14:hiddenFill>
            </a:ext>
          </a:extLst>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6163734" y="1095022"/>
            <a:ext cx="5718118" cy="4370656"/>
          </a:xfrm>
          <a:prstGeom prst="roundRect">
            <a:avLst>
              <a:gd name="adj" fmla="val 689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205962" y="1095022"/>
            <a:ext cx="5890038" cy="4370656"/>
          </a:xfrm>
          <a:prstGeom prst="roundRect">
            <a:avLst>
              <a:gd name="adj" fmla="val 689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627607" y="343872"/>
            <a:ext cx="10672571" cy="461665"/>
          </a:xfrm>
          <a:prstGeom prst="rect">
            <a:avLst/>
          </a:prstGeom>
        </p:spPr>
        <p:txBody>
          <a:bodyPr wrap="square">
            <a:spAutoFit/>
          </a:bodyPr>
          <a:lstStyle/>
          <a:p>
            <a:r>
              <a:rPr lang="ja-JP" altLang="en-US" sz="2400" b="1" dirty="0">
                <a:solidFill>
                  <a:srgbClr val="990000"/>
                </a:solidFill>
                <a:latin typeface="メイリオ" panose="020B0604030504040204" pitchFamily="50" charset="-128"/>
                <a:ea typeface="メイリオ" panose="020B0604030504040204" pitchFamily="50" charset="-128"/>
              </a:rPr>
              <a:t>遷移</a:t>
            </a:r>
            <a:r>
              <a:rPr lang="ja-JP" altLang="en-US" sz="2400" dirty="0">
                <a:latin typeface="メイリオ" panose="020B0604030504040204" pitchFamily="50" charset="-128"/>
                <a:ea typeface="メイリオ" panose="020B0604030504040204" pitchFamily="50" charset="-128"/>
              </a:rPr>
              <a:t>：攪乱後の植生回復において、優占する種が次々と変わる現象</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890" y="1766468"/>
            <a:ext cx="5354835" cy="3671668"/>
          </a:xfrm>
          <a:prstGeom prst="rect">
            <a:avLst/>
          </a:prstGeom>
        </p:spPr>
      </p:pic>
      <p:sp>
        <p:nvSpPr>
          <p:cNvPr id="6" name="正方形/長方形 5"/>
          <p:cNvSpPr/>
          <p:nvPr/>
        </p:nvSpPr>
        <p:spPr>
          <a:xfrm>
            <a:off x="8861777" y="5218466"/>
            <a:ext cx="3330223" cy="27699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図の出典：冨田啓介「はじめて地理学」</a:t>
            </a:r>
          </a:p>
        </p:txBody>
      </p:sp>
      <p:sp>
        <p:nvSpPr>
          <p:cNvPr id="7" name="正方形/長方形 6"/>
          <p:cNvSpPr/>
          <p:nvPr/>
        </p:nvSpPr>
        <p:spPr>
          <a:xfrm>
            <a:off x="5886082" y="1246280"/>
            <a:ext cx="6305918" cy="769441"/>
          </a:xfrm>
          <a:prstGeom prst="rect">
            <a:avLst/>
          </a:prstGeom>
        </p:spPr>
        <p:txBody>
          <a:bodyPr wrap="square">
            <a:spAutoFit/>
          </a:bodyPr>
          <a:lstStyle/>
          <a:p>
            <a:pPr algn="ctr"/>
            <a:r>
              <a:rPr lang="ja-JP" altLang="en-US" sz="2400" dirty="0">
                <a:latin typeface="メイリオ" panose="020B0604030504040204" pitchFamily="50" charset="-128"/>
                <a:ea typeface="メイリオ" panose="020B0604030504040204" pitchFamily="50" charset="-128"/>
              </a:rPr>
              <a:t>二次遷移</a:t>
            </a:r>
            <a:endParaRPr lang="en-US" altLang="ja-JP" sz="2400" dirty="0">
              <a:latin typeface="メイリオ" panose="020B0604030504040204" pitchFamily="50" charset="-128"/>
              <a:ea typeface="メイリオ" panose="020B0604030504040204" pitchFamily="50" charset="-128"/>
            </a:endParaRPr>
          </a:p>
          <a:p>
            <a:pPr algn="ctr"/>
            <a:r>
              <a:rPr lang="ja-JP" altLang="en-US" sz="2000" dirty="0">
                <a:latin typeface="メイリオ" panose="020B0604030504040204" pitchFamily="50" charset="-128"/>
                <a:ea typeface="メイリオ" panose="020B0604030504040204" pitchFamily="50" charset="-128"/>
              </a:rPr>
              <a:t>（土壌のある条件で始まる遷移）</a:t>
            </a:r>
          </a:p>
        </p:txBody>
      </p:sp>
      <p:sp>
        <p:nvSpPr>
          <p:cNvPr id="12" name="正方形/長方形 11"/>
          <p:cNvSpPr/>
          <p:nvPr/>
        </p:nvSpPr>
        <p:spPr>
          <a:xfrm>
            <a:off x="1925092" y="5039990"/>
            <a:ext cx="4464419" cy="27699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図の出典：</a:t>
            </a:r>
            <a:r>
              <a:rPr lang="en-US" altLang="ja-JP" sz="1200" dirty="0">
                <a:latin typeface="メイリオ" panose="020B0604030504040204" pitchFamily="50" charset="-128"/>
                <a:ea typeface="メイリオ" panose="020B0604030504040204" pitchFamily="50" charset="-128"/>
              </a:rPr>
              <a:t>schoolbag.info/biology/concepts/108.html</a:t>
            </a:r>
            <a:endParaRPr lang="ja-JP" altLang="en-US" sz="1200" dirty="0">
              <a:latin typeface="メイリオ" panose="020B0604030504040204" pitchFamily="50" charset="-128"/>
              <a:ea typeface="メイリオ" panose="020B0604030504040204" pitchFamily="50" charset="-128"/>
            </a:endParaRPr>
          </a:p>
        </p:txBody>
      </p:sp>
      <p:sp>
        <p:nvSpPr>
          <p:cNvPr id="13" name="正方形/長方形 12"/>
          <p:cNvSpPr/>
          <p:nvPr/>
        </p:nvSpPr>
        <p:spPr>
          <a:xfrm>
            <a:off x="812801" y="1246280"/>
            <a:ext cx="4923166" cy="769441"/>
          </a:xfrm>
          <a:prstGeom prst="rect">
            <a:avLst/>
          </a:prstGeom>
        </p:spPr>
        <p:txBody>
          <a:bodyPr wrap="square">
            <a:spAutoFit/>
          </a:bodyPr>
          <a:lstStyle/>
          <a:p>
            <a:pPr algn="ctr"/>
            <a:r>
              <a:rPr lang="ja-JP" altLang="en-US" sz="2400" dirty="0">
                <a:latin typeface="メイリオ" panose="020B0604030504040204" pitchFamily="50" charset="-128"/>
                <a:ea typeface="メイリオ" panose="020B0604030504040204" pitchFamily="50" charset="-128"/>
              </a:rPr>
              <a:t>一次遷移</a:t>
            </a:r>
            <a:endParaRPr lang="en-US" altLang="ja-JP" sz="2400" dirty="0">
              <a:latin typeface="メイリオ" panose="020B0604030504040204" pitchFamily="50" charset="-128"/>
              <a:ea typeface="メイリオ" panose="020B0604030504040204" pitchFamily="50" charset="-128"/>
            </a:endParaRPr>
          </a:p>
          <a:p>
            <a:pPr algn="ctr"/>
            <a:r>
              <a:rPr lang="ja-JP" altLang="en-US" sz="2000" dirty="0">
                <a:latin typeface="メイリオ" panose="020B0604030504040204" pitchFamily="50" charset="-128"/>
                <a:ea typeface="メイリオ" panose="020B0604030504040204" pitchFamily="50" charset="-128"/>
              </a:rPr>
              <a:t>（土壌が殆ど無い条件から始まる遷移）</a:t>
            </a:r>
          </a:p>
        </p:txBody>
      </p:sp>
      <p:pic>
        <p:nvPicPr>
          <p:cNvPr id="1026" name="Picture 2" descr="http://schoolbag.info/biology/concepts/concepts.files/image47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96" y="2100557"/>
            <a:ext cx="5757930" cy="2854597"/>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714559" y="5755163"/>
            <a:ext cx="10634134" cy="830997"/>
          </a:xfrm>
          <a:prstGeom prst="rect">
            <a:avLst/>
          </a:prstGeom>
          <a:solidFill>
            <a:srgbClr val="FFFF99"/>
          </a:solidFill>
        </p:spPr>
        <p:txBody>
          <a:bodyPr wrap="square">
            <a:spAutoFit/>
          </a:bodyPr>
          <a:lstStyle/>
          <a:p>
            <a:r>
              <a:rPr lang="ja-JP" altLang="en-US" sz="2400" dirty="0">
                <a:latin typeface="メイリオ" panose="020B0604030504040204" pitchFamily="50" charset="-128"/>
                <a:ea typeface="メイリオ" panose="020B0604030504040204" pitchFamily="50" charset="-128"/>
              </a:rPr>
              <a:t>攪乱は、植生の発達に伴う環境変化が、ニッチの異なる植物種を次々と優占させることで生じる。攪乱からの経過時間に対してのニッチ分割とも言える。</a:t>
            </a:r>
            <a:endParaRPr lang="ja-JP" altLang="en-US" sz="2400" dirty="0"/>
          </a:p>
        </p:txBody>
      </p:sp>
    </p:spTree>
    <p:extLst>
      <p:ext uri="{BB962C8B-B14F-4D97-AF65-F5344CB8AC3E}">
        <p14:creationId xmlns:p14="http://schemas.microsoft.com/office/powerpoint/2010/main" val="2682099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161" y="674242"/>
            <a:ext cx="5242969" cy="5473046"/>
          </a:xfrm>
          <a:prstGeom prst="rect">
            <a:avLst/>
          </a:prstGeom>
        </p:spPr>
      </p:pic>
      <p:sp>
        <p:nvSpPr>
          <p:cNvPr id="6" name="Rectangle 16"/>
          <p:cNvSpPr>
            <a:spLocks noChangeArrowheads="1"/>
          </p:cNvSpPr>
          <p:nvPr/>
        </p:nvSpPr>
        <p:spPr bwMode="auto">
          <a:xfrm>
            <a:off x="143139" y="212577"/>
            <a:ext cx="53072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kumimoji="1" lang="ja-JP" altLang="en-US" sz="2400" dirty="0">
                <a:solidFill>
                  <a:srgbClr val="0000FF"/>
                </a:solidFill>
                <a:latin typeface="メイリオ" panose="020B0604030504040204" pitchFamily="50" charset="-128"/>
                <a:ea typeface="メイリオ" panose="020B0604030504040204" pitchFamily="50" charset="-128"/>
              </a:rPr>
              <a:t>アラスカの氷河後退後の一次遷移</a:t>
            </a:r>
          </a:p>
        </p:txBody>
      </p:sp>
      <p:sp>
        <p:nvSpPr>
          <p:cNvPr id="7" name="正方形/長方形 6"/>
          <p:cNvSpPr/>
          <p:nvPr/>
        </p:nvSpPr>
        <p:spPr>
          <a:xfrm>
            <a:off x="276161" y="6531591"/>
            <a:ext cx="4345445" cy="27699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図の出典（</a:t>
            </a:r>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枚とも）：加藤知道監訳「生態系生態学」</a:t>
            </a:r>
          </a:p>
        </p:txBody>
      </p:sp>
      <p:sp>
        <p:nvSpPr>
          <p:cNvPr id="8" name="正方形/長方形 7"/>
          <p:cNvSpPr/>
          <p:nvPr/>
        </p:nvSpPr>
        <p:spPr>
          <a:xfrm>
            <a:off x="5936695" y="737582"/>
            <a:ext cx="5754379" cy="1200329"/>
          </a:xfrm>
          <a:prstGeom prst="rect">
            <a:avLst/>
          </a:prstGeom>
        </p:spPr>
        <p:txBody>
          <a:bodyPr wrap="square">
            <a:spAutoFit/>
          </a:bodyPr>
          <a:lstStyle/>
          <a:p>
            <a:r>
              <a:rPr lang="ja-JP" altLang="en-US" dirty="0"/>
              <a:t>Walker (1993)：一次遷移においては、窒素固定細菌を共生させた植物による、成長の促進が生じる。初期の一次遷移の殆どにおいて（研究サイトの75%）、共生細菌による窒素固定能力を持つ維管束植物の優占が観測される。</a:t>
            </a: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4493" y="2651276"/>
            <a:ext cx="3227832" cy="4087368"/>
          </a:xfrm>
          <a:prstGeom prst="rect">
            <a:avLst/>
          </a:prstGeom>
        </p:spPr>
      </p:pic>
      <p:sp>
        <p:nvSpPr>
          <p:cNvPr id="10" name="正方形/長方形 9"/>
          <p:cNvSpPr/>
          <p:nvPr/>
        </p:nvSpPr>
        <p:spPr>
          <a:xfrm>
            <a:off x="9437079" y="5138368"/>
            <a:ext cx="2659329" cy="1200329"/>
          </a:xfrm>
          <a:prstGeom prst="rect">
            <a:avLst/>
          </a:prstGeom>
        </p:spPr>
        <p:txBody>
          <a:bodyPr wrap="square">
            <a:spAutoFit/>
          </a:bodyPr>
          <a:lstStyle/>
          <a:p>
            <a:r>
              <a:rPr lang="ja-JP" altLang="en-US" dirty="0"/>
              <a:t>二次遷移の場合は、土壌シードバンク、実生バンクから、速やかな植生回復が生じる</a:t>
            </a:r>
          </a:p>
        </p:txBody>
      </p:sp>
      <p:sp>
        <p:nvSpPr>
          <p:cNvPr id="11" name="Rectangle 16"/>
          <p:cNvSpPr>
            <a:spLocks noChangeArrowheads="1"/>
          </p:cNvSpPr>
          <p:nvPr/>
        </p:nvSpPr>
        <p:spPr bwMode="auto">
          <a:xfrm>
            <a:off x="5746707" y="2189611"/>
            <a:ext cx="61343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kumimoji="1" lang="ja-JP" altLang="en-US" sz="2400" dirty="0">
                <a:solidFill>
                  <a:srgbClr val="0000FF"/>
                </a:solidFill>
                <a:latin typeface="メイリオ" panose="020B0604030504040204" pitchFamily="50" charset="-128"/>
                <a:ea typeface="メイリオ" panose="020B0604030504040204" pitchFamily="50" charset="-128"/>
              </a:rPr>
              <a:t>一次遷移種 </a:t>
            </a:r>
            <a:r>
              <a:rPr kumimoji="1" lang="en-US" altLang="ja-JP" sz="2400" dirty="0">
                <a:solidFill>
                  <a:srgbClr val="0000FF"/>
                </a:solidFill>
                <a:latin typeface="メイリオ" panose="020B0604030504040204" pitchFamily="50" charset="-128"/>
                <a:ea typeface="メイリオ" panose="020B0604030504040204" pitchFamily="50" charset="-128"/>
              </a:rPr>
              <a:t>vs </a:t>
            </a:r>
            <a:r>
              <a:rPr kumimoji="1" lang="ja-JP" altLang="en-US" sz="2400" dirty="0">
                <a:solidFill>
                  <a:srgbClr val="0000FF"/>
                </a:solidFill>
                <a:latin typeface="メイリオ" panose="020B0604030504040204" pitchFamily="50" charset="-128"/>
                <a:ea typeface="メイリオ" panose="020B0604030504040204" pitchFamily="50" charset="-128"/>
              </a:rPr>
              <a:t>二次遷移種 </a:t>
            </a:r>
            <a:r>
              <a:rPr kumimoji="1" lang="en-US" altLang="ja-JP" sz="2400" dirty="0">
                <a:solidFill>
                  <a:srgbClr val="0000FF"/>
                </a:solidFill>
                <a:latin typeface="メイリオ" panose="020B0604030504040204" pitchFamily="50" charset="-128"/>
                <a:ea typeface="メイリオ" panose="020B0604030504040204" pitchFamily="50" charset="-128"/>
              </a:rPr>
              <a:t>vs </a:t>
            </a:r>
            <a:r>
              <a:rPr kumimoji="1" lang="ja-JP" altLang="en-US" sz="2400" dirty="0">
                <a:solidFill>
                  <a:srgbClr val="0000FF"/>
                </a:solidFill>
                <a:latin typeface="メイリオ" panose="020B0604030504040204" pitchFamily="50" charset="-128"/>
                <a:ea typeface="メイリオ" panose="020B0604030504040204" pitchFamily="50" charset="-128"/>
              </a:rPr>
              <a:t>遷移後期種</a:t>
            </a:r>
          </a:p>
        </p:txBody>
      </p:sp>
      <p:sp>
        <p:nvSpPr>
          <p:cNvPr id="12" name="正方形/長方形 11"/>
          <p:cNvSpPr/>
          <p:nvPr/>
        </p:nvSpPr>
        <p:spPr>
          <a:xfrm>
            <a:off x="9402027" y="3269796"/>
            <a:ext cx="2659329" cy="1477328"/>
          </a:xfrm>
          <a:prstGeom prst="rect">
            <a:avLst/>
          </a:prstGeom>
        </p:spPr>
        <p:txBody>
          <a:bodyPr wrap="square">
            <a:spAutoFit/>
          </a:bodyPr>
          <a:lstStyle/>
          <a:p>
            <a:r>
              <a:rPr lang="ja-JP" altLang="en-US" dirty="0"/>
              <a:t>一次遷移では、シードバンク・実生バンクが存在しないので、初期に優占する集群は、小さな種子を持つ</a:t>
            </a:r>
          </a:p>
        </p:txBody>
      </p:sp>
      <p:cxnSp>
        <p:nvCxnSpPr>
          <p:cNvPr id="14" name="直線矢印コネクタ 13"/>
          <p:cNvCxnSpPr/>
          <p:nvPr/>
        </p:nvCxnSpPr>
        <p:spPr>
          <a:xfrm flipH="1">
            <a:off x="3966491" y="985284"/>
            <a:ext cx="1970204" cy="1039897"/>
          </a:xfrm>
          <a:prstGeom prst="straightConnector1">
            <a:avLst/>
          </a:prstGeom>
          <a:ln w="190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H="1">
            <a:off x="7466875" y="3461646"/>
            <a:ext cx="1970204" cy="229527"/>
          </a:xfrm>
          <a:prstGeom prst="straightConnector1">
            <a:avLst/>
          </a:prstGeom>
          <a:ln w="190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H="1" flipV="1">
            <a:off x="8704390" y="4424456"/>
            <a:ext cx="1049210" cy="713912"/>
          </a:xfrm>
          <a:prstGeom prst="straightConnector1">
            <a:avLst/>
          </a:prstGeom>
          <a:ln w="190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04388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a:xfrm>
            <a:off x="3762061" y="1095022"/>
            <a:ext cx="3430258" cy="5129192"/>
          </a:xfrm>
          <a:prstGeom prst="roundRect">
            <a:avLst>
              <a:gd name="adj" fmla="val 689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7337218" y="1095022"/>
            <a:ext cx="4629762" cy="5129192"/>
          </a:xfrm>
          <a:prstGeom prst="roundRect">
            <a:avLst>
              <a:gd name="adj" fmla="val 689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205962" y="1095022"/>
            <a:ext cx="3430258" cy="5129192"/>
          </a:xfrm>
          <a:prstGeom prst="roundRect">
            <a:avLst>
              <a:gd name="adj" fmla="val 689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Rectangle 16"/>
          <p:cNvSpPr>
            <a:spLocks noChangeArrowheads="1"/>
          </p:cNvSpPr>
          <p:nvPr/>
        </p:nvSpPr>
        <p:spPr bwMode="auto">
          <a:xfrm>
            <a:off x="1498559" y="326409"/>
            <a:ext cx="90913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kumimoji="1" lang="ja-JP" altLang="en-US" sz="2400" dirty="0">
                <a:solidFill>
                  <a:srgbClr val="0000FF"/>
                </a:solidFill>
                <a:latin typeface="メイリオ" panose="020B0604030504040204" pitchFamily="50" charset="-128"/>
                <a:ea typeface="メイリオ" panose="020B0604030504040204" pitchFamily="50" charset="-128"/>
              </a:rPr>
              <a:t>遷移に伴う物質・エネルギー循環の変化</a:t>
            </a: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390" y="1929790"/>
            <a:ext cx="2990456" cy="3204060"/>
          </a:xfrm>
          <a:prstGeom prst="rect">
            <a:avLst/>
          </a:prstGeom>
        </p:spPr>
      </p:pic>
      <p:sp>
        <p:nvSpPr>
          <p:cNvPr id="8" name="正方形/長方形 7"/>
          <p:cNvSpPr/>
          <p:nvPr/>
        </p:nvSpPr>
        <p:spPr>
          <a:xfrm>
            <a:off x="443086" y="5171345"/>
            <a:ext cx="3075696" cy="923330"/>
          </a:xfrm>
          <a:prstGeom prst="rect">
            <a:avLst/>
          </a:prstGeom>
        </p:spPr>
        <p:txBody>
          <a:bodyPr wrap="square">
            <a:spAutoFit/>
          </a:bodyPr>
          <a:lstStyle/>
          <a:p>
            <a:r>
              <a:rPr lang="ja-JP" altLang="en-US" dirty="0">
                <a:solidFill>
                  <a:srgbClr val="00B050"/>
                </a:solidFill>
              </a:rPr>
              <a:t>植物バイオマスを消耗させる攪乱は、蒸散量の減少を通じて、流出水量を減少させる</a:t>
            </a:r>
          </a:p>
        </p:txBody>
      </p:sp>
      <p:sp>
        <p:nvSpPr>
          <p:cNvPr id="9" name="正方形/長方形 8"/>
          <p:cNvSpPr/>
          <p:nvPr/>
        </p:nvSpPr>
        <p:spPr>
          <a:xfrm>
            <a:off x="3906960" y="1245964"/>
            <a:ext cx="2388795" cy="646331"/>
          </a:xfrm>
          <a:prstGeom prst="rect">
            <a:avLst/>
          </a:prstGeom>
        </p:spPr>
        <p:txBody>
          <a:bodyPr wrap="none">
            <a:spAutoFit/>
          </a:bodyPr>
          <a:lstStyle/>
          <a:p>
            <a:r>
              <a:rPr lang="ja-JP" altLang="en-US" dirty="0"/>
              <a:t>火災後のアルベド変化</a:t>
            </a:r>
            <a:endParaRPr lang="en-US" altLang="ja-JP" dirty="0"/>
          </a:p>
          <a:p>
            <a:r>
              <a:rPr lang="ja-JP" altLang="en-US" dirty="0"/>
              <a:t>＠アラスカ</a:t>
            </a:r>
          </a:p>
        </p:txBody>
      </p:sp>
      <p:sp>
        <p:nvSpPr>
          <p:cNvPr id="10" name="正方形/長方形 9"/>
          <p:cNvSpPr/>
          <p:nvPr/>
        </p:nvSpPr>
        <p:spPr>
          <a:xfrm>
            <a:off x="276161" y="6531591"/>
            <a:ext cx="4345445" cy="27699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図の出典：加藤知道監訳「生態系生態学」</a:t>
            </a:r>
          </a:p>
        </p:txBody>
      </p:sp>
      <p:sp>
        <p:nvSpPr>
          <p:cNvPr id="11" name="正方形/長方形 10"/>
          <p:cNvSpPr/>
          <p:nvPr/>
        </p:nvSpPr>
        <p:spPr>
          <a:xfrm>
            <a:off x="619023" y="1245965"/>
            <a:ext cx="2723823" cy="646331"/>
          </a:xfrm>
          <a:prstGeom prst="rect">
            <a:avLst/>
          </a:prstGeom>
        </p:spPr>
        <p:txBody>
          <a:bodyPr wrap="none">
            <a:spAutoFit/>
          </a:bodyPr>
          <a:lstStyle/>
          <a:p>
            <a:r>
              <a:rPr lang="ja-JP" altLang="en-US" dirty="0"/>
              <a:t>森林伐採後の流出量変化</a:t>
            </a:r>
            <a:endParaRPr lang="en-US" altLang="ja-JP" dirty="0"/>
          </a:p>
          <a:p>
            <a:r>
              <a:rPr lang="ja-JP" altLang="en-US" dirty="0"/>
              <a:t>＠アメリカ南東部</a:t>
            </a: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9196" y="1862669"/>
            <a:ext cx="2011767" cy="2082109"/>
          </a:xfrm>
          <a:prstGeom prst="rect">
            <a:avLst/>
          </a:prstGeom>
        </p:spPr>
      </p:pic>
      <p:sp>
        <p:nvSpPr>
          <p:cNvPr id="12" name="正方形/長方形 11"/>
          <p:cNvSpPr/>
          <p:nvPr/>
        </p:nvSpPr>
        <p:spPr>
          <a:xfrm>
            <a:off x="3972133" y="5245785"/>
            <a:ext cx="2702573" cy="923330"/>
          </a:xfrm>
          <a:prstGeom prst="rect">
            <a:avLst/>
          </a:prstGeom>
        </p:spPr>
        <p:txBody>
          <a:bodyPr wrap="square">
            <a:spAutoFit/>
          </a:bodyPr>
          <a:lstStyle/>
          <a:p>
            <a:r>
              <a:rPr lang="ja-JP" altLang="en-US" dirty="0">
                <a:solidFill>
                  <a:srgbClr val="00B050"/>
                </a:solidFill>
              </a:rPr>
              <a:t>火災前は針葉樹林、火災後しばらくの草本と広葉樹が優占する次期に最大</a:t>
            </a:r>
          </a:p>
        </p:txBody>
      </p:sp>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6836" y="1930074"/>
            <a:ext cx="2178482" cy="2071116"/>
          </a:xfrm>
          <a:prstGeom prst="rect">
            <a:avLst/>
          </a:prstGeom>
        </p:spPr>
      </p:pic>
      <p:sp>
        <p:nvSpPr>
          <p:cNvPr id="13" name="正方形/長方形 12"/>
          <p:cNvSpPr/>
          <p:nvPr/>
        </p:nvSpPr>
        <p:spPr>
          <a:xfrm>
            <a:off x="7608652" y="1216338"/>
            <a:ext cx="2956259" cy="646331"/>
          </a:xfrm>
          <a:prstGeom prst="rect">
            <a:avLst/>
          </a:prstGeom>
        </p:spPr>
        <p:txBody>
          <a:bodyPr wrap="none">
            <a:spAutoFit/>
          </a:bodyPr>
          <a:lstStyle/>
          <a:p>
            <a:r>
              <a:rPr lang="ja-JP" altLang="en-US" dirty="0"/>
              <a:t>林齢に伴う</a:t>
            </a:r>
            <a:r>
              <a:rPr lang="en-US" altLang="ja-JP" dirty="0"/>
              <a:t>NPP</a:t>
            </a:r>
            <a:r>
              <a:rPr lang="ja-JP" altLang="en-US" dirty="0"/>
              <a:t>変化</a:t>
            </a:r>
            <a:endParaRPr lang="en-US" altLang="ja-JP" dirty="0"/>
          </a:p>
          <a:p>
            <a:r>
              <a:rPr lang="ja-JP" altLang="en-US" dirty="0"/>
              <a:t>＠ロシア東部のトウヒ優占林</a:t>
            </a:r>
          </a:p>
        </p:txBody>
      </p:sp>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0888" y="2114521"/>
            <a:ext cx="2455729" cy="851111"/>
          </a:xfrm>
          <a:prstGeom prst="rect">
            <a:avLst/>
          </a:prstGeom>
        </p:spPr>
      </p:pic>
      <p:pic>
        <p:nvPicPr>
          <p:cNvPr id="14" name="図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5907" y="4007278"/>
            <a:ext cx="2338799" cy="1306796"/>
          </a:xfrm>
          <a:prstGeom prst="rect">
            <a:avLst/>
          </a:prstGeom>
        </p:spPr>
      </p:pic>
      <p:sp>
        <p:nvSpPr>
          <p:cNvPr id="18" name="正方形/長方形 17"/>
          <p:cNvSpPr/>
          <p:nvPr/>
        </p:nvSpPr>
        <p:spPr>
          <a:xfrm>
            <a:off x="7556093" y="4212734"/>
            <a:ext cx="4269738" cy="1908215"/>
          </a:xfrm>
          <a:prstGeom prst="rect">
            <a:avLst/>
          </a:prstGeom>
        </p:spPr>
        <p:txBody>
          <a:bodyPr wrap="square">
            <a:spAutoFit/>
          </a:bodyPr>
          <a:lstStyle/>
          <a:p>
            <a:pPr>
              <a:spcAft>
                <a:spcPts val="1200"/>
              </a:spcAft>
            </a:pPr>
            <a:r>
              <a:rPr lang="ja-JP" altLang="en-US" dirty="0">
                <a:solidFill>
                  <a:srgbClr val="00B050"/>
                </a:solidFill>
              </a:rPr>
              <a:t>・古典的な説明（</a:t>
            </a:r>
            <a:r>
              <a:rPr lang="en-US" altLang="ja-JP" dirty="0" err="1">
                <a:solidFill>
                  <a:srgbClr val="00B050"/>
                </a:solidFill>
              </a:rPr>
              <a:t>Odum</a:t>
            </a:r>
            <a:r>
              <a:rPr lang="en-US" altLang="ja-JP" dirty="0">
                <a:solidFill>
                  <a:srgbClr val="00B050"/>
                </a:solidFill>
              </a:rPr>
              <a:t> 1969</a:t>
            </a:r>
            <a:r>
              <a:rPr lang="ja-JP" altLang="en-US" dirty="0">
                <a:solidFill>
                  <a:srgbClr val="00B050"/>
                </a:solidFill>
              </a:rPr>
              <a:t>） ：葉量は比較的早く平衡値に達し</a:t>
            </a:r>
            <a:r>
              <a:rPr lang="en-US" altLang="ja-JP" dirty="0">
                <a:solidFill>
                  <a:srgbClr val="00B050"/>
                </a:solidFill>
              </a:rPr>
              <a:t>GPP</a:t>
            </a:r>
            <a:r>
              <a:rPr lang="ja-JP" altLang="en-US" dirty="0">
                <a:solidFill>
                  <a:srgbClr val="00B050"/>
                </a:solidFill>
              </a:rPr>
              <a:t>は変化しないが、生物量の増加は持続するから。</a:t>
            </a:r>
            <a:endParaRPr lang="en-US" altLang="ja-JP" dirty="0">
              <a:solidFill>
                <a:srgbClr val="00B050"/>
              </a:solidFill>
            </a:endParaRPr>
          </a:p>
          <a:p>
            <a:r>
              <a:rPr lang="ja-JP" altLang="en-US" dirty="0">
                <a:solidFill>
                  <a:srgbClr val="00B050"/>
                </a:solidFill>
              </a:rPr>
              <a:t>・最近の説明：林齢に伴って、窒素制限、一部の森林では水コンダクタンスの低下による水不足が生じ、</a:t>
            </a:r>
            <a:r>
              <a:rPr lang="en-US" altLang="ja-JP" dirty="0">
                <a:solidFill>
                  <a:srgbClr val="00B050"/>
                </a:solidFill>
              </a:rPr>
              <a:t>GPP</a:t>
            </a:r>
            <a:r>
              <a:rPr lang="ja-JP" altLang="en-US" dirty="0">
                <a:solidFill>
                  <a:srgbClr val="00B050"/>
                </a:solidFill>
              </a:rPr>
              <a:t>が低下するから</a:t>
            </a:r>
          </a:p>
        </p:txBody>
      </p:sp>
    </p:spTree>
    <p:extLst>
      <p:ext uri="{BB962C8B-B14F-4D97-AF65-F5344CB8AC3E}">
        <p14:creationId xmlns:p14="http://schemas.microsoft.com/office/powerpoint/2010/main" val="3953205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424628" y="2789343"/>
            <a:ext cx="11354084" cy="3683817"/>
          </a:xfrm>
          <a:prstGeom prst="roundRect">
            <a:avLst>
              <a:gd name="adj" fmla="val 29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424627" y="750986"/>
            <a:ext cx="11354084" cy="1891476"/>
          </a:xfrm>
          <a:prstGeom prst="roundRect">
            <a:avLst>
              <a:gd name="adj" fmla="val 29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Rectangle 101"/>
          <p:cNvSpPr>
            <a:spLocks noChangeArrowheads="1"/>
          </p:cNvSpPr>
          <p:nvPr/>
        </p:nvSpPr>
        <p:spPr bwMode="auto">
          <a:xfrm>
            <a:off x="2509933" y="131861"/>
            <a:ext cx="730530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2800" dirty="0">
                <a:solidFill>
                  <a:srgbClr val="0000FF"/>
                </a:solidFill>
                <a:latin typeface="メイリオ" panose="020B0604030504040204" pitchFamily="50" charset="-128"/>
                <a:ea typeface="メイリオ" panose="020B0604030504040204" pitchFamily="50" charset="-128"/>
              </a:rPr>
              <a:t>地表に到達する日射について</a:t>
            </a:r>
            <a:endParaRPr lang="en-US" altLang="ja-JP" sz="2800" dirty="0">
              <a:solidFill>
                <a:srgbClr val="0000FF"/>
              </a:solidFill>
              <a:latin typeface="メイリオ" panose="020B0604030504040204" pitchFamily="50" charset="-128"/>
              <a:ea typeface="メイリオ" panose="020B0604030504040204" pitchFamily="50" charset="-128"/>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133" y="2957265"/>
            <a:ext cx="3392564" cy="2476851"/>
          </a:xfrm>
          <a:prstGeom prst="rect">
            <a:avLst/>
          </a:prstGeom>
        </p:spPr>
      </p:pic>
      <p:sp>
        <p:nvSpPr>
          <p:cNvPr id="6" name="正方形/長方形 5"/>
          <p:cNvSpPr/>
          <p:nvPr/>
        </p:nvSpPr>
        <p:spPr>
          <a:xfrm>
            <a:off x="4517753" y="908006"/>
            <a:ext cx="7183463" cy="1600438"/>
          </a:xfrm>
          <a:prstGeom prst="rect">
            <a:avLst/>
          </a:prstGeom>
        </p:spPr>
        <p:txBody>
          <a:bodyPr wrap="square">
            <a:spAutoFit/>
          </a:bodyPr>
          <a:lstStyle/>
          <a:p>
            <a:pPr>
              <a:spcAft>
                <a:spcPts val="1200"/>
              </a:spcAft>
            </a:pPr>
            <a:r>
              <a:rPr lang="ja-JP" altLang="en-US" sz="2000" dirty="0">
                <a:latin typeface="メイリオ" panose="020B0604030504040204" pitchFamily="50" charset="-128"/>
                <a:ea typeface="メイリオ" panose="020B0604030504040204" pitchFamily="50" charset="-128"/>
              </a:rPr>
              <a:t>太陽光に対して垂直な面がある場合、地球が大気圏外で太陽から受ける放射（大気上端放射強度）は全波長の合計で</a:t>
            </a:r>
            <a:r>
              <a:rPr lang="ja-JP" altLang="en-US" sz="2000" dirty="0">
                <a:solidFill>
                  <a:srgbClr val="FF0000"/>
                </a:solidFill>
                <a:latin typeface="メイリオ" panose="020B0604030504040204" pitchFamily="50" charset="-128"/>
                <a:ea typeface="メイリオ" panose="020B0604030504040204" pitchFamily="50" charset="-128"/>
              </a:rPr>
              <a:t>1366Wm</a:t>
            </a:r>
            <a:r>
              <a:rPr lang="ja-JP" altLang="en-US" sz="2000" baseline="30000" dirty="0">
                <a:solidFill>
                  <a:srgbClr val="FF0000"/>
                </a:solidFill>
                <a:latin typeface="メイリオ" panose="020B0604030504040204" pitchFamily="50" charset="-128"/>
                <a:ea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rPr>
              <a:t>太陽定数</a:t>
            </a:r>
            <a:r>
              <a:rPr lang="ja-JP" altLang="en-US" sz="2000" dirty="0">
                <a:latin typeface="メイリオ" panose="020B0604030504040204" pitchFamily="50" charset="-128"/>
                <a:ea typeface="メイリオ" panose="020B0604030504040204" pitchFamily="50" charset="-128"/>
              </a:rPr>
              <a:t>）</a:t>
            </a:r>
          </a:p>
          <a:p>
            <a:pPr>
              <a:spcAft>
                <a:spcPts val="1200"/>
              </a:spcAft>
            </a:pPr>
            <a:r>
              <a:rPr lang="ja-JP" altLang="en-US" sz="1400" dirty="0">
                <a:latin typeface="メイリオ" panose="020B0604030504040204" pitchFamily="50" charset="-128"/>
                <a:ea typeface="メイリオ" panose="020B0604030504040204" pitchFamily="50" charset="-128"/>
              </a:rPr>
              <a:t>緯度ごと季節ごとの影響については、Sato </a:t>
            </a:r>
            <a:r>
              <a:rPr lang="ja-JP" altLang="en-US" sz="1400" i="1" dirty="0">
                <a:latin typeface="メイリオ" panose="020B0604030504040204" pitchFamily="50" charset="-128"/>
                <a:ea typeface="メイリオ" panose="020B0604030504040204" pitchFamily="50" charset="-128"/>
              </a:rPr>
              <a:t>et al.</a:t>
            </a:r>
            <a:r>
              <a:rPr lang="ja-JP" altLang="en-US" sz="1400" dirty="0">
                <a:latin typeface="メイリオ" panose="020B0604030504040204" pitchFamily="50" charset="-128"/>
                <a:ea typeface="メイリオ" panose="020B0604030504040204" pitchFamily="50" charset="-128"/>
              </a:rPr>
              <a:t> (2007) Ecological Modelling 200のAppendixに、幾何計算式を載せています。</a:t>
            </a:r>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07" y="844658"/>
            <a:ext cx="3860652" cy="1680562"/>
          </a:xfrm>
          <a:prstGeom prst="rect">
            <a:avLst/>
          </a:prstGeom>
        </p:spPr>
      </p:pic>
      <p:sp>
        <p:nvSpPr>
          <p:cNvPr id="8" name="正方形/長方形 7"/>
          <p:cNvSpPr/>
          <p:nvPr/>
        </p:nvSpPr>
        <p:spPr>
          <a:xfrm>
            <a:off x="3254644" y="943964"/>
            <a:ext cx="970137" cy="430887"/>
          </a:xfrm>
          <a:prstGeom prst="rect">
            <a:avLst/>
          </a:prstGeom>
          <a:solidFill>
            <a:srgbClr val="CCECFF"/>
          </a:solidFill>
          <a:ln>
            <a:solidFill>
              <a:schemeClr val="accent1"/>
            </a:solidFill>
          </a:ln>
        </p:spPr>
        <p:txBody>
          <a:bodyPr wrap="none">
            <a:spAutoFit/>
          </a:bodyPr>
          <a:lstStyle/>
          <a:p>
            <a:r>
              <a:rPr lang="ja-JP" altLang="en-US" sz="1100" dirty="0">
                <a:latin typeface="+mj-ea"/>
                <a:ea typeface="+mj-ea"/>
              </a:rPr>
              <a:t>図の出典</a:t>
            </a:r>
            <a:endParaRPr lang="en-US" altLang="ja-JP" sz="1100" dirty="0">
              <a:latin typeface="+mj-ea"/>
              <a:ea typeface="+mj-ea"/>
            </a:endParaRPr>
          </a:p>
          <a:p>
            <a:r>
              <a:rPr lang="ja-JP" altLang="en-US" sz="1100" dirty="0">
                <a:latin typeface="+mj-ea"/>
                <a:ea typeface="+mj-ea"/>
              </a:rPr>
              <a:t>denkou.cdx.jp</a:t>
            </a:r>
          </a:p>
        </p:txBody>
      </p:sp>
      <p:sp>
        <p:nvSpPr>
          <p:cNvPr id="9" name="正方形/長方形 8"/>
          <p:cNvSpPr/>
          <p:nvPr/>
        </p:nvSpPr>
        <p:spPr>
          <a:xfrm>
            <a:off x="4127697" y="3090353"/>
            <a:ext cx="7489184" cy="2000548"/>
          </a:xfrm>
          <a:prstGeom prst="rect">
            <a:avLst/>
          </a:prstGeom>
        </p:spPr>
        <p:txBody>
          <a:bodyPr wrap="square">
            <a:spAutoFit/>
          </a:bodyPr>
          <a:lstStyle/>
          <a:p>
            <a:pPr>
              <a:spcAft>
                <a:spcPts val="1200"/>
              </a:spcAft>
            </a:pPr>
            <a:r>
              <a:rPr lang="ja-JP" altLang="en-US" sz="2000" dirty="0">
                <a:latin typeface="メイリオ" panose="020B0604030504040204" pitchFamily="50" charset="-128"/>
                <a:ea typeface="メイリオ" panose="020B0604030504040204" pitchFamily="50" charset="-128"/>
              </a:rPr>
              <a:t>このうち地表に到着するのは</a:t>
            </a:r>
            <a:r>
              <a:rPr lang="ja-JP" altLang="en-US" sz="2000" dirty="0">
                <a:solidFill>
                  <a:srgbClr val="FF0000"/>
                </a:solidFill>
                <a:latin typeface="メイリオ" panose="020B0604030504040204" pitchFamily="50" charset="-128"/>
                <a:ea typeface="メイリオ" panose="020B0604030504040204" pitchFamily="50" charset="-128"/>
              </a:rPr>
              <a:t>晴天であっても最大1000～1100Wm</a:t>
            </a:r>
            <a:r>
              <a:rPr lang="ja-JP" altLang="en-US" sz="2000" baseline="30000" dirty="0">
                <a:solidFill>
                  <a:srgbClr val="FF0000"/>
                </a:solidFill>
                <a:latin typeface="メイリオ" panose="020B0604030504040204" pitchFamily="50" charset="-128"/>
                <a:ea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rPr>
              <a:t>。雲による減衰率は、雲の種類と太陽高度に応じて様々であるが（左図参照）、例えば次の様な経験式がある。</a:t>
            </a:r>
          </a:p>
          <a:p>
            <a:r>
              <a:rPr lang="ja-JP" altLang="en-US" dirty="0">
                <a:latin typeface="メイリオ" panose="020B0604030504040204" pitchFamily="50" charset="-128"/>
                <a:ea typeface="メイリオ" panose="020B0604030504040204" pitchFamily="50" charset="-128"/>
              </a:rPr>
              <a:t>その1</a:t>
            </a:r>
            <a:r>
              <a:rPr lang="en-US" altLang="ja-JP" baseline="30000"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）地上</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大気上端比 = 0.803 - 0.34</a:t>
            </a:r>
            <a:r>
              <a:rPr lang="en-US" altLang="ja-JP" i="1" dirty="0">
                <a:latin typeface="メイリオ" panose="020B0604030504040204" pitchFamily="50" charset="-128"/>
                <a:ea typeface="メイリオ" panose="020B0604030504040204" pitchFamily="50" charset="-128"/>
              </a:rPr>
              <a:t>CL</a:t>
            </a:r>
            <a:r>
              <a:rPr lang="en-US"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- 0.458</a:t>
            </a:r>
            <a:r>
              <a:rPr lang="en-US" altLang="ja-JP" i="1" dirty="0">
                <a:latin typeface="メイリオ" panose="020B0604030504040204" pitchFamily="50" charset="-128"/>
                <a:ea typeface="メイリオ" panose="020B0604030504040204" pitchFamily="50" charset="-128"/>
              </a:rPr>
              <a:t>CL</a:t>
            </a:r>
            <a:r>
              <a:rPr lang="ja-JP" altLang="en-US" baseline="30000" dirty="0">
                <a:latin typeface="メイリオ" panose="020B0604030504040204" pitchFamily="50" charset="-128"/>
                <a:ea typeface="メイリオ" panose="020B0604030504040204" pitchFamily="50" charset="-128"/>
              </a:rPr>
              <a:t>2</a:t>
            </a:r>
          </a:p>
          <a:p>
            <a:r>
              <a:rPr lang="ja-JP" altLang="en-US" dirty="0">
                <a:latin typeface="メイリオ" panose="020B0604030504040204" pitchFamily="50" charset="-128"/>
                <a:ea typeface="メイリオ" panose="020B0604030504040204" pitchFamily="50" charset="-128"/>
              </a:rPr>
              <a:t>その2</a:t>
            </a:r>
            <a:r>
              <a:rPr lang="en-US" altLang="ja-JP" baseline="30000"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）地上</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大気上端比 = 0.8934 - 0.5392</a:t>
            </a:r>
            <a:r>
              <a:rPr lang="en-US" altLang="ja-JP" i="1" dirty="0">
                <a:latin typeface="メイリオ" panose="020B0604030504040204" pitchFamily="50" charset="-128"/>
                <a:ea typeface="メイリオ" panose="020B0604030504040204" pitchFamily="50" charset="-128"/>
              </a:rPr>
              <a:t>CL</a:t>
            </a:r>
          </a:p>
          <a:p>
            <a:r>
              <a:rPr lang="en-US" altLang="ja-JP" i="1" dirty="0">
                <a:latin typeface="メイリオ" panose="020B0604030504040204" pitchFamily="50" charset="-128"/>
                <a:ea typeface="メイリオ" panose="020B0604030504040204" pitchFamily="50" charset="-128"/>
              </a:rPr>
              <a:t>CL</a:t>
            </a:r>
            <a:r>
              <a:rPr lang="ja-JP" altLang="en-US" dirty="0">
                <a:latin typeface="メイリオ" panose="020B0604030504040204" pitchFamily="50" charset="-128"/>
                <a:ea typeface="メイリオ" panose="020B0604030504040204" pitchFamily="50" charset="-128"/>
              </a:rPr>
              <a:t>は雲度</a:t>
            </a:r>
            <a:r>
              <a:rPr lang="ja-JP" altLang="en-US" sz="1400" dirty="0">
                <a:latin typeface="メイリオ" panose="020B0604030504040204" pitchFamily="50" charset="-128"/>
                <a:ea typeface="メイリオ" panose="020B0604030504040204" pitchFamily="50" charset="-128"/>
              </a:rPr>
              <a:t>（日中の太陽が隠されている時間の割合）</a:t>
            </a:r>
            <a:endParaRPr lang="ja-JP" altLang="en-US" dirty="0">
              <a:latin typeface="メイリオ" panose="020B0604030504040204" pitchFamily="50" charset="-128"/>
              <a:ea typeface="メイリオ" panose="020B0604030504040204" pitchFamily="50" charset="-128"/>
            </a:endParaRPr>
          </a:p>
        </p:txBody>
      </p:sp>
      <p:sp>
        <p:nvSpPr>
          <p:cNvPr id="11" name="正方形/長方形 10"/>
          <p:cNvSpPr/>
          <p:nvPr/>
        </p:nvSpPr>
        <p:spPr>
          <a:xfrm>
            <a:off x="579607" y="5637937"/>
            <a:ext cx="7691718" cy="738664"/>
          </a:xfrm>
          <a:prstGeom prst="rect">
            <a:avLst/>
          </a:prstGeom>
        </p:spPr>
        <p:txBody>
          <a:bodyPr wrap="square">
            <a:spAutoFit/>
          </a:bodyPr>
          <a:lstStyle/>
          <a:p>
            <a:r>
              <a:rPr lang="ja-JP" altLang="en-US" sz="1400" dirty="0">
                <a:latin typeface="+mj-ea"/>
              </a:rPr>
              <a:t>図：久米篤ほか監訳「生物環境物理学の基礎 第</a:t>
            </a:r>
            <a:r>
              <a:rPr lang="en-US" altLang="ja-JP" sz="1400" dirty="0">
                <a:latin typeface="+mj-ea"/>
              </a:rPr>
              <a:t>2</a:t>
            </a:r>
            <a:r>
              <a:rPr lang="ja-JP" altLang="en-US" sz="1400" dirty="0">
                <a:latin typeface="+mj-ea"/>
              </a:rPr>
              <a:t>版」森北出版</a:t>
            </a:r>
          </a:p>
          <a:p>
            <a:r>
              <a:rPr lang="en-US" altLang="ja-JP" sz="1400" baseline="30000" dirty="0">
                <a:latin typeface="+mj-ea"/>
                <a:ea typeface="+mj-ea"/>
              </a:rPr>
              <a:t>†</a:t>
            </a:r>
            <a:r>
              <a:rPr lang="ja-JP" altLang="en-US" sz="1400" dirty="0">
                <a:latin typeface="+mj-ea"/>
                <a:ea typeface="+mj-ea"/>
              </a:rPr>
              <a:t>  </a:t>
            </a:r>
            <a:r>
              <a:rPr lang="en-US" altLang="ja-JP" sz="1400" dirty="0">
                <a:latin typeface="+mj-ea"/>
                <a:ea typeface="+mj-ea"/>
              </a:rPr>
              <a:t>: </a:t>
            </a:r>
            <a:r>
              <a:rPr lang="ja-JP" altLang="en-US" sz="1400" dirty="0">
                <a:latin typeface="+mj-ea"/>
                <a:ea typeface="+mj-ea"/>
              </a:rPr>
              <a:t>Iqbal (1983）</a:t>
            </a:r>
            <a:r>
              <a:rPr lang="en-US" altLang="ja-JP" sz="1400" dirty="0">
                <a:latin typeface="+mj-ea"/>
                <a:ea typeface="+mj-ea"/>
              </a:rPr>
              <a:t>”</a:t>
            </a:r>
            <a:r>
              <a:rPr lang="ja-JP" altLang="en-US" sz="1400" dirty="0">
                <a:latin typeface="+mj-ea"/>
                <a:ea typeface="+mj-ea"/>
              </a:rPr>
              <a:t>An Introduction of Solar Radiation</a:t>
            </a:r>
            <a:r>
              <a:rPr lang="en-US" altLang="ja-JP" sz="1400" dirty="0">
                <a:latin typeface="+mj-ea"/>
                <a:ea typeface="+mj-ea"/>
              </a:rPr>
              <a:t>”</a:t>
            </a:r>
            <a:r>
              <a:rPr lang="ja-JP" altLang="en-US" sz="1400" dirty="0">
                <a:latin typeface="+mj-ea"/>
                <a:ea typeface="+mj-ea"/>
              </a:rPr>
              <a:t> Academic Press。雲度が高いときの値が酷い。</a:t>
            </a:r>
          </a:p>
          <a:p>
            <a:r>
              <a:rPr lang="en-US" altLang="ja-JP" sz="1400" baseline="30000" dirty="0">
                <a:latin typeface="+mj-ea"/>
                <a:ea typeface="+mj-ea"/>
              </a:rPr>
              <a:t>‡</a:t>
            </a:r>
            <a:r>
              <a:rPr lang="en-US" altLang="ja-JP" sz="1400" dirty="0">
                <a:latin typeface="+mj-ea"/>
              </a:rPr>
              <a:t>  : </a:t>
            </a:r>
            <a:r>
              <a:rPr lang="ja-JP" altLang="en-US" sz="1400" dirty="0">
                <a:latin typeface="+mj-ea"/>
                <a:ea typeface="+mj-ea"/>
              </a:rPr>
              <a:t>伊藤昭彦（東大）さんが、NCEP/NCAR再解析データを使って算出した経験式</a:t>
            </a:r>
          </a:p>
        </p:txBody>
      </p:sp>
      <p:pic>
        <p:nvPicPr>
          <p:cNvPr id="2" name="図 1"/>
          <p:cNvPicPr>
            <a:picLocks noChangeAspect="1"/>
          </p:cNvPicPr>
          <p:nvPr/>
        </p:nvPicPr>
        <p:blipFill>
          <a:blip r:embed="rId5"/>
          <a:stretch>
            <a:fillRect/>
          </a:stretch>
        </p:blipFill>
        <p:spPr>
          <a:xfrm>
            <a:off x="8679562" y="4812166"/>
            <a:ext cx="2937319" cy="1651543"/>
          </a:xfrm>
          <a:prstGeom prst="rect">
            <a:avLst/>
          </a:prstGeom>
        </p:spPr>
      </p:pic>
      <p:sp>
        <p:nvSpPr>
          <p:cNvPr id="3" name="テキスト ボックス 2"/>
          <p:cNvSpPr txBox="1"/>
          <p:nvPr/>
        </p:nvSpPr>
        <p:spPr>
          <a:xfrm>
            <a:off x="9679850" y="4902721"/>
            <a:ext cx="1673856" cy="276999"/>
          </a:xfrm>
          <a:prstGeom prst="rect">
            <a:avLst/>
          </a:prstGeom>
          <a:noFill/>
        </p:spPr>
        <p:txBody>
          <a:bodyPr wrap="none" rtlCol="0">
            <a:spAutoFit/>
          </a:bodyPr>
          <a:lstStyle/>
          <a:p>
            <a:r>
              <a:rPr kumimoji="1" lang="ja-JP" altLang="en-US" sz="1200" dirty="0"/>
              <a:t>大気による放射減衰率</a:t>
            </a:r>
          </a:p>
        </p:txBody>
      </p:sp>
      <p:sp>
        <p:nvSpPr>
          <p:cNvPr id="12" name="正方形/長方形 11"/>
          <p:cNvSpPr/>
          <p:nvPr/>
        </p:nvSpPr>
        <p:spPr>
          <a:xfrm>
            <a:off x="579607" y="5106824"/>
            <a:ext cx="3645173" cy="369332"/>
          </a:xfrm>
          <a:prstGeom prst="rect">
            <a:avLst/>
          </a:prstGeom>
          <a:solidFill>
            <a:schemeClr val="bg1"/>
          </a:solidFill>
        </p:spPr>
        <p:txBody>
          <a:bodyPr wrap="square">
            <a:spAutoFit/>
          </a:bodyPr>
          <a:lstStyle/>
          <a:p>
            <a:pPr algn="ctr"/>
            <a:r>
              <a:rPr lang="ja-JP" altLang="en-US" dirty="0">
                <a:latin typeface="+mj-ea"/>
              </a:rPr>
              <a:t>太陽高度</a:t>
            </a:r>
            <a:r>
              <a:rPr lang="en-US" altLang="ja-JP" dirty="0">
                <a:latin typeface="+mj-ea"/>
              </a:rPr>
              <a:t>(°)</a:t>
            </a:r>
            <a:endParaRPr lang="ja-JP" altLang="en-US" dirty="0"/>
          </a:p>
        </p:txBody>
      </p:sp>
      <p:sp>
        <p:nvSpPr>
          <p:cNvPr id="14" name="正方形/長方形 13"/>
          <p:cNvSpPr/>
          <p:nvPr/>
        </p:nvSpPr>
        <p:spPr>
          <a:xfrm rot="16200000">
            <a:off x="-125331" y="3883785"/>
            <a:ext cx="1934197" cy="369332"/>
          </a:xfrm>
          <a:prstGeom prst="rect">
            <a:avLst/>
          </a:prstGeom>
          <a:solidFill>
            <a:schemeClr val="bg1"/>
          </a:solidFill>
        </p:spPr>
        <p:txBody>
          <a:bodyPr wrap="square">
            <a:spAutoFit/>
          </a:bodyPr>
          <a:lstStyle/>
          <a:p>
            <a:pPr algn="ctr"/>
            <a:r>
              <a:rPr lang="ja-JP" altLang="en-US" dirty="0">
                <a:latin typeface="+mj-ea"/>
              </a:rPr>
              <a:t>放射度</a:t>
            </a:r>
            <a:r>
              <a:rPr lang="en-US" altLang="ja-JP" dirty="0">
                <a:latin typeface="+mj-ea"/>
              </a:rPr>
              <a:t>(W m</a:t>
            </a:r>
            <a:r>
              <a:rPr lang="en-US" altLang="ja-JP" baseline="30000" dirty="0">
                <a:latin typeface="+mj-ea"/>
              </a:rPr>
              <a:t>-2</a:t>
            </a:r>
            <a:r>
              <a:rPr lang="en-US" altLang="ja-JP" dirty="0">
                <a:latin typeface="+mj-ea"/>
              </a:rPr>
              <a:t>)</a:t>
            </a:r>
            <a:endParaRPr lang="ja-JP" altLang="en-US" dirty="0"/>
          </a:p>
        </p:txBody>
      </p:sp>
      <p:sp>
        <p:nvSpPr>
          <p:cNvPr id="15" name="正方形/長方形 14"/>
          <p:cNvSpPr/>
          <p:nvPr/>
        </p:nvSpPr>
        <p:spPr>
          <a:xfrm>
            <a:off x="1855138" y="3101351"/>
            <a:ext cx="1152555" cy="369332"/>
          </a:xfrm>
          <a:prstGeom prst="rect">
            <a:avLst/>
          </a:prstGeom>
          <a:solidFill>
            <a:schemeClr val="bg1"/>
          </a:solidFill>
        </p:spPr>
        <p:txBody>
          <a:bodyPr wrap="square">
            <a:spAutoFit/>
          </a:bodyPr>
          <a:lstStyle/>
          <a:p>
            <a:r>
              <a:rPr lang="ja-JP" altLang="en-US" dirty="0"/>
              <a:t>雲の種類</a:t>
            </a:r>
          </a:p>
        </p:txBody>
      </p:sp>
      <p:sp>
        <p:nvSpPr>
          <p:cNvPr id="16" name="右中かっこ 15"/>
          <p:cNvSpPr/>
          <p:nvPr/>
        </p:nvSpPr>
        <p:spPr>
          <a:xfrm>
            <a:off x="1755229" y="3101351"/>
            <a:ext cx="145010" cy="892579"/>
          </a:xfrm>
          <a:prstGeom prst="rightBrace">
            <a:avLst>
              <a:gd name="adj1" fmla="val 31323"/>
              <a:gd name="adj2" fmla="val 2118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正方形/長方形 17"/>
          <p:cNvSpPr/>
          <p:nvPr/>
        </p:nvSpPr>
        <p:spPr>
          <a:xfrm>
            <a:off x="2402193" y="2399175"/>
            <a:ext cx="605500" cy="126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979484" y="2333465"/>
            <a:ext cx="3060897" cy="338554"/>
          </a:xfrm>
          <a:prstGeom prst="rect">
            <a:avLst/>
          </a:prstGeom>
          <a:noFill/>
        </p:spPr>
        <p:txBody>
          <a:bodyPr wrap="square">
            <a:spAutoFit/>
          </a:bodyPr>
          <a:lstStyle/>
          <a:p>
            <a:pPr algn="ctr"/>
            <a:r>
              <a:rPr lang="ja-JP" altLang="en-US" sz="1600" dirty="0">
                <a:latin typeface="+mj-ea"/>
              </a:rPr>
              <a:t>波長</a:t>
            </a:r>
            <a:r>
              <a:rPr lang="en-US" altLang="ja-JP" sz="1600" dirty="0">
                <a:latin typeface="+mj-ea"/>
              </a:rPr>
              <a:t>(nm)</a:t>
            </a:r>
            <a:endParaRPr lang="ja-JP" altLang="en-US" sz="1600" dirty="0"/>
          </a:p>
        </p:txBody>
      </p:sp>
      <p:sp>
        <p:nvSpPr>
          <p:cNvPr id="20" name="正方形/長方形 19"/>
          <p:cNvSpPr/>
          <p:nvPr/>
        </p:nvSpPr>
        <p:spPr>
          <a:xfrm>
            <a:off x="502112" y="1028700"/>
            <a:ext cx="273529" cy="1174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rot="16200000">
            <a:off x="-396244" y="1542835"/>
            <a:ext cx="1943576" cy="307777"/>
          </a:xfrm>
          <a:prstGeom prst="rect">
            <a:avLst/>
          </a:prstGeom>
          <a:noFill/>
        </p:spPr>
        <p:txBody>
          <a:bodyPr wrap="square">
            <a:spAutoFit/>
          </a:bodyPr>
          <a:lstStyle/>
          <a:p>
            <a:pPr algn="ctr"/>
            <a:r>
              <a:rPr lang="ja-JP" altLang="en-US" sz="1400" dirty="0">
                <a:latin typeface="+mj-ea"/>
              </a:rPr>
              <a:t>エネルギー</a:t>
            </a:r>
            <a:r>
              <a:rPr lang="en-US" altLang="ja-JP" sz="1400" dirty="0">
                <a:latin typeface="+mj-ea"/>
              </a:rPr>
              <a:t>(w m</a:t>
            </a:r>
            <a:r>
              <a:rPr lang="en-US" altLang="ja-JP" sz="1400" baseline="30000" dirty="0">
                <a:latin typeface="+mj-ea"/>
              </a:rPr>
              <a:t>-2</a:t>
            </a:r>
            <a:r>
              <a:rPr lang="en-US" altLang="ja-JP" sz="1400" dirty="0">
                <a:latin typeface="+mj-ea"/>
              </a:rPr>
              <a:t> nm</a:t>
            </a:r>
            <a:r>
              <a:rPr lang="en-US" altLang="ja-JP" sz="1400" baseline="30000" dirty="0">
                <a:latin typeface="+mj-ea"/>
              </a:rPr>
              <a:t>-1</a:t>
            </a:r>
            <a:r>
              <a:rPr lang="en-US" altLang="ja-JP" sz="1400" dirty="0">
                <a:latin typeface="+mj-ea"/>
              </a:rPr>
              <a:t>)</a:t>
            </a:r>
            <a:endParaRPr lang="ja-JP" altLang="en-US" sz="1400" dirty="0"/>
          </a:p>
        </p:txBody>
      </p:sp>
    </p:spTree>
    <p:extLst>
      <p:ext uri="{BB962C8B-B14F-4D97-AF65-F5344CB8AC3E}">
        <p14:creationId xmlns:p14="http://schemas.microsoft.com/office/powerpoint/2010/main" val="8470622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749020" y="4130141"/>
            <a:ext cx="6394663" cy="2562161"/>
          </a:xfrm>
          <a:prstGeom prst="roundRect">
            <a:avLst>
              <a:gd name="adj" fmla="val 689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872067" y="934199"/>
            <a:ext cx="10828865" cy="3111884"/>
          </a:xfrm>
          <a:prstGeom prst="roundRect">
            <a:avLst>
              <a:gd name="adj" fmla="val 689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16"/>
          <p:cNvSpPr>
            <a:spLocks noChangeArrowheads="1"/>
          </p:cNvSpPr>
          <p:nvPr/>
        </p:nvSpPr>
        <p:spPr bwMode="auto">
          <a:xfrm>
            <a:off x="1498559" y="326409"/>
            <a:ext cx="90913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kumimoji="1" lang="ja-JP" altLang="en-US" sz="2400" dirty="0">
                <a:solidFill>
                  <a:srgbClr val="0000FF"/>
                </a:solidFill>
                <a:latin typeface="メイリオ" panose="020B0604030504040204" pitchFamily="50" charset="-128"/>
                <a:ea typeface="メイリオ" panose="020B0604030504040204" pitchFamily="50" charset="-128"/>
              </a:rPr>
              <a:t>一次遷移と二次遷移の間の炭素フラックスの違い</a:t>
            </a:r>
          </a:p>
        </p:txBody>
      </p:sp>
      <p:sp>
        <p:nvSpPr>
          <p:cNvPr id="7" name="正方形/長方形 6"/>
          <p:cNvSpPr/>
          <p:nvPr/>
        </p:nvSpPr>
        <p:spPr>
          <a:xfrm>
            <a:off x="5083606" y="2573928"/>
            <a:ext cx="5780719" cy="1200329"/>
          </a:xfrm>
          <a:prstGeom prst="rect">
            <a:avLst/>
          </a:prstGeom>
        </p:spPr>
        <p:txBody>
          <a:bodyPr wrap="square">
            <a:spAutoFit/>
          </a:bodyPr>
          <a:lstStyle/>
          <a:p>
            <a:r>
              <a:rPr lang="ja-JP" altLang="en-US" b="1" dirty="0">
                <a:solidFill>
                  <a:srgbClr val="00B050"/>
                </a:solidFill>
              </a:rPr>
              <a:t>初期の炭素プールやフラックスは、一次遷移よりも二次遷移の方が大きい</a:t>
            </a:r>
            <a:r>
              <a:rPr lang="ja-JP" altLang="en-US" dirty="0">
                <a:solidFill>
                  <a:srgbClr val="00B050"/>
                </a:solidFill>
              </a:rPr>
              <a:t>。特に土壌呼吸速度は、しばしば撹乱直後にとても大きくなる（攪乱に伴うリターの大量供給 </a:t>
            </a:r>
            <a:r>
              <a:rPr lang="en-US" altLang="ja-JP" dirty="0">
                <a:solidFill>
                  <a:srgbClr val="00B050"/>
                </a:solidFill>
              </a:rPr>
              <a:t>and/or </a:t>
            </a:r>
            <a:r>
              <a:rPr lang="ja-JP" altLang="en-US" dirty="0">
                <a:solidFill>
                  <a:srgbClr val="00B050"/>
                </a:solidFill>
              </a:rPr>
              <a:t>土壌温度と土壌湿潤度の上昇に伴う土壌分解率の増加）。</a:t>
            </a: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0636" y="4617562"/>
            <a:ext cx="3415999" cy="1961207"/>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6973" y="4968114"/>
            <a:ext cx="2197608" cy="1063752"/>
          </a:xfrm>
          <a:prstGeom prst="rect">
            <a:avLst/>
          </a:prstGeom>
        </p:spPr>
      </p:pic>
      <p:sp>
        <p:nvSpPr>
          <p:cNvPr id="10" name="Rectangle 16"/>
          <p:cNvSpPr>
            <a:spLocks noChangeArrowheads="1"/>
          </p:cNvSpPr>
          <p:nvPr/>
        </p:nvSpPr>
        <p:spPr bwMode="auto">
          <a:xfrm>
            <a:off x="393212" y="4276266"/>
            <a:ext cx="90913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kumimoji="1" lang="ja-JP" altLang="en-US" sz="2400" dirty="0">
                <a:solidFill>
                  <a:srgbClr val="0000FF"/>
                </a:solidFill>
                <a:latin typeface="メイリオ" panose="020B0604030504040204" pitchFamily="50" charset="-128"/>
                <a:ea typeface="メイリオ" panose="020B0604030504040204" pitchFamily="50" charset="-128"/>
              </a:rPr>
              <a:t>攪乱後の</a:t>
            </a:r>
            <a:r>
              <a:rPr kumimoji="1" lang="en-US" altLang="ja-JP" sz="2400" dirty="0">
                <a:solidFill>
                  <a:srgbClr val="0000FF"/>
                </a:solidFill>
                <a:latin typeface="メイリオ" panose="020B0604030504040204" pitchFamily="50" charset="-128"/>
                <a:ea typeface="メイリオ" panose="020B0604030504040204" pitchFamily="50" charset="-128"/>
              </a:rPr>
              <a:t>NEE</a:t>
            </a:r>
            <a:r>
              <a:rPr kumimoji="1" lang="ja-JP" altLang="en-US" sz="2400" dirty="0">
                <a:solidFill>
                  <a:srgbClr val="0000FF"/>
                </a:solidFill>
                <a:latin typeface="メイリオ" panose="020B0604030504040204" pitchFamily="50" charset="-128"/>
                <a:ea typeface="メイリオ" panose="020B0604030504040204" pitchFamily="50" charset="-128"/>
              </a:rPr>
              <a:t>変化（実測値）</a:t>
            </a:r>
          </a:p>
        </p:txBody>
      </p:sp>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708" y="993588"/>
            <a:ext cx="3845691" cy="2906370"/>
          </a:xfrm>
          <a:prstGeom prst="rect">
            <a:avLst/>
          </a:prstGeom>
        </p:spPr>
      </p:pic>
      <p:pic>
        <p:nvPicPr>
          <p:cNvPr id="12" name="図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6488" y="1117032"/>
            <a:ext cx="3965448" cy="1274064"/>
          </a:xfrm>
          <a:prstGeom prst="rect">
            <a:avLst/>
          </a:prstGeom>
        </p:spPr>
      </p:pic>
      <p:sp>
        <p:nvSpPr>
          <p:cNvPr id="15" name="正方形/長方形 14"/>
          <p:cNvSpPr/>
          <p:nvPr/>
        </p:nvSpPr>
        <p:spPr>
          <a:xfrm>
            <a:off x="8671458" y="6440269"/>
            <a:ext cx="4345445" cy="27699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図の出典：加藤知道監訳「生態系生態学」</a:t>
            </a:r>
          </a:p>
        </p:txBody>
      </p:sp>
    </p:spTree>
    <p:extLst>
      <p:ext uri="{BB962C8B-B14F-4D97-AF65-F5344CB8AC3E}">
        <p14:creationId xmlns:p14="http://schemas.microsoft.com/office/powerpoint/2010/main" val="12851152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p:cNvSpPr/>
          <p:nvPr/>
        </p:nvSpPr>
        <p:spPr>
          <a:xfrm>
            <a:off x="315600" y="1146482"/>
            <a:ext cx="6643989" cy="5254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8198" y="1149271"/>
            <a:ext cx="4584936" cy="5188217"/>
          </a:xfrm>
          <a:prstGeom prst="rect">
            <a:avLst/>
          </a:prstGeom>
        </p:spPr>
      </p:pic>
      <p:sp>
        <p:nvSpPr>
          <p:cNvPr id="5" name="正方形/長方形 4"/>
          <p:cNvSpPr/>
          <p:nvPr/>
        </p:nvSpPr>
        <p:spPr>
          <a:xfrm>
            <a:off x="276161" y="6531591"/>
            <a:ext cx="4345445" cy="27699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図の出典：</a:t>
            </a:r>
            <a:r>
              <a:rPr lang="en-US" altLang="ja-JP" sz="1200" dirty="0">
                <a:latin typeface="メイリオ" panose="020B0604030504040204" pitchFamily="50" charset="-128"/>
                <a:ea typeface="メイリオ" panose="020B0604030504040204" pitchFamily="50" charset="-128"/>
              </a:rPr>
              <a:t>Liu &amp; </a:t>
            </a:r>
            <a:r>
              <a:rPr lang="en-US" altLang="ja-JP" sz="1200" dirty="0" err="1">
                <a:latin typeface="メイリオ" panose="020B0604030504040204" pitchFamily="50" charset="-128"/>
                <a:ea typeface="メイリオ" panose="020B0604030504040204" pitchFamily="50" charset="-128"/>
              </a:rPr>
              <a:t>Randerson</a:t>
            </a:r>
            <a:r>
              <a:rPr lang="en-US" altLang="ja-JP" sz="1200" dirty="0">
                <a:latin typeface="メイリオ" panose="020B0604030504040204" pitchFamily="50" charset="-128"/>
                <a:ea typeface="メイリオ" panose="020B0604030504040204" pitchFamily="50" charset="-128"/>
              </a:rPr>
              <a:t> (2008) JGR113</a:t>
            </a:r>
            <a:endParaRPr lang="ja-JP" altLang="en-US" sz="1200" dirty="0">
              <a:latin typeface="メイリオ" panose="020B0604030504040204" pitchFamily="50" charset="-128"/>
              <a:ea typeface="メイリオ" panose="020B0604030504040204" pitchFamily="50" charset="-128"/>
            </a:endParaRPr>
          </a:p>
        </p:txBody>
      </p:sp>
      <p:sp>
        <p:nvSpPr>
          <p:cNvPr id="6" name="正方形/長方形 5"/>
          <p:cNvSpPr/>
          <p:nvPr/>
        </p:nvSpPr>
        <p:spPr>
          <a:xfrm>
            <a:off x="368215" y="1149271"/>
            <a:ext cx="2659329" cy="3964419"/>
          </a:xfrm>
          <a:prstGeom prst="rect">
            <a:avLst/>
          </a:prstGeom>
        </p:spPr>
        <p:txBody>
          <a:bodyPr wrap="square">
            <a:spAutoFit/>
          </a:bodyPr>
          <a:lstStyle/>
          <a:p>
            <a:pPr>
              <a:lnSpc>
                <a:spcPct val="290000"/>
              </a:lnSpc>
            </a:pPr>
            <a:r>
              <a:rPr lang="ja-JP" altLang="en-US" dirty="0"/>
              <a:t>アルベド（夏期）</a:t>
            </a:r>
            <a:endParaRPr lang="en-US" altLang="ja-JP" dirty="0"/>
          </a:p>
          <a:p>
            <a:pPr>
              <a:lnSpc>
                <a:spcPct val="290000"/>
              </a:lnSpc>
            </a:pPr>
            <a:r>
              <a:rPr lang="ja-JP" altLang="en-US" dirty="0"/>
              <a:t>地表温度</a:t>
            </a:r>
            <a:endParaRPr lang="en-US" altLang="ja-JP" dirty="0"/>
          </a:p>
          <a:p>
            <a:pPr>
              <a:lnSpc>
                <a:spcPct val="290000"/>
              </a:lnSpc>
            </a:pPr>
            <a:r>
              <a:rPr lang="ja-JP" altLang="en-US" dirty="0"/>
              <a:t>純放射（夏期）</a:t>
            </a:r>
            <a:endParaRPr lang="en-US" altLang="ja-JP" dirty="0"/>
          </a:p>
          <a:p>
            <a:pPr>
              <a:lnSpc>
                <a:spcPct val="290000"/>
              </a:lnSpc>
            </a:pPr>
            <a:r>
              <a:rPr lang="ja-JP" altLang="en-US" dirty="0"/>
              <a:t>顕熱フラックス（夏期）</a:t>
            </a:r>
            <a:endParaRPr lang="en-US" altLang="ja-JP" dirty="0"/>
          </a:p>
          <a:p>
            <a:pPr>
              <a:lnSpc>
                <a:spcPct val="290000"/>
              </a:lnSpc>
            </a:pPr>
            <a:r>
              <a:rPr lang="ja-JP" altLang="en-US" dirty="0"/>
              <a:t>潜熱フラックス（夏期）</a:t>
            </a:r>
          </a:p>
        </p:txBody>
      </p:sp>
      <p:sp>
        <p:nvSpPr>
          <p:cNvPr id="7" name="Rectangle 16"/>
          <p:cNvSpPr>
            <a:spLocks noChangeArrowheads="1"/>
          </p:cNvSpPr>
          <p:nvPr/>
        </p:nvSpPr>
        <p:spPr bwMode="auto">
          <a:xfrm>
            <a:off x="617272" y="275917"/>
            <a:ext cx="7176607" cy="75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spcAft>
                <a:spcPts val="600"/>
              </a:spcAft>
              <a:buNone/>
            </a:pPr>
            <a:r>
              <a:rPr kumimoji="1" lang="en-US" altLang="ja-JP" sz="1400" dirty="0">
                <a:solidFill>
                  <a:srgbClr val="0000FF"/>
                </a:solidFill>
                <a:latin typeface="メイリオ" panose="020B0604030504040204" pitchFamily="50" charset="-128"/>
                <a:ea typeface="メイリオ" panose="020B0604030504040204" pitchFamily="50" charset="-128"/>
              </a:rPr>
              <a:t>Schematic diagram</a:t>
            </a:r>
          </a:p>
          <a:p>
            <a:pPr>
              <a:spcBef>
                <a:spcPct val="0"/>
              </a:spcBef>
              <a:buNone/>
            </a:pPr>
            <a:r>
              <a:rPr kumimoji="1" lang="ja-JP" altLang="en-US" sz="2400" dirty="0">
                <a:solidFill>
                  <a:srgbClr val="0000FF"/>
                </a:solidFill>
                <a:latin typeface="メイリオ" panose="020B0604030504040204" pitchFamily="50" charset="-128"/>
                <a:ea typeface="メイリオ" panose="020B0604030504040204" pitchFamily="50" charset="-128"/>
              </a:rPr>
              <a:t>山火事後の遷移に伴う熱水収支の変化＠亜寒帯林</a:t>
            </a:r>
          </a:p>
        </p:txBody>
      </p:sp>
      <p:sp>
        <p:nvSpPr>
          <p:cNvPr id="8" name="正方形/長方形 7"/>
          <p:cNvSpPr/>
          <p:nvPr/>
        </p:nvSpPr>
        <p:spPr>
          <a:xfrm>
            <a:off x="7407350" y="1149271"/>
            <a:ext cx="4565768" cy="646331"/>
          </a:xfrm>
          <a:prstGeom prst="rect">
            <a:avLst/>
          </a:prstGeom>
        </p:spPr>
        <p:txBody>
          <a:bodyPr wrap="square">
            <a:spAutoFit/>
          </a:bodyPr>
          <a:lstStyle/>
          <a:p>
            <a:r>
              <a:rPr lang="ja-JP" altLang="en-US" dirty="0"/>
              <a:t>山火事直後は地表は黒っぽい。広葉樹林は、針葉樹林よりも明るい。</a:t>
            </a:r>
          </a:p>
        </p:txBody>
      </p:sp>
      <p:cxnSp>
        <p:nvCxnSpPr>
          <p:cNvPr id="9" name="直線矢印コネクタ 8"/>
          <p:cNvCxnSpPr/>
          <p:nvPr/>
        </p:nvCxnSpPr>
        <p:spPr>
          <a:xfrm flipH="1" flipV="1">
            <a:off x="6878135" y="1355041"/>
            <a:ext cx="564596" cy="6137"/>
          </a:xfrm>
          <a:prstGeom prst="straightConnector1">
            <a:avLst/>
          </a:prstGeom>
          <a:ln w="190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正方形/長方形 11"/>
          <p:cNvSpPr/>
          <p:nvPr/>
        </p:nvSpPr>
        <p:spPr>
          <a:xfrm>
            <a:off x="7407349" y="4871952"/>
            <a:ext cx="4565768" cy="369332"/>
          </a:xfrm>
          <a:prstGeom prst="rect">
            <a:avLst/>
          </a:prstGeom>
        </p:spPr>
        <p:txBody>
          <a:bodyPr wrap="square">
            <a:spAutoFit/>
          </a:bodyPr>
          <a:lstStyle/>
          <a:p>
            <a:r>
              <a:rPr lang="ja-JP" altLang="en-US" dirty="0"/>
              <a:t>広葉樹林は針葉樹林よりも、蒸散量が高い。</a:t>
            </a:r>
          </a:p>
        </p:txBody>
      </p:sp>
      <p:sp>
        <p:nvSpPr>
          <p:cNvPr id="13" name="正方形/長方形 12"/>
          <p:cNvSpPr/>
          <p:nvPr/>
        </p:nvSpPr>
        <p:spPr>
          <a:xfrm>
            <a:off x="7407349" y="1862421"/>
            <a:ext cx="4565768" cy="923330"/>
          </a:xfrm>
          <a:prstGeom prst="rect">
            <a:avLst/>
          </a:prstGeom>
        </p:spPr>
        <p:txBody>
          <a:bodyPr wrap="square">
            <a:spAutoFit/>
          </a:bodyPr>
          <a:lstStyle/>
          <a:p>
            <a:r>
              <a:rPr lang="ja-JP" altLang="en-US" dirty="0"/>
              <a:t>山火事直後は、地表は黒っぽく、粗度長も低下するため、地表温度は高くなる。森林の回復に伴い、低下する。</a:t>
            </a:r>
          </a:p>
        </p:txBody>
      </p:sp>
      <p:sp>
        <p:nvSpPr>
          <p:cNvPr id="14" name="正方形/長方形 13"/>
          <p:cNvSpPr/>
          <p:nvPr/>
        </p:nvSpPr>
        <p:spPr>
          <a:xfrm>
            <a:off x="7407350" y="2898764"/>
            <a:ext cx="4565768" cy="1200329"/>
          </a:xfrm>
          <a:prstGeom prst="rect">
            <a:avLst/>
          </a:prstGeom>
        </p:spPr>
        <p:txBody>
          <a:bodyPr wrap="square">
            <a:spAutoFit/>
          </a:bodyPr>
          <a:lstStyle/>
          <a:p>
            <a:r>
              <a:rPr lang="ja-JP" altLang="en-US" dirty="0"/>
              <a:t>山火事直後の高い地表温度は上向き長波放射量を増すことで、広葉樹林の高いアルベドは上向き短波放射量を増やす事で、それぞれ純放射を下げる。</a:t>
            </a:r>
          </a:p>
        </p:txBody>
      </p:sp>
      <p:cxnSp>
        <p:nvCxnSpPr>
          <p:cNvPr id="20" name="直線コネクタ 19"/>
          <p:cNvCxnSpPr/>
          <p:nvPr/>
        </p:nvCxnSpPr>
        <p:spPr>
          <a:xfrm flipV="1">
            <a:off x="336864" y="2005444"/>
            <a:ext cx="6622725" cy="387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V="1">
            <a:off x="336864" y="2823653"/>
            <a:ext cx="6622725" cy="4108"/>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336864" y="5287925"/>
            <a:ext cx="6622725" cy="2070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336864" y="4463520"/>
            <a:ext cx="6622725" cy="1006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V="1">
            <a:off x="336864" y="3642097"/>
            <a:ext cx="6622725" cy="7088"/>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p:nvPr/>
        </p:nvCxnSpPr>
        <p:spPr>
          <a:xfrm flipH="1" flipV="1">
            <a:off x="6878135" y="5002213"/>
            <a:ext cx="564596" cy="6137"/>
          </a:xfrm>
          <a:prstGeom prst="straightConnector1">
            <a:avLst/>
          </a:prstGeom>
          <a:ln w="190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80" name="正方形/長方形 79"/>
          <p:cNvSpPr/>
          <p:nvPr/>
        </p:nvSpPr>
        <p:spPr>
          <a:xfrm>
            <a:off x="7407349" y="4130171"/>
            <a:ext cx="4565768" cy="646331"/>
          </a:xfrm>
          <a:prstGeom prst="rect">
            <a:avLst/>
          </a:prstGeom>
        </p:spPr>
        <p:txBody>
          <a:bodyPr wrap="square">
            <a:spAutoFit/>
          </a:bodyPr>
          <a:lstStyle/>
          <a:p>
            <a:r>
              <a:rPr lang="ja-JP" altLang="en-US" dirty="0"/>
              <a:t>広葉樹林の高い潜熱フラックスは、顕熱フラックスを低く保つ</a:t>
            </a:r>
          </a:p>
        </p:txBody>
      </p:sp>
      <p:cxnSp>
        <p:nvCxnSpPr>
          <p:cNvPr id="81" name="直線矢印コネクタ 80"/>
          <p:cNvCxnSpPr/>
          <p:nvPr/>
        </p:nvCxnSpPr>
        <p:spPr>
          <a:xfrm flipH="1" flipV="1">
            <a:off x="6839208" y="4212106"/>
            <a:ext cx="564596" cy="6137"/>
          </a:xfrm>
          <a:prstGeom prst="straightConnector1">
            <a:avLst/>
          </a:prstGeom>
          <a:ln w="190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p:nvPr/>
        </p:nvCxnSpPr>
        <p:spPr>
          <a:xfrm flipH="1" flipV="1">
            <a:off x="6867503" y="2202721"/>
            <a:ext cx="564596" cy="6137"/>
          </a:xfrm>
          <a:prstGeom prst="straightConnector1">
            <a:avLst/>
          </a:prstGeom>
          <a:ln w="190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p:nvPr/>
        </p:nvCxnSpPr>
        <p:spPr>
          <a:xfrm flipH="1" flipV="1">
            <a:off x="6867503" y="3185396"/>
            <a:ext cx="564596" cy="6137"/>
          </a:xfrm>
          <a:prstGeom prst="straightConnector1">
            <a:avLst/>
          </a:prstGeom>
          <a:ln w="190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576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366" y="794120"/>
            <a:ext cx="6595659" cy="2660280"/>
          </a:xfrm>
          <a:prstGeom prst="rect">
            <a:avLst/>
          </a:prstGeom>
        </p:spPr>
      </p:pic>
      <p:sp>
        <p:nvSpPr>
          <p:cNvPr id="18" name="正方形/長方形 17"/>
          <p:cNvSpPr/>
          <p:nvPr/>
        </p:nvSpPr>
        <p:spPr>
          <a:xfrm>
            <a:off x="6412550" y="1134533"/>
            <a:ext cx="5610117" cy="55033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Rectangle 37"/>
          <p:cNvSpPr>
            <a:spLocks noGrp="1" noChangeArrowheads="1"/>
          </p:cNvSpPr>
          <p:nvPr>
            <p:ph type="title"/>
          </p:nvPr>
        </p:nvSpPr>
        <p:spPr bwMode="auto">
          <a:xfrm>
            <a:off x="2732915" y="128141"/>
            <a:ext cx="7488832" cy="74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2800" dirty="0">
                <a:solidFill>
                  <a:srgbClr val="0070C0"/>
                </a:solidFill>
                <a:latin typeface="メイリオ" panose="020B0604030504040204" pitchFamily="50" charset="-128"/>
                <a:ea typeface="メイリオ" panose="020B0604030504040204" pitchFamily="50" charset="-128"/>
              </a:rPr>
              <a:t>山火事（</a:t>
            </a:r>
            <a:r>
              <a:rPr lang="en-US" altLang="ja-JP" sz="2800" dirty="0">
                <a:solidFill>
                  <a:srgbClr val="0070C0"/>
                </a:solidFill>
                <a:latin typeface="メイリオ" panose="020B0604030504040204" pitchFamily="50" charset="-128"/>
                <a:ea typeface="メイリオ" panose="020B0604030504040204" pitchFamily="50" charset="-128"/>
              </a:rPr>
              <a:t>Wild fire</a:t>
            </a:r>
            <a:r>
              <a:rPr lang="ja-JP" altLang="en-US" sz="2800" dirty="0">
                <a:solidFill>
                  <a:srgbClr val="0070C0"/>
                </a:solidFill>
                <a:latin typeface="メイリオ" panose="020B0604030504040204" pitchFamily="50" charset="-128"/>
                <a:ea typeface="メイリオ" panose="020B0604030504040204" pitchFamily="50" charset="-128"/>
              </a:rPr>
              <a:t>）</a:t>
            </a:r>
          </a:p>
        </p:txBody>
      </p:sp>
      <p:sp>
        <p:nvSpPr>
          <p:cNvPr id="5" name="テキスト ボックス 4"/>
          <p:cNvSpPr txBox="1"/>
          <p:nvPr/>
        </p:nvSpPr>
        <p:spPr>
          <a:xfrm>
            <a:off x="184367" y="2008873"/>
            <a:ext cx="1720634" cy="1323439"/>
          </a:xfrm>
          <a:prstGeom prst="rect">
            <a:avLst/>
          </a:prstGeom>
          <a:noFill/>
          <a:ln>
            <a:noFill/>
          </a:ln>
        </p:spPr>
        <p:txBody>
          <a:bodyPr wrap="square" rtlCol="0">
            <a:spAutoFit/>
          </a:bodyPr>
          <a:lstStyle/>
          <a:p>
            <a:r>
              <a:rPr kumimoji="1" lang="ja-JP" altLang="en-US" sz="1600" dirty="0">
                <a:latin typeface="+mn-ea"/>
              </a:rPr>
              <a:t>夜間赤外線の放出量を人工衛星で測定して推定した山火事頻度</a:t>
            </a:r>
            <a:r>
              <a:rPr kumimoji="1" lang="en-US" altLang="ja-JP" sz="1600" dirty="0">
                <a:latin typeface="+mn-ea"/>
              </a:rPr>
              <a:t> (ASTER2)</a:t>
            </a:r>
            <a:endParaRPr kumimoji="1" lang="ja-JP" altLang="en-US" sz="1600" dirty="0">
              <a:latin typeface="+mn-ea"/>
            </a:endParaRP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6463" y="2082800"/>
            <a:ext cx="5521566" cy="4523317"/>
          </a:xfrm>
          <a:prstGeom prst="rect">
            <a:avLst/>
          </a:prstGeom>
        </p:spPr>
      </p:pic>
      <p:sp>
        <p:nvSpPr>
          <p:cNvPr id="6" name="テキスト ボックス 5"/>
          <p:cNvSpPr txBox="1"/>
          <p:nvPr/>
        </p:nvSpPr>
        <p:spPr>
          <a:xfrm>
            <a:off x="455301" y="4141255"/>
            <a:ext cx="5750766" cy="1631216"/>
          </a:xfrm>
          <a:prstGeom prst="rect">
            <a:avLst/>
          </a:prstGeom>
          <a:solidFill>
            <a:schemeClr val="bg1"/>
          </a:solidFill>
          <a:ln w="12700">
            <a:solidFill>
              <a:schemeClr val="tx1"/>
            </a:solidFill>
          </a:ln>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特に半乾燥的なバイオームにおいて重要な撹乱スキーム。特にアフリカ大陸のサバナ帯では、</a:t>
            </a:r>
            <a:r>
              <a:rPr kumimoji="1" lang="en-US" altLang="ja-JP" sz="2000" dirty="0">
                <a:latin typeface="メイリオ" panose="020B0604030504040204" pitchFamily="50" charset="-128"/>
                <a:ea typeface="メイリオ" panose="020B0604030504040204" pitchFamily="50" charset="-128"/>
              </a:rPr>
              <a:t> </a:t>
            </a:r>
            <a:r>
              <a:rPr kumimoji="1" lang="ja-JP" altLang="en-US" sz="2000" dirty="0">
                <a:latin typeface="メイリオ" panose="020B0604030504040204" pitchFamily="50" charset="-128"/>
                <a:ea typeface="メイリオ" panose="020B0604030504040204" pitchFamily="50" charset="-128"/>
              </a:rPr>
              <a:t>多くの場所で</a:t>
            </a:r>
            <a:r>
              <a:rPr kumimoji="1" lang="en-US" altLang="ja-JP" sz="2000" dirty="0">
                <a:latin typeface="メイリオ" panose="020B0604030504040204" pitchFamily="50" charset="-128"/>
                <a:ea typeface="メイリオ" panose="020B0604030504040204" pitchFamily="50" charset="-128"/>
              </a:rPr>
              <a:t>Fire exclusion</a:t>
            </a:r>
            <a:r>
              <a:rPr kumimoji="1" lang="ja-JP" altLang="en-US" sz="2000" dirty="0">
                <a:latin typeface="メイリオ" panose="020B0604030504040204" pitchFamily="50" charset="-128"/>
                <a:ea typeface="メイリオ" panose="020B0604030504040204" pitchFamily="50" charset="-128"/>
              </a:rPr>
              <a:t>実験で森林が生じるため、その背負う現生態系を中心とする景観は山火事が維持していると考えられている</a:t>
            </a:r>
            <a:endParaRPr kumimoji="1" lang="en-US" altLang="ja-JP" sz="2000" dirty="0">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6629400" y="1195448"/>
            <a:ext cx="5232400" cy="1015663"/>
          </a:xfrm>
          <a:prstGeom prst="rect">
            <a:avLst/>
          </a:prstGeom>
          <a:solidFill>
            <a:schemeClr val="bg1"/>
          </a:solidFill>
          <a:ln>
            <a:noFill/>
          </a:ln>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亜寒帯林では、頻度は高くないが、植生の回復にかかる時間がとても長いので、やはり重要な撹乱スキーム。</a:t>
            </a:r>
            <a:endParaRPr kumimoji="1" lang="en-US" altLang="ja-JP" sz="2000" dirty="0">
              <a:latin typeface="メイリオ" panose="020B0604030504040204" pitchFamily="50" charset="-128"/>
              <a:ea typeface="メイリオ" panose="020B0604030504040204" pitchFamily="50" charset="-128"/>
            </a:endParaRPr>
          </a:p>
        </p:txBody>
      </p:sp>
      <p:cxnSp>
        <p:nvCxnSpPr>
          <p:cNvPr id="10" name="直線矢印コネクタ 9"/>
          <p:cNvCxnSpPr/>
          <p:nvPr/>
        </p:nvCxnSpPr>
        <p:spPr>
          <a:xfrm flipV="1">
            <a:off x="2191048" y="2802467"/>
            <a:ext cx="230419" cy="133878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V="1">
            <a:off x="2191047" y="2531533"/>
            <a:ext cx="1720636" cy="1609873"/>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2191046" y="2802317"/>
            <a:ext cx="3456383" cy="1318063"/>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flipV="1">
            <a:off x="1684867" y="1337733"/>
            <a:ext cx="4944534" cy="34713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H="1" flipV="1">
            <a:off x="5839408" y="1272959"/>
            <a:ext cx="789992" cy="411908"/>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699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2"/>
          <p:cNvSpPr>
            <a:spLocks noChangeArrowheads="1"/>
          </p:cNvSpPr>
          <p:nvPr/>
        </p:nvSpPr>
        <p:spPr bwMode="auto">
          <a:xfrm>
            <a:off x="658001" y="404567"/>
            <a:ext cx="10915902" cy="492443"/>
          </a:xfrm>
          <a:prstGeom prst="rect">
            <a:avLst/>
          </a:prstGeom>
          <a:noFill/>
          <a:ln w="38100">
            <a:noFill/>
            <a:miter lim="800000"/>
            <a:headEnd/>
            <a:tailEnd type="none" w="lg" len="lg"/>
          </a:ln>
        </p:spPr>
        <p:txBody>
          <a:bodyPr wrap="square">
            <a:spAutoFit/>
          </a:bodyPr>
          <a:lstStyle/>
          <a:p>
            <a:pPr algn="ctr"/>
            <a:r>
              <a:rPr lang="ja-JP" altLang="en-US" sz="2600" dirty="0">
                <a:solidFill>
                  <a:srgbClr val="0000FF"/>
                </a:solidFill>
                <a:latin typeface="メイリオ" panose="020B0604030504040204" pitchFamily="50" charset="-128"/>
                <a:ea typeface="メイリオ" panose="020B0604030504040204" pitchFamily="50" charset="-128"/>
              </a:rPr>
              <a:t>アフリカ大陸では、山火事がサバナ帯を維持している主張されている</a:t>
            </a:r>
          </a:p>
        </p:txBody>
      </p:sp>
      <p:grpSp>
        <p:nvGrpSpPr>
          <p:cNvPr id="2" name="グループ化 32"/>
          <p:cNvGrpSpPr>
            <a:grpSpLocks/>
          </p:cNvGrpSpPr>
          <p:nvPr/>
        </p:nvGrpSpPr>
        <p:grpSpPr bwMode="auto">
          <a:xfrm>
            <a:off x="6284909" y="1425112"/>
            <a:ext cx="5072062" cy="1214437"/>
            <a:chOff x="3929058" y="2071678"/>
            <a:chExt cx="5072098" cy="1214446"/>
          </a:xfrm>
        </p:grpSpPr>
        <p:sp>
          <p:nvSpPr>
            <p:cNvPr id="15395" name="正方形/長方形 29"/>
            <p:cNvSpPr>
              <a:spLocks noChangeArrowheads="1"/>
            </p:cNvSpPr>
            <p:nvPr/>
          </p:nvSpPr>
          <p:spPr bwMode="auto">
            <a:xfrm>
              <a:off x="3929058" y="2071678"/>
              <a:ext cx="5072098" cy="1214446"/>
            </a:xfrm>
            <a:prstGeom prst="rect">
              <a:avLst/>
            </a:prstGeom>
            <a:solidFill>
              <a:srgbClr val="FFFFFF"/>
            </a:solidFill>
            <a:ln w="12700" algn="ctr">
              <a:solidFill>
                <a:schemeClr val="tx1"/>
              </a:solidFill>
              <a:round/>
              <a:headEnd/>
              <a:tailEnd type="stealth" w="lg" len="lg"/>
            </a:ln>
          </p:spPr>
          <p:txBody>
            <a:bodyPr wrap="none"/>
            <a:lstStyle/>
            <a:p>
              <a:endParaRPr lang="ja-JP" altLang="en-US">
                <a:latin typeface="+mn-ea"/>
              </a:endParaRPr>
            </a:p>
          </p:txBody>
        </p:sp>
        <p:pic>
          <p:nvPicPr>
            <p:cNvPr id="15396" name="Picture 39" descr="1"/>
            <p:cNvPicPr>
              <a:picLocks noChangeAspect="1" noChangeArrowheads="1"/>
            </p:cNvPicPr>
            <p:nvPr/>
          </p:nvPicPr>
          <p:blipFill>
            <a:blip r:embed="rId3" cstate="print"/>
            <a:srcRect/>
            <a:stretch>
              <a:fillRect/>
            </a:stretch>
          </p:blipFill>
          <p:spPr bwMode="auto">
            <a:xfrm>
              <a:off x="7429520" y="2143116"/>
              <a:ext cx="1474777" cy="1106719"/>
            </a:xfrm>
            <a:prstGeom prst="rect">
              <a:avLst/>
            </a:prstGeom>
            <a:noFill/>
            <a:ln w="9525">
              <a:noFill/>
              <a:miter lim="800000"/>
              <a:headEnd/>
              <a:tailEnd/>
            </a:ln>
          </p:spPr>
        </p:pic>
        <p:sp>
          <p:nvSpPr>
            <p:cNvPr id="15397" name="Rectangle 23"/>
            <p:cNvSpPr>
              <a:spLocks noChangeArrowheads="1"/>
            </p:cNvSpPr>
            <p:nvPr/>
          </p:nvSpPr>
          <p:spPr bwMode="auto">
            <a:xfrm>
              <a:off x="4000496" y="2268677"/>
              <a:ext cx="3429024" cy="831003"/>
            </a:xfrm>
            <a:prstGeom prst="rect">
              <a:avLst/>
            </a:prstGeom>
            <a:noFill/>
            <a:ln w="38100">
              <a:noFill/>
              <a:miter lim="800000"/>
              <a:headEnd/>
              <a:tailEnd type="none" w="lg" len="lg"/>
            </a:ln>
          </p:spPr>
          <p:txBody>
            <a:bodyPr>
              <a:spAutoFit/>
            </a:bodyPr>
            <a:lstStyle/>
            <a:p>
              <a:pPr>
                <a:spcBef>
                  <a:spcPct val="0"/>
                </a:spcBef>
                <a:spcAft>
                  <a:spcPts val="900"/>
                </a:spcAft>
                <a:buNone/>
              </a:pPr>
              <a:r>
                <a:rPr lang="ja-JP" altLang="en-US" sz="2400" dirty="0">
                  <a:latin typeface="メイリオ" panose="020B0604030504040204" pitchFamily="50" charset="-128"/>
                  <a:ea typeface="メイリオ" panose="020B0604030504040204" pitchFamily="50" charset="-128"/>
                </a:rPr>
                <a:t>疎林は厚い草本層を生じさせる</a:t>
              </a:r>
            </a:p>
          </p:txBody>
        </p:sp>
      </p:grpSp>
      <p:sp>
        <p:nvSpPr>
          <p:cNvPr id="15365" name="正方形/長方形 38"/>
          <p:cNvSpPr>
            <a:spLocks noChangeArrowheads="1"/>
          </p:cNvSpPr>
          <p:nvPr/>
        </p:nvSpPr>
        <p:spPr bwMode="auto">
          <a:xfrm>
            <a:off x="2421467" y="4450589"/>
            <a:ext cx="8935505" cy="2000820"/>
          </a:xfrm>
          <a:prstGeom prst="rect">
            <a:avLst/>
          </a:prstGeom>
          <a:solidFill>
            <a:srgbClr val="FFFFFF"/>
          </a:solidFill>
          <a:ln w="12700" algn="ctr">
            <a:solidFill>
              <a:schemeClr val="tx1"/>
            </a:solidFill>
            <a:round/>
            <a:headEnd/>
            <a:tailEnd type="stealth" w="lg" len="lg"/>
          </a:ln>
        </p:spPr>
        <p:txBody>
          <a:bodyPr wrap="none"/>
          <a:lstStyle/>
          <a:p>
            <a:endParaRPr lang="ja-JP" altLang="en-US">
              <a:latin typeface="+mn-ea"/>
            </a:endParaRPr>
          </a:p>
        </p:txBody>
      </p:sp>
      <p:pic>
        <p:nvPicPr>
          <p:cNvPr id="15366" name="Picture 27" descr="D:\Hisashi\Desktop\木の火災時死亡率.PNG"/>
          <p:cNvPicPr>
            <a:picLocks noChangeAspect="1" noChangeArrowheads="1"/>
          </p:cNvPicPr>
          <p:nvPr/>
        </p:nvPicPr>
        <p:blipFill>
          <a:blip r:embed="rId4" cstate="print"/>
          <a:srcRect/>
          <a:stretch>
            <a:fillRect/>
          </a:stretch>
        </p:blipFill>
        <p:spPr bwMode="auto">
          <a:xfrm>
            <a:off x="6349501" y="4593465"/>
            <a:ext cx="4929187" cy="1762125"/>
          </a:xfrm>
          <a:prstGeom prst="rect">
            <a:avLst/>
          </a:prstGeom>
          <a:noFill/>
          <a:ln w="9525">
            <a:noFill/>
            <a:miter lim="800000"/>
            <a:headEnd/>
            <a:tailEnd/>
          </a:ln>
        </p:spPr>
      </p:pic>
      <p:sp>
        <p:nvSpPr>
          <p:cNvPr id="15370" name="Rectangle 23"/>
          <p:cNvSpPr>
            <a:spLocks noChangeArrowheads="1"/>
          </p:cNvSpPr>
          <p:nvPr/>
        </p:nvSpPr>
        <p:spPr bwMode="auto">
          <a:xfrm>
            <a:off x="6713534" y="5393565"/>
            <a:ext cx="571500" cy="430887"/>
          </a:xfrm>
          <a:prstGeom prst="rect">
            <a:avLst/>
          </a:prstGeom>
          <a:noFill/>
          <a:ln w="38100">
            <a:noFill/>
            <a:miter lim="800000"/>
            <a:headEnd/>
            <a:tailEnd type="none" w="lg" len="lg"/>
          </a:ln>
        </p:spPr>
        <p:txBody>
          <a:bodyPr>
            <a:spAutoFit/>
          </a:bodyPr>
          <a:lstStyle/>
          <a:p>
            <a:r>
              <a:rPr lang="en-US" altLang="ja-JP" sz="1100">
                <a:solidFill>
                  <a:srgbClr val="0070C0"/>
                </a:solidFill>
                <a:latin typeface="+mn-ea"/>
              </a:rPr>
              <a:t>Tree type a</a:t>
            </a:r>
            <a:endParaRPr lang="ja-JP" altLang="en-US" sz="1100">
              <a:solidFill>
                <a:srgbClr val="0070C0"/>
              </a:solidFill>
              <a:latin typeface="+mn-ea"/>
            </a:endParaRPr>
          </a:p>
        </p:txBody>
      </p:sp>
      <p:cxnSp>
        <p:nvCxnSpPr>
          <p:cNvPr id="15371" name="直線矢印コネクタ 51"/>
          <p:cNvCxnSpPr>
            <a:cxnSpLocks noChangeShapeType="1"/>
          </p:cNvCxnSpPr>
          <p:nvPr/>
        </p:nvCxnSpPr>
        <p:spPr bwMode="auto">
          <a:xfrm rot="5400000">
            <a:off x="5819772" y="5638040"/>
            <a:ext cx="785813" cy="1587"/>
          </a:xfrm>
          <a:prstGeom prst="straightConnector1">
            <a:avLst/>
          </a:prstGeom>
          <a:noFill/>
          <a:ln w="38100" algn="ctr">
            <a:solidFill>
              <a:srgbClr val="0070C0"/>
            </a:solidFill>
            <a:round/>
            <a:headEnd/>
            <a:tailEnd type="arrow" w="med" len="med"/>
          </a:ln>
        </p:spPr>
      </p:cxnSp>
      <p:cxnSp>
        <p:nvCxnSpPr>
          <p:cNvPr id="15372" name="直線矢印コネクタ 52"/>
          <p:cNvCxnSpPr>
            <a:cxnSpLocks noChangeShapeType="1"/>
          </p:cNvCxnSpPr>
          <p:nvPr/>
        </p:nvCxnSpPr>
        <p:spPr bwMode="auto">
          <a:xfrm>
            <a:off x="9571034" y="4664901"/>
            <a:ext cx="785812" cy="1588"/>
          </a:xfrm>
          <a:prstGeom prst="straightConnector1">
            <a:avLst/>
          </a:prstGeom>
          <a:noFill/>
          <a:ln w="38100" algn="ctr">
            <a:solidFill>
              <a:srgbClr val="0070C0"/>
            </a:solidFill>
            <a:round/>
            <a:headEnd/>
            <a:tailEnd type="arrow" w="med" len="med"/>
          </a:ln>
        </p:spPr>
      </p:cxnSp>
      <p:sp>
        <p:nvSpPr>
          <p:cNvPr id="15373" name="Rectangle 23"/>
          <p:cNvSpPr>
            <a:spLocks noChangeArrowheads="1"/>
          </p:cNvSpPr>
          <p:nvPr/>
        </p:nvSpPr>
        <p:spPr bwMode="auto">
          <a:xfrm>
            <a:off x="2564077" y="4689697"/>
            <a:ext cx="3371755" cy="1569660"/>
          </a:xfrm>
          <a:prstGeom prst="rect">
            <a:avLst/>
          </a:prstGeom>
          <a:noFill/>
          <a:ln w="38100">
            <a:noFill/>
            <a:miter lim="800000"/>
            <a:headEnd/>
            <a:tailEnd type="none" w="lg" len="lg"/>
          </a:ln>
        </p:spPr>
        <p:txBody>
          <a:bodyPr wrap="square">
            <a:spAutoFit/>
          </a:bodyPr>
          <a:lstStyle/>
          <a:p>
            <a:pPr>
              <a:spcBef>
                <a:spcPct val="0"/>
              </a:spcBef>
              <a:spcAft>
                <a:spcPts val="900"/>
              </a:spcAft>
              <a:buNone/>
            </a:pPr>
            <a:r>
              <a:rPr lang="ja-JP" altLang="en-US" sz="2400" dirty="0">
                <a:latin typeface="メイリオ" panose="020B0604030504040204" pitchFamily="50" charset="-128"/>
                <a:ea typeface="メイリオ" panose="020B0604030504040204" pitchFamily="50" charset="-128"/>
              </a:rPr>
              <a:t>林野火災は主に草本層で生じるため、林野火災に伴う死亡率は低木ほど高い</a:t>
            </a:r>
          </a:p>
        </p:txBody>
      </p:sp>
      <p:sp>
        <p:nvSpPr>
          <p:cNvPr id="15383" name="正方形/長方形 31"/>
          <p:cNvSpPr>
            <a:spLocks noChangeArrowheads="1"/>
          </p:cNvSpPr>
          <p:nvPr/>
        </p:nvSpPr>
        <p:spPr bwMode="auto">
          <a:xfrm>
            <a:off x="4809062" y="2925300"/>
            <a:ext cx="5731934" cy="1239538"/>
          </a:xfrm>
          <a:prstGeom prst="rect">
            <a:avLst/>
          </a:prstGeom>
          <a:solidFill>
            <a:srgbClr val="FFFFFF"/>
          </a:solidFill>
          <a:ln w="12700" algn="ctr">
            <a:solidFill>
              <a:schemeClr val="tx1"/>
            </a:solidFill>
            <a:round/>
            <a:headEnd/>
            <a:tailEnd type="stealth" w="lg" len="lg"/>
          </a:ln>
        </p:spPr>
        <p:txBody>
          <a:bodyPr wrap="none"/>
          <a:lstStyle/>
          <a:p>
            <a:endParaRPr lang="ja-JP" altLang="en-US">
              <a:latin typeface="+mn-ea"/>
            </a:endParaRPr>
          </a:p>
        </p:txBody>
      </p:sp>
      <p:sp>
        <p:nvSpPr>
          <p:cNvPr id="15384" name="正方形/長方形 30"/>
          <p:cNvSpPr>
            <a:spLocks noChangeArrowheads="1"/>
          </p:cNvSpPr>
          <p:nvPr/>
        </p:nvSpPr>
        <p:spPr bwMode="auto">
          <a:xfrm>
            <a:off x="287868" y="1182760"/>
            <a:ext cx="4727522" cy="2982079"/>
          </a:xfrm>
          <a:prstGeom prst="rect">
            <a:avLst/>
          </a:prstGeom>
          <a:solidFill>
            <a:srgbClr val="FFFFFF"/>
          </a:solidFill>
          <a:ln w="12700" algn="ctr">
            <a:solidFill>
              <a:schemeClr val="tx1"/>
            </a:solidFill>
            <a:round/>
            <a:headEnd/>
            <a:tailEnd type="stealth" w="lg" len="lg"/>
          </a:ln>
        </p:spPr>
        <p:txBody>
          <a:bodyPr wrap="none"/>
          <a:lstStyle/>
          <a:p>
            <a:endParaRPr lang="ja-JP" altLang="en-US">
              <a:latin typeface="+mn-ea"/>
            </a:endParaRPr>
          </a:p>
        </p:txBody>
      </p:sp>
      <p:sp>
        <p:nvSpPr>
          <p:cNvPr id="15385" name="Rectangle 23"/>
          <p:cNvSpPr>
            <a:spLocks noChangeArrowheads="1"/>
          </p:cNvSpPr>
          <p:nvPr/>
        </p:nvSpPr>
        <p:spPr bwMode="auto">
          <a:xfrm>
            <a:off x="5331304" y="3150486"/>
            <a:ext cx="4802124" cy="830997"/>
          </a:xfrm>
          <a:prstGeom prst="rect">
            <a:avLst/>
          </a:prstGeom>
          <a:noFill/>
          <a:ln w="38100">
            <a:noFill/>
            <a:miter lim="800000"/>
            <a:headEnd/>
            <a:tailEnd type="none" w="lg" len="lg"/>
          </a:ln>
        </p:spPr>
        <p:txBody>
          <a:bodyPr wrap="square">
            <a:spAutoFit/>
          </a:bodyPr>
          <a:lstStyle/>
          <a:p>
            <a:pPr>
              <a:spcBef>
                <a:spcPct val="0"/>
              </a:spcBef>
              <a:spcAft>
                <a:spcPts val="900"/>
              </a:spcAft>
              <a:buNone/>
            </a:pPr>
            <a:r>
              <a:rPr lang="ja-JP" altLang="en-US" sz="2400" dirty="0">
                <a:latin typeface="メイリオ" panose="020B0604030504040204" pitchFamily="50" charset="-128"/>
                <a:ea typeface="メイリオ" panose="020B0604030504040204" pitchFamily="50" charset="-128"/>
              </a:rPr>
              <a:t>乾期には、この厚い草本層が林野火災を拡大させる</a:t>
            </a:r>
          </a:p>
        </p:txBody>
      </p:sp>
      <p:pic>
        <p:nvPicPr>
          <p:cNvPr id="15393" name="Picture 31" descr="http://people.virginia.edu/~btm5g/africa_veg.jpg"/>
          <p:cNvPicPr>
            <a:picLocks noChangeAspect="1" noChangeArrowheads="1"/>
          </p:cNvPicPr>
          <p:nvPr/>
        </p:nvPicPr>
        <p:blipFill>
          <a:blip r:embed="rId5" cstate="print"/>
          <a:srcRect/>
          <a:stretch>
            <a:fillRect/>
          </a:stretch>
        </p:blipFill>
        <p:spPr bwMode="auto">
          <a:xfrm>
            <a:off x="429095" y="1696308"/>
            <a:ext cx="2126871" cy="2379485"/>
          </a:xfrm>
          <a:prstGeom prst="rect">
            <a:avLst/>
          </a:prstGeom>
          <a:noFill/>
          <a:ln w="9525">
            <a:noFill/>
            <a:miter lim="800000"/>
            <a:headEnd/>
            <a:tailEnd/>
          </a:ln>
        </p:spPr>
      </p:pic>
      <p:sp>
        <p:nvSpPr>
          <p:cNvPr id="15394" name="Rectangle 23"/>
          <p:cNvSpPr>
            <a:spLocks noChangeArrowheads="1"/>
          </p:cNvSpPr>
          <p:nvPr/>
        </p:nvSpPr>
        <p:spPr bwMode="auto">
          <a:xfrm>
            <a:off x="658001" y="1256669"/>
            <a:ext cx="1584176" cy="461665"/>
          </a:xfrm>
          <a:prstGeom prst="rect">
            <a:avLst/>
          </a:prstGeom>
          <a:noFill/>
          <a:ln w="38100">
            <a:noFill/>
            <a:miter lim="800000"/>
            <a:headEnd/>
            <a:tailEnd type="none" w="lg" len="lg"/>
          </a:ln>
        </p:spPr>
        <p:txBody>
          <a:bodyPr>
            <a:spAutoFit/>
          </a:bodyPr>
          <a:lstStyle/>
          <a:p>
            <a:pPr algn="ctr"/>
            <a:r>
              <a:rPr lang="ja-JP" altLang="en-US" sz="2400" dirty="0">
                <a:latin typeface="+mn-ea"/>
              </a:rPr>
              <a:t>植生</a:t>
            </a:r>
          </a:p>
        </p:txBody>
      </p:sp>
      <p:pic>
        <p:nvPicPr>
          <p:cNvPr id="15390" name="Picture 29" descr="D:\Hisashi\Desktop\t_fire_intensity_africa.png"/>
          <p:cNvPicPr>
            <a:picLocks noChangeAspect="1" noChangeArrowheads="1"/>
          </p:cNvPicPr>
          <p:nvPr/>
        </p:nvPicPr>
        <p:blipFill>
          <a:blip r:embed="rId6" cstate="print"/>
          <a:srcRect/>
          <a:stretch>
            <a:fillRect/>
          </a:stretch>
        </p:blipFill>
        <p:spPr bwMode="auto">
          <a:xfrm>
            <a:off x="2725307" y="1752600"/>
            <a:ext cx="2197492" cy="2323193"/>
          </a:xfrm>
          <a:prstGeom prst="rect">
            <a:avLst/>
          </a:prstGeom>
          <a:noFill/>
          <a:ln w="9525">
            <a:noFill/>
            <a:miter lim="800000"/>
            <a:headEnd/>
            <a:tailEnd/>
          </a:ln>
        </p:spPr>
      </p:pic>
      <p:sp>
        <p:nvSpPr>
          <p:cNvPr id="15388" name="正方形/長方形 34"/>
          <p:cNvSpPr>
            <a:spLocks noChangeArrowheads="1"/>
          </p:cNvSpPr>
          <p:nvPr/>
        </p:nvSpPr>
        <p:spPr bwMode="auto">
          <a:xfrm>
            <a:off x="4979351" y="2931646"/>
            <a:ext cx="71438" cy="1233192"/>
          </a:xfrm>
          <a:prstGeom prst="rect">
            <a:avLst/>
          </a:prstGeom>
          <a:solidFill>
            <a:srgbClr val="FFFFFF"/>
          </a:solidFill>
          <a:ln w="38100" algn="ctr">
            <a:noFill/>
            <a:round/>
            <a:headEnd/>
            <a:tailEnd type="stealth" w="lg" len="lg"/>
          </a:ln>
        </p:spPr>
        <p:txBody>
          <a:bodyPr wrap="none"/>
          <a:lstStyle/>
          <a:p>
            <a:endParaRPr lang="ja-JP" altLang="en-US">
              <a:latin typeface="+mn-ea"/>
            </a:endParaRPr>
          </a:p>
        </p:txBody>
      </p:sp>
      <p:sp>
        <p:nvSpPr>
          <p:cNvPr id="15375" name="下矢印 36"/>
          <p:cNvSpPr>
            <a:spLocks noChangeArrowheads="1"/>
          </p:cNvSpPr>
          <p:nvPr/>
        </p:nvSpPr>
        <p:spPr bwMode="auto">
          <a:xfrm>
            <a:off x="8285160" y="2639549"/>
            <a:ext cx="357187" cy="285750"/>
          </a:xfrm>
          <a:prstGeom prst="downArrow">
            <a:avLst>
              <a:gd name="adj1" fmla="val 50000"/>
              <a:gd name="adj2" fmla="val 50000"/>
            </a:avLst>
          </a:prstGeom>
          <a:solidFill>
            <a:srgbClr val="FF0000"/>
          </a:solidFill>
          <a:ln w="38100" algn="ctr">
            <a:noFill/>
            <a:round/>
            <a:headEnd/>
            <a:tailEnd type="stealth" w="lg" len="lg"/>
          </a:ln>
        </p:spPr>
        <p:txBody>
          <a:bodyPr wrap="none"/>
          <a:lstStyle/>
          <a:p>
            <a:endParaRPr lang="ja-JP" altLang="en-US">
              <a:latin typeface="+mn-ea"/>
            </a:endParaRPr>
          </a:p>
        </p:txBody>
      </p:sp>
      <p:sp>
        <p:nvSpPr>
          <p:cNvPr id="15376" name="下矢印 37"/>
          <p:cNvSpPr>
            <a:spLocks noChangeArrowheads="1"/>
          </p:cNvSpPr>
          <p:nvPr/>
        </p:nvSpPr>
        <p:spPr bwMode="auto">
          <a:xfrm>
            <a:off x="8285160" y="4164839"/>
            <a:ext cx="357187" cy="285750"/>
          </a:xfrm>
          <a:prstGeom prst="downArrow">
            <a:avLst>
              <a:gd name="adj1" fmla="val 50000"/>
              <a:gd name="adj2" fmla="val 50000"/>
            </a:avLst>
          </a:prstGeom>
          <a:solidFill>
            <a:srgbClr val="FF0000"/>
          </a:solidFill>
          <a:ln w="38100" algn="ctr">
            <a:noFill/>
            <a:round/>
            <a:headEnd/>
            <a:tailEnd type="stealth" w="lg" len="lg"/>
          </a:ln>
        </p:spPr>
        <p:txBody>
          <a:bodyPr wrap="none"/>
          <a:lstStyle/>
          <a:p>
            <a:endParaRPr lang="ja-JP" altLang="en-US">
              <a:latin typeface="+mn-ea"/>
            </a:endParaRPr>
          </a:p>
        </p:txBody>
      </p:sp>
      <p:sp>
        <p:nvSpPr>
          <p:cNvPr id="15377" name="下矢印 38"/>
          <p:cNvSpPr>
            <a:spLocks noChangeArrowheads="1"/>
          </p:cNvSpPr>
          <p:nvPr/>
        </p:nvSpPr>
        <p:spPr bwMode="auto">
          <a:xfrm flipV="1">
            <a:off x="10856910" y="2710986"/>
            <a:ext cx="357187" cy="1715790"/>
          </a:xfrm>
          <a:prstGeom prst="downArrow">
            <a:avLst>
              <a:gd name="adj1" fmla="val 50000"/>
              <a:gd name="adj2" fmla="val 50000"/>
            </a:avLst>
          </a:prstGeom>
          <a:solidFill>
            <a:srgbClr val="FF0000"/>
          </a:solidFill>
          <a:ln w="38100" algn="ctr">
            <a:noFill/>
            <a:round/>
            <a:headEnd/>
            <a:tailEnd type="stealth" w="lg" len="lg"/>
          </a:ln>
        </p:spPr>
        <p:txBody>
          <a:bodyPr wrap="none"/>
          <a:lstStyle/>
          <a:p>
            <a:endParaRPr lang="ja-JP" altLang="en-US">
              <a:latin typeface="+mn-ea"/>
            </a:endParaRPr>
          </a:p>
        </p:txBody>
      </p:sp>
      <p:sp>
        <p:nvSpPr>
          <p:cNvPr id="15379" name="Rectangle 23"/>
          <p:cNvSpPr>
            <a:spLocks noChangeArrowheads="1"/>
          </p:cNvSpPr>
          <p:nvPr/>
        </p:nvSpPr>
        <p:spPr bwMode="auto">
          <a:xfrm>
            <a:off x="7573959" y="5393565"/>
            <a:ext cx="571500" cy="430887"/>
          </a:xfrm>
          <a:prstGeom prst="rect">
            <a:avLst/>
          </a:prstGeom>
          <a:noFill/>
          <a:ln w="38100">
            <a:noFill/>
            <a:miter lim="800000"/>
            <a:headEnd/>
            <a:tailEnd type="none" w="lg" len="lg"/>
          </a:ln>
        </p:spPr>
        <p:txBody>
          <a:bodyPr>
            <a:spAutoFit/>
          </a:bodyPr>
          <a:lstStyle/>
          <a:p>
            <a:r>
              <a:rPr lang="en-US" altLang="ja-JP" sz="1100">
                <a:solidFill>
                  <a:srgbClr val="0070C0"/>
                </a:solidFill>
                <a:latin typeface="+mn-ea"/>
              </a:rPr>
              <a:t>Tree type b</a:t>
            </a:r>
            <a:endParaRPr lang="ja-JP" altLang="en-US" sz="1100">
              <a:solidFill>
                <a:srgbClr val="0070C0"/>
              </a:solidFill>
              <a:latin typeface="+mn-ea"/>
            </a:endParaRPr>
          </a:p>
        </p:txBody>
      </p:sp>
      <p:sp>
        <p:nvSpPr>
          <p:cNvPr id="15380" name="Rectangle 23"/>
          <p:cNvSpPr>
            <a:spLocks noChangeArrowheads="1"/>
          </p:cNvSpPr>
          <p:nvPr/>
        </p:nvSpPr>
        <p:spPr bwMode="auto">
          <a:xfrm>
            <a:off x="8513759" y="5393565"/>
            <a:ext cx="571500" cy="430887"/>
          </a:xfrm>
          <a:prstGeom prst="rect">
            <a:avLst/>
          </a:prstGeom>
          <a:noFill/>
          <a:ln w="38100">
            <a:noFill/>
            <a:miter lim="800000"/>
            <a:headEnd/>
            <a:tailEnd type="none" w="lg" len="lg"/>
          </a:ln>
        </p:spPr>
        <p:txBody>
          <a:bodyPr>
            <a:spAutoFit/>
          </a:bodyPr>
          <a:lstStyle/>
          <a:p>
            <a:r>
              <a:rPr lang="en-US" altLang="ja-JP" sz="1100">
                <a:solidFill>
                  <a:srgbClr val="0070C0"/>
                </a:solidFill>
                <a:latin typeface="+mn-ea"/>
              </a:rPr>
              <a:t>Tree type c</a:t>
            </a:r>
            <a:endParaRPr lang="ja-JP" altLang="en-US" sz="1100">
              <a:solidFill>
                <a:srgbClr val="0070C0"/>
              </a:solidFill>
              <a:latin typeface="+mn-ea"/>
            </a:endParaRPr>
          </a:p>
        </p:txBody>
      </p:sp>
      <p:sp>
        <p:nvSpPr>
          <p:cNvPr id="15381" name="Rectangle 23"/>
          <p:cNvSpPr>
            <a:spLocks noChangeArrowheads="1"/>
          </p:cNvSpPr>
          <p:nvPr/>
        </p:nvSpPr>
        <p:spPr bwMode="auto">
          <a:xfrm>
            <a:off x="9445621" y="5393565"/>
            <a:ext cx="571500" cy="430887"/>
          </a:xfrm>
          <a:prstGeom prst="rect">
            <a:avLst/>
          </a:prstGeom>
          <a:noFill/>
          <a:ln w="38100">
            <a:noFill/>
            <a:miter lim="800000"/>
            <a:headEnd/>
            <a:tailEnd type="none" w="lg" len="lg"/>
          </a:ln>
        </p:spPr>
        <p:txBody>
          <a:bodyPr>
            <a:spAutoFit/>
          </a:bodyPr>
          <a:lstStyle/>
          <a:p>
            <a:r>
              <a:rPr lang="en-US" altLang="ja-JP" sz="1100">
                <a:solidFill>
                  <a:srgbClr val="0070C0"/>
                </a:solidFill>
                <a:latin typeface="+mn-ea"/>
              </a:rPr>
              <a:t>Tree type d</a:t>
            </a:r>
            <a:endParaRPr lang="ja-JP" altLang="en-US" sz="1100">
              <a:solidFill>
                <a:srgbClr val="0070C0"/>
              </a:solidFill>
              <a:latin typeface="+mn-ea"/>
            </a:endParaRPr>
          </a:p>
        </p:txBody>
      </p:sp>
      <p:sp>
        <p:nvSpPr>
          <p:cNvPr id="15382" name="Rectangle 23"/>
          <p:cNvSpPr>
            <a:spLocks noChangeArrowheads="1"/>
          </p:cNvSpPr>
          <p:nvPr/>
        </p:nvSpPr>
        <p:spPr bwMode="auto">
          <a:xfrm>
            <a:off x="10313984" y="5393565"/>
            <a:ext cx="571500" cy="430887"/>
          </a:xfrm>
          <a:prstGeom prst="rect">
            <a:avLst/>
          </a:prstGeom>
          <a:noFill/>
          <a:ln w="38100">
            <a:noFill/>
            <a:miter lim="800000"/>
            <a:headEnd/>
            <a:tailEnd type="none" w="lg" len="lg"/>
          </a:ln>
        </p:spPr>
        <p:txBody>
          <a:bodyPr>
            <a:spAutoFit/>
          </a:bodyPr>
          <a:lstStyle/>
          <a:p>
            <a:r>
              <a:rPr lang="en-US" altLang="ja-JP" sz="1100">
                <a:solidFill>
                  <a:srgbClr val="0070C0"/>
                </a:solidFill>
                <a:latin typeface="+mn-ea"/>
              </a:rPr>
              <a:t>Tree type e</a:t>
            </a:r>
            <a:endParaRPr lang="ja-JP" altLang="en-US" sz="1100">
              <a:solidFill>
                <a:srgbClr val="0070C0"/>
              </a:solidFill>
              <a:latin typeface="+mn-ea"/>
            </a:endParaRPr>
          </a:p>
        </p:txBody>
      </p:sp>
      <p:sp>
        <p:nvSpPr>
          <p:cNvPr id="3" name="正方形/長方形 2"/>
          <p:cNvSpPr/>
          <p:nvPr/>
        </p:nvSpPr>
        <p:spPr>
          <a:xfrm>
            <a:off x="6530028" y="6235965"/>
            <a:ext cx="4572000" cy="215444"/>
          </a:xfrm>
          <a:prstGeom prst="rect">
            <a:avLst/>
          </a:prstGeom>
        </p:spPr>
        <p:txBody>
          <a:bodyPr>
            <a:spAutoFit/>
          </a:bodyPr>
          <a:lstStyle/>
          <a:p>
            <a:pPr algn="r"/>
            <a:r>
              <a:rPr lang="ja-JP" altLang="en-US" sz="800" dirty="0">
                <a:latin typeface="+mn-ea"/>
              </a:rPr>
              <a:t>Hoffmann &amp; Solbrig (2003) For. Ecol. Manage</a:t>
            </a:r>
            <a:r>
              <a:rPr lang="ja-JP" altLang="en-US" sz="800" dirty="0" err="1">
                <a:latin typeface="+mn-ea"/>
              </a:rPr>
              <a:t>.,</a:t>
            </a:r>
            <a:r>
              <a:rPr lang="ja-JP" altLang="en-US" sz="800" dirty="0">
                <a:latin typeface="+mn-ea"/>
              </a:rPr>
              <a:t> 180</a:t>
            </a:r>
          </a:p>
        </p:txBody>
      </p:sp>
      <p:sp>
        <p:nvSpPr>
          <p:cNvPr id="37" name="Rectangle 23"/>
          <p:cNvSpPr>
            <a:spLocks noChangeArrowheads="1"/>
          </p:cNvSpPr>
          <p:nvPr/>
        </p:nvSpPr>
        <p:spPr bwMode="auto">
          <a:xfrm>
            <a:off x="2846289" y="1218657"/>
            <a:ext cx="1893053" cy="461665"/>
          </a:xfrm>
          <a:prstGeom prst="rect">
            <a:avLst/>
          </a:prstGeom>
          <a:noFill/>
          <a:ln w="38100">
            <a:noFill/>
            <a:miter lim="800000"/>
            <a:headEnd/>
            <a:tailEnd type="none" w="lg" len="lg"/>
          </a:ln>
        </p:spPr>
        <p:txBody>
          <a:bodyPr wrap="square">
            <a:spAutoFit/>
          </a:bodyPr>
          <a:lstStyle/>
          <a:p>
            <a:pPr algn="ctr"/>
            <a:r>
              <a:rPr lang="ja-JP" altLang="en-US" sz="2400" dirty="0">
                <a:latin typeface="+mn-ea"/>
              </a:rPr>
              <a:t>山火事頻度</a:t>
            </a:r>
          </a:p>
        </p:txBody>
      </p:sp>
      <p:sp>
        <p:nvSpPr>
          <p:cNvPr id="4" name="Rectangle 23">
            <a:extLst>
              <a:ext uri="{FF2B5EF4-FFF2-40B4-BE49-F238E27FC236}">
                <a16:creationId xmlns:a16="http://schemas.microsoft.com/office/drawing/2014/main" id="{FE0D257A-9F3F-9516-400E-90EFC0BBBB5B}"/>
              </a:ext>
            </a:extLst>
          </p:cNvPr>
          <p:cNvSpPr>
            <a:spLocks noChangeArrowheads="1"/>
          </p:cNvSpPr>
          <p:nvPr/>
        </p:nvSpPr>
        <p:spPr bwMode="auto">
          <a:xfrm>
            <a:off x="7467596" y="4557889"/>
            <a:ext cx="2090738" cy="307975"/>
          </a:xfrm>
          <a:prstGeom prst="rect">
            <a:avLst/>
          </a:prstGeom>
          <a:solidFill>
            <a:srgbClr val="FFFFFF"/>
          </a:solidFill>
          <a:ln>
            <a:noFill/>
          </a:ln>
          <a:extLs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a:solidFill>
                  <a:srgbClr val="0070C0"/>
                </a:solidFill>
                <a:latin typeface="メイリオ" panose="020B0604030504040204" pitchFamily="50" charset="-128"/>
                <a:ea typeface="メイリオ" panose="020B0604030504040204" pitchFamily="50" charset="-128"/>
              </a:rPr>
              <a:t>林野火災に伴う死亡率</a:t>
            </a:r>
          </a:p>
        </p:txBody>
      </p:sp>
      <p:sp>
        <p:nvSpPr>
          <p:cNvPr id="5" name="Rectangle 23">
            <a:extLst>
              <a:ext uri="{FF2B5EF4-FFF2-40B4-BE49-F238E27FC236}">
                <a16:creationId xmlns:a16="http://schemas.microsoft.com/office/drawing/2014/main" id="{A78C68E5-D4C8-9F75-4965-D5EC41DC1BA1}"/>
              </a:ext>
            </a:extLst>
          </p:cNvPr>
          <p:cNvSpPr>
            <a:spLocks noChangeArrowheads="1"/>
          </p:cNvSpPr>
          <p:nvPr/>
        </p:nvSpPr>
        <p:spPr bwMode="auto">
          <a:xfrm>
            <a:off x="5873220" y="4862689"/>
            <a:ext cx="696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dirty="0">
                <a:solidFill>
                  <a:srgbClr val="0070C0"/>
                </a:solidFill>
                <a:latin typeface="メイリオ" panose="020B0604030504040204" pitchFamily="50" charset="-128"/>
                <a:ea typeface="メイリオ" panose="020B0604030504040204" pitchFamily="50" charset="-128"/>
              </a:rPr>
              <a:t>低木</a:t>
            </a:r>
          </a:p>
        </p:txBody>
      </p:sp>
      <p:sp>
        <p:nvSpPr>
          <p:cNvPr id="6" name="Rectangle 23">
            <a:extLst>
              <a:ext uri="{FF2B5EF4-FFF2-40B4-BE49-F238E27FC236}">
                <a16:creationId xmlns:a16="http://schemas.microsoft.com/office/drawing/2014/main" id="{B1303E17-5927-3FFB-6357-1BE266EE94F9}"/>
              </a:ext>
            </a:extLst>
          </p:cNvPr>
          <p:cNvSpPr>
            <a:spLocks noChangeArrowheads="1"/>
          </p:cNvSpPr>
          <p:nvPr/>
        </p:nvSpPr>
        <p:spPr bwMode="auto">
          <a:xfrm>
            <a:off x="5873220" y="6098474"/>
            <a:ext cx="696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dirty="0">
                <a:solidFill>
                  <a:srgbClr val="0070C0"/>
                </a:solidFill>
                <a:latin typeface="メイリオ" panose="020B0604030504040204" pitchFamily="50" charset="-128"/>
                <a:ea typeface="メイリオ" panose="020B0604030504040204" pitchFamily="50" charset="-128"/>
              </a:rPr>
              <a:t>高木</a:t>
            </a:r>
          </a:p>
        </p:txBody>
      </p:sp>
    </p:spTree>
    <p:extLst>
      <p:ext uri="{BB962C8B-B14F-4D97-AF65-F5344CB8AC3E}">
        <p14:creationId xmlns:p14="http://schemas.microsoft.com/office/powerpoint/2010/main" val="984715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C369972-2080-61EB-2EA5-F94D4E56A3A7}"/>
              </a:ext>
            </a:extLst>
          </p:cNvPr>
          <p:cNvSpPr txBox="1"/>
          <p:nvPr/>
        </p:nvSpPr>
        <p:spPr>
          <a:xfrm>
            <a:off x="2209800" y="1173164"/>
            <a:ext cx="7772400" cy="5201424"/>
          </a:xfrm>
          <a:prstGeom prst="rect">
            <a:avLst/>
          </a:prstGeom>
          <a:solidFill>
            <a:schemeClr val="bg1"/>
          </a:solidFill>
          <a:ln>
            <a:solidFill>
              <a:schemeClr val="tx1"/>
            </a:solidFill>
          </a:ln>
        </p:spPr>
        <p:txBody>
          <a:bodyPr>
            <a:spAutoFit/>
          </a:bodyPr>
          <a:lstStyle/>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1. 日射と光合成</a:t>
            </a:r>
            <a:endParaRPr lang="en-US" altLang="ja-JP" sz="3200" dirty="0">
              <a:solidFill>
                <a:schemeClr val="bg1">
                  <a:lumMod val="75000"/>
                </a:schemeClr>
              </a:solidFill>
              <a:latin typeface="メイリオ" panose="020B0604030504040204" pitchFamily="50" charset="-128"/>
              <a:ea typeface="メイリオ" panose="020B0604030504040204" pitchFamily="50" charset="-128"/>
            </a:endParaRP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2. 呼吸・分配・ターンオーバー</a:t>
            </a: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3. 樹木の成長と森林の発達</a:t>
            </a: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4. 土壌有機物の分解と腐植形成</a:t>
            </a:r>
            <a:endParaRPr lang="en-US" altLang="ja-JP" sz="3200" dirty="0">
              <a:solidFill>
                <a:schemeClr val="bg1">
                  <a:lumMod val="75000"/>
                </a:schemeClr>
              </a:solidFill>
              <a:latin typeface="メイリオ" panose="020B0604030504040204" pitchFamily="50" charset="-128"/>
              <a:ea typeface="メイリオ" panose="020B0604030504040204" pitchFamily="50" charset="-128"/>
            </a:endParaRP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5. 遷移と攪乱</a:t>
            </a:r>
          </a:p>
          <a:p>
            <a:pPr>
              <a:lnSpc>
                <a:spcPct val="150000"/>
              </a:lnSpc>
              <a:defRPr/>
            </a:pPr>
            <a:r>
              <a:rPr lang="ja-JP" altLang="en-US" sz="3200" dirty="0">
                <a:latin typeface="メイリオ" panose="020B0604030504040204" pitchFamily="50" charset="-128"/>
                <a:ea typeface="メイリオ" panose="020B0604030504040204" pitchFamily="50" charset="-128"/>
              </a:rPr>
              <a:t>6. 植生炭素循環の観測</a:t>
            </a: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7. グローバルな炭素循環</a:t>
            </a:r>
          </a:p>
        </p:txBody>
      </p:sp>
      <p:sp>
        <p:nvSpPr>
          <p:cNvPr id="8195" name="Rectangle 5">
            <a:extLst>
              <a:ext uri="{FF2B5EF4-FFF2-40B4-BE49-F238E27FC236}">
                <a16:creationId xmlns:a16="http://schemas.microsoft.com/office/drawing/2014/main" id="{DD1BB848-AA8C-34CE-761B-F2BDF2D540DA}"/>
              </a:ext>
            </a:extLst>
          </p:cNvPr>
          <p:cNvSpPr>
            <a:spLocks noChangeArrowheads="1"/>
          </p:cNvSpPr>
          <p:nvPr/>
        </p:nvSpPr>
        <p:spPr bwMode="auto">
          <a:xfrm>
            <a:off x="2362200" y="609600"/>
            <a:ext cx="72469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a:solidFill>
                  <a:srgbClr val="0000FF"/>
                </a:solidFill>
                <a:latin typeface="メイリオ" panose="020B0604030504040204" pitchFamily="50" charset="-128"/>
                <a:ea typeface="メイリオ" panose="020B0604030504040204" pitchFamily="50" charset="-128"/>
              </a:rPr>
              <a:t>コンテンツ</a:t>
            </a:r>
          </a:p>
        </p:txBody>
      </p:sp>
    </p:spTree>
    <p:extLst>
      <p:ext uri="{BB962C8B-B14F-4D97-AF65-F5344CB8AC3E}">
        <p14:creationId xmlns:p14="http://schemas.microsoft.com/office/powerpoint/2010/main" val="12706130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7087868" y="1052737"/>
            <a:ext cx="3164015" cy="5572921"/>
          </a:xfrm>
          <a:prstGeom prst="roundRect">
            <a:avLst>
              <a:gd name="adj" fmla="val 7435"/>
            </a:avLst>
          </a:prstGeom>
          <a:solidFill>
            <a:schemeClr val="bg2">
              <a:lumMod val="9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1" name="正方形/長方形 20"/>
          <p:cNvSpPr/>
          <p:nvPr/>
        </p:nvSpPr>
        <p:spPr>
          <a:xfrm>
            <a:off x="7379282" y="4021074"/>
            <a:ext cx="2677158" cy="24322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7391217" y="1268761"/>
            <a:ext cx="2577591" cy="223534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9" name="角丸四角形 8"/>
          <p:cNvSpPr/>
          <p:nvPr/>
        </p:nvSpPr>
        <p:spPr>
          <a:xfrm>
            <a:off x="1919536" y="4249393"/>
            <a:ext cx="4968552" cy="2376264"/>
          </a:xfrm>
          <a:prstGeom prst="roundRect">
            <a:avLst>
              <a:gd name="adj" fmla="val 7689"/>
            </a:avLst>
          </a:prstGeom>
          <a:solidFill>
            <a:schemeClr val="bg2">
              <a:lumMod val="9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5" name="正方形/長方形 4"/>
          <p:cNvSpPr/>
          <p:nvPr/>
        </p:nvSpPr>
        <p:spPr>
          <a:xfrm>
            <a:off x="2063553" y="4413556"/>
            <a:ext cx="1742115" cy="196777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 name="正方形/長方形 1"/>
          <p:cNvSpPr/>
          <p:nvPr/>
        </p:nvSpPr>
        <p:spPr>
          <a:xfrm>
            <a:off x="2501466" y="1340768"/>
            <a:ext cx="3070071" cy="2677656"/>
          </a:xfrm>
          <a:prstGeom prst="rect">
            <a:avLst/>
          </a:prstGeom>
          <a:solidFill>
            <a:schemeClr val="accent2">
              <a:lumMod val="40000"/>
              <a:lumOff val="60000"/>
            </a:schemeClr>
          </a:solidFill>
        </p:spPr>
        <p:txBody>
          <a:bodyPr wrap="none">
            <a:spAutoFit/>
          </a:bodyPr>
          <a:lstStyle/>
          <a:p>
            <a:pPr algn="ctr"/>
            <a:r>
              <a:rPr lang="en-US" altLang="ja-JP" sz="2400" dirty="0">
                <a:latin typeface="+mn-ea"/>
              </a:rPr>
              <a:t>NPP</a:t>
            </a:r>
            <a:r>
              <a:rPr lang="en-US" altLang="ja-JP" sz="2400" baseline="30000" dirty="0">
                <a:latin typeface="+mn-ea"/>
              </a:rPr>
              <a:t> </a:t>
            </a:r>
          </a:p>
          <a:p>
            <a:pPr algn="ctr"/>
            <a:endParaRPr lang="en-US" altLang="ja-JP" sz="2400" dirty="0">
              <a:latin typeface="+mn-ea"/>
            </a:endParaRPr>
          </a:p>
          <a:p>
            <a:pPr algn="ctr"/>
            <a:r>
              <a:rPr lang="en-US" altLang="ja-JP" sz="2400" dirty="0">
                <a:latin typeface="+mn-ea"/>
              </a:rPr>
              <a:t>ΔY (Growth Biomass)</a:t>
            </a:r>
          </a:p>
          <a:p>
            <a:pPr algn="ctr"/>
            <a:r>
              <a:rPr lang="en-US" altLang="ja-JP" sz="2400" dirty="0">
                <a:latin typeface="+mn-ea"/>
              </a:rPr>
              <a:t>+</a:t>
            </a:r>
          </a:p>
          <a:p>
            <a:pPr algn="ctr"/>
            <a:r>
              <a:rPr lang="en-US" altLang="ja-JP" sz="2400" dirty="0">
                <a:latin typeface="+mn-ea"/>
              </a:rPr>
              <a:t>ΔL (Litter Fall)</a:t>
            </a:r>
          </a:p>
          <a:p>
            <a:pPr algn="ctr"/>
            <a:r>
              <a:rPr lang="en-US" altLang="ja-JP" sz="2400" dirty="0">
                <a:solidFill>
                  <a:schemeClr val="bg1">
                    <a:lumMod val="50000"/>
                  </a:schemeClr>
                </a:solidFill>
                <a:latin typeface="+mn-ea"/>
              </a:rPr>
              <a:t>+</a:t>
            </a:r>
          </a:p>
          <a:p>
            <a:pPr algn="ctr"/>
            <a:r>
              <a:rPr lang="en-US" altLang="ja-JP" sz="2400" dirty="0">
                <a:solidFill>
                  <a:schemeClr val="bg1">
                    <a:lumMod val="50000"/>
                  </a:schemeClr>
                </a:solidFill>
                <a:latin typeface="+mn-ea"/>
              </a:rPr>
              <a:t>ΔG (Grazed Biomass)</a:t>
            </a:r>
          </a:p>
        </p:txBody>
      </p:sp>
      <p:sp>
        <p:nvSpPr>
          <p:cNvPr id="3" name="Rectangle 12"/>
          <p:cNvSpPr>
            <a:spLocks noChangeArrowheads="1"/>
          </p:cNvSpPr>
          <p:nvPr/>
        </p:nvSpPr>
        <p:spPr bwMode="auto">
          <a:xfrm>
            <a:off x="2141985" y="393262"/>
            <a:ext cx="7993707" cy="492443"/>
          </a:xfrm>
          <a:prstGeom prst="rect">
            <a:avLst/>
          </a:prstGeom>
          <a:noFill/>
          <a:ln w="38100">
            <a:noFill/>
            <a:miter lim="800000"/>
            <a:headEnd/>
            <a:tailEnd type="none" w="lg" len="lg"/>
          </a:ln>
        </p:spPr>
        <p:txBody>
          <a:bodyPr wrap="square">
            <a:spAutoFit/>
          </a:bodyPr>
          <a:lstStyle/>
          <a:p>
            <a:pPr algn="ctr"/>
            <a:r>
              <a:rPr lang="en-US" altLang="ja-JP" sz="2600" b="1" dirty="0">
                <a:solidFill>
                  <a:srgbClr val="0070C0"/>
                </a:solidFill>
                <a:latin typeface="+mn-ea"/>
              </a:rPr>
              <a:t>NEP Estimation 1 (Summation Method)</a:t>
            </a:r>
            <a:endParaRPr lang="ja-JP" altLang="en-US" sz="2600" b="1" dirty="0">
              <a:solidFill>
                <a:srgbClr val="0070C0"/>
              </a:solidFill>
              <a:latin typeface="+mn-ea"/>
            </a:endParaRPr>
          </a:p>
        </p:txBody>
      </p:sp>
      <p:pic>
        <p:nvPicPr>
          <p:cNvPr id="1026" name="Picture 2" descr="http://www.crestmonsoon.org/maemoh/Photo/Lit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5560" y="5113490"/>
            <a:ext cx="1610532" cy="12078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forestry.ac.nz/euan/inventory/dbhMea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559" y="2085352"/>
            <a:ext cx="1872208" cy="1248139"/>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7608168" y="1304587"/>
            <a:ext cx="2541622" cy="707886"/>
          </a:xfrm>
          <a:prstGeom prst="rect">
            <a:avLst/>
          </a:prstGeom>
        </p:spPr>
        <p:txBody>
          <a:bodyPr wrap="square">
            <a:spAutoFit/>
          </a:bodyPr>
          <a:lstStyle/>
          <a:p>
            <a:r>
              <a:rPr lang="en-US" altLang="ja-JP" sz="1400" dirty="0">
                <a:latin typeface="+mn-ea"/>
              </a:rPr>
              <a:t>by </a:t>
            </a:r>
            <a:r>
              <a:rPr lang="en-US" altLang="ja-JP" sz="2000" dirty="0">
                <a:latin typeface="+mn-ea"/>
              </a:rPr>
              <a:t>Stem diameter measurements</a:t>
            </a:r>
          </a:p>
        </p:txBody>
      </p:sp>
      <p:sp>
        <p:nvSpPr>
          <p:cNvPr id="7" name="正方形/長方形 6"/>
          <p:cNvSpPr/>
          <p:nvPr/>
        </p:nvSpPr>
        <p:spPr>
          <a:xfrm>
            <a:off x="2010213" y="4439130"/>
            <a:ext cx="1830189" cy="646331"/>
          </a:xfrm>
          <a:prstGeom prst="rect">
            <a:avLst/>
          </a:prstGeom>
        </p:spPr>
        <p:txBody>
          <a:bodyPr wrap="square">
            <a:spAutoFit/>
          </a:bodyPr>
          <a:lstStyle/>
          <a:p>
            <a:pPr algn="ctr"/>
            <a:r>
              <a:rPr lang="en-US" altLang="ja-JP" sz="1400" dirty="0">
                <a:latin typeface="+mn-ea"/>
              </a:rPr>
              <a:t>by </a:t>
            </a:r>
            <a:r>
              <a:rPr lang="en-US" altLang="ja-JP" dirty="0">
                <a:latin typeface="+mn-ea"/>
              </a:rPr>
              <a:t>Litter Trap</a:t>
            </a:r>
            <a:r>
              <a:rPr lang="ja-JP" altLang="en-US" dirty="0">
                <a:latin typeface="+mn-ea"/>
              </a:rPr>
              <a:t> </a:t>
            </a:r>
            <a:r>
              <a:rPr lang="en-US" altLang="ja-JP" dirty="0">
                <a:latin typeface="+mn-ea"/>
              </a:rPr>
              <a:t>Measurements</a:t>
            </a:r>
          </a:p>
        </p:txBody>
      </p:sp>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2545" y="4263146"/>
            <a:ext cx="2516263" cy="2118182"/>
          </a:xfrm>
          <a:prstGeom prst="rect">
            <a:avLst/>
          </a:prstGeom>
          <a:ln w="12700">
            <a:noFill/>
          </a:ln>
        </p:spPr>
      </p:pic>
      <p:sp>
        <p:nvSpPr>
          <p:cNvPr id="10" name="テキスト ボックス 9"/>
          <p:cNvSpPr txBox="1"/>
          <p:nvPr/>
        </p:nvSpPr>
        <p:spPr>
          <a:xfrm>
            <a:off x="3719736" y="5133635"/>
            <a:ext cx="441146" cy="707886"/>
          </a:xfrm>
          <a:prstGeom prst="rect">
            <a:avLst/>
          </a:prstGeom>
          <a:noFill/>
        </p:spPr>
        <p:txBody>
          <a:bodyPr wrap="none" rtlCol="0">
            <a:spAutoFit/>
          </a:bodyPr>
          <a:lstStyle/>
          <a:p>
            <a:r>
              <a:rPr kumimoji="1" lang="en-US" altLang="ja-JP" sz="4000" dirty="0">
                <a:latin typeface="+mn-ea"/>
              </a:rPr>
              <a:t>+</a:t>
            </a:r>
            <a:endParaRPr kumimoji="1" lang="ja-JP" altLang="en-US" sz="4000" dirty="0">
              <a:latin typeface="+mn-ea"/>
            </a:endParaRPr>
          </a:p>
        </p:txBody>
      </p:sp>
      <p:sp>
        <p:nvSpPr>
          <p:cNvPr id="12" name="右中かっこ 11"/>
          <p:cNvSpPr/>
          <p:nvPr/>
        </p:nvSpPr>
        <p:spPr>
          <a:xfrm>
            <a:off x="5807968" y="2867316"/>
            <a:ext cx="288032" cy="1065741"/>
          </a:xfrm>
          <a:prstGeom prst="rightBrace">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18" name="正方形/長方形 17"/>
          <p:cNvSpPr/>
          <p:nvPr/>
        </p:nvSpPr>
        <p:spPr>
          <a:xfrm>
            <a:off x="7807794" y="4077073"/>
            <a:ext cx="2032623" cy="1138773"/>
          </a:xfrm>
          <a:prstGeom prst="rect">
            <a:avLst/>
          </a:prstGeom>
        </p:spPr>
        <p:txBody>
          <a:bodyPr wrap="square">
            <a:spAutoFit/>
          </a:bodyPr>
          <a:lstStyle/>
          <a:p>
            <a:r>
              <a:rPr lang="en-US" altLang="ja-JP" sz="1400" dirty="0">
                <a:latin typeface="+mn-ea"/>
              </a:rPr>
              <a:t>Combined with</a:t>
            </a:r>
          </a:p>
          <a:p>
            <a:r>
              <a:rPr lang="en-US" altLang="ja-JP" dirty="0">
                <a:latin typeface="+mn-ea"/>
              </a:rPr>
              <a:t>Species-Specific</a:t>
            </a:r>
          </a:p>
          <a:p>
            <a:r>
              <a:rPr lang="en-US" altLang="ja-JP" dirty="0" err="1">
                <a:latin typeface="+mn-ea"/>
              </a:rPr>
              <a:t>Allometric</a:t>
            </a:r>
            <a:endParaRPr lang="en-US" altLang="ja-JP" dirty="0">
              <a:latin typeface="+mn-ea"/>
            </a:endParaRPr>
          </a:p>
          <a:p>
            <a:r>
              <a:rPr lang="en-US" altLang="ja-JP" dirty="0">
                <a:latin typeface="+mn-ea"/>
              </a:rPr>
              <a:t>Equations</a:t>
            </a:r>
          </a:p>
        </p:txBody>
      </p:sp>
      <p:sp>
        <p:nvSpPr>
          <p:cNvPr id="14" name="右中かっこ 13"/>
          <p:cNvSpPr/>
          <p:nvPr/>
        </p:nvSpPr>
        <p:spPr>
          <a:xfrm>
            <a:off x="5807968" y="2060848"/>
            <a:ext cx="258792" cy="648072"/>
          </a:xfrm>
          <a:prstGeom prst="rightBrace">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cxnSp>
        <p:nvCxnSpPr>
          <p:cNvPr id="16" name="直線コネクタ 15"/>
          <p:cNvCxnSpPr>
            <a:stCxn id="14" idx="1"/>
          </p:cNvCxnSpPr>
          <p:nvPr/>
        </p:nvCxnSpPr>
        <p:spPr>
          <a:xfrm>
            <a:off x="6066761" y="2384884"/>
            <a:ext cx="1021107" cy="166094"/>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a:stCxn id="12" idx="1"/>
          </p:cNvCxnSpPr>
          <p:nvPr/>
        </p:nvCxnSpPr>
        <p:spPr>
          <a:xfrm>
            <a:off x="6096000" y="3400187"/>
            <a:ext cx="360040" cy="849207"/>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rot="16200000">
            <a:off x="3867223" y="1709634"/>
            <a:ext cx="338554" cy="461665"/>
          </a:xfrm>
          <a:prstGeom prst="rect">
            <a:avLst/>
          </a:prstGeom>
        </p:spPr>
        <p:txBody>
          <a:bodyPr wrap="none">
            <a:spAutoFit/>
          </a:bodyPr>
          <a:lstStyle/>
          <a:p>
            <a:pPr algn="ctr"/>
            <a:r>
              <a:rPr lang="en-US" altLang="ja-JP" sz="2400" dirty="0">
                <a:latin typeface="+mn-ea"/>
              </a:rPr>
              <a:t>=</a:t>
            </a:r>
          </a:p>
        </p:txBody>
      </p:sp>
      <p:sp>
        <p:nvSpPr>
          <p:cNvPr id="23" name="正方形/長方形 22"/>
          <p:cNvSpPr/>
          <p:nvPr/>
        </p:nvSpPr>
        <p:spPr>
          <a:xfrm>
            <a:off x="8353369" y="3213556"/>
            <a:ext cx="1543431" cy="215444"/>
          </a:xfrm>
          <a:prstGeom prst="rect">
            <a:avLst/>
          </a:prstGeom>
          <a:solidFill>
            <a:schemeClr val="bg1"/>
          </a:solidFill>
        </p:spPr>
        <p:txBody>
          <a:bodyPr wrap="square">
            <a:spAutoFit/>
          </a:bodyPr>
          <a:lstStyle/>
          <a:p>
            <a:r>
              <a:rPr lang="ja-JP" altLang="en-US" sz="800" dirty="0">
                <a:latin typeface="+mn-ea"/>
              </a:rPr>
              <a:t>http://www.forestry.ac.nz/</a:t>
            </a:r>
          </a:p>
        </p:txBody>
      </p:sp>
      <p:sp>
        <p:nvSpPr>
          <p:cNvPr id="25" name="右矢印 24"/>
          <p:cNvSpPr/>
          <p:nvPr/>
        </p:nvSpPr>
        <p:spPr>
          <a:xfrm rot="5400000">
            <a:off x="8528647" y="3645024"/>
            <a:ext cx="216024" cy="216024"/>
          </a:xfrm>
          <a:prstGeom prst="rightArrow">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6" name="正方形/長方形 25"/>
          <p:cNvSpPr/>
          <p:nvPr/>
        </p:nvSpPr>
        <p:spPr>
          <a:xfrm>
            <a:off x="4137862" y="4416264"/>
            <a:ext cx="2534203" cy="196777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1784" y="4869160"/>
            <a:ext cx="2507572" cy="1512168"/>
          </a:xfrm>
          <a:prstGeom prst="rect">
            <a:avLst/>
          </a:prstGeom>
        </p:spPr>
      </p:pic>
      <p:sp>
        <p:nvSpPr>
          <p:cNvPr id="15" name="正方形/長方形 14"/>
          <p:cNvSpPr/>
          <p:nvPr/>
        </p:nvSpPr>
        <p:spPr>
          <a:xfrm>
            <a:off x="4391179" y="6381908"/>
            <a:ext cx="1818126" cy="215444"/>
          </a:xfrm>
          <a:prstGeom prst="rect">
            <a:avLst/>
          </a:prstGeom>
        </p:spPr>
        <p:txBody>
          <a:bodyPr wrap="none">
            <a:spAutoFit/>
          </a:bodyPr>
          <a:lstStyle/>
          <a:p>
            <a:r>
              <a:rPr lang="ja-JP" altLang="en-US" sz="800" dirty="0">
                <a:latin typeface="+mn-ea"/>
              </a:rPr>
              <a:t>Gill &amp; Jackson (2000) New Phytol 147</a:t>
            </a:r>
          </a:p>
        </p:txBody>
      </p:sp>
      <p:sp>
        <p:nvSpPr>
          <p:cNvPr id="11" name="正方形/長方形 10"/>
          <p:cNvSpPr/>
          <p:nvPr/>
        </p:nvSpPr>
        <p:spPr>
          <a:xfrm>
            <a:off x="4158574" y="4415339"/>
            <a:ext cx="2369474" cy="646331"/>
          </a:xfrm>
          <a:prstGeom prst="rect">
            <a:avLst/>
          </a:prstGeom>
          <a:noFill/>
          <a:ln w="12700">
            <a:noFill/>
          </a:ln>
        </p:spPr>
        <p:txBody>
          <a:bodyPr wrap="square">
            <a:spAutoFit/>
          </a:bodyPr>
          <a:lstStyle/>
          <a:p>
            <a:pPr algn="ctr"/>
            <a:r>
              <a:rPr lang="en-US" altLang="ja-JP" sz="1400" dirty="0">
                <a:latin typeface="+mn-ea"/>
              </a:rPr>
              <a:t>by </a:t>
            </a:r>
            <a:r>
              <a:rPr lang="en-US" altLang="ja-JP" dirty="0">
                <a:latin typeface="+mn-ea"/>
              </a:rPr>
              <a:t>Estimated Root Turnover rate</a:t>
            </a:r>
          </a:p>
        </p:txBody>
      </p:sp>
      <p:sp>
        <p:nvSpPr>
          <p:cNvPr id="19" name="正方形/長方形 18"/>
          <p:cNvSpPr/>
          <p:nvPr/>
        </p:nvSpPr>
        <p:spPr>
          <a:xfrm>
            <a:off x="1918396" y="6387691"/>
            <a:ext cx="2256760" cy="215444"/>
          </a:xfrm>
          <a:prstGeom prst="rect">
            <a:avLst/>
          </a:prstGeom>
        </p:spPr>
        <p:txBody>
          <a:bodyPr wrap="square">
            <a:spAutoFit/>
          </a:bodyPr>
          <a:lstStyle/>
          <a:p>
            <a:r>
              <a:rPr lang="en-US" altLang="ja-JP" sz="800" dirty="0">
                <a:latin typeface="+mn-ea"/>
              </a:rPr>
              <a:t>http://www.crestmonsoon.org/maemoh/</a:t>
            </a:r>
            <a:endParaRPr lang="ja-JP" altLang="en-US" sz="800" dirty="0">
              <a:latin typeface="+mn-ea"/>
            </a:endParaRPr>
          </a:p>
        </p:txBody>
      </p:sp>
    </p:spTree>
    <p:extLst>
      <p:ext uri="{BB962C8B-B14F-4D97-AF65-F5344CB8AC3E}">
        <p14:creationId xmlns:p14="http://schemas.microsoft.com/office/powerpoint/2010/main" val="26869203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角丸四角形 27"/>
          <p:cNvSpPr/>
          <p:nvPr/>
        </p:nvSpPr>
        <p:spPr>
          <a:xfrm>
            <a:off x="2207568" y="909368"/>
            <a:ext cx="7848872" cy="2663648"/>
          </a:xfrm>
          <a:prstGeom prst="roundRect">
            <a:avLst>
              <a:gd name="adj" fmla="val 7435"/>
            </a:avLst>
          </a:prstGeom>
          <a:solidFill>
            <a:schemeClr val="bg2">
              <a:lumMod val="9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3" name="角丸四角形 12"/>
          <p:cNvSpPr/>
          <p:nvPr/>
        </p:nvSpPr>
        <p:spPr>
          <a:xfrm>
            <a:off x="2197400" y="3933056"/>
            <a:ext cx="7859040" cy="2663648"/>
          </a:xfrm>
          <a:prstGeom prst="roundRect">
            <a:avLst>
              <a:gd name="adj" fmla="val 7435"/>
            </a:avLst>
          </a:prstGeom>
          <a:solidFill>
            <a:schemeClr val="bg2">
              <a:lumMod val="9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8184" y="4580769"/>
            <a:ext cx="2152233" cy="1934344"/>
          </a:xfrm>
          <a:prstGeom prst="rect">
            <a:avLst/>
          </a:prstGeom>
          <a:ln>
            <a:solidFill>
              <a:schemeClr val="tx1"/>
            </a:solidFill>
          </a:ln>
        </p:spPr>
      </p:pic>
      <p:sp>
        <p:nvSpPr>
          <p:cNvPr id="4" name="正方形/長方形 3"/>
          <p:cNvSpPr/>
          <p:nvPr/>
        </p:nvSpPr>
        <p:spPr>
          <a:xfrm>
            <a:off x="8760297" y="5631632"/>
            <a:ext cx="940109" cy="461665"/>
          </a:xfrm>
          <a:prstGeom prst="rect">
            <a:avLst/>
          </a:prstGeom>
          <a:solidFill>
            <a:schemeClr val="bg1"/>
          </a:solidFill>
        </p:spPr>
        <p:txBody>
          <a:bodyPr wrap="square">
            <a:spAutoFit/>
          </a:bodyPr>
          <a:lstStyle/>
          <a:p>
            <a:pPr algn="r"/>
            <a:r>
              <a:rPr lang="en-US" altLang="ja-JP" sz="800" dirty="0">
                <a:latin typeface="+mn-ea"/>
              </a:rPr>
              <a:t>Mori, S., et al. (2010) </a:t>
            </a:r>
          </a:p>
          <a:p>
            <a:pPr algn="r"/>
            <a:r>
              <a:rPr lang="en-US" altLang="ja-JP" sz="800" dirty="0">
                <a:latin typeface="+mn-ea"/>
              </a:rPr>
              <a:t>PNAS </a:t>
            </a:r>
            <a:r>
              <a:rPr lang="en-US" altLang="ja-JP" sz="800" i="1" dirty="0">
                <a:latin typeface="+mn-ea"/>
              </a:rPr>
              <a:t>107</a:t>
            </a:r>
          </a:p>
        </p:txBody>
      </p:sp>
      <p:sp>
        <p:nvSpPr>
          <p:cNvPr id="11" name="テキスト ボックス 10"/>
          <p:cNvSpPr txBox="1"/>
          <p:nvPr/>
        </p:nvSpPr>
        <p:spPr>
          <a:xfrm>
            <a:off x="6305866" y="2121400"/>
            <a:ext cx="3394539" cy="830997"/>
          </a:xfrm>
          <a:prstGeom prst="rect">
            <a:avLst/>
          </a:prstGeom>
          <a:noFill/>
        </p:spPr>
        <p:txBody>
          <a:bodyPr wrap="square" rtlCol="0">
            <a:spAutoFit/>
          </a:bodyPr>
          <a:lstStyle/>
          <a:p>
            <a:r>
              <a:rPr kumimoji="1" lang="en-US" altLang="ja-JP" sz="2400" dirty="0">
                <a:latin typeface="Calibri" panose="020F0502020204030204" pitchFamily="34" charset="0"/>
              </a:rPr>
              <a:t>Integration for both of </a:t>
            </a:r>
          </a:p>
          <a:p>
            <a:r>
              <a:rPr kumimoji="1" lang="en-US" altLang="ja-JP" sz="2400" dirty="0">
                <a:latin typeface="Calibri" panose="020F0502020204030204" pitchFamily="34" charset="0"/>
              </a:rPr>
              <a:t>Time and Leaf layers</a:t>
            </a:r>
            <a:endParaRPr kumimoji="1" lang="ja-JP" altLang="en-US" sz="2400" dirty="0">
              <a:latin typeface="Calibri" panose="020F0502020204030204" pitchFamily="34" charset="0"/>
            </a:endParaRPr>
          </a:p>
        </p:txBody>
      </p:sp>
      <p:sp>
        <p:nvSpPr>
          <p:cNvPr id="12" name="Rectangle 12"/>
          <p:cNvSpPr>
            <a:spLocks noChangeArrowheads="1"/>
          </p:cNvSpPr>
          <p:nvPr/>
        </p:nvSpPr>
        <p:spPr bwMode="auto">
          <a:xfrm>
            <a:off x="2206750" y="332657"/>
            <a:ext cx="7993707" cy="492443"/>
          </a:xfrm>
          <a:prstGeom prst="rect">
            <a:avLst/>
          </a:prstGeom>
          <a:noFill/>
          <a:ln w="38100">
            <a:noFill/>
            <a:miter lim="800000"/>
            <a:headEnd/>
            <a:tailEnd type="none" w="lg" len="lg"/>
          </a:ln>
        </p:spPr>
        <p:txBody>
          <a:bodyPr wrap="square">
            <a:spAutoFit/>
          </a:bodyPr>
          <a:lstStyle/>
          <a:p>
            <a:pPr algn="ctr"/>
            <a:r>
              <a:rPr lang="en-US" altLang="ja-JP" sz="2600" b="1" dirty="0">
                <a:solidFill>
                  <a:srgbClr val="0070C0"/>
                </a:solidFill>
                <a:latin typeface="+mn-ea"/>
              </a:rPr>
              <a:t>NEP Estimation 2</a:t>
            </a:r>
            <a:endParaRPr lang="ja-JP" altLang="en-US" sz="2600" b="1" dirty="0">
              <a:solidFill>
                <a:srgbClr val="0070C0"/>
              </a:solidFill>
              <a:latin typeface="+mn-ea"/>
            </a:endParaRPr>
          </a:p>
        </p:txBody>
      </p:sp>
      <p:sp>
        <p:nvSpPr>
          <p:cNvPr id="14" name="正方形/長方形 13"/>
          <p:cNvSpPr/>
          <p:nvPr/>
        </p:nvSpPr>
        <p:spPr>
          <a:xfrm>
            <a:off x="2422773" y="4580769"/>
            <a:ext cx="2163320" cy="193434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15" name="Picture 4" descr="http://www.forestry.ac.nz/euan/inventory/dbhMea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9869" y="5205486"/>
            <a:ext cx="1872208" cy="1248139"/>
          </a:xfrm>
          <a:prstGeom prst="rect">
            <a:avLst/>
          </a:prstGeom>
          <a:noFill/>
          <a:extLst>
            <a:ext uri="{909E8E84-426E-40DD-AFC4-6F175D3DCCD1}">
              <a14:hiddenFill xmlns:a14="http://schemas.microsoft.com/office/drawing/2010/main">
                <a:solidFill>
                  <a:srgbClr val="FFFFFF"/>
                </a:solidFill>
              </a14:hiddenFill>
            </a:ext>
          </a:extLst>
        </p:spPr>
      </p:pic>
      <p:sp>
        <p:nvSpPr>
          <p:cNvPr id="16" name="正方形/長方形 15"/>
          <p:cNvSpPr/>
          <p:nvPr/>
        </p:nvSpPr>
        <p:spPr>
          <a:xfrm>
            <a:off x="2569869" y="4581417"/>
            <a:ext cx="1970324" cy="646331"/>
          </a:xfrm>
          <a:prstGeom prst="rect">
            <a:avLst/>
          </a:prstGeom>
        </p:spPr>
        <p:txBody>
          <a:bodyPr wrap="square">
            <a:spAutoFit/>
          </a:bodyPr>
          <a:lstStyle/>
          <a:p>
            <a:r>
              <a:rPr lang="en-US" altLang="ja-JP" dirty="0">
                <a:latin typeface="+mn-ea"/>
              </a:rPr>
              <a:t>Stem Diameter Measurements</a:t>
            </a:r>
          </a:p>
        </p:txBody>
      </p:sp>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1788" y="4580770"/>
            <a:ext cx="2152233" cy="1940257"/>
          </a:xfrm>
          <a:prstGeom prst="rect">
            <a:avLst/>
          </a:prstGeom>
          <a:ln>
            <a:solidFill>
              <a:schemeClr val="tx1"/>
            </a:solidFill>
          </a:ln>
        </p:spPr>
      </p:pic>
      <p:sp>
        <p:nvSpPr>
          <p:cNvPr id="18" name="正方形/長方形 17"/>
          <p:cNvSpPr/>
          <p:nvPr/>
        </p:nvSpPr>
        <p:spPr>
          <a:xfrm>
            <a:off x="5375920" y="4596712"/>
            <a:ext cx="1728966" cy="646331"/>
          </a:xfrm>
          <a:prstGeom prst="rect">
            <a:avLst/>
          </a:prstGeom>
        </p:spPr>
        <p:txBody>
          <a:bodyPr wrap="square">
            <a:spAutoFit/>
          </a:bodyPr>
          <a:lstStyle/>
          <a:p>
            <a:r>
              <a:rPr lang="en-US" altLang="ja-JP" dirty="0" err="1">
                <a:latin typeface="+mn-ea"/>
              </a:rPr>
              <a:t>Allometry</a:t>
            </a:r>
            <a:endParaRPr lang="en-US" altLang="ja-JP" dirty="0">
              <a:latin typeface="+mn-ea"/>
            </a:endParaRPr>
          </a:p>
          <a:p>
            <a:r>
              <a:rPr lang="en-US" altLang="ja-JP" dirty="0">
                <a:latin typeface="+mn-ea"/>
              </a:rPr>
              <a:t>Relationship</a:t>
            </a:r>
          </a:p>
        </p:txBody>
      </p:sp>
      <p:sp>
        <p:nvSpPr>
          <p:cNvPr id="2" name="右矢印 1"/>
          <p:cNvSpPr/>
          <p:nvPr/>
        </p:nvSpPr>
        <p:spPr>
          <a:xfrm>
            <a:off x="4692216" y="5439929"/>
            <a:ext cx="216024" cy="2160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2" name="右矢印 21"/>
          <p:cNvSpPr/>
          <p:nvPr/>
        </p:nvSpPr>
        <p:spPr>
          <a:xfrm>
            <a:off x="7320136" y="5439929"/>
            <a:ext cx="216024" cy="2160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4" name="正方形/長方形 23"/>
          <p:cNvSpPr/>
          <p:nvPr/>
        </p:nvSpPr>
        <p:spPr>
          <a:xfrm>
            <a:off x="2999657" y="6251154"/>
            <a:ext cx="1543431" cy="215444"/>
          </a:xfrm>
          <a:prstGeom prst="rect">
            <a:avLst/>
          </a:prstGeom>
          <a:solidFill>
            <a:schemeClr val="bg1"/>
          </a:solidFill>
        </p:spPr>
        <p:txBody>
          <a:bodyPr wrap="square">
            <a:spAutoFit/>
          </a:bodyPr>
          <a:lstStyle/>
          <a:p>
            <a:r>
              <a:rPr lang="ja-JP" altLang="en-US" sz="800" dirty="0">
                <a:latin typeface="+mn-ea"/>
              </a:rPr>
              <a:t>http://www.forestry.ac.nz/</a:t>
            </a:r>
          </a:p>
        </p:txBody>
      </p:sp>
      <p:sp>
        <p:nvSpPr>
          <p:cNvPr id="26" name="正方形/長方形 25"/>
          <p:cNvSpPr/>
          <p:nvPr/>
        </p:nvSpPr>
        <p:spPr>
          <a:xfrm>
            <a:off x="3287688" y="4018907"/>
            <a:ext cx="5904656" cy="461665"/>
          </a:xfrm>
          <a:prstGeom prst="rect">
            <a:avLst/>
          </a:prstGeom>
        </p:spPr>
        <p:txBody>
          <a:bodyPr wrap="square">
            <a:spAutoFit/>
          </a:bodyPr>
          <a:lstStyle/>
          <a:p>
            <a:pPr algn="ctr"/>
            <a:r>
              <a:rPr lang="en-US" altLang="ja-JP" sz="2400" dirty="0">
                <a:latin typeface="+mn-ea"/>
              </a:rPr>
              <a:t>Respiration rate Estimate</a:t>
            </a:r>
          </a:p>
        </p:txBody>
      </p:sp>
      <p:sp>
        <p:nvSpPr>
          <p:cNvPr id="27" name="正方形/長方形 26"/>
          <p:cNvSpPr/>
          <p:nvPr/>
        </p:nvSpPr>
        <p:spPr>
          <a:xfrm>
            <a:off x="3116420" y="962170"/>
            <a:ext cx="5904656" cy="461665"/>
          </a:xfrm>
          <a:prstGeom prst="rect">
            <a:avLst/>
          </a:prstGeom>
        </p:spPr>
        <p:txBody>
          <a:bodyPr wrap="square">
            <a:spAutoFit/>
          </a:bodyPr>
          <a:lstStyle/>
          <a:p>
            <a:pPr algn="ctr"/>
            <a:r>
              <a:rPr lang="en-US" altLang="ja-JP" sz="2400" dirty="0">
                <a:latin typeface="+mn-ea"/>
              </a:rPr>
              <a:t>GPP Estimate</a:t>
            </a:r>
          </a:p>
        </p:txBody>
      </p:sp>
      <p:sp>
        <p:nvSpPr>
          <p:cNvPr id="29" name="正方形/長方形 28"/>
          <p:cNvSpPr/>
          <p:nvPr/>
        </p:nvSpPr>
        <p:spPr>
          <a:xfrm>
            <a:off x="3353538" y="1494656"/>
            <a:ext cx="2163320" cy="193434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1782" y="2132608"/>
            <a:ext cx="1797980" cy="1234257"/>
          </a:xfrm>
          <a:prstGeom prst="rect">
            <a:avLst/>
          </a:prstGeom>
        </p:spPr>
      </p:pic>
      <p:sp>
        <p:nvSpPr>
          <p:cNvPr id="8" name="テキスト ボックス 7"/>
          <p:cNvSpPr txBox="1"/>
          <p:nvPr/>
        </p:nvSpPr>
        <p:spPr>
          <a:xfrm>
            <a:off x="3352719" y="1496398"/>
            <a:ext cx="2382422" cy="584775"/>
          </a:xfrm>
          <a:prstGeom prst="rect">
            <a:avLst/>
          </a:prstGeom>
          <a:noFill/>
        </p:spPr>
        <p:txBody>
          <a:bodyPr wrap="square" rtlCol="0">
            <a:spAutoFit/>
          </a:bodyPr>
          <a:lstStyle/>
          <a:p>
            <a:r>
              <a:rPr kumimoji="1" lang="en-US" altLang="ja-JP" sz="1600" dirty="0">
                <a:latin typeface="+mn-ea"/>
              </a:rPr>
              <a:t>Measurements of photosynthesis rate</a:t>
            </a:r>
            <a:endParaRPr kumimoji="1" lang="ja-JP" altLang="en-US" sz="1600" dirty="0">
              <a:latin typeface="+mn-ea"/>
            </a:endParaRPr>
          </a:p>
        </p:txBody>
      </p:sp>
      <p:sp>
        <p:nvSpPr>
          <p:cNvPr id="6" name="正方形/長方形 5"/>
          <p:cNvSpPr/>
          <p:nvPr/>
        </p:nvSpPr>
        <p:spPr>
          <a:xfrm>
            <a:off x="3377136" y="3150840"/>
            <a:ext cx="1560579" cy="215444"/>
          </a:xfrm>
          <a:prstGeom prst="rect">
            <a:avLst/>
          </a:prstGeom>
          <a:solidFill>
            <a:schemeClr val="bg1"/>
          </a:solidFill>
        </p:spPr>
        <p:txBody>
          <a:bodyPr wrap="square">
            <a:spAutoFit/>
          </a:bodyPr>
          <a:lstStyle/>
          <a:p>
            <a:pPr algn="ctr"/>
            <a:r>
              <a:rPr lang="en-US" altLang="ja-JP" sz="800" dirty="0">
                <a:latin typeface="+mn-ea"/>
              </a:rPr>
              <a:t>http://www.licor.com/</a:t>
            </a:r>
            <a:endParaRPr lang="ja-JP" altLang="en-US" sz="800" dirty="0">
              <a:latin typeface="+mn-ea"/>
            </a:endParaRPr>
          </a:p>
        </p:txBody>
      </p:sp>
      <p:sp>
        <p:nvSpPr>
          <p:cNvPr id="30" name="右矢印 29"/>
          <p:cNvSpPr/>
          <p:nvPr/>
        </p:nvSpPr>
        <p:spPr>
          <a:xfrm>
            <a:off x="5657794" y="2420888"/>
            <a:ext cx="216024" cy="21602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mc:AlternateContent xmlns:mc="http://schemas.openxmlformats.org/markup-compatibility/2006" xmlns:a14="http://schemas.microsoft.com/office/drawing/2010/main">
        <mc:Choice Requires="a14">
          <p:sp>
            <p:nvSpPr>
              <p:cNvPr id="31" name="正方形/長方形 30"/>
              <p:cNvSpPr/>
              <p:nvPr/>
            </p:nvSpPr>
            <p:spPr>
              <a:xfrm rot="16200000">
                <a:off x="5635740" y="3447596"/>
                <a:ext cx="518091" cy="46166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rPr>
                        <m:t>−</m:t>
                      </m:r>
                    </m:oMath>
                  </m:oMathPara>
                </a14:m>
                <a:endParaRPr lang="en-US" altLang="ja-JP" sz="2400" dirty="0">
                  <a:latin typeface="+mn-ea"/>
                </a:endParaRPr>
              </a:p>
            </p:txBody>
          </p:sp>
        </mc:Choice>
        <mc:Fallback xmlns="">
          <p:sp>
            <p:nvSpPr>
              <p:cNvPr id="31" name="正方形/長方形 30"/>
              <p:cNvSpPr>
                <a:spLocks noRot="1" noChangeAspect="1" noMove="1" noResize="1" noEditPoints="1" noAdjustHandles="1" noChangeArrowheads="1" noChangeShapeType="1" noTextEdit="1"/>
              </p:cNvSpPr>
              <p:nvPr/>
            </p:nvSpPr>
            <p:spPr>
              <a:xfrm rot="16200000">
                <a:off x="4111739" y="3447595"/>
                <a:ext cx="518091" cy="461665"/>
              </a:xfrm>
              <a:prstGeom prst="rect">
                <a:avLst/>
              </a:prstGeom>
              <a:blipFill rotWithShape="0">
                <a:blip r:embed="rId7" cstate="print"/>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5408575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
          <p:cNvSpPr>
            <a:spLocks noChangeArrowheads="1"/>
          </p:cNvSpPr>
          <p:nvPr/>
        </p:nvSpPr>
        <p:spPr bwMode="auto">
          <a:xfrm>
            <a:off x="2206750" y="332656"/>
            <a:ext cx="8209731" cy="892552"/>
          </a:xfrm>
          <a:prstGeom prst="rect">
            <a:avLst/>
          </a:prstGeom>
          <a:noFill/>
          <a:ln w="38100">
            <a:noFill/>
            <a:miter lim="800000"/>
            <a:headEnd/>
            <a:tailEnd type="none" w="lg" len="lg"/>
          </a:ln>
        </p:spPr>
        <p:txBody>
          <a:bodyPr wrap="square">
            <a:spAutoFit/>
          </a:bodyPr>
          <a:lstStyle/>
          <a:p>
            <a:pPr algn="ctr"/>
            <a:r>
              <a:rPr lang="en-US" altLang="ja-JP" sz="2600" b="1" dirty="0">
                <a:solidFill>
                  <a:srgbClr val="0070C0"/>
                </a:solidFill>
                <a:latin typeface="+mn-ea"/>
              </a:rPr>
              <a:t>Estimation of NEP (or NEE)</a:t>
            </a:r>
          </a:p>
          <a:p>
            <a:pPr algn="ctr"/>
            <a:r>
              <a:rPr lang="en-US" altLang="ja-JP" sz="2600" b="1" dirty="0">
                <a:solidFill>
                  <a:srgbClr val="0070C0"/>
                </a:solidFill>
                <a:latin typeface="+mn-ea"/>
              </a:rPr>
              <a:t>With the Eddy correlation method</a:t>
            </a:r>
            <a:endParaRPr lang="ja-JP" altLang="en-US" sz="2600" b="1" dirty="0">
              <a:solidFill>
                <a:srgbClr val="0070C0"/>
              </a:solidFill>
              <a:latin typeface="+mn-ea"/>
            </a:endParaRPr>
          </a:p>
        </p:txBody>
      </p:sp>
      <p:pic>
        <p:nvPicPr>
          <p:cNvPr id="1026" name="Picture 2" descr="http://www.weather.co.jp/ex/imag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1159" y="1363938"/>
            <a:ext cx="2016224" cy="26882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weather.co.jp/ex/ima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14787" y="4975847"/>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weather.co.jp/catalog/co2m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7476" y="4221089"/>
            <a:ext cx="3046437" cy="2289181"/>
          </a:xfrm>
          <a:prstGeom prst="rect">
            <a:avLst/>
          </a:prstGeom>
          <a:noFill/>
          <a:extLst>
            <a:ext uri="{909E8E84-426E-40DD-AFC4-6F175D3DCCD1}">
              <a14:hiddenFill xmlns:a14="http://schemas.microsoft.com/office/drawing/2010/main">
                <a:solidFill>
                  <a:srgbClr val="FFFFFF"/>
                </a:solidFill>
              </a14:hiddenFill>
            </a:ext>
          </a:extLst>
        </p:spPr>
      </p:pic>
      <p:sp>
        <p:nvSpPr>
          <p:cNvPr id="15" name="右矢印 14"/>
          <p:cNvSpPr/>
          <p:nvPr/>
        </p:nvSpPr>
        <p:spPr>
          <a:xfrm rot="19861944">
            <a:off x="2745149" y="5090131"/>
            <a:ext cx="774960" cy="137693"/>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6" name="テキスト ボックス 15"/>
          <p:cNvSpPr txBox="1"/>
          <p:nvPr/>
        </p:nvSpPr>
        <p:spPr>
          <a:xfrm>
            <a:off x="1905497" y="5217225"/>
            <a:ext cx="1377300" cy="646331"/>
          </a:xfrm>
          <a:prstGeom prst="rect">
            <a:avLst/>
          </a:prstGeom>
          <a:solidFill>
            <a:srgbClr val="FFFFFF"/>
          </a:solidFill>
          <a:ln w="15875">
            <a:solidFill>
              <a:schemeClr val="tx1"/>
            </a:solidFill>
          </a:ln>
        </p:spPr>
        <p:txBody>
          <a:bodyPr wrap="none" rtlCol="0">
            <a:spAutoFit/>
          </a:bodyPr>
          <a:lstStyle/>
          <a:p>
            <a:r>
              <a:rPr kumimoji="1" lang="en-US" altLang="ja-JP" dirty="0">
                <a:latin typeface="+mn-ea"/>
              </a:rPr>
              <a:t>Ultrasonic </a:t>
            </a:r>
          </a:p>
          <a:p>
            <a:r>
              <a:rPr kumimoji="1" lang="en-US" altLang="ja-JP" dirty="0">
                <a:latin typeface="+mn-ea"/>
              </a:rPr>
              <a:t>Wind Sensor</a:t>
            </a:r>
            <a:endParaRPr kumimoji="1" lang="ja-JP" altLang="en-US" dirty="0">
              <a:latin typeface="+mn-ea"/>
            </a:endParaRPr>
          </a:p>
        </p:txBody>
      </p:sp>
      <p:sp>
        <p:nvSpPr>
          <p:cNvPr id="21" name="右矢印 20"/>
          <p:cNvSpPr/>
          <p:nvPr/>
        </p:nvSpPr>
        <p:spPr>
          <a:xfrm rot="17908790">
            <a:off x="3917099" y="5648396"/>
            <a:ext cx="911303" cy="17223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5" name="テキスト ボックス 4"/>
          <p:cNvSpPr txBox="1"/>
          <p:nvPr/>
        </p:nvSpPr>
        <p:spPr>
          <a:xfrm>
            <a:off x="2977556" y="6082791"/>
            <a:ext cx="1959191" cy="369332"/>
          </a:xfrm>
          <a:prstGeom prst="rect">
            <a:avLst/>
          </a:prstGeom>
          <a:solidFill>
            <a:srgbClr val="FFFFFF"/>
          </a:solidFill>
          <a:ln w="15875">
            <a:solidFill>
              <a:schemeClr val="tx1"/>
            </a:solidFill>
          </a:ln>
        </p:spPr>
        <p:txBody>
          <a:bodyPr wrap="none" rtlCol="0">
            <a:spAutoFit/>
          </a:bodyPr>
          <a:lstStyle/>
          <a:p>
            <a:r>
              <a:rPr kumimoji="1" lang="en-US" altLang="ja-JP" dirty="0">
                <a:latin typeface="+mn-ea"/>
              </a:rPr>
              <a:t>CO</a:t>
            </a:r>
            <a:r>
              <a:rPr kumimoji="1" lang="en-US" altLang="ja-JP" sz="1000" dirty="0">
                <a:latin typeface="+mn-ea"/>
              </a:rPr>
              <a:t>2</a:t>
            </a:r>
            <a:r>
              <a:rPr kumimoji="1" lang="en-US" altLang="ja-JP" dirty="0">
                <a:latin typeface="+mn-ea"/>
              </a:rPr>
              <a:t>/H</a:t>
            </a:r>
            <a:r>
              <a:rPr kumimoji="1" lang="en-US" altLang="ja-JP" sz="1000" dirty="0">
                <a:latin typeface="+mn-ea"/>
              </a:rPr>
              <a:t>2</a:t>
            </a:r>
            <a:r>
              <a:rPr kumimoji="1" lang="en-US" altLang="ja-JP" dirty="0">
                <a:latin typeface="+mn-ea"/>
              </a:rPr>
              <a:t>O</a:t>
            </a:r>
            <a:r>
              <a:rPr lang="ja-JP" altLang="en-US" dirty="0">
                <a:latin typeface="+mn-ea"/>
              </a:rPr>
              <a:t> </a:t>
            </a:r>
            <a:r>
              <a:rPr lang="en-US" altLang="ja-JP" dirty="0">
                <a:latin typeface="+mn-ea"/>
              </a:rPr>
              <a:t>Analyzer</a:t>
            </a:r>
            <a:endParaRPr kumimoji="1" lang="ja-JP" altLang="en-US" dirty="0">
              <a:latin typeface="+mn-ea"/>
            </a:endParaRPr>
          </a:p>
        </p:txBody>
      </p:sp>
      <p:grpSp>
        <p:nvGrpSpPr>
          <p:cNvPr id="19" name="グループ化 18"/>
          <p:cNvGrpSpPr/>
          <p:nvPr/>
        </p:nvGrpSpPr>
        <p:grpSpPr>
          <a:xfrm>
            <a:off x="5709282" y="1363648"/>
            <a:ext cx="4419166" cy="3649529"/>
            <a:chOff x="4329298" y="1340768"/>
            <a:chExt cx="4419166" cy="3649529"/>
          </a:xfrm>
        </p:grpSpPr>
        <p:sp>
          <p:nvSpPr>
            <p:cNvPr id="18" name="正方形/長方形 17"/>
            <p:cNvSpPr/>
            <p:nvPr/>
          </p:nvSpPr>
          <p:spPr>
            <a:xfrm>
              <a:off x="4329298" y="1340768"/>
              <a:ext cx="4419165" cy="36495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7914" y="1611239"/>
              <a:ext cx="4400550" cy="3371850"/>
            </a:xfrm>
            <a:prstGeom prst="rect">
              <a:avLst/>
            </a:prstGeom>
            <a:ln>
              <a:noFill/>
            </a:ln>
          </p:spPr>
        </p:pic>
        <p:sp>
          <p:nvSpPr>
            <p:cNvPr id="17" name="テキスト ボックス 16"/>
            <p:cNvSpPr txBox="1"/>
            <p:nvPr/>
          </p:nvSpPr>
          <p:spPr>
            <a:xfrm>
              <a:off x="6911610" y="2060848"/>
              <a:ext cx="1301959" cy="646331"/>
            </a:xfrm>
            <a:prstGeom prst="rect">
              <a:avLst/>
            </a:prstGeom>
            <a:solidFill>
              <a:schemeClr val="bg1"/>
            </a:solidFill>
          </p:spPr>
          <p:txBody>
            <a:bodyPr wrap="none" rtlCol="0">
              <a:spAutoFit/>
            </a:bodyPr>
            <a:lstStyle/>
            <a:p>
              <a:r>
                <a:rPr kumimoji="1" lang="en-US" altLang="ja-JP" dirty="0">
                  <a:latin typeface="+mn-ea"/>
                </a:rPr>
                <a:t>Vertical</a:t>
              </a:r>
            </a:p>
            <a:p>
              <a:r>
                <a:rPr kumimoji="1" lang="en-US" altLang="ja-JP" dirty="0">
                  <a:latin typeface="+mn-ea"/>
                </a:rPr>
                <a:t>Wind Speed</a:t>
              </a:r>
              <a:endParaRPr kumimoji="1" lang="ja-JP" altLang="en-US" dirty="0">
                <a:latin typeface="+mn-ea"/>
              </a:endParaRPr>
            </a:p>
          </p:txBody>
        </p:sp>
        <p:sp>
          <p:nvSpPr>
            <p:cNvPr id="23" name="テキスト ボックス 22"/>
            <p:cNvSpPr txBox="1"/>
            <p:nvPr/>
          </p:nvSpPr>
          <p:spPr>
            <a:xfrm>
              <a:off x="4583923" y="1412776"/>
              <a:ext cx="3413114" cy="369332"/>
            </a:xfrm>
            <a:prstGeom prst="rect">
              <a:avLst/>
            </a:prstGeom>
            <a:solidFill>
              <a:schemeClr val="bg1"/>
            </a:solidFill>
          </p:spPr>
          <p:txBody>
            <a:bodyPr wrap="none" rtlCol="0">
              <a:spAutoFit/>
            </a:bodyPr>
            <a:lstStyle/>
            <a:p>
              <a:r>
                <a:rPr kumimoji="1" lang="en-US" altLang="ja-JP" dirty="0">
                  <a:solidFill>
                    <a:srgbClr val="00B050"/>
                  </a:solidFill>
                  <a:latin typeface="+mn-ea"/>
                </a:rPr>
                <a:t>Example: Estimation of Vapor flux</a:t>
              </a:r>
              <a:endParaRPr kumimoji="1" lang="ja-JP" altLang="en-US" dirty="0">
                <a:solidFill>
                  <a:srgbClr val="00B050"/>
                </a:solidFill>
                <a:latin typeface="+mn-ea"/>
              </a:endParaRPr>
            </a:p>
          </p:txBody>
        </p:sp>
        <p:sp>
          <p:nvSpPr>
            <p:cNvPr id="24" name="テキスト ボックス 23"/>
            <p:cNvSpPr txBox="1"/>
            <p:nvPr/>
          </p:nvSpPr>
          <p:spPr>
            <a:xfrm>
              <a:off x="7452320" y="3779480"/>
              <a:ext cx="752129" cy="646331"/>
            </a:xfrm>
            <a:prstGeom prst="rect">
              <a:avLst/>
            </a:prstGeom>
            <a:solidFill>
              <a:schemeClr val="bg1"/>
            </a:solidFill>
          </p:spPr>
          <p:txBody>
            <a:bodyPr wrap="none" rtlCol="0">
              <a:spAutoFit/>
            </a:bodyPr>
            <a:lstStyle/>
            <a:p>
              <a:r>
                <a:rPr lang="en-US" altLang="ja-JP" dirty="0">
                  <a:latin typeface="+mn-ea"/>
                </a:rPr>
                <a:t>Vapor</a:t>
              </a:r>
            </a:p>
            <a:p>
              <a:r>
                <a:rPr lang="en-US" altLang="ja-JP" dirty="0">
                  <a:latin typeface="+mn-ea"/>
                </a:rPr>
                <a:t>flux</a:t>
              </a:r>
              <a:endParaRPr kumimoji="1" lang="ja-JP" altLang="en-US" dirty="0">
                <a:latin typeface="+mn-ea"/>
              </a:endParaRPr>
            </a:p>
          </p:txBody>
        </p:sp>
        <p:sp>
          <p:nvSpPr>
            <p:cNvPr id="25" name="テキスト ボックス 24"/>
            <p:cNvSpPr txBox="1"/>
            <p:nvPr/>
          </p:nvSpPr>
          <p:spPr>
            <a:xfrm>
              <a:off x="7236296" y="2926685"/>
              <a:ext cx="1027845" cy="646331"/>
            </a:xfrm>
            <a:prstGeom prst="rect">
              <a:avLst/>
            </a:prstGeom>
            <a:solidFill>
              <a:schemeClr val="bg1"/>
            </a:solidFill>
          </p:spPr>
          <p:txBody>
            <a:bodyPr wrap="none" rtlCol="0">
              <a:spAutoFit/>
            </a:bodyPr>
            <a:lstStyle/>
            <a:p>
              <a:r>
                <a:rPr lang="en-US" altLang="ja-JP" dirty="0">
                  <a:latin typeface="+mn-ea"/>
                </a:rPr>
                <a:t>Absolute</a:t>
              </a:r>
            </a:p>
            <a:p>
              <a:r>
                <a:rPr kumimoji="1" lang="en-US" altLang="ja-JP" dirty="0">
                  <a:latin typeface="+mn-ea"/>
                </a:rPr>
                <a:t>humidity</a:t>
              </a:r>
              <a:endParaRPr kumimoji="1" lang="ja-JP" altLang="en-US" dirty="0">
                <a:latin typeface="+mn-ea"/>
              </a:endParaRPr>
            </a:p>
          </p:txBody>
        </p:sp>
        <p:sp>
          <p:nvSpPr>
            <p:cNvPr id="28" name="テキスト ボックス 27"/>
            <p:cNvSpPr txBox="1"/>
            <p:nvPr/>
          </p:nvSpPr>
          <p:spPr>
            <a:xfrm>
              <a:off x="6300192" y="4575669"/>
              <a:ext cx="1152128" cy="369332"/>
            </a:xfrm>
            <a:prstGeom prst="rect">
              <a:avLst/>
            </a:prstGeom>
            <a:solidFill>
              <a:schemeClr val="bg1"/>
            </a:solidFill>
          </p:spPr>
          <p:txBody>
            <a:bodyPr wrap="square" rtlCol="0">
              <a:spAutoFit/>
            </a:bodyPr>
            <a:lstStyle/>
            <a:p>
              <a:r>
                <a:rPr kumimoji="1" lang="en-US" altLang="ja-JP" dirty="0">
                  <a:latin typeface="+mn-ea"/>
                </a:rPr>
                <a:t>Time</a:t>
              </a:r>
              <a:endParaRPr kumimoji="1" lang="ja-JP" altLang="en-US" dirty="0">
                <a:latin typeface="+mn-ea"/>
              </a:endParaRPr>
            </a:p>
          </p:txBody>
        </p:sp>
      </p:grpSp>
      <p:sp>
        <p:nvSpPr>
          <p:cNvPr id="20" name="正方形/長方形 19"/>
          <p:cNvSpPr/>
          <p:nvPr/>
        </p:nvSpPr>
        <p:spPr>
          <a:xfrm>
            <a:off x="6564560" y="6413266"/>
            <a:ext cx="3851920" cy="338554"/>
          </a:xfrm>
          <a:prstGeom prst="rect">
            <a:avLst/>
          </a:prstGeom>
        </p:spPr>
        <p:txBody>
          <a:bodyPr wrap="square">
            <a:spAutoFit/>
          </a:bodyPr>
          <a:lstStyle/>
          <a:p>
            <a:r>
              <a:rPr lang="en-US" altLang="ja-JP" sz="800" dirty="0">
                <a:latin typeface="+mn-ea"/>
              </a:rPr>
              <a:t>Figure: </a:t>
            </a:r>
            <a:r>
              <a:rPr lang="en-US" altLang="ja-JP" sz="800" dirty="0" err="1">
                <a:latin typeface="+mn-ea"/>
              </a:rPr>
              <a:t>Terashima</a:t>
            </a:r>
            <a:r>
              <a:rPr lang="en-US" altLang="ja-JP" sz="800" dirty="0">
                <a:latin typeface="+mn-ea"/>
              </a:rPr>
              <a:t> (2013) </a:t>
            </a:r>
            <a:r>
              <a:rPr lang="ja-JP" altLang="en-US" sz="800" dirty="0">
                <a:latin typeface="+mn-ea"/>
              </a:rPr>
              <a:t>植物の生態</a:t>
            </a:r>
            <a:endParaRPr lang="en-US" altLang="ja-JP" sz="800" dirty="0">
              <a:latin typeface="+mn-ea"/>
            </a:endParaRPr>
          </a:p>
          <a:p>
            <a:r>
              <a:rPr lang="en-US" altLang="ja-JP" sz="800" dirty="0">
                <a:latin typeface="+mn-ea"/>
              </a:rPr>
              <a:t>Photos: www.weather.co.jp/ex/tomakomai.htm</a:t>
            </a:r>
            <a:r>
              <a:rPr lang="ja-JP" altLang="en-US" sz="800" dirty="0" err="1">
                <a:latin typeface="+mn-ea"/>
              </a:rPr>
              <a:t>、</a:t>
            </a:r>
            <a:r>
              <a:rPr lang="ja-JP" altLang="en-US" sz="800" dirty="0">
                <a:latin typeface="+mn-ea"/>
              </a:rPr>
              <a:t>クリマテック株式会社</a:t>
            </a:r>
          </a:p>
        </p:txBody>
      </p:sp>
      <p:sp>
        <p:nvSpPr>
          <p:cNvPr id="22" name="右矢印 21"/>
          <p:cNvSpPr/>
          <p:nvPr/>
        </p:nvSpPr>
        <p:spPr>
          <a:xfrm rot="2203152">
            <a:off x="2315862" y="1846813"/>
            <a:ext cx="774960" cy="137693"/>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0" name="テキスト ボックス 29"/>
          <p:cNvSpPr txBox="1"/>
          <p:nvPr/>
        </p:nvSpPr>
        <p:spPr>
          <a:xfrm>
            <a:off x="1895505" y="1449452"/>
            <a:ext cx="1194558" cy="369332"/>
          </a:xfrm>
          <a:prstGeom prst="rect">
            <a:avLst/>
          </a:prstGeom>
          <a:solidFill>
            <a:srgbClr val="FFFFFF"/>
          </a:solidFill>
          <a:ln w="15875">
            <a:solidFill>
              <a:schemeClr val="tx1"/>
            </a:solidFill>
          </a:ln>
        </p:spPr>
        <p:txBody>
          <a:bodyPr wrap="none" rtlCol="0">
            <a:spAutoFit/>
          </a:bodyPr>
          <a:lstStyle/>
          <a:p>
            <a:r>
              <a:rPr kumimoji="1" lang="en-US" altLang="ja-JP" dirty="0">
                <a:latin typeface="+mn-ea"/>
              </a:rPr>
              <a:t>Flux tower</a:t>
            </a:r>
            <a:endParaRPr kumimoji="1" lang="ja-JP" altLang="en-US" dirty="0">
              <a:latin typeface="+mn-ea"/>
            </a:endParaRPr>
          </a:p>
        </p:txBody>
      </p:sp>
      <p:sp>
        <p:nvSpPr>
          <p:cNvPr id="4" name="テキスト ボックス 3"/>
          <p:cNvSpPr txBox="1"/>
          <p:nvPr/>
        </p:nvSpPr>
        <p:spPr>
          <a:xfrm>
            <a:off x="6151082" y="5013177"/>
            <a:ext cx="4337406" cy="1200329"/>
          </a:xfrm>
          <a:prstGeom prst="rect">
            <a:avLst/>
          </a:prstGeom>
          <a:noFill/>
        </p:spPr>
        <p:txBody>
          <a:bodyPr wrap="none" rtlCol="0">
            <a:spAutoFit/>
          </a:bodyPr>
          <a:lstStyle/>
          <a:p>
            <a:r>
              <a:rPr kumimoji="1" lang="en-US" altLang="ja-JP" sz="2400" dirty="0">
                <a:latin typeface="Calibri" panose="020F0502020204030204" pitchFamily="34" charset="0"/>
              </a:rPr>
              <a:t>NEP = -NEE = -(FC+SC)</a:t>
            </a:r>
          </a:p>
          <a:p>
            <a:r>
              <a:rPr lang="en-US" altLang="ja-JP" sz="2400" dirty="0">
                <a:latin typeface="Calibri" panose="020F0502020204030204" pitchFamily="34" charset="0"/>
              </a:rPr>
              <a:t>FC: CO2 flux</a:t>
            </a:r>
          </a:p>
          <a:p>
            <a:r>
              <a:rPr kumimoji="1" lang="en-US" altLang="ja-JP" sz="2400" dirty="0">
                <a:latin typeface="Calibri" panose="020F0502020204030204" pitchFamily="34" charset="0"/>
              </a:rPr>
              <a:t>SC: Changes in CO</a:t>
            </a:r>
            <a:r>
              <a:rPr kumimoji="1" lang="en-US" altLang="ja-JP" sz="2400" baseline="-25000" dirty="0">
                <a:latin typeface="Calibri" panose="020F0502020204030204" pitchFamily="34" charset="0"/>
              </a:rPr>
              <a:t>2</a:t>
            </a:r>
            <a:r>
              <a:rPr kumimoji="1" lang="en-US" altLang="ja-JP" sz="2400" dirty="0">
                <a:latin typeface="Calibri" panose="020F0502020204030204" pitchFamily="34" charset="0"/>
              </a:rPr>
              <a:t> concentration</a:t>
            </a:r>
            <a:endParaRPr kumimoji="1" lang="ja-JP" altLang="en-US" sz="2400" dirty="0">
              <a:latin typeface="Calibri" panose="020F0502020204030204" pitchFamily="34" charset="0"/>
            </a:endParaRPr>
          </a:p>
        </p:txBody>
      </p:sp>
    </p:spTree>
    <p:extLst>
      <p:ext uri="{BB962C8B-B14F-4D97-AF65-F5344CB8AC3E}">
        <p14:creationId xmlns:p14="http://schemas.microsoft.com/office/powerpoint/2010/main" val="15148463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
          <p:cNvSpPr>
            <a:spLocks noChangeArrowheads="1"/>
          </p:cNvSpPr>
          <p:nvPr/>
        </p:nvSpPr>
        <p:spPr bwMode="auto">
          <a:xfrm>
            <a:off x="2206750" y="332657"/>
            <a:ext cx="8209731" cy="492443"/>
          </a:xfrm>
          <a:prstGeom prst="rect">
            <a:avLst/>
          </a:prstGeom>
          <a:noFill/>
          <a:ln w="38100">
            <a:noFill/>
            <a:miter lim="800000"/>
            <a:headEnd/>
            <a:tailEnd type="none" w="lg" len="lg"/>
          </a:ln>
        </p:spPr>
        <p:txBody>
          <a:bodyPr wrap="square">
            <a:spAutoFit/>
          </a:bodyPr>
          <a:lstStyle/>
          <a:p>
            <a:pPr algn="ctr"/>
            <a:r>
              <a:rPr lang="ja-JP" altLang="en-US" sz="2600" b="1" dirty="0">
                <a:solidFill>
                  <a:srgbClr val="0070C0"/>
                </a:solidFill>
                <a:latin typeface="+mn-ea"/>
              </a:rPr>
              <a:t>バイオームごとの炭素サイクル</a:t>
            </a:r>
            <a:r>
              <a:rPr lang="en-US" altLang="ja-JP" sz="2600" b="1" dirty="0">
                <a:solidFill>
                  <a:srgbClr val="0070C0"/>
                </a:solidFill>
                <a:latin typeface="+mn-ea"/>
              </a:rPr>
              <a:t> (1/2) </a:t>
            </a:r>
            <a:endParaRPr lang="ja-JP" altLang="en-US" sz="2600" b="1" dirty="0">
              <a:solidFill>
                <a:srgbClr val="0070C0"/>
              </a:solidFill>
              <a:latin typeface="+mn-ea"/>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3764" y="1414213"/>
            <a:ext cx="7126778" cy="4751184"/>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995" y="1422617"/>
            <a:ext cx="7328331" cy="4733728"/>
          </a:xfrm>
          <a:prstGeom prst="rect">
            <a:avLst/>
          </a:prstGeom>
        </p:spPr>
      </p:pic>
      <p:sp>
        <p:nvSpPr>
          <p:cNvPr id="5" name="正方形/長方形 4"/>
          <p:cNvSpPr/>
          <p:nvPr/>
        </p:nvSpPr>
        <p:spPr>
          <a:xfrm>
            <a:off x="6918542" y="6217566"/>
            <a:ext cx="4572000" cy="307777"/>
          </a:xfrm>
          <a:prstGeom prst="rect">
            <a:avLst/>
          </a:prstGeom>
        </p:spPr>
        <p:txBody>
          <a:bodyPr>
            <a:spAutoFit/>
          </a:bodyPr>
          <a:lstStyle/>
          <a:p>
            <a:pPr algn="r"/>
            <a:r>
              <a:rPr lang="en-US" altLang="ja-JP" sz="1400" dirty="0">
                <a:latin typeface="+mn-ea"/>
              </a:rPr>
              <a:t>Figure: Eddy van der </a:t>
            </a:r>
            <a:r>
              <a:rPr lang="en-US" altLang="ja-JP" sz="1400" dirty="0" err="1">
                <a:latin typeface="+mn-ea"/>
              </a:rPr>
              <a:t>Maarel</a:t>
            </a:r>
            <a:r>
              <a:rPr lang="en-US" altLang="ja-JP" sz="1400" dirty="0">
                <a:latin typeface="+mn-ea"/>
              </a:rPr>
              <a:t> (2005) Vegetation Ecology</a:t>
            </a:r>
            <a:endParaRPr lang="ja-JP" altLang="en-US" sz="1400" dirty="0">
              <a:latin typeface="+mn-ea"/>
            </a:endParaRPr>
          </a:p>
        </p:txBody>
      </p:sp>
      <p:sp>
        <p:nvSpPr>
          <p:cNvPr id="6" name="Text Box 2078">
            <a:extLst>
              <a:ext uri="{FF2B5EF4-FFF2-40B4-BE49-F238E27FC236}">
                <a16:creationId xmlns:a16="http://schemas.microsoft.com/office/drawing/2014/main" id="{5230B393-9072-650C-2520-0BD17605E057}"/>
              </a:ext>
            </a:extLst>
          </p:cNvPr>
          <p:cNvSpPr txBox="1">
            <a:spLocks noChangeArrowheads="1"/>
          </p:cNvSpPr>
          <p:nvPr/>
        </p:nvSpPr>
        <p:spPr bwMode="auto">
          <a:xfrm>
            <a:off x="622635" y="991798"/>
            <a:ext cx="37753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algn="l" eaLnBrk="1" hangingPunct="1"/>
            <a:r>
              <a:rPr lang="ja-JP" altLang="en-US" sz="2800" dirty="0">
                <a:solidFill>
                  <a:srgbClr val="00B050"/>
                </a:solidFill>
                <a:latin typeface="メイリオ" panose="020B0604030504040204" pitchFamily="50" charset="-128"/>
                <a:ea typeface="メイリオ" panose="020B0604030504040204" pitchFamily="50" charset="-128"/>
              </a:rPr>
              <a:t>亜寒帯性常緑針葉樹林</a:t>
            </a:r>
            <a:endParaRPr lang="en-US" altLang="ja-JP" sz="2800" dirty="0">
              <a:solidFill>
                <a:srgbClr val="00B050"/>
              </a:solidFill>
              <a:latin typeface="メイリオ" panose="020B0604030504040204" pitchFamily="50" charset="-128"/>
              <a:ea typeface="メイリオ" panose="020B0604030504040204" pitchFamily="50" charset="-128"/>
            </a:endParaRPr>
          </a:p>
        </p:txBody>
      </p:sp>
      <p:sp>
        <p:nvSpPr>
          <p:cNvPr id="9" name="Text Box 2078">
            <a:extLst>
              <a:ext uri="{FF2B5EF4-FFF2-40B4-BE49-F238E27FC236}">
                <a16:creationId xmlns:a16="http://schemas.microsoft.com/office/drawing/2014/main" id="{1EF12527-3208-99FB-7EFC-37F1158DA929}"/>
              </a:ext>
            </a:extLst>
          </p:cNvPr>
          <p:cNvSpPr txBox="1">
            <a:spLocks noChangeArrowheads="1"/>
          </p:cNvSpPr>
          <p:nvPr/>
        </p:nvSpPr>
        <p:spPr bwMode="auto">
          <a:xfrm>
            <a:off x="5294441" y="1009256"/>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algn="l" eaLnBrk="1" hangingPunct="1"/>
            <a:r>
              <a:rPr lang="ja-JP" altLang="en-US" sz="2800" dirty="0">
                <a:solidFill>
                  <a:srgbClr val="00B050"/>
                </a:solidFill>
                <a:latin typeface="メイリオ" panose="020B0604030504040204" pitchFamily="50" charset="-128"/>
                <a:ea typeface="メイリオ" panose="020B0604030504040204" pitchFamily="50" charset="-128"/>
              </a:rPr>
              <a:t>熱帯多雨林</a:t>
            </a:r>
            <a:endParaRPr lang="en-US" altLang="ja-JP" sz="2800" dirty="0">
              <a:solidFill>
                <a:srgbClr val="00B050"/>
              </a:solidFill>
              <a:latin typeface="メイリオ" panose="020B0604030504040204" pitchFamily="50" charset="-128"/>
              <a:ea typeface="メイリオ" panose="020B0604030504040204" pitchFamily="50" charset="-128"/>
            </a:endParaRPr>
          </a:p>
        </p:txBody>
      </p:sp>
      <p:sp>
        <p:nvSpPr>
          <p:cNvPr id="10" name="Text Box 2078">
            <a:extLst>
              <a:ext uri="{FF2B5EF4-FFF2-40B4-BE49-F238E27FC236}">
                <a16:creationId xmlns:a16="http://schemas.microsoft.com/office/drawing/2014/main" id="{B6D83B0E-29C1-655C-86EB-CC6D5ED14B0E}"/>
              </a:ext>
            </a:extLst>
          </p:cNvPr>
          <p:cNvSpPr txBox="1">
            <a:spLocks noChangeArrowheads="1"/>
          </p:cNvSpPr>
          <p:nvPr/>
        </p:nvSpPr>
        <p:spPr bwMode="auto">
          <a:xfrm>
            <a:off x="8823774" y="991798"/>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algn="l" eaLnBrk="1" hangingPunct="1"/>
            <a:r>
              <a:rPr lang="ja-JP" altLang="en-US" sz="2800" dirty="0">
                <a:solidFill>
                  <a:srgbClr val="00B050"/>
                </a:solidFill>
                <a:latin typeface="メイリオ" panose="020B0604030504040204" pitchFamily="50" charset="-128"/>
                <a:ea typeface="メイリオ" panose="020B0604030504040204" pitchFamily="50" charset="-128"/>
              </a:rPr>
              <a:t>温帯草原</a:t>
            </a:r>
            <a:endParaRPr lang="en-US" altLang="ja-JP" sz="2800" dirty="0">
              <a:solidFill>
                <a:srgbClr val="00B050"/>
              </a:solidFill>
              <a:latin typeface="メイリオ" panose="020B0604030504040204" pitchFamily="50" charset="-128"/>
              <a:ea typeface="メイリオ" panose="020B0604030504040204" pitchFamily="50" charset="-128"/>
            </a:endParaRPr>
          </a:p>
        </p:txBody>
      </p:sp>
      <p:sp>
        <p:nvSpPr>
          <p:cNvPr id="11" name="楕円 10">
            <a:extLst>
              <a:ext uri="{FF2B5EF4-FFF2-40B4-BE49-F238E27FC236}">
                <a16:creationId xmlns:a16="http://schemas.microsoft.com/office/drawing/2014/main" id="{7C299DF3-2D71-D038-335C-0FB340FC9399}"/>
              </a:ext>
            </a:extLst>
          </p:cNvPr>
          <p:cNvSpPr/>
          <p:nvPr/>
        </p:nvSpPr>
        <p:spPr>
          <a:xfrm>
            <a:off x="2062184" y="5669799"/>
            <a:ext cx="1251384" cy="486546"/>
          </a:xfrm>
          <a:prstGeom prst="ellipse">
            <a:avLst/>
          </a:prstGeom>
          <a:noFill/>
          <a:ln w="15875">
            <a:solidFill>
              <a:schemeClr val="accent1">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E63FFE2-41FA-7039-56DE-7303AB651267}"/>
              </a:ext>
            </a:extLst>
          </p:cNvPr>
          <p:cNvSpPr/>
          <p:nvPr/>
        </p:nvSpPr>
        <p:spPr>
          <a:xfrm>
            <a:off x="2976325" y="6217566"/>
            <a:ext cx="2774877" cy="307777"/>
          </a:xfrm>
          <a:prstGeom prst="rect">
            <a:avLst/>
          </a:prstGeom>
        </p:spPr>
        <p:txBody>
          <a:bodyPr wrap="square">
            <a:spAutoFit/>
          </a:bodyPr>
          <a:lstStyle/>
          <a:p>
            <a:r>
              <a:rPr lang="ja-JP" altLang="en-US" sz="1400" dirty="0">
                <a:solidFill>
                  <a:schemeClr val="accent1"/>
                </a:solidFill>
                <a:latin typeface="+mn-ea"/>
              </a:rPr>
              <a:t>これは値が小さすぎる気がする</a:t>
            </a:r>
            <a:endParaRPr lang="en-US" altLang="ja-JP" sz="1400" dirty="0">
              <a:solidFill>
                <a:schemeClr val="accent1"/>
              </a:solidFill>
              <a:latin typeface="+mn-ea"/>
            </a:endParaRPr>
          </a:p>
        </p:txBody>
      </p:sp>
      <p:cxnSp>
        <p:nvCxnSpPr>
          <p:cNvPr id="14" name="直線矢印コネクタ 13">
            <a:extLst>
              <a:ext uri="{FF2B5EF4-FFF2-40B4-BE49-F238E27FC236}">
                <a16:creationId xmlns:a16="http://schemas.microsoft.com/office/drawing/2014/main" id="{F94519BB-C832-DB65-EAF3-E403F083D087}"/>
              </a:ext>
            </a:extLst>
          </p:cNvPr>
          <p:cNvCxnSpPr>
            <a:cxnSpLocks/>
          </p:cNvCxnSpPr>
          <p:nvPr/>
        </p:nvCxnSpPr>
        <p:spPr>
          <a:xfrm flipH="1" flipV="1">
            <a:off x="2687876" y="6217566"/>
            <a:ext cx="304294" cy="182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9258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518149" y="5045114"/>
            <a:ext cx="4572000" cy="400110"/>
          </a:xfrm>
          <a:prstGeom prst="rect">
            <a:avLst/>
          </a:prstGeom>
        </p:spPr>
        <p:txBody>
          <a:bodyPr>
            <a:spAutoFit/>
          </a:bodyPr>
          <a:lstStyle/>
          <a:p>
            <a:r>
              <a:rPr lang="ja-JP" altLang="en-US" sz="1000" dirty="0">
                <a:latin typeface="+mn-ea"/>
              </a:rPr>
              <a:t>Amthor &amp; Boldocchi (2001): Terrestrial higher plant respiration and net primary production </a:t>
            </a:r>
            <a:r>
              <a:rPr lang="ja-JP" altLang="en-US" sz="1000" i="1" dirty="0">
                <a:latin typeface="+mn-ea"/>
              </a:rPr>
              <a:t>In</a:t>
            </a:r>
            <a:r>
              <a:rPr lang="ja-JP" altLang="en-US" sz="1000" dirty="0">
                <a:latin typeface="+mn-ea"/>
              </a:rPr>
              <a:t>: Terrestrial global productivity</a:t>
            </a:r>
          </a:p>
        </p:txBody>
      </p:sp>
      <p:graphicFrame>
        <p:nvGraphicFramePr>
          <p:cNvPr id="6" name="グラフ 5"/>
          <p:cNvGraphicFramePr>
            <a:graphicFrameLocks/>
          </p:cNvGraphicFramePr>
          <p:nvPr>
            <p:extLst>
              <p:ext uri="{D42A27DB-BD31-4B8C-83A1-F6EECF244321}">
                <p14:modId xmlns:p14="http://schemas.microsoft.com/office/powerpoint/2010/main" val="175628047"/>
              </p:ext>
            </p:extLst>
          </p:nvPr>
        </p:nvGraphicFramePr>
        <p:xfrm>
          <a:off x="2684121" y="1084674"/>
          <a:ext cx="7200800" cy="396044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51"/>
          <p:cNvSpPr txBox="1">
            <a:spLocks noChangeArrowheads="1"/>
          </p:cNvSpPr>
          <p:nvPr/>
        </p:nvSpPr>
        <p:spPr bwMode="auto">
          <a:xfrm>
            <a:off x="3321397" y="5683896"/>
            <a:ext cx="6563524" cy="830997"/>
          </a:xfrm>
          <a:prstGeom prst="rect">
            <a:avLst/>
          </a:prstGeom>
          <a:solidFill>
            <a:schemeClr val="accent2">
              <a:lumMod val="20000"/>
              <a:lumOff val="80000"/>
            </a:schemeClr>
          </a:solidFill>
          <a:ln>
            <a:solidFill>
              <a:srgbClr val="C00000"/>
            </a:solidFill>
          </a:ln>
        </p:spPr>
        <p:txBody>
          <a:bodyPr wrap="squar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dirty="0">
                <a:latin typeface="Calibri" panose="020F0502020204030204" pitchFamily="34" charset="0"/>
                <a:ea typeface="+mn-ea"/>
              </a:rPr>
              <a:t>•</a:t>
            </a:r>
            <a:r>
              <a:rPr lang="ja-JP" altLang="en-US" dirty="0">
                <a:latin typeface="Calibri" panose="020F0502020204030204" pitchFamily="34" charset="0"/>
                <a:ea typeface="+mn-ea"/>
              </a:rPr>
              <a:t>幹バイオマスを持たないバイオームは高い値</a:t>
            </a:r>
            <a:endParaRPr lang="en-US" altLang="ja-JP" dirty="0">
              <a:latin typeface="Calibri" panose="020F0502020204030204" pitchFamily="34" charset="0"/>
              <a:ea typeface="+mn-ea"/>
            </a:endParaRPr>
          </a:p>
          <a:p>
            <a:pPr eaLnBrk="1" hangingPunct="1"/>
            <a:r>
              <a:rPr lang="en-US" altLang="ja-JP" dirty="0">
                <a:latin typeface="Calibri" panose="020F0502020204030204" pitchFamily="34" charset="0"/>
                <a:ea typeface="+mn-ea"/>
              </a:rPr>
              <a:t>• </a:t>
            </a:r>
            <a:r>
              <a:rPr lang="ja-JP" altLang="en-US" dirty="0">
                <a:latin typeface="Calibri" panose="020F0502020204030204" pitchFamily="34" charset="0"/>
                <a:ea typeface="+mn-ea"/>
              </a:rPr>
              <a:t>熱帯林では、ここでは最も低い値を持つ</a:t>
            </a:r>
            <a:endParaRPr lang="en-US" altLang="ja-JP" dirty="0">
              <a:latin typeface="Calibri" panose="020F0502020204030204" pitchFamily="34" charset="0"/>
              <a:ea typeface="+mn-ea"/>
            </a:endParaRPr>
          </a:p>
        </p:txBody>
      </p:sp>
      <p:sp>
        <p:nvSpPr>
          <p:cNvPr id="2" name="Rectangle 12">
            <a:extLst>
              <a:ext uri="{FF2B5EF4-FFF2-40B4-BE49-F238E27FC236}">
                <a16:creationId xmlns:a16="http://schemas.microsoft.com/office/drawing/2014/main" id="{63571BCB-E56C-35D1-B089-6D17688C771A}"/>
              </a:ext>
            </a:extLst>
          </p:cNvPr>
          <p:cNvSpPr>
            <a:spLocks noChangeArrowheads="1"/>
          </p:cNvSpPr>
          <p:nvPr/>
        </p:nvSpPr>
        <p:spPr bwMode="auto">
          <a:xfrm>
            <a:off x="2206750" y="332657"/>
            <a:ext cx="8209731" cy="492443"/>
          </a:xfrm>
          <a:prstGeom prst="rect">
            <a:avLst/>
          </a:prstGeom>
          <a:noFill/>
          <a:ln w="38100">
            <a:noFill/>
            <a:miter lim="800000"/>
            <a:headEnd/>
            <a:tailEnd type="none" w="lg" len="lg"/>
          </a:ln>
        </p:spPr>
        <p:txBody>
          <a:bodyPr wrap="square">
            <a:spAutoFit/>
          </a:bodyPr>
          <a:lstStyle/>
          <a:p>
            <a:pPr algn="ctr"/>
            <a:r>
              <a:rPr lang="ja-JP" altLang="en-US" sz="2600" b="1" dirty="0">
                <a:solidFill>
                  <a:srgbClr val="0070C0"/>
                </a:solidFill>
                <a:latin typeface="+mn-ea"/>
              </a:rPr>
              <a:t>バイオームごとの炭素サイクル</a:t>
            </a:r>
            <a:r>
              <a:rPr lang="en-US" altLang="ja-JP" sz="2600" b="1" dirty="0">
                <a:solidFill>
                  <a:srgbClr val="0070C0"/>
                </a:solidFill>
                <a:latin typeface="+mn-ea"/>
              </a:rPr>
              <a:t> (2/2) </a:t>
            </a:r>
            <a:endParaRPr lang="ja-JP" altLang="en-US" sz="2600" b="1" dirty="0">
              <a:solidFill>
                <a:srgbClr val="0070C0"/>
              </a:solidFill>
              <a:latin typeface="+mn-ea"/>
            </a:endParaRPr>
          </a:p>
        </p:txBody>
      </p:sp>
      <p:sp>
        <p:nvSpPr>
          <p:cNvPr id="3" name="Text Box 2078">
            <a:extLst>
              <a:ext uri="{FF2B5EF4-FFF2-40B4-BE49-F238E27FC236}">
                <a16:creationId xmlns:a16="http://schemas.microsoft.com/office/drawing/2014/main" id="{1B9A45AC-4F94-192E-4178-EF2E4C9FC4A9}"/>
              </a:ext>
            </a:extLst>
          </p:cNvPr>
          <p:cNvSpPr txBox="1">
            <a:spLocks noChangeArrowheads="1"/>
          </p:cNvSpPr>
          <p:nvPr/>
        </p:nvSpPr>
        <p:spPr bwMode="auto">
          <a:xfrm>
            <a:off x="3176563" y="1289666"/>
            <a:ext cx="38811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algn="l" eaLnBrk="1" hangingPunct="1"/>
            <a:r>
              <a:rPr lang="ja-JP" altLang="en-US" sz="2800" dirty="0">
                <a:solidFill>
                  <a:srgbClr val="00B050"/>
                </a:solidFill>
                <a:latin typeface="メイリオ" panose="020B0604030504040204" pitchFamily="50" charset="-128"/>
                <a:ea typeface="メイリオ" panose="020B0604030504040204" pitchFamily="50" charset="-128"/>
              </a:rPr>
              <a:t>推定された</a:t>
            </a:r>
            <a:r>
              <a:rPr lang="en-US" altLang="ja-JP" sz="2800" dirty="0">
                <a:solidFill>
                  <a:srgbClr val="00B050"/>
                </a:solidFill>
                <a:latin typeface="メイリオ" panose="020B0604030504040204" pitchFamily="50" charset="-128"/>
                <a:ea typeface="メイリオ" panose="020B0604030504040204" pitchFamily="50" charset="-128"/>
              </a:rPr>
              <a:t>NPP/GPP</a:t>
            </a:r>
            <a:r>
              <a:rPr lang="ja-JP" altLang="en-US" sz="2800" dirty="0">
                <a:solidFill>
                  <a:srgbClr val="00B050"/>
                </a:solidFill>
                <a:latin typeface="メイリオ" panose="020B0604030504040204" pitchFamily="50" charset="-128"/>
                <a:ea typeface="メイリオ" panose="020B0604030504040204" pitchFamily="50" charset="-128"/>
              </a:rPr>
              <a:t>比</a:t>
            </a:r>
            <a:endParaRPr lang="en-US" altLang="ja-JP" sz="2800" dirty="0">
              <a:solidFill>
                <a:srgbClr val="00B05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03048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1"/>
          <p:cNvSpPr>
            <a:spLocks noChangeArrowheads="1"/>
          </p:cNvSpPr>
          <p:nvPr/>
        </p:nvSpPr>
        <p:spPr bwMode="auto">
          <a:xfrm>
            <a:off x="1314216" y="131860"/>
            <a:ext cx="730530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2800" dirty="0">
                <a:solidFill>
                  <a:srgbClr val="0000FF"/>
                </a:solidFill>
                <a:latin typeface="メイリオ" panose="020B0604030504040204" pitchFamily="50" charset="-128"/>
                <a:ea typeface="メイリオ" panose="020B0604030504040204" pitchFamily="50" charset="-128"/>
              </a:rPr>
              <a:t>地表に到達する日射：データセット</a:t>
            </a:r>
            <a:endParaRPr lang="en-US" altLang="ja-JP" sz="2800" dirty="0">
              <a:solidFill>
                <a:srgbClr val="0000FF"/>
              </a:solidFill>
              <a:latin typeface="メイリオ" panose="020B0604030504040204" pitchFamily="50" charset="-128"/>
              <a:ea typeface="メイリオ" panose="020B0604030504040204" pitchFamily="50" charset="-128"/>
            </a:endParaRPr>
          </a:p>
        </p:txBody>
      </p:sp>
      <p:sp>
        <p:nvSpPr>
          <p:cNvPr id="2" name="正方形/長方形 1"/>
          <p:cNvSpPr/>
          <p:nvPr/>
        </p:nvSpPr>
        <p:spPr>
          <a:xfrm>
            <a:off x="508730" y="1057771"/>
            <a:ext cx="8433792" cy="707886"/>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地表面の太陽光強度は実測データがあるので、シミュレーション的には、先に説明した雲の事とか、あまり気にしなくても良いかも。</a:t>
            </a:r>
          </a:p>
        </p:txBody>
      </p:sp>
      <p:sp>
        <p:nvSpPr>
          <p:cNvPr id="3" name="正方形/長方形 2"/>
          <p:cNvSpPr/>
          <p:nvPr/>
        </p:nvSpPr>
        <p:spPr>
          <a:xfrm>
            <a:off x="508730" y="1894653"/>
            <a:ext cx="7069606" cy="2031325"/>
          </a:xfrm>
          <a:prstGeom prst="rect">
            <a:avLst/>
          </a:prstGeom>
          <a:solidFill>
            <a:srgbClr val="FFFF99"/>
          </a:solidFill>
        </p:spPr>
        <p:txBody>
          <a:bodyPr wrap="square">
            <a:spAutoFit/>
          </a:bodyPr>
          <a:lstStyle/>
          <a:p>
            <a:r>
              <a:rPr lang="ja-JP" altLang="en-US" dirty="0">
                <a:solidFill>
                  <a:srgbClr val="FF0000"/>
                </a:solidFill>
                <a:latin typeface="+mn-ea"/>
              </a:rPr>
              <a:t>Surface Radiation Budget (SRB)</a:t>
            </a:r>
          </a:p>
          <a:p>
            <a:r>
              <a:rPr lang="ja-JP" altLang="en-US" dirty="0">
                <a:latin typeface="+mn-ea"/>
              </a:rPr>
              <a:t>観測由来の全球地上放射（下向き短波・長波）データ</a:t>
            </a:r>
          </a:p>
          <a:p>
            <a:r>
              <a:rPr lang="ja-JP" altLang="en-US" dirty="0">
                <a:latin typeface="+mn-ea"/>
              </a:rPr>
              <a:t>期間：1984～20</a:t>
            </a:r>
            <a:r>
              <a:rPr lang="en-US" altLang="ja-JP" dirty="0">
                <a:latin typeface="+mn-ea"/>
              </a:rPr>
              <a:t>1</a:t>
            </a:r>
            <a:r>
              <a:rPr lang="ja-JP" altLang="en-US" dirty="0">
                <a:latin typeface="+mn-ea"/>
              </a:rPr>
              <a:t>7年頃まで</a:t>
            </a:r>
          </a:p>
          <a:p>
            <a:r>
              <a:rPr lang="ja-JP" altLang="en-US" dirty="0">
                <a:latin typeface="+mn-ea"/>
              </a:rPr>
              <a:t>地理解像度：1×1度</a:t>
            </a:r>
          </a:p>
          <a:p>
            <a:r>
              <a:rPr lang="ja-JP" altLang="en-US" dirty="0">
                <a:latin typeface="+mn-ea"/>
              </a:rPr>
              <a:t>時間間隔：3時間ごと、日平均、月平均、3時間ごと月平均値</a:t>
            </a:r>
          </a:p>
          <a:p>
            <a:r>
              <a:rPr lang="ja-JP" altLang="en-US" dirty="0">
                <a:latin typeface="+mn-ea"/>
              </a:rPr>
              <a:t>http://gewex-srb.larc.nasa.gov/</a:t>
            </a:r>
          </a:p>
          <a:p>
            <a:r>
              <a:rPr lang="ja-JP" altLang="en-US" dirty="0">
                <a:latin typeface="+mn-ea"/>
              </a:rPr>
              <a:t>https://eosweb.larc.nasa.gov/project/srb/srb_table</a:t>
            </a:r>
          </a:p>
        </p:txBody>
      </p:sp>
      <p:sp>
        <p:nvSpPr>
          <p:cNvPr id="5" name="正方形/長方形 4"/>
          <p:cNvSpPr/>
          <p:nvPr/>
        </p:nvSpPr>
        <p:spPr>
          <a:xfrm>
            <a:off x="508730" y="4102441"/>
            <a:ext cx="5692095" cy="923330"/>
          </a:xfrm>
          <a:prstGeom prst="rect">
            <a:avLst/>
          </a:prstGeom>
          <a:solidFill>
            <a:srgbClr val="FFFF99"/>
          </a:solidFill>
        </p:spPr>
        <p:txBody>
          <a:bodyPr wrap="square">
            <a:spAutoFit/>
          </a:bodyPr>
          <a:lstStyle/>
          <a:p>
            <a:r>
              <a:rPr lang="ja-JP" altLang="en-US" dirty="0">
                <a:solidFill>
                  <a:srgbClr val="FF0000"/>
                </a:solidFill>
                <a:latin typeface="+mn-ea"/>
              </a:rPr>
              <a:t>Baseline Surface Radiation Network</a:t>
            </a:r>
          </a:p>
          <a:p>
            <a:r>
              <a:rPr lang="ja-JP" altLang="en-US" dirty="0">
                <a:latin typeface="+mn-ea"/>
              </a:rPr>
              <a:t>地点観測データ。観測地点の密度はあまり高くない。</a:t>
            </a:r>
          </a:p>
          <a:p>
            <a:r>
              <a:rPr lang="ja-JP" altLang="en-US" dirty="0">
                <a:latin typeface="+mn-ea"/>
              </a:rPr>
              <a:t>http://www.bsrn.awi.de/</a:t>
            </a:r>
          </a:p>
        </p:txBody>
      </p:sp>
      <p:pic>
        <p:nvPicPr>
          <p:cNvPr id="7" name="図 6"/>
          <p:cNvPicPr>
            <a:picLocks noChangeAspect="1"/>
          </p:cNvPicPr>
          <p:nvPr/>
        </p:nvPicPr>
        <p:blipFill>
          <a:blip r:embed="rId3"/>
          <a:stretch>
            <a:fillRect/>
          </a:stretch>
        </p:blipFill>
        <p:spPr>
          <a:xfrm>
            <a:off x="9027763" y="555745"/>
            <a:ext cx="3023459" cy="3843572"/>
          </a:xfrm>
          <a:prstGeom prst="rect">
            <a:avLst/>
          </a:prstGeom>
        </p:spPr>
      </p:pic>
      <p:sp>
        <p:nvSpPr>
          <p:cNvPr id="8" name="正方形/長方形 7"/>
          <p:cNvSpPr/>
          <p:nvPr/>
        </p:nvSpPr>
        <p:spPr>
          <a:xfrm>
            <a:off x="508730" y="5364282"/>
            <a:ext cx="6096000" cy="1261884"/>
          </a:xfrm>
          <a:prstGeom prst="rect">
            <a:avLst/>
          </a:prstGeom>
        </p:spPr>
        <p:txBody>
          <a:bodyPr>
            <a:spAutoFit/>
          </a:bodyPr>
          <a:lstStyle/>
          <a:p>
            <a:r>
              <a:rPr lang="ja-JP" altLang="en-US" sz="2000" dirty="0">
                <a:solidFill>
                  <a:srgbClr val="FF0000"/>
                </a:solidFill>
                <a:latin typeface="メイリオ" panose="020B0604030504040204" pitchFamily="50" charset="-128"/>
                <a:ea typeface="メイリオ" panose="020B0604030504040204" pitchFamily="50" charset="-128"/>
              </a:rPr>
              <a:t>下向き短波放射強度の日中変化については、Sin</a:t>
            </a:r>
            <a:r>
              <a:rPr lang="ja-JP" altLang="en-US" sz="2000" baseline="30000" dirty="0">
                <a:solidFill>
                  <a:srgbClr val="FF0000"/>
                </a:solidFill>
                <a:latin typeface="メイリオ" panose="020B0604030504040204" pitchFamily="50" charset="-128"/>
                <a:ea typeface="メイリオ" panose="020B0604030504040204" pitchFamily="50" charset="-128"/>
              </a:rPr>
              <a:t>2</a:t>
            </a:r>
            <a:r>
              <a:rPr lang="ja-JP" altLang="en-US" sz="2000" dirty="0">
                <a:solidFill>
                  <a:srgbClr val="FF0000"/>
                </a:solidFill>
                <a:latin typeface="メイリオ" panose="020B0604030504040204" pitchFamily="50" charset="-128"/>
                <a:ea typeface="メイリオ" panose="020B0604030504040204" pitchFamily="50" charset="-128"/>
              </a:rPr>
              <a:t>カーブで近似</a:t>
            </a:r>
            <a:r>
              <a:rPr lang="ja-JP" altLang="en-US" dirty="0">
                <a:latin typeface="メイリオ" panose="020B0604030504040204" pitchFamily="50" charset="-128"/>
                <a:ea typeface="メイリオ" panose="020B0604030504040204" pitchFamily="50" charset="-128"/>
              </a:rPr>
              <a:t>されることが多い。理由は、日平均の日射強度が、南中時の日射強度の丁度半分になるという、計算上の利便性があるため。</a:t>
            </a:r>
          </a:p>
        </p:txBody>
      </p:sp>
      <p:pic>
        <p:nvPicPr>
          <p:cNvPr id="10" name="図 9">
            <a:extLst>
              <a:ext uri="{FF2B5EF4-FFF2-40B4-BE49-F238E27FC236}">
                <a16:creationId xmlns:a16="http://schemas.microsoft.com/office/drawing/2014/main" id="{AED092B4-9D72-8524-B6F0-84ABF00F8010}"/>
              </a:ext>
            </a:extLst>
          </p:cNvPr>
          <p:cNvPicPr>
            <a:picLocks noChangeAspect="1"/>
          </p:cNvPicPr>
          <p:nvPr/>
        </p:nvPicPr>
        <p:blipFill>
          <a:blip r:embed="rId4"/>
          <a:stretch>
            <a:fillRect/>
          </a:stretch>
        </p:blipFill>
        <p:spPr>
          <a:xfrm>
            <a:off x="6562821" y="3070396"/>
            <a:ext cx="5262578" cy="3460105"/>
          </a:xfrm>
          <a:prstGeom prst="rect">
            <a:avLst/>
          </a:prstGeom>
        </p:spPr>
      </p:pic>
    </p:spTree>
    <p:extLst>
      <p:ext uri="{BB962C8B-B14F-4D97-AF65-F5344CB8AC3E}">
        <p14:creationId xmlns:p14="http://schemas.microsoft.com/office/powerpoint/2010/main" val="664924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143107" y="234261"/>
            <a:ext cx="9662786"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dirty="0">
                <a:solidFill>
                  <a:srgbClr val="000099"/>
                </a:solidFill>
                <a:latin typeface="メイリオ" panose="020B0604030504040204" pitchFamily="50" charset="-128"/>
                <a:ea typeface="メイリオ" panose="020B0604030504040204" pitchFamily="50" charset="-128"/>
              </a:rPr>
              <a:t>ステーションスケールの検証データ</a:t>
            </a: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44" y="865539"/>
            <a:ext cx="3843325" cy="5713051"/>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6766" y="1068984"/>
            <a:ext cx="7557173" cy="4459297"/>
          </a:xfrm>
          <a:prstGeom prst="rect">
            <a:avLst/>
          </a:prstGeom>
        </p:spPr>
      </p:pic>
    </p:spTree>
    <p:extLst>
      <p:ext uri="{BB962C8B-B14F-4D97-AF65-F5344CB8AC3E}">
        <p14:creationId xmlns:p14="http://schemas.microsoft.com/office/powerpoint/2010/main" val="20925368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C369972-2080-61EB-2EA5-F94D4E56A3A7}"/>
              </a:ext>
            </a:extLst>
          </p:cNvPr>
          <p:cNvSpPr txBox="1"/>
          <p:nvPr/>
        </p:nvSpPr>
        <p:spPr>
          <a:xfrm>
            <a:off x="2209800" y="1173164"/>
            <a:ext cx="7772400" cy="5201424"/>
          </a:xfrm>
          <a:prstGeom prst="rect">
            <a:avLst/>
          </a:prstGeom>
          <a:solidFill>
            <a:schemeClr val="bg1"/>
          </a:solidFill>
          <a:ln>
            <a:solidFill>
              <a:schemeClr val="tx1"/>
            </a:solidFill>
          </a:ln>
        </p:spPr>
        <p:txBody>
          <a:bodyPr>
            <a:spAutoFit/>
          </a:bodyPr>
          <a:lstStyle/>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1. 日射と光合成</a:t>
            </a:r>
            <a:endParaRPr lang="en-US" altLang="ja-JP" sz="3200" dirty="0">
              <a:solidFill>
                <a:schemeClr val="bg1">
                  <a:lumMod val="75000"/>
                </a:schemeClr>
              </a:solidFill>
              <a:latin typeface="メイリオ" panose="020B0604030504040204" pitchFamily="50" charset="-128"/>
              <a:ea typeface="メイリオ" panose="020B0604030504040204" pitchFamily="50" charset="-128"/>
            </a:endParaRP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2. 呼吸・分配・ターンオーバー</a:t>
            </a: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3. 樹木の成長と森林の発達</a:t>
            </a: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4. 土壌有機物の分解と腐植形成</a:t>
            </a:r>
            <a:endParaRPr lang="en-US" altLang="ja-JP" sz="3200" dirty="0">
              <a:solidFill>
                <a:schemeClr val="bg1">
                  <a:lumMod val="75000"/>
                </a:schemeClr>
              </a:solidFill>
              <a:latin typeface="メイリオ" panose="020B0604030504040204" pitchFamily="50" charset="-128"/>
              <a:ea typeface="メイリオ" panose="020B0604030504040204" pitchFamily="50" charset="-128"/>
            </a:endParaRP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5. 遷移と攪乱</a:t>
            </a:r>
          </a:p>
          <a:p>
            <a:pPr>
              <a:lnSpc>
                <a:spcPct val="150000"/>
              </a:lnSpc>
              <a:defRPr/>
            </a:pPr>
            <a:r>
              <a:rPr lang="ja-JP" altLang="en-US" sz="3200" dirty="0">
                <a:solidFill>
                  <a:schemeClr val="bg1">
                    <a:lumMod val="75000"/>
                  </a:schemeClr>
                </a:solidFill>
                <a:latin typeface="メイリオ" panose="020B0604030504040204" pitchFamily="50" charset="-128"/>
                <a:ea typeface="メイリオ" panose="020B0604030504040204" pitchFamily="50" charset="-128"/>
              </a:rPr>
              <a:t>6. 植生炭素循環の観測</a:t>
            </a:r>
          </a:p>
          <a:p>
            <a:pPr>
              <a:lnSpc>
                <a:spcPct val="150000"/>
              </a:lnSpc>
              <a:defRPr/>
            </a:pPr>
            <a:r>
              <a:rPr lang="ja-JP" altLang="en-US" sz="3200" dirty="0">
                <a:solidFill>
                  <a:schemeClr val="tx1">
                    <a:lumMod val="75000"/>
                    <a:lumOff val="25000"/>
                  </a:schemeClr>
                </a:solidFill>
                <a:latin typeface="メイリオ" panose="020B0604030504040204" pitchFamily="50" charset="-128"/>
                <a:ea typeface="メイリオ" panose="020B0604030504040204" pitchFamily="50" charset="-128"/>
              </a:rPr>
              <a:t>7. グローバルな炭素循環</a:t>
            </a:r>
          </a:p>
        </p:txBody>
      </p:sp>
      <p:sp>
        <p:nvSpPr>
          <p:cNvPr id="8195" name="Rectangle 5">
            <a:extLst>
              <a:ext uri="{FF2B5EF4-FFF2-40B4-BE49-F238E27FC236}">
                <a16:creationId xmlns:a16="http://schemas.microsoft.com/office/drawing/2014/main" id="{DD1BB848-AA8C-34CE-761B-F2BDF2D540DA}"/>
              </a:ext>
            </a:extLst>
          </p:cNvPr>
          <p:cNvSpPr>
            <a:spLocks noChangeArrowheads="1"/>
          </p:cNvSpPr>
          <p:nvPr/>
        </p:nvSpPr>
        <p:spPr bwMode="auto">
          <a:xfrm>
            <a:off x="2362200" y="609600"/>
            <a:ext cx="72469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a:solidFill>
                  <a:srgbClr val="0000FF"/>
                </a:solidFill>
                <a:latin typeface="メイリオ" panose="020B0604030504040204" pitchFamily="50" charset="-128"/>
                <a:ea typeface="メイリオ" panose="020B0604030504040204" pitchFamily="50" charset="-128"/>
              </a:rPr>
              <a:t>コンテンツ</a:t>
            </a:r>
          </a:p>
        </p:txBody>
      </p:sp>
    </p:spTree>
    <p:extLst>
      <p:ext uri="{BB962C8B-B14F-4D97-AF65-F5344CB8AC3E}">
        <p14:creationId xmlns:p14="http://schemas.microsoft.com/office/powerpoint/2010/main" val="23115699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p:cNvSpPr>
            <a:spLocks noChangeArrowheads="1"/>
          </p:cNvSpPr>
          <p:nvPr/>
        </p:nvSpPr>
        <p:spPr bwMode="auto">
          <a:xfrm>
            <a:off x="1498559" y="326409"/>
            <a:ext cx="90913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kumimoji="1" lang="ja-JP" altLang="en-US" sz="2400" dirty="0">
                <a:solidFill>
                  <a:srgbClr val="0000FF"/>
                </a:solidFill>
                <a:latin typeface="メイリオ" panose="020B0604030504040204" pitchFamily="50" charset="-128"/>
                <a:ea typeface="メイリオ" panose="020B0604030504040204" pitchFamily="50" charset="-128"/>
              </a:rPr>
              <a:t>グローバルな炭素循環</a:t>
            </a:r>
          </a:p>
        </p:txBody>
      </p:sp>
      <p:sp>
        <p:nvSpPr>
          <p:cNvPr id="6" name="正方形/長方形 5"/>
          <p:cNvSpPr/>
          <p:nvPr/>
        </p:nvSpPr>
        <p:spPr>
          <a:xfrm>
            <a:off x="276161" y="6531591"/>
            <a:ext cx="4345445" cy="27699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図の出典：加藤知道監訳「生態系生態学」</a:t>
            </a:r>
          </a:p>
        </p:txBody>
      </p:sp>
      <p:sp>
        <p:nvSpPr>
          <p:cNvPr id="7" name="正方形/長方形 6"/>
          <p:cNvSpPr/>
          <p:nvPr/>
        </p:nvSpPr>
        <p:spPr>
          <a:xfrm>
            <a:off x="5664540" y="1081713"/>
            <a:ext cx="6307325" cy="5463034"/>
          </a:xfrm>
          <a:prstGeom prst="rect">
            <a:avLst/>
          </a:prstGeom>
          <a:solidFill>
            <a:srgbClr val="FFFF99"/>
          </a:solidFill>
        </p:spPr>
        <p:txBody>
          <a:bodyPr wrap="square">
            <a:spAutoFit/>
          </a:bodyPr>
          <a:lstStyle/>
          <a:p>
            <a:pPr>
              <a:spcAft>
                <a:spcPts val="1800"/>
              </a:spcAft>
            </a:pPr>
            <a:r>
              <a:rPr lang="ja-JP" altLang="en-US" sz="1900" dirty="0">
                <a:latin typeface="メイリオ" panose="020B0604030504040204" pitchFamily="50" charset="-128"/>
                <a:ea typeface="メイリオ" panose="020B0604030504040204" pitchFamily="50" charset="-128"/>
              </a:rPr>
              <a:t>大気中の炭素プール（主に</a:t>
            </a:r>
            <a:r>
              <a:rPr lang="en-US" altLang="ja-JP" sz="1900" dirty="0">
                <a:latin typeface="メイリオ" panose="020B0604030504040204" pitchFamily="50" charset="-128"/>
                <a:ea typeface="メイリオ" panose="020B0604030504040204" pitchFamily="50" charset="-128"/>
              </a:rPr>
              <a:t>CO</a:t>
            </a:r>
            <a:r>
              <a:rPr lang="en-US" altLang="ja-JP" sz="1900" baseline="-25000" dirty="0">
                <a:latin typeface="メイリオ" panose="020B0604030504040204" pitchFamily="50" charset="-128"/>
                <a:ea typeface="メイリオ" panose="020B0604030504040204" pitchFamily="50" charset="-128"/>
              </a:rPr>
              <a:t>2</a:t>
            </a:r>
            <a:r>
              <a:rPr lang="ja-JP" altLang="en-US" sz="1900" dirty="0">
                <a:latin typeface="メイリオ" panose="020B0604030504040204" pitchFamily="50" charset="-128"/>
                <a:ea typeface="メイリオ" panose="020B0604030504040204" pitchFamily="50" charset="-128"/>
              </a:rPr>
              <a:t>）の回転率は</a:t>
            </a:r>
            <a:r>
              <a:rPr lang="ja-JP" altLang="en-US" sz="1900" dirty="0">
                <a:solidFill>
                  <a:srgbClr val="FF0000"/>
                </a:solidFill>
                <a:latin typeface="メイリオ" panose="020B0604030504040204" pitchFamily="50" charset="-128"/>
                <a:ea typeface="メイリオ" panose="020B0604030504040204" pitchFamily="50" charset="-128"/>
              </a:rPr>
              <a:t>約</a:t>
            </a:r>
            <a:r>
              <a:rPr lang="en-US" altLang="ja-JP" sz="1900" dirty="0">
                <a:solidFill>
                  <a:srgbClr val="FF0000"/>
                </a:solidFill>
                <a:latin typeface="メイリオ" panose="020B0604030504040204" pitchFamily="50" charset="-128"/>
                <a:ea typeface="メイリオ" panose="020B0604030504040204" pitchFamily="50" charset="-128"/>
              </a:rPr>
              <a:t>5</a:t>
            </a:r>
            <a:r>
              <a:rPr lang="ja-JP" altLang="en-US" sz="1900" dirty="0">
                <a:solidFill>
                  <a:srgbClr val="FF0000"/>
                </a:solidFill>
                <a:latin typeface="メイリオ" panose="020B0604030504040204" pitchFamily="50" charset="-128"/>
                <a:ea typeface="メイリオ" panose="020B0604030504040204" pitchFamily="50" charset="-128"/>
              </a:rPr>
              <a:t>年</a:t>
            </a:r>
            <a:r>
              <a:rPr lang="ja-JP" altLang="en-US" sz="1900" dirty="0">
                <a:latin typeface="メイリオ" panose="020B0604030504040204" pitchFamily="50" charset="-128"/>
                <a:ea typeface="メイリオ" panose="020B0604030504040204" pitchFamily="50" charset="-128"/>
              </a:rPr>
              <a:t>。各炭素プールの中で最小であるが、最も活発。</a:t>
            </a:r>
          </a:p>
          <a:p>
            <a:pPr>
              <a:spcAft>
                <a:spcPts val="1800"/>
              </a:spcAft>
            </a:pPr>
            <a:r>
              <a:rPr lang="ja-JP" altLang="en-US" sz="1900" dirty="0">
                <a:solidFill>
                  <a:srgbClr val="FF0000"/>
                </a:solidFill>
                <a:latin typeface="メイリオ" panose="020B0604030504040204" pitchFamily="50" charset="-128"/>
                <a:ea typeface="メイリオ" panose="020B0604030504040204" pitchFamily="50" charset="-128"/>
              </a:rPr>
              <a:t>陸上植物は大気とほぼ同量の炭素を保持する。そのほぼ</a:t>
            </a:r>
            <a:r>
              <a:rPr lang="en-US" altLang="ja-JP" sz="1900" dirty="0">
                <a:solidFill>
                  <a:srgbClr val="FF0000"/>
                </a:solidFill>
                <a:latin typeface="メイリオ" panose="020B0604030504040204" pitchFamily="50" charset="-128"/>
                <a:ea typeface="メイリオ" panose="020B0604030504040204" pitchFamily="50" charset="-128"/>
              </a:rPr>
              <a:t>2</a:t>
            </a:r>
            <a:r>
              <a:rPr lang="ja-JP" altLang="en-US" sz="1900" dirty="0">
                <a:solidFill>
                  <a:srgbClr val="FF0000"/>
                </a:solidFill>
                <a:latin typeface="メイリオ" panose="020B0604030504040204" pitchFamily="50" charset="-128"/>
                <a:ea typeface="メイリオ" panose="020B0604030504040204" pitchFamily="50" charset="-128"/>
              </a:rPr>
              <a:t>～</a:t>
            </a:r>
            <a:r>
              <a:rPr lang="en-US" altLang="ja-JP" sz="1900" dirty="0">
                <a:solidFill>
                  <a:srgbClr val="FF0000"/>
                </a:solidFill>
                <a:latin typeface="メイリオ" panose="020B0604030504040204" pitchFamily="50" charset="-128"/>
                <a:ea typeface="メイリオ" panose="020B0604030504040204" pitchFamily="50" charset="-128"/>
              </a:rPr>
              <a:t>3</a:t>
            </a:r>
            <a:r>
              <a:rPr lang="ja-JP" altLang="en-US" sz="1900" dirty="0">
                <a:solidFill>
                  <a:srgbClr val="FF0000"/>
                </a:solidFill>
                <a:latin typeface="メイリオ" panose="020B0604030504040204" pitchFamily="50" charset="-128"/>
                <a:ea typeface="メイリオ" panose="020B0604030504040204" pitchFamily="50" charset="-128"/>
              </a:rPr>
              <a:t>倍量の炭素が土壌（永久凍土・泥炭を除く）に存在。植生炭素の回転率は約</a:t>
            </a:r>
            <a:r>
              <a:rPr lang="en-US" altLang="ja-JP" sz="1900" dirty="0">
                <a:solidFill>
                  <a:srgbClr val="FF0000"/>
                </a:solidFill>
                <a:latin typeface="メイリオ" panose="020B0604030504040204" pitchFamily="50" charset="-128"/>
                <a:ea typeface="メイリオ" panose="020B0604030504040204" pitchFamily="50" charset="-128"/>
              </a:rPr>
              <a:t>11</a:t>
            </a:r>
            <a:r>
              <a:rPr lang="ja-JP" altLang="en-US" sz="1900" dirty="0">
                <a:solidFill>
                  <a:srgbClr val="FF0000"/>
                </a:solidFill>
                <a:latin typeface="メイリオ" panose="020B0604030504040204" pitchFamily="50" charset="-128"/>
                <a:ea typeface="メイリオ" panose="020B0604030504040204" pitchFamily="50" charset="-128"/>
              </a:rPr>
              <a:t>年、土壌炭素は約</a:t>
            </a:r>
            <a:r>
              <a:rPr lang="en-US" altLang="ja-JP" sz="1900" dirty="0">
                <a:solidFill>
                  <a:srgbClr val="FF0000"/>
                </a:solidFill>
                <a:latin typeface="メイリオ" panose="020B0604030504040204" pitchFamily="50" charset="-128"/>
                <a:ea typeface="メイリオ" panose="020B0604030504040204" pitchFamily="50" charset="-128"/>
              </a:rPr>
              <a:t>25</a:t>
            </a:r>
            <a:r>
              <a:rPr lang="ja-JP" altLang="en-US" sz="1900" dirty="0">
                <a:solidFill>
                  <a:srgbClr val="FF0000"/>
                </a:solidFill>
                <a:latin typeface="メイリオ" panose="020B0604030504040204" pitchFamily="50" charset="-128"/>
                <a:ea typeface="メイリオ" panose="020B0604030504040204" pitchFamily="50" charset="-128"/>
              </a:rPr>
              <a:t>年。</a:t>
            </a:r>
          </a:p>
          <a:p>
            <a:pPr>
              <a:spcAft>
                <a:spcPts val="1800"/>
              </a:spcAft>
            </a:pPr>
            <a:r>
              <a:rPr lang="ja-JP" altLang="en-US" sz="1900" dirty="0">
                <a:latin typeface="メイリオ" panose="020B0604030504040204" pitchFamily="50" charset="-128"/>
                <a:ea typeface="メイリオ" panose="020B0604030504040204" pitchFamily="50" charset="-128"/>
              </a:rPr>
              <a:t>海洋中の炭素の大半（</a:t>
            </a:r>
            <a:r>
              <a:rPr lang="en-US" altLang="ja-JP" sz="1900" dirty="0">
                <a:latin typeface="メイリオ" panose="020B0604030504040204" pitchFamily="50" charset="-128"/>
                <a:ea typeface="メイリオ" panose="020B0604030504040204" pitchFamily="50" charset="-128"/>
              </a:rPr>
              <a:t>98%</a:t>
            </a:r>
            <a:r>
              <a:rPr lang="ja-JP" altLang="en-US" sz="1900" dirty="0">
                <a:latin typeface="メイリオ" panose="020B0604030504040204" pitchFamily="50" charset="-128"/>
                <a:ea typeface="メイリオ" panose="020B0604030504040204" pitchFamily="50" charset="-128"/>
              </a:rPr>
              <a:t>）は、溶存無機態（</a:t>
            </a:r>
            <a:r>
              <a:rPr lang="en-US" altLang="ja-JP" sz="1900" dirty="0">
                <a:latin typeface="メイリオ" panose="020B0604030504040204" pitchFamily="50" charset="-128"/>
                <a:ea typeface="メイリオ" panose="020B0604030504040204" pitchFamily="50" charset="-128"/>
              </a:rPr>
              <a:t>Dissolved Inorganic Carbon</a:t>
            </a:r>
            <a:r>
              <a:rPr lang="ja-JP" altLang="en-US" sz="1900" dirty="0">
                <a:latin typeface="メイリオ" panose="020B0604030504040204" pitchFamily="50" charset="-128"/>
                <a:ea typeface="メイリオ" panose="020B0604030504040204" pitchFamily="50" charset="-128"/>
              </a:rPr>
              <a:t>）として存在する。そのうち</a:t>
            </a:r>
            <a:r>
              <a:rPr lang="en-US" altLang="ja-JP" sz="1900" dirty="0">
                <a:latin typeface="メイリオ" panose="020B0604030504040204" pitchFamily="50" charset="-128"/>
                <a:ea typeface="メイリオ" panose="020B0604030504040204" pitchFamily="50" charset="-128"/>
              </a:rPr>
              <a:t>90%</a:t>
            </a:r>
            <a:r>
              <a:rPr lang="ja-JP" altLang="en-US" sz="1900" dirty="0">
                <a:latin typeface="メイリオ" panose="020B0604030504040204" pitchFamily="50" charset="-128"/>
                <a:ea typeface="メイリオ" panose="020B0604030504040204" pitchFamily="50" charset="-128"/>
              </a:rPr>
              <a:t>は重炭酸塩（</a:t>
            </a:r>
            <a:r>
              <a:rPr lang="en-US" altLang="ja-JP" sz="1900" dirty="0">
                <a:latin typeface="メイリオ" panose="020B0604030504040204" pitchFamily="50" charset="-128"/>
                <a:ea typeface="メイリオ" panose="020B0604030504040204" pitchFamily="50" charset="-128"/>
              </a:rPr>
              <a:t>HCO</a:t>
            </a:r>
            <a:r>
              <a:rPr lang="en-US" altLang="ja-JP" sz="1900" baseline="-25000" dirty="0">
                <a:latin typeface="メイリオ" panose="020B0604030504040204" pitchFamily="50" charset="-128"/>
                <a:ea typeface="メイリオ" panose="020B0604030504040204" pitchFamily="50" charset="-128"/>
              </a:rPr>
              <a:t>3</a:t>
            </a:r>
            <a:r>
              <a:rPr lang="en-US" altLang="ja-JP" sz="1900" baseline="30000" dirty="0">
                <a:latin typeface="メイリオ" panose="020B0604030504040204" pitchFamily="50" charset="-128"/>
                <a:ea typeface="メイリオ" panose="020B0604030504040204" pitchFamily="50" charset="-128"/>
              </a:rPr>
              <a:t>−</a:t>
            </a:r>
            <a:r>
              <a:rPr lang="ja-JP" altLang="en-US" sz="1900" dirty="0">
                <a:latin typeface="メイリオ" panose="020B0604030504040204" pitchFamily="50" charset="-128"/>
                <a:ea typeface="メイリオ" panose="020B0604030504040204" pitchFamily="50" charset="-128"/>
              </a:rPr>
              <a:t>）、残りの多くは炭酸塩（</a:t>
            </a:r>
            <a:r>
              <a:rPr lang="en-US" altLang="ja-JP" sz="1900" dirty="0">
                <a:latin typeface="メイリオ" panose="020B0604030504040204" pitchFamily="50" charset="-128"/>
                <a:ea typeface="メイリオ" panose="020B0604030504040204" pitchFamily="50" charset="-128"/>
              </a:rPr>
              <a:t>CO</a:t>
            </a:r>
            <a:r>
              <a:rPr lang="en-US" altLang="ja-JP" sz="1900" baseline="-25000" dirty="0">
                <a:latin typeface="メイリオ" panose="020B0604030504040204" pitchFamily="50" charset="-128"/>
                <a:ea typeface="メイリオ" panose="020B0604030504040204" pitchFamily="50" charset="-128"/>
              </a:rPr>
              <a:t>3</a:t>
            </a:r>
            <a:r>
              <a:rPr lang="en-US" altLang="ja-JP" sz="1900" baseline="30000" dirty="0">
                <a:latin typeface="メイリオ" panose="020B0604030504040204" pitchFamily="50" charset="-128"/>
                <a:ea typeface="メイリオ" panose="020B0604030504040204" pitchFamily="50" charset="-128"/>
              </a:rPr>
              <a:t>−2 </a:t>
            </a:r>
            <a:r>
              <a:rPr lang="ja-JP" altLang="en-US" sz="1900" dirty="0">
                <a:latin typeface="メイリオ" panose="020B0604030504040204" pitchFamily="50" charset="-128"/>
                <a:ea typeface="メイリオ" panose="020B0604030504040204" pitchFamily="50" charset="-128"/>
              </a:rPr>
              <a:t>を含む化合物の総称）として存在する。</a:t>
            </a:r>
            <a:r>
              <a:rPr lang="ja-JP" altLang="en-US" sz="1900" dirty="0">
                <a:solidFill>
                  <a:srgbClr val="FF0000"/>
                </a:solidFill>
                <a:latin typeface="メイリオ" panose="020B0604030504040204" pitchFamily="50" charset="-128"/>
                <a:ea typeface="メイリオ" panose="020B0604030504040204" pitchFamily="50" charset="-128"/>
              </a:rPr>
              <a:t>海洋バイオマスは</a:t>
            </a:r>
            <a:r>
              <a:rPr lang="en-US" altLang="ja-JP" sz="1900" dirty="0">
                <a:solidFill>
                  <a:srgbClr val="FF0000"/>
                </a:solidFill>
                <a:latin typeface="メイリオ" panose="020B0604030504040204" pitchFamily="50" charset="-128"/>
                <a:ea typeface="メイリオ" panose="020B0604030504040204" pitchFamily="50" charset="-128"/>
              </a:rPr>
              <a:t>3PgC</a:t>
            </a:r>
            <a:r>
              <a:rPr lang="ja-JP" altLang="en-US" sz="1900" dirty="0">
                <a:latin typeface="メイリオ" panose="020B0604030504040204" pitchFamily="50" charset="-128"/>
                <a:ea typeface="メイリオ" panose="020B0604030504040204" pitchFamily="50" charset="-128"/>
              </a:rPr>
              <a:t>と、陸上バイオマス（約</a:t>
            </a:r>
            <a:r>
              <a:rPr lang="en-US" altLang="ja-JP" sz="1900" dirty="0">
                <a:latin typeface="メイリオ" panose="020B0604030504040204" pitchFamily="50" charset="-128"/>
                <a:ea typeface="メイリオ" panose="020B0604030504040204" pitchFamily="50" charset="-128"/>
              </a:rPr>
              <a:t>650PgC</a:t>
            </a:r>
            <a:r>
              <a:rPr lang="ja-JP" altLang="en-US" sz="1900" dirty="0">
                <a:latin typeface="メイリオ" panose="020B0604030504040204" pitchFamily="50" charset="-128"/>
                <a:ea typeface="メイリオ" panose="020B0604030504040204" pitchFamily="50" charset="-128"/>
              </a:rPr>
              <a:t>）と比べて僅かであるが、陸上植物とほぼ同量の炭素を循環させている。</a:t>
            </a:r>
            <a:r>
              <a:rPr lang="ja-JP" altLang="en-US" sz="1900" dirty="0">
                <a:solidFill>
                  <a:srgbClr val="FF0000"/>
                </a:solidFill>
                <a:latin typeface="メイリオ" panose="020B0604030504040204" pitchFamily="50" charset="-128"/>
                <a:ea typeface="メイリオ" panose="020B0604030504040204" pitchFamily="50" charset="-128"/>
              </a:rPr>
              <a:t>海洋バイオマスの回転率は、約</a:t>
            </a:r>
            <a:r>
              <a:rPr lang="en-US" altLang="ja-JP" sz="1900" dirty="0">
                <a:solidFill>
                  <a:srgbClr val="FF0000"/>
                </a:solidFill>
                <a:latin typeface="メイリオ" panose="020B0604030504040204" pitchFamily="50" charset="-128"/>
                <a:ea typeface="メイリオ" panose="020B0604030504040204" pitchFamily="50" charset="-128"/>
              </a:rPr>
              <a:t>3</a:t>
            </a:r>
            <a:r>
              <a:rPr lang="ja-JP" altLang="en-US" sz="1900" dirty="0">
                <a:solidFill>
                  <a:srgbClr val="FF0000"/>
                </a:solidFill>
                <a:latin typeface="メイリオ" panose="020B0604030504040204" pitchFamily="50" charset="-128"/>
                <a:ea typeface="メイリオ" panose="020B0604030504040204" pitchFamily="50" charset="-128"/>
              </a:rPr>
              <a:t>週間</a:t>
            </a:r>
            <a:r>
              <a:rPr lang="ja-JP" altLang="en-US" sz="1900" dirty="0">
                <a:latin typeface="メイリオ" panose="020B0604030504040204" pitchFamily="50" charset="-128"/>
                <a:ea typeface="メイリオ" panose="020B0604030504040204" pitchFamily="50" charset="-128"/>
              </a:rPr>
              <a:t>。</a:t>
            </a:r>
          </a:p>
          <a:p>
            <a:pPr>
              <a:spcAft>
                <a:spcPts val="1800"/>
              </a:spcAft>
            </a:pPr>
            <a:r>
              <a:rPr lang="ja-JP" altLang="en-US" sz="1900" dirty="0">
                <a:solidFill>
                  <a:srgbClr val="FF0000"/>
                </a:solidFill>
                <a:latin typeface="メイリオ" panose="020B0604030504040204" pitchFamily="50" charset="-128"/>
                <a:ea typeface="メイリオ" panose="020B0604030504040204" pitchFamily="50" charset="-128"/>
              </a:rPr>
              <a:t>岩石と堆積物に含まれる炭素は、地球上に存在する炭素全量の</a:t>
            </a:r>
            <a:r>
              <a:rPr lang="en-US" altLang="ja-JP" sz="1900" dirty="0">
                <a:solidFill>
                  <a:srgbClr val="FF0000"/>
                </a:solidFill>
                <a:latin typeface="メイリオ" panose="020B0604030504040204" pitchFamily="50" charset="-128"/>
                <a:ea typeface="メイリオ" panose="020B0604030504040204" pitchFamily="50" charset="-128"/>
              </a:rPr>
              <a:t>99%</a:t>
            </a:r>
            <a:r>
              <a:rPr lang="ja-JP" altLang="en-US" sz="1900" dirty="0">
                <a:solidFill>
                  <a:srgbClr val="FF0000"/>
                </a:solidFill>
                <a:latin typeface="メイリオ" panose="020B0604030504040204" pitchFamily="50" charset="-128"/>
                <a:ea typeface="メイリオ" panose="020B0604030504040204" pitchFamily="50" charset="-128"/>
              </a:rPr>
              <a:t>以上を占めている</a:t>
            </a:r>
            <a:r>
              <a:rPr lang="ja-JP" altLang="en-US" sz="1900" dirty="0">
                <a:latin typeface="メイリオ" panose="020B0604030504040204" pitchFamily="50" charset="-128"/>
                <a:ea typeface="メイリオ" panose="020B0604030504040204" pitchFamily="50" charset="-128"/>
              </a:rPr>
              <a:t>。この炭素プールは地質学的プロセスにより何百万年という時間スケールで回転する。</a:t>
            </a: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952" y="689364"/>
            <a:ext cx="5027406" cy="5711407"/>
          </a:xfrm>
          <a:prstGeom prst="rect">
            <a:avLst/>
          </a:prstGeom>
        </p:spPr>
      </p:pic>
    </p:spTree>
    <p:extLst>
      <p:ext uri="{BB962C8B-B14F-4D97-AF65-F5344CB8AC3E}">
        <p14:creationId xmlns:p14="http://schemas.microsoft.com/office/powerpoint/2010/main" val="13141101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6"/>
          <p:cNvSpPr>
            <a:spLocks noChangeArrowheads="1"/>
          </p:cNvSpPr>
          <p:nvPr/>
        </p:nvSpPr>
        <p:spPr bwMode="auto">
          <a:xfrm>
            <a:off x="1498559" y="326409"/>
            <a:ext cx="90913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kumimoji="1" lang="ja-JP" altLang="en-US" sz="2400" dirty="0">
                <a:solidFill>
                  <a:srgbClr val="0000FF"/>
                </a:solidFill>
                <a:latin typeface="メイリオ" panose="020B0604030504040204" pitchFamily="50" charset="-128"/>
                <a:ea typeface="メイリオ" panose="020B0604030504040204" pitchFamily="50" charset="-128"/>
              </a:rPr>
              <a:t>メタンについて</a:t>
            </a:r>
          </a:p>
        </p:txBody>
      </p:sp>
      <p:sp>
        <p:nvSpPr>
          <p:cNvPr id="5" name="正方形/長方形 4"/>
          <p:cNvSpPr/>
          <p:nvPr/>
        </p:nvSpPr>
        <p:spPr>
          <a:xfrm>
            <a:off x="276161" y="6531591"/>
            <a:ext cx="4345445" cy="27699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図の出典：加藤知道監訳「生態系生態学」</a:t>
            </a:r>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718" y="788074"/>
            <a:ext cx="4474888" cy="5259446"/>
          </a:xfrm>
          <a:prstGeom prst="rect">
            <a:avLst/>
          </a:prstGeom>
        </p:spPr>
      </p:pic>
      <p:sp>
        <p:nvSpPr>
          <p:cNvPr id="9" name="正方形/長方形 8"/>
          <p:cNvSpPr/>
          <p:nvPr/>
        </p:nvSpPr>
        <p:spPr>
          <a:xfrm>
            <a:off x="4909473" y="986362"/>
            <a:ext cx="6831917" cy="4862870"/>
          </a:xfrm>
          <a:prstGeom prst="rect">
            <a:avLst/>
          </a:prstGeom>
          <a:solidFill>
            <a:srgbClr val="FFFF99"/>
          </a:solidFill>
        </p:spPr>
        <p:txBody>
          <a:bodyPr wrap="square">
            <a:spAutoFit/>
          </a:bodyPr>
          <a:lstStyle/>
          <a:p>
            <a:pPr>
              <a:spcAft>
                <a:spcPts val="1200"/>
              </a:spcAft>
            </a:pPr>
            <a:r>
              <a:rPr lang="ja-JP" altLang="en-US" sz="2000" dirty="0">
                <a:latin typeface="メイリオ" panose="020B0604030504040204" pitchFamily="50" charset="-128"/>
                <a:ea typeface="メイリオ" panose="020B0604030504040204" pitchFamily="50" charset="-128"/>
              </a:rPr>
              <a:t>大気中CH</a:t>
            </a:r>
            <a:r>
              <a:rPr lang="ja-JP" altLang="en-US" sz="2000" baseline="-25000" dirty="0">
                <a:latin typeface="メイリオ" panose="020B0604030504040204" pitchFamily="50" charset="-128"/>
                <a:ea typeface="メイリオ" panose="020B0604030504040204" pitchFamily="50" charset="-128"/>
              </a:rPr>
              <a:t>4</a:t>
            </a:r>
            <a:r>
              <a:rPr lang="ja-JP" altLang="en-US" sz="2000" dirty="0">
                <a:latin typeface="メイリオ" panose="020B0604030504040204" pitchFamily="50" charset="-128"/>
                <a:ea typeface="メイリオ" panose="020B0604030504040204" pitchFamily="50" charset="-128"/>
              </a:rPr>
              <a:t>濃度の1.85ppmは、CO</a:t>
            </a:r>
            <a:r>
              <a:rPr lang="ja-JP" altLang="en-US" sz="2000" baseline="-25000" dirty="0">
                <a:latin typeface="メイリオ" panose="020B0604030504040204" pitchFamily="50" charset="-128"/>
                <a:ea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rPr>
              <a:t>濃度(400ppmv)の</a:t>
            </a:r>
            <a:r>
              <a:rPr lang="ja-JP" altLang="en-US" sz="2000" dirty="0">
                <a:solidFill>
                  <a:srgbClr val="FF0000"/>
                </a:solidFill>
                <a:latin typeface="メイリオ" panose="020B0604030504040204" pitchFamily="50" charset="-128"/>
                <a:ea typeface="メイリオ" panose="020B0604030504040204" pitchFamily="50" charset="-128"/>
              </a:rPr>
              <a:t>1/200以下</a:t>
            </a:r>
            <a:r>
              <a:rPr lang="ja-JP" altLang="en-US" sz="2000" dirty="0">
                <a:latin typeface="メイリオ" panose="020B0604030504040204" pitchFamily="50" charset="-128"/>
                <a:ea typeface="メイリオ" panose="020B0604030504040204" pitchFamily="50" charset="-128"/>
              </a:rPr>
              <a:t>。しかし、１分子あたりの温暖化効果はCH</a:t>
            </a:r>
            <a:r>
              <a:rPr lang="ja-JP" altLang="en-US" sz="2000" baseline="-25000" dirty="0">
                <a:latin typeface="メイリオ" panose="020B0604030504040204" pitchFamily="50" charset="-128"/>
                <a:ea typeface="メイリオ" panose="020B0604030504040204" pitchFamily="50" charset="-128"/>
              </a:rPr>
              <a:t>4</a:t>
            </a:r>
            <a:r>
              <a:rPr lang="ja-JP" altLang="en-US" sz="2000" dirty="0">
                <a:latin typeface="メイリオ" panose="020B0604030504040204" pitchFamily="50" charset="-128"/>
                <a:ea typeface="メイリオ" panose="020B0604030504040204" pitchFamily="50" charset="-128"/>
              </a:rPr>
              <a:t>分子はCO</a:t>
            </a:r>
            <a:r>
              <a:rPr lang="ja-JP" altLang="en-US" sz="2000" baseline="-25000" dirty="0">
                <a:latin typeface="メイリオ" panose="020B0604030504040204" pitchFamily="50" charset="-128"/>
                <a:ea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rPr>
              <a:t>分子の</a:t>
            </a:r>
            <a:r>
              <a:rPr lang="ja-JP" altLang="en-US" sz="2000" dirty="0">
                <a:solidFill>
                  <a:srgbClr val="FF0000"/>
                </a:solidFill>
                <a:latin typeface="メイリオ" panose="020B0604030504040204" pitchFamily="50" charset="-128"/>
                <a:ea typeface="メイリオ" panose="020B0604030504040204" pitchFamily="50" charset="-128"/>
              </a:rPr>
              <a:t>約23倍</a:t>
            </a:r>
            <a:r>
              <a:rPr lang="ja-JP" altLang="en-US" sz="2000" dirty="0">
                <a:latin typeface="メイリオ" panose="020B0604030504040204" pitchFamily="50" charset="-128"/>
                <a:ea typeface="メイリオ" panose="020B0604030504040204" pitchFamily="50" charset="-128"/>
              </a:rPr>
              <a:t>あるため、2番目に重要なGHGとなっている。</a:t>
            </a:r>
          </a:p>
          <a:p>
            <a:pPr>
              <a:spcAft>
                <a:spcPts val="1200"/>
              </a:spcAft>
            </a:pPr>
            <a:r>
              <a:rPr lang="ja-JP" altLang="en-US" sz="2000" dirty="0">
                <a:latin typeface="メイリオ" panose="020B0604030504040204" pitchFamily="50" charset="-128"/>
                <a:ea typeface="メイリオ" panose="020B0604030504040204" pitchFamily="50" charset="-128"/>
              </a:rPr>
              <a:t>CH</a:t>
            </a:r>
            <a:r>
              <a:rPr lang="ja-JP" altLang="en-US" sz="2000" baseline="-25000" dirty="0">
                <a:latin typeface="メイリオ" panose="020B0604030504040204" pitchFamily="50" charset="-128"/>
                <a:ea typeface="メイリオ" panose="020B0604030504040204" pitchFamily="50" charset="-128"/>
              </a:rPr>
              <a:t>4</a:t>
            </a:r>
            <a:r>
              <a:rPr lang="ja-JP" altLang="en-US" sz="2000" dirty="0">
                <a:latin typeface="メイリオ" panose="020B0604030504040204" pitchFamily="50" charset="-128"/>
                <a:ea typeface="メイリオ" panose="020B0604030504040204" pitchFamily="50" charset="-128"/>
              </a:rPr>
              <a:t>は嫌気的条件下のみで生じるため、自然起源のCH</a:t>
            </a:r>
            <a:r>
              <a:rPr lang="ja-JP" altLang="en-US" sz="2000" baseline="-25000" dirty="0">
                <a:latin typeface="メイリオ" panose="020B0604030504040204" pitchFamily="50" charset="-128"/>
                <a:ea typeface="メイリオ" panose="020B0604030504040204" pitchFamily="50" charset="-128"/>
              </a:rPr>
              <a:t>4</a:t>
            </a:r>
            <a:r>
              <a:rPr lang="ja-JP" altLang="en-US" sz="2000" dirty="0">
                <a:latin typeface="メイリオ" panose="020B0604030504040204" pitchFamily="50" charset="-128"/>
                <a:ea typeface="メイリオ" panose="020B0604030504040204" pitchFamily="50" charset="-128"/>
              </a:rPr>
              <a:t>の約85%は湿地で生じている。なお、</a:t>
            </a:r>
            <a:r>
              <a:rPr lang="ja-JP" altLang="en-US" sz="2000" dirty="0">
                <a:solidFill>
                  <a:srgbClr val="FF0000"/>
                </a:solidFill>
                <a:latin typeface="メイリオ" panose="020B0604030504040204" pitchFamily="50" charset="-128"/>
                <a:ea typeface="メイリオ" panose="020B0604030504040204" pitchFamily="50" charset="-128"/>
              </a:rPr>
              <a:t>人為的なCH</a:t>
            </a:r>
            <a:r>
              <a:rPr lang="ja-JP" altLang="en-US" sz="2000" baseline="-25000" dirty="0">
                <a:solidFill>
                  <a:srgbClr val="FF0000"/>
                </a:solidFill>
                <a:latin typeface="メイリオ" panose="020B0604030504040204" pitchFamily="50" charset="-128"/>
                <a:ea typeface="メイリオ" panose="020B0604030504040204" pitchFamily="50" charset="-128"/>
              </a:rPr>
              <a:t>4</a:t>
            </a:r>
            <a:r>
              <a:rPr lang="ja-JP" altLang="en-US" sz="2000" dirty="0">
                <a:solidFill>
                  <a:srgbClr val="FF0000"/>
                </a:solidFill>
                <a:latin typeface="メイリオ" panose="020B0604030504040204" pitchFamily="50" charset="-128"/>
                <a:ea typeface="メイリオ" panose="020B0604030504040204" pitchFamily="50" charset="-128"/>
              </a:rPr>
              <a:t>ソースは、自然ソースの2.5倍</a:t>
            </a:r>
            <a:r>
              <a:rPr lang="ja-JP" altLang="en-US" sz="2000" dirty="0">
                <a:latin typeface="メイリオ" panose="020B0604030504040204" pitchFamily="50" charset="-128"/>
                <a:ea typeface="メイリオ" panose="020B0604030504040204" pitchFamily="50" charset="-128"/>
              </a:rPr>
              <a:t>となっている。 CH</a:t>
            </a:r>
            <a:r>
              <a:rPr lang="ja-JP" altLang="en-US" sz="2000" baseline="-25000" dirty="0">
                <a:latin typeface="メイリオ" panose="020B0604030504040204" pitchFamily="50" charset="-128"/>
                <a:ea typeface="メイリオ" panose="020B0604030504040204" pitchFamily="50" charset="-128"/>
              </a:rPr>
              <a:t>4</a:t>
            </a:r>
            <a:r>
              <a:rPr lang="ja-JP" altLang="en-US" sz="2000" dirty="0">
                <a:latin typeface="メイリオ" panose="020B0604030504040204" pitchFamily="50" charset="-128"/>
                <a:ea typeface="メイリオ" panose="020B0604030504040204" pitchFamily="50" charset="-128"/>
              </a:rPr>
              <a:t>の</a:t>
            </a:r>
            <a:r>
              <a:rPr lang="ja-JP" altLang="en-US" sz="2000" dirty="0">
                <a:solidFill>
                  <a:srgbClr val="FF0000"/>
                </a:solidFill>
                <a:latin typeface="メイリオ" panose="020B0604030504040204" pitchFamily="50" charset="-128"/>
                <a:ea typeface="メイリオ" panose="020B0604030504040204" pitchFamily="50" charset="-128"/>
              </a:rPr>
              <a:t>大気中の回転率は約9年</a:t>
            </a:r>
            <a:r>
              <a:rPr lang="ja-JP" altLang="en-US" sz="2000" dirty="0">
                <a:latin typeface="メイリオ" panose="020B0604030504040204" pitchFamily="50" charset="-128"/>
                <a:ea typeface="メイリオ" panose="020B0604030504040204" pitchFamily="50" charset="-128"/>
              </a:rPr>
              <a:t>。</a:t>
            </a:r>
          </a:p>
          <a:p>
            <a:pPr>
              <a:spcAft>
                <a:spcPts val="1200"/>
              </a:spcAft>
            </a:pPr>
            <a:r>
              <a:rPr lang="ja-JP" altLang="en-US" sz="2000" dirty="0">
                <a:latin typeface="メイリオ" panose="020B0604030504040204" pitchFamily="50" charset="-128"/>
                <a:ea typeface="メイリオ" panose="020B0604030504040204" pitchFamily="50" charset="-128"/>
              </a:rPr>
              <a:t>CH</a:t>
            </a:r>
            <a:r>
              <a:rPr lang="ja-JP" altLang="en-US" sz="2000" baseline="-25000" dirty="0">
                <a:latin typeface="メイリオ" panose="020B0604030504040204" pitchFamily="50" charset="-128"/>
                <a:ea typeface="メイリオ" panose="020B0604030504040204" pitchFamily="50" charset="-128"/>
              </a:rPr>
              <a:t>4 </a:t>
            </a:r>
            <a:r>
              <a:rPr lang="ja-JP" altLang="en-US" sz="2000" dirty="0">
                <a:latin typeface="メイリオ" panose="020B0604030504040204" pitchFamily="50" charset="-128"/>
                <a:ea typeface="メイリオ" panose="020B0604030504040204" pitchFamily="50" charset="-128"/>
              </a:rPr>
              <a:t>の消失プロセスの約85%は、大気中でのOHラジカルとの反応。ここでOHラジカルとは、オゾンが紫外線の元で反応性O原子となり、これがH</a:t>
            </a:r>
            <a:r>
              <a:rPr lang="ja-JP" altLang="en-US" sz="2000" baseline="-25000" dirty="0">
                <a:latin typeface="メイリオ" panose="020B0604030504040204" pitchFamily="50" charset="-128"/>
                <a:ea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rPr>
              <a:t>Oと反応し、2分子のOHラジカルとなる</a:t>
            </a:r>
          </a:p>
          <a:p>
            <a:pPr>
              <a:spcAft>
                <a:spcPts val="1200"/>
              </a:spcAft>
            </a:pPr>
            <a:r>
              <a:rPr lang="ja-JP" altLang="en-US" sz="2000" dirty="0">
                <a:latin typeface="メイリオ" panose="020B0604030504040204" pitchFamily="50" charset="-128"/>
                <a:ea typeface="メイリオ" panose="020B0604030504040204" pitchFamily="50" charset="-128"/>
              </a:rPr>
              <a:t>人為起源CH</a:t>
            </a:r>
            <a:r>
              <a:rPr lang="ja-JP" altLang="en-US" sz="2000" baseline="-25000" dirty="0">
                <a:latin typeface="メイリオ" panose="020B0604030504040204" pitchFamily="50" charset="-128"/>
                <a:ea typeface="メイリオ" panose="020B0604030504040204" pitchFamily="50" charset="-128"/>
              </a:rPr>
              <a:t>4</a:t>
            </a:r>
            <a:r>
              <a:rPr lang="ja-JP" altLang="en-US" sz="2000" dirty="0">
                <a:latin typeface="メイリオ" panose="020B0604030504040204" pitchFamily="50" charset="-128"/>
                <a:ea typeface="メイリオ" panose="020B0604030504040204" pitchFamily="50" charset="-128"/>
              </a:rPr>
              <a:t>フラックスのうち、約10%が大気中に大気中に蓄積している（CO</a:t>
            </a:r>
            <a:r>
              <a:rPr lang="ja-JP" altLang="en-US" sz="2000" baseline="-25000" dirty="0">
                <a:latin typeface="メイリオ" panose="020B0604030504040204" pitchFamily="50" charset="-128"/>
                <a:ea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rPr>
              <a:t>の場合は、概ね50%）</a:t>
            </a:r>
          </a:p>
        </p:txBody>
      </p:sp>
    </p:spTree>
    <p:extLst>
      <p:ext uri="{BB962C8B-B14F-4D97-AF65-F5344CB8AC3E}">
        <p14:creationId xmlns:p14="http://schemas.microsoft.com/office/powerpoint/2010/main" val="21789967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5193164" y="2365141"/>
            <a:ext cx="6702501" cy="4071705"/>
          </a:xfrm>
          <a:prstGeom prst="roundRect">
            <a:avLst>
              <a:gd name="adj" fmla="val 729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Rectangle 16"/>
          <p:cNvSpPr>
            <a:spLocks noChangeArrowheads="1"/>
          </p:cNvSpPr>
          <p:nvPr/>
        </p:nvSpPr>
        <p:spPr bwMode="auto">
          <a:xfrm>
            <a:off x="1490092" y="208418"/>
            <a:ext cx="90913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kumimoji="1" lang="ja-JP" altLang="en-US" sz="2400" dirty="0">
                <a:solidFill>
                  <a:srgbClr val="0000FF"/>
                </a:solidFill>
                <a:latin typeface="メイリオ" panose="020B0604030504040204" pitchFamily="50" charset="-128"/>
                <a:ea typeface="メイリオ" panose="020B0604030504040204" pitchFamily="50" charset="-128"/>
              </a:rPr>
              <a:t>グローバルな窒素循環</a:t>
            </a:r>
          </a:p>
        </p:txBody>
      </p:sp>
      <p:sp>
        <p:nvSpPr>
          <p:cNvPr id="4" name="正方形/長方形 3"/>
          <p:cNvSpPr/>
          <p:nvPr/>
        </p:nvSpPr>
        <p:spPr>
          <a:xfrm>
            <a:off x="276161" y="6531591"/>
            <a:ext cx="4345445" cy="27699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図の出典：加藤知道監訳「生態系生態学」</a:t>
            </a: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36" y="605261"/>
            <a:ext cx="4684014" cy="5831586"/>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3996" y="2975339"/>
            <a:ext cx="3820740" cy="3313874"/>
          </a:xfrm>
          <a:prstGeom prst="rect">
            <a:avLst/>
          </a:prstGeom>
        </p:spPr>
      </p:pic>
      <p:sp>
        <p:nvSpPr>
          <p:cNvPr id="7" name="正方形/長方形 6"/>
          <p:cNvSpPr/>
          <p:nvPr/>
        </p:nvSpPr>
        <p:spPr>
          <a:xfrm>
            <a:off x="9042401" y="3811067"/>
            <a:ext cx="2853265" cy="2246769"/>
          </a:xfrm>
          <a:prstGeom prst="rect">
            <a:avLst/>
          </a:prstGeom>
        </p:spPr>
        <p:txBody>
          <a:bodyPr wrap="square">
            <a:spAutoFit/>
          </a:bodyPr>
          <a:lstStyle/>
          <a:p>
            <a:r>
              <a:rPr lang="ja-JP" altLang="en-US" sz="2000" dirty="0">
                <a:solidFill>
                  <a:srgbClr val="FF0000"/>
                </a:solidFill>
                <a:latin typeface="メイリオ" panose="020B0604030504040204" pitchFamily="50" charset="-128"/>
                <a:ea typeface="メイリオ" panose="020B0604030504040204" pitchFamily="50" charset="-128"/>
              </a:rPr>
              <a:t>人間活動は、陸域生態系への</a:t>
            </a:r>
            <a:r>
              <a:rPr lang="en-US" altLang="ja-JP" sz="2000" dirty="0">
                <a:solidFill>
                  <a:srgbClr val="FF0000"/>
                </a:solidFill>
                <a:latin typeface="メイリオ" panose="020B0604030504040204" pitchFamily="50" charset="-128"/>
                <a:ea typeface="メイリオ" panose="020B0604030504040204" pitchFamily="50" charset="-128"/>
              </a:rPr>
              <a:t>N</a:t>
            </a:r>
            <a:r>
              <a:rPr lang="ja-JP" altLang="en-US" sz="2000" dirty="0">
                <a:solidFill>
                  <a:srgbClr val="FF0000"/>
                </a:solidFill>
                <a:latin typeface="メイリオ" panose="020B0604030504040204" pitchFamily="50" charset="-128"/>
                <a:ea typeface="メイリオ" panose="020B0604030504040204" pitchFamily="50" charset="-128"/>
              </a:rPr>
              <a:t>供給量を約２倍にした</a:t>
            </a:r>
            <a:r>
              <a:rPr lang="ja-JP" altLang="en-US" sz="2000" dirty="0">
                <a:latin typeface="メイリオ" panose="020B0604030504040204" pitchFamily="50" charset="-128"/>
                <a:ea typeface="メイリオ" panose="020B0604030504040204" pitchFamily="50" charset="-128"/>
              </a:rPr>
              <a:t>。また、陸から大気に移動する窒素微量ガス（NO・NO</a:t>
            </a:r>
            <a:r>
              <a:rPr lang="ja-JP" altLang="en-US" sz="2000" baseline="-25000" dirty="0">
                <a:latin typeface="メイリオ" panose="020B0604030504040204" pitchFamily="50" charset="-128"/>
                <a:ea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rPr>
              <a:t>・N</a:t>
            </a:r>
            <a:r>
              <a:rPr lang="ja-JP" altLang="en-US" sz="2000" baseline="-25000" dirty="0">
                <a:latin typeface="メイリオ" panose="020B0604030504040204" pitchFamily="50" charset="-128"/>
                <a:ea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rPr>
              <a:t>O・NH</a:t>
            </a:r>
            <a:r>
              <a:rPr lang="ja-JP" altLang="en-US" sz="2000" baseline="-25000" dirty="0">
                <a:latin typeface="メイリオ" panose="020B0604030504040204" pitchFamily="50" charset="-128"/>
                <a:ea typeface="メイリオ" panose="020B0604030504040204" pitchFamily="50" charset="-128"/>
              </a:rPr>
              <a:t>3</a:t>
            </a:r>
            <a:r>
              <a:rPr lang="ja-JP" altLang="en-US" sz="2000" dirty="0">
                <a:latin typeface="メイリオ" panose="020B0604030504040204" pitchFamily="50" charset="-128"/>
                <a:ea typeface="メイリオ" panose="020B0604030504040204" pitchFamily="50" charset="-128"/>
              </a:rPr>
              <a:t>）の大半は、人為起源である。</a:t>
            </a:r>
          </a:p>
        </p:txBody>
      </p:sp>
      <p:sp>
        <p:nvSpPr>
          <p:cNvPr id="8" name="正方形/長方形 7"/>
          <p:cNvSpPr/>
          <p:nvPr/>
        </p:nvSpPr>
        <p:spPr>
          <a:xfrm>
            <a:off x="4786317" y="1035969"/>
            <a:ext cx="7041615" cy="830997"/>
          </a:xfrm>
          <a:prstGeom prst="rect">
            <a:avLst/>
          </a:prstGeom>
          <a:solidFill>
            <a:srgbClr val="FFFF99"/>
          </a:solidFill>
        </p:spPr>
        <p:txBody>
          <a:bodyPr wrap="square">
            <a:spAutoFit/>
          </a:bodyPr>
          <a:lstStyle/>
          <a:p>
            <a:r>
              <a:rPr lang="ja-JP" altLang="en-US" sz="2400" dirty="0">
                <a:latin typeface="メイリオ" panose="020B0604030504040204" pitchFamily="50" charset="-128"/>
                <a:ea typeface="メイリオ" panose="020B0604030504040204" pitchFamily="50" charset="-128"/>
              </a:rPr>
              <a:t>←有機窒素のプールは、大気のプールと比べて非常に小さく、主に陸上と陸上植生の中に存在する</a:t>
            </a:r>
          </a:p>
        </p:txBody>
      </p:sp>
      <p:sp>
        <p:nvSpPr>
          <p:cNvPr id="9" name="正方形/長方形 8"/>
          <p:cNvSpPr/>
          <p:nvPr/>
        </p:nvSpPr>
        <p:spPr>
          <a:xfrm>
            <a:off x="5630334" y="2480886"/>
            <a:ext cx="6096000" cy="461665"/>
          </a:xfrm>
          <a:prstGeom prst="rect">
            <a:avLst/>
          </a:prstGeom>
        </p:spPr>
        <p:txBody>
          <a:bodyPr>
            <a:spAutoFit/>
          </a:bodyPr>
          <a:lstStyle/>
          <a:p>
            <a:r>
              <a:rPr lang="ja-JP" altLang="en-US" sz="2400" dirty="0">
                <a:latin typeface="メイリオ" panose="020B0604030504040204" pitchFamily="50" charset="-128"/>
                <a:ea typeface="メイリオ" panose="020B0604030504040204" pitchFamily="50" charset="-128"/>
              </a:rPr>
              <a:t>人為的窒素固定と自然の窒素固定の比較</a:t>
            </a:r>
          </a:p>
        </p:txBody>
      </p:sp>
    </p:spTree>
    <p:extLst>
      <p:ext uri="{BB962C8B-B14F-4D97-AF65-F5344CB8AC3E}">
        <p14:creationId xmlns:p14="http://schemas.microsoft.com/office/powerpoint/2010/main" val="1701308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422601" y="668028"/>
            <a:ext cx="5985948" cy="5761116"/>
          </a:xfrm>
          <a:prstGeom prst="roundRect">
            <a:avLst>
              <a:gd name="adj" fmla="val 29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Rectangle 101"/>
          <p:cNvSpPr>
            <a:spLocks noChangeArrowheads="1"/>
          </p:cNvSpPr>
          <p:nvPr/>
        </p:nvSpPr>
        <p:spPr bwMode="auto">
          <a:xfrm>
            <a:off x="2434127" y="69174"/>
            <a:ext cx="730530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2800" dirty="0">
                <a:solidFill>
                  <a:srgbClr val="0000FF"/>
                </a:solidFill>
                <a:latin typeface="メイリオ" panose="020B0604030504040204" pitchFamily="50" charset="-128"/>
                <a:ea typeface="メイリオ" panose="020B0604030504040204" pitchFamily="50" charset="-128"/>
              </a:rPr>
              <a:t>直達光と散乱光</a:t>
            </a:r>
            <a:endParaRPr lang="en-US" altLang="ja-JP" sz="2800" dirty="0">
              <a:solidFill>
                <a:srgbClr val="0000FF"/>
              </a:solidFill>
              <a:latin typeface="メイリオ" panose="020B0604030504040204" pitchFamily="50" charset="-128"/>
              <a:ea typeface="メイリオ" panose="020B0604030504040204" pitchFamily="50" charset="-128"/>
            </a:endParaRPr>
          </a:p>
        </p:txBody>
      </p:sp>
      <p:sp>
        <p:nvSpPr>
          <p:cNvPr id="3" name="正方形/長方形 2"/>
          <p:cNvSpPr/>
          <p:nvPr/>
        </p:nvSpPr>
        <p:spPr>
          <a:xfrm>
            <a:off x="6733259" y="1267660"/>
            <a:ext cx="4984097" cy="4616648"/>
          </a:xfrm>
          <a:prstGeom prst="rect">
            <a:avLst/>
          </a:prstGeom>
          <a:solidFill>
            <a:srgbClr val="FFFF99"/>
          </a:solidFill>
        </p:spPr>
        <p:txBody>
          <a:bodyPr wrap="square">
            <a:spAutoFit/>
          </a:bodyPr>
          <a:lstStyle/>
          <a:p>
            <a:pPr>
              <a:spcAft>
                <a:spcPts val="1800"/>
              </a:spcAft>
            </a:pPr>
            <a:r>
              <a:rPr kumimoji="1" lang="ja-JP" altLang="en-US" sz="2400" dirty="0">
                <a:latin typeface="メイリオ" panose="020B0604030504040204" pitchFamily="50" charset="-128"/>
                <a:ea typeface="メイリオ" panose="020B0604030504040204" pitchFamily="50" charset="-128"/>
              </a:rPr>
              <a:t>直達光と散乱光を分けて扱う陸面過程モデルもある（</a:t>
            </a:r>
            <a:r>
              <a:rPr kumimoji="1" lang="en-US" altLang="ja-JP" sz="2400" dirty="0">
                <a:latin typeface="メイリオ" panose="020B0604030504040204" pitchFamily="50" charset="-128"/>
                <a:ea typeface="メイリオ" panose="020B0604030504040204" pitchFamily="50" charset="-128"/>
              </a:rPr>
              <a:t>SEIB-DGVM</a:t>
            </a:r>
            <a:r>
              <a:rPr kumimoji="1" lang="ja-JP" altLang="en-US" sz="2400" dirty="0">
                <a:latin typeface="メイリオ" panose="020B0604030504040204" pitchFamily="50" charset="-128"/>
                <a:ea typeface="メイリオ" panose="020B0604030504040204" pitchFamily="50" charset="-128"/>
              </a:rPr>
              <a:t>もその一つ）</a:t>
            </a:r>
          </a:p>
          <a:p>
            <a:pPr>
              <a:spcAft>
                <a:spcPts val="1800"/>
              </a:spcAft>
            </a:pPr>
            <a:r>
              <a:rPr kumimoji="1" lang="ja-JP" altLang="en-US" sz="2400" dirty="0">
                <a:latin typeface="メイリオ" panose="020B0604030504040204" pitchFamily="50" charset="-128"/>
                <a:ea typeface="メイリオ" panose="020B0604030504040204" pitchFamily="50" charset="-128"/>
              </a:rPr>
              <a:t>直達光と散乱光は、群落内の放射伝達パターンが異なる。</a:t>
            </a:r>
            <a:r>
              <a:rPr lang="ja-JP" altLang="en-US" sz="2400" dirty="0">
                <a:latin typeface="メイリオ" panose="020B0604030504040204" pitchFamily="50" charset="-128"/>
                <a:ea typeface="メイリオ" panose="020B0604030504040204" pitchFamily="50" charset="-128"/>
              </a:rPr>
              <a:t>直達光はメリハリがキツすぎて、光飽和している葉と、暗すぎて殆ど光合成できない葉とに二分されがち。</a:t>
            </a:r>
            <a:endParaRPr lang="en-US" altLang="ja-JP" sz="2400" dirty="0">
              <a:latin typeface="メイリオ" panose="020B0604030504040204" pitchFamily="50" charset="-128"/>
              <a:ea typeface="メイリオ" panose="020B0604030504040204" pitchFamily="50" charset="-128"/>
            </a:endParaRPr>
          </a:p>
          <a:p>
            <a:pPr>
              <a:spcAft>
                <a:spcPts val="1800"/>
              </a:spcAft>
            </a:pPr>
            <a:r>
              <a:rPr lang="ja-JP" altLang="en-US" sz="2400" dirty="0">
                <a:latin typeface="メイリオ" panose="020B0604030504040204" pitchFamily="50" charset="-128"/>
                <a:ea typeface="メイリオ" panose="020B0604030504040204" pitchFamily="50" charset="-128"/>
              </a:rPr>
              <a:t>少しガスっていて、散乱光比の高い天気の方が、群落全体の光合成速度は高かったりする。</a:t>
            </a:r>
          </a:p>
        </p:txBody>
      </p:sp>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374" y="708572"/>
            <a:ext cx="5734191" cy="5720571"/>
          </a:xfrm>
          <a:prstGeom prst="rect">
            <a:avLst/>
          </a:prstGeom>
        </p:spPr>
      </p:pic>
      <p:sp>
        <p:nvSpPr>
          <p:cNvPr id="6" name="テキスト ボックス 110"/>
          <p:cNvSpPr txBox="1">
            <a:spLocks noChangeArrowheads="1"/>
          </p:cNvSpPr>
          <p:nvPr/>
        </p:nvSpPr>
        <p:spPr bwMode="auto">
          <a:xfrm>
            <a:off x="1266215" y="6469687"/>
            <a:ext cx="51331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defRPr/>
            </a:pPr>
            <a:r>
              <a:rPr lang="ja-JP" altLang="en-US" sz="1200" dirty="0">
                <a:latin typeface="+mn-lt"/>
              </a:rPr>
              <a:t>図の出典：彦坂幸毅「植物の光合成・物質生産の測定とモデリング」共立出版</a:t>
            </a:r>
          </a:p>
        </p:txBody>
      </p:sp>
    </p:spTree>
    <p:extLst>
      <p:ext uri="{BB962C8B-B14F-4D97-AF65-F5344CB8AC3E}">
        <p14:creationId xmlns:p14="http://schemas.microsoft.com/office/powerpoint/2010/main" val="3303630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279204" y="4676551"/>
            <a:ext cx="11596566" cy="191211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5" name="正方形/長方形 4"/>
          <p:cNvSpPr/>
          <p:nvPr/>
        </p:nvSpPr>
        <p:spPr>
          <a:xfrm>
            <a:off x="9073321" y="4736614"/>
            <a:ext cx="2700365" cy="1678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936707" y="778885"/>
            <a:ext cx="10092690" cy="3729460"/>
          </a:xfrm>
          <a:prstGeom prst="roundRect">
            <a:avLst>
              <a:gd name="adj" fmla="val 29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 name="Rectangle 101"/>
          <p:cNvSpPr>
            <a:spLocks noChangeArrowheads="1"/>
          </p:cNvSpPr>
          <p:nvPr/>
        </p:nvSpPr>
        <p:spPr bwMode="auto">
          <a:xfrm>
            <a:off x="2155804" y="218651"/>
            <a:ext cx="730530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2800" dirty="0">
                <a:solidFill>
                  <a:srgbClr val="0000FF"/>
                </a:solidFill>
                <a:latin typeface="メイリオ" panose="020B0604030504040204" pitchFamily="50" charset="-128"/>
                <a:ea typeface="メイリオ" panose="020B0604030504040204" pitchFamily="50" charset="-128"/>
              </a:rPr>
              <a:t>直達光比率は太陽高度が高く晴天の時に高い</a:t>
            </a:r>
            <a:endParaRPr lang="en-US" altLang="ja-JP" sz="2800" dirty="0">
              <a:solidFill>
                <a:srgbClr val="0000FF"/>
              </a:solidFill>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021" y="816014"/>
            <a:ext cx="4484627" cy="3473257"/>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7667" y="960540"/>
            <a:ext cx="4973326" cy="3547805"/>
          </a:xfrm>
          <a:prstGeom prst="rect">
            <a:avLst/>
          </a:prstGeom>
        </p:spPr>
      </p:pic>
      <p:sp>
        <p:nvSpPr>
          <p:cNvPr id="7" name="正方形/長方形 6"/>
          <p:cNvSpPr/>
          <p:nvPr/>
        </p:nvSpPr>
        <p:spPr>
          <a:xfrm rot="16200000">
            <a:off x="9730722" y="2594120"/>
            <a:ext cx="3330402" cy="461665"/>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図の出典：久米篤ほか監訳</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「生物環境物理学の基礎 第</a:t>
            </a:r>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版」森北出版</a:t>
            </a:r>
          </a:p>
        </p:txBody>
      </p:sp>
      <p:sp>
        <p:nvSpPr>
          <p:cNvPr id="6" name="テキスト ボックス 5"/>
          <p:cNvSpPr txBox="1"/>
          <p:nvPr/>
        </p:nvSpPr>
        <p:spPr>
          <a:xfrm>
            <a:off x="3782202" y="1727046"/>
            <a:ext cx="1723549" cy="461665"/>
          </a:xfrm>
          <a:prstGeom prst="rect">
            <a:avLst/>
          </a:prstGeom>
          <a:noFill/>
        </p:spPr>
        <p:txBody>
          <a:bodyPr wrap="none" rtlCol="0">
            <a:spAutoFit/>
          </a:bodyPr>
          <a:lstStyle/>
          <a:p>
            <a:r>
              <a:rPr kumimoji="1" lang="ja-JP" altLang="en-US" sz="2400" dirty="0">
                <a:solidFill>
                  <a:srgbClr val="00B050"/>
                </a:solidFill>
                <a:latin typeface="メイリオ" panose="020B0604030504040204" pitchFamily="50" charset="-128"/>
                <a:ea typeface="メイリオ" panose="020B0604030504040204" pitchFamily="50" charset="-128"/>
              </a:rPr>
              <a:t>晴天の場合</a:t>
            </a:r>
          </a:p>
        </p:txBody>
      </p:sp>
      <p:sp>
        <p:nvSpPr>
          <p:cNvPr id="8" name="テキスト ボックス 7"/>
          <p:cNvSpPr txBox="1"/>
          <p:nvPr/>
        </p:nvSpPr>
        <p:spPr>
          <a:xfrm>
            <a:off x="8060121" y="1727046"/>
            <a:ext cx="2438321" cy="461665"/>
          </a:xfrm>
          <a:prstGeom prst="rect">
            <a:avLst/>
          </a:prstGeom>
          <a:noFill/>
        </p:spPr>
        <p:txBody>
          <a:bodyPr wrap="square" rtlCol="0">
            <a:spAutoFit/>
          </a:bodyPr>
          <a:lstStyle/>
          <a:p>
            <a:r>
              <a:rPr kumimoji="1" lang="ja-JP" altLang="en-US" sz="2400" dirty="0">
                <a:solidFill>
                  <a:srgbClr val="00B050"/>
                </a:solidFill>
                <a:latin typeface="メイリオ" panose="020B0604030504040204" pitchFamily="50" charset="-128"/>
                <a:ea typeface="メイリオ" panose="020B0604030504040204" pitchFamily="50" charset="-128"/>
              </a:rPr>
              <a:t>混濁大気の場合</a:t>
            </a:r>
          </a:p>
        </p:txBody>
      </p:sp>
      <mc:AlternateContent xmlns:mc="http://schemas.openxmlformats.org/markup-compatibility/2006" xmlns:a14="http://schemas.microsoft.com/office/drawing/2010/main">
        <mc:Choice Requires="a14">
          <p:sp>
            <p:nvSpPr>
              <p:cNvPr id="10" name="正方形/長方形 9"/>
              <p:cNvSpPr/>
              <p:nvPr/>
            </p:nvSpPr>
            <p:spPr>
              <a:xfrm>
                <a:off x="279206" y="4774435"/>
                <a:ext cx="8979094" cy="1779526"/>
              </a:xfrm>
              <a:prstGeom prst="rect">
                <a:avLst/>
              </a:prstGeom>
              <a:noFill/>
            </p:spPr>
            <p:txBody>
              <a:bodyPr wrap="square">
                <a:spAutoFit/>
              </a:bodyPr>
              <a:lstStyle/>
              <a:p>
                <a:pPr>
                  <a:spcAft>
                    <a:spcPts val="1800"/>
                  </a:spcAft>
                </a:pPr>
                <a:r>
                  <a:rPr lang="ja-JP" altLang="en-US" dirty="0">
                    <a:latin typeface="メイリオ" panose="020B0604030504040204" pitchFamily="50" charset="-128"/>
                    <a:ea typeface="メイリオ" panose="020B0604030504040204" pitchFamily="50" charset="-128"/>
                  </a:rPr>
                  <a:t>こういう、真面目に考え出すとキリが無く、でもデータの厚みはある定量的事象は、</a:t>
                </a:r>
                <a:r>
                  <a:rPr lang="ja-JP" altLang="en-US" dirty="0">
                    <a:solidFill>
                      <a:srgbClr val="FF0000"/>
                    </a:solidFill>
                    <a:latin typeface="メイリオ" panose="020B0604030504040204" pitchFamily="50" charset="-128"/>
                    <a:ea typeface="メイリオ" panose="020B0604030504040204" pitchFamily="50" charset="-128"/>
                  </a:rPr>
                  <a:t>経験的モデリング</a:t>
                </a:r>
                <a:r>
                  <a:rPr lang="ja-JP" altLang="en-US" dirty="0">
                    <a:latin typeface="メイリオ" panose="020B0604030504040204" pitchFamily="50" charset="-128"/>
                    <a:ea typeface="メイリオ" panose="020B0604030504040204" pitchFamily="50" charset="-128"/>
                  </a:rPr>
                  <a:t>で扱うのが吉。例えばこんな感じ（</a:t>
                </a:r>
                <a:r>
                  <a:rPr lang="en-US" altLang="ja-JP" dirty="0">
                    <a:latin typeface="メイリオ" panose="020B0604030504040204" pitchFamily="50" charset="-128"/>
                    <a:ea typeface="メイリオ" panose="020B0604030504040204" pitchFamily="50" charset="-128"/>
                  </a:rPr>
                  <a:t>Sim-CYCLE</a:t>
                </a:r>
                <a:r>
                  <a:rPr lang="ja-JP" altLang="en-US" dirty="0">
                    <a:latin typeface="メイリオ" panose="020B0604030504040204" pitchFamily="50" charset="-128"/>
                    <a:ea typeface="メイリオ" panose="020B0604030504040204" pitchFamily="50" charset="-128"/>
                  </a:rPr>
                  <a:t>のパラメタライズ）</a:t>
                </a:r>
                <a:endParaRPr lang="en-US" altLang="ja-JP" dirty="0">
                  <a:latin typeface="メイリオ" panose="020B0604030504040204" pitchFamily="50" charset="-128"/>
                  <a:ea typeface="メイリオ" panose="020B0604030504040204" pitchFamily="50" charset="-128"/>
                </a:endParaRPr>
              </a:p>
              <a:p>
                <a:pPr/>
                <a14:m>
                  <m:oMathPara xmlns:m="http://schemas.openxmlformats.org/officeDocument/2006/math">
                    <m:oMathParaPr>
                      <m:jc m:val="left"/>
                    </m:oMathParaPr>
                    <m:oMath xmlns:m="http://schemas.openxmlformats.org/officeDocument/2006/math">
                      <m:r>
                        <a:rPr lang="ja-JP" altLang="en-US" i="1" dirty="0">
                          <a:latin typeface="Cambria Math" panose="02040503050406030204" pitchFamily="18" charset="0"/>
                        </a:rPr>
                        <m:t>散乱放射</m:t>
                      </m:r>
                      <m:r>
                        <a:rPr lang="en-US" altLang="ja-JP" i="1" smtClean="0">
                          <a:latin typeface="Cambria Math" panose="02040503050406030204" pitchFamily="18" charset="0"/>
                        </a:rPr>
                        <m:t>=</m:t>
                      </m:r>
                      <m:r>
                        <a:rPr lang="ja-JP" altLang="en-US" i="1">
                          <a:latin typeface="Cambria Math" panose="02040503050406030204" pitchFamily="18" charset="0"/>
                        </a:rPr>
                        <m:t>全天放射</m:t>
                      </m:r>
                      <m:r>
                        <a:rPr lang="en-US" altLang="ja-JP" i="1" smtClean="0">
                          <a:latin typeface="Cambria Math" panose="02040503050406030204" pitchFamily="18" charset="0"/>
                        </a:rPr>
                        <m:t>×</m:t>
                      </m:r>
                      <m:d>
                        <m:dPr>
                          <m:ctrlPr>
                            <a:rPr lang="en-US" altLang="ja-JP" i="1" smtClean="0">
                              <a:latin typeface="Cambria Math" panose="02040503050406030204" pitchFamily="18" charset="0"/>
                            </a:rPr>
                          </m:ctrlPr>
                        </m:dPr>
                        <m:e>
                          <m:r>
                            <a:rPr lang="en-US" altLang="ja-JP" i="1">
                              <a:latin typeface="Cambria Math" panose="02040503050406030204" pitchFamily="18" charset="0"/>
                            </a:rPr>
                            <m:t>0.</m:t>
                          </m:r>
                          <m:r>
                            <a:rPr lang="en-US" altLang="ja-JP" i="1" smtClean="0">
                              <a:latin typeface="Cambria Math" panose="02040503050406030204" pitchFamily="18" charset="0"/>
                            </a:rPr>
                            <m:t>958</m:t>
                          </m:r>
                          <m:r>
                            <a:rPr lang="en-US" altLang="ja-JP" b="0" i="1" smtClean="0">
                              <a:latin typeface="Cambria Math" panose="02040503050406030204" pitchFamily="18" charset="0"/>
                            </a:rPr>
                            <m:t>−0.982(</m:t>
                          </m:r>
                          <m:f>
                            <m:fPr>
                              <m:ctrlPr>
                                <a:rPr lang="en-US" altLang="ja-JP" b="0" i="1" smtClean="0">
                                  <a:latin typeface="Cambria Math" panose="02040503050406030204" pitchFamily="18" charset="0"/>
                                </a:rPr>
                              </m:ctrlPr>
                            </m:fPr>
                            <m:num>
                              <m:r>
                                <a:rPr lang="ja-JP" altLang="en-US" i="1">
                                  <a:latin typeface="Cambria Math" panose="02040503050406030204" pitchFamily="18" charset="0"/>
                                </a:rPr>
                                <m:t>全</m:t>
                              </m:r>
                              <m:r>
                                <a:rPr lang="ja-JP" altLang="en-US" i="1" smtClean="0">
                                  <a:latin typeface="Cambria Math" panose="02040503050406030204" pitchFamily="18" charset="0"/>
                                </a:rPr>
                                <m:t>天</m:t>
                              </m:r>
                              <m:r>
                                <a:rPr lang="ja-JP" altLang="en-US" i="1">
                                  <a:latin typeface="Cambria Math" panose="02040503050406030204" pitchFamily="18" charset="0"/>
                                </a:rPr>
                                <m:t>放射</m:t>
                              </m:r>
                            </m:num>
                            <m:den>
                              <m:r>
                                <a:rPr lang="ja-JP" altLang="en-US" i="1">
                                  <a:latin typeface="Cambria Math" panose="02040503050406030204" pitchFamily="18" charset="0"/>
                                </a:rPr>
                                <m:t>大気上端</m:t>
                              </m:r>
                              <m:r>
                                <a:rPr lang="ja-JP" altLang="en-US" i="1" smtClean="0">
                                  <a:latin typeface="Cambria Math" panose="02040503050406030204" pitchFamily="18" charset="0"/>
                                </a:rPr>
                                <m:t>の</m:t>
                              </m:r>
                              <m:r>
                                <a:rPr lang="ja-JP" altLang="en-US" i="1">
                                  <a:latin typeface="Cambria Math" panose="02040503050406030204" pitchFamily="18" charset="0"/>
                                </a:rPr>
                                <m:t>全</m:t>
                              </m:r>
                              <m:r>
                                <a:rPr lang="ja-JP" altLang="en-US" i="1" smtClean="0">
                                  <a:latin typeface="Cambria Math" panose="02040503050406030204" pitchFamily="18" charset="0"/>
                                </a:rPr>
                                <m:t>天</m:t>
                              </m:r>
                              <m:r>
                                <a:rPr lang="ja-JP" altLang="en-US" i="1">
                                  <a:latin typeface="Cambria Math" panose="02040503050406030204" pitchFamily="18" charset="0"/>
                                </a:rPr>
                                <m:t>放射</m:t>
                              </m:r>
                            </m:den>
                          </m:f>
                          <m:r>
                            <a:rPr lang="en-US" altLang="ja-JP" b="0" i="1" smtClean="0">
                              <a:latin typeface="Cambria Math" panose="02040503050406030204" pitchFamily="18" charset="0"/>
                            </a:rPr>
                            <m:t>)</m:t>
                          </m:r>
                        </m:e>
                      </m:d>
                    </m:oMath>
                  </m:oMathPara>
                </a14:m>
                <a:endParaRPr lang="en-US" altLang="ja-JP" dirty="0">
                  <a:latin typeface="+mn-ea"/>
                </a:endParaRPr>
              </a:p>
              <a:p>
                <a14:m>
                  <m:oMath xmlns:m="http://schemas.openxmlformats.org/officeDocument/2006/math">
                    <m:r>
                      <a:rPr lang="ja-JP" altLang="en-US" i="1" dirty="0">
                        <a:latin typeface="Cambria Math" panose="02040503050406030204" pitchFamily="18" charset="0"/>
                      </a:rPr>
                      <m:t>直達放射</m:t>
                    </m:r>
                    <m:r>
                      <a:rPr lang="en-US" altLang="ja-JP" b="0" i="0" dirty="0" smtClean="0">
                        <a:latin typeface="Cambria Math" panose="02040503050406030204" pitchFamily="18" charset="0"/>
                      </a:rPr>
                      <m:t>=</m:t>
                    </m:r>
                  </m:oMath>
                </a14:m>
                <a:r>
                  <a:rPr lang="ja-JP" altLang="en-US" dirty="0">
                    <a:latin typeface="+mn-ea"/>
                  </a:rPr>
                  <a:t>全天放射 </a:t>
                </a:r>
                <a:r>
                  <a:rPr lang="en-US" altLang="ja-JP" dirty="0">
                    <a:latin typeface="+mn-ea"/>
                  </a:rPr>
                  <a:t>– </a:t>
                </a:r>
                <a:r>
                  <a:rPr lang="ja-JP" altLang="en-US" dirty="0">
                    <a:latin typeface="+mn-ea"/>
                  </a:rPr>
                  <a:t>散乱放射</a:t>
                </a:r>
              </a:p>
            </p:txBody>
          </p:sp>
        </mc:Choice>
        <mc:Fallback xmlns="">
          <p:sp>
            <p:nvSpPr>
              <p:cNvPr id="10" name="正方形/長方形 9"/>
              <p:cNvSpPr>
                <a:spLocks noRot="1" noChangeAspect="1" noMove="1" noResize="1" noEditPoints="1" noAdjustHandles="1" noChangeArrowheads="1" noChangeShapeType="1" noTextEdit="1"/>
              </p:cNvSpPr>
              <p:nvPr/>
            </p:nvSpPr>
            <p:spPr>
              <a:xfrm>
                <a:off x="279206" y="4774435"/>
                <a:ext cx="8979094" cy="1779526"/>
              </a:xfrm>
              <a:prstGeom prst="rect">
                <a:avLst/>
              </a:prstGeom>
              <a:blipFill>
                <a:blip r:embed="rId5"/>
                <a:stretch>
                  <a:fillRect l="-611" t="-1370" r="-543" b="-3767"/>
                </a:stretch>
              </a:blipFill>
            </p:spPr>
            <p:txBody>
              <a:bodyPr/>
              <a:lstStyle/>
              <a:p>
                <a:r>
                  <a:rPr lang="ja-JP" altLang="en-US">
                    <a:noFill/>
                  </a:rPr>
                  <a:t> </a:t>
                </a:r>
              </a:p>
            </p:txBody>
          </p:sp>
        </mc:Fallback>
      </mc:AlternateContent>
      <p:sp>
        <p:nvSpPr>
          <p:cNvPr id="12" name="テキスト ボックス 11"/>
          <p:cNvSpPr txBox="1"/>
          <p:nvPr/>
        </p:nvSpPr>
        <p:spPr>
          <a:xfrm>
            <a:off x="2651625" y="4004287"/>
            <a:ext cx="2031325" cy="369332"/>
          </a:xfrm>
          <a:prstGeom prst="rect">
            <a:avLst/>
          </a:prstGeom>
          <a:solidFill>
            <a:schemeClr val="bg1"/>
          </a:solid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太陽天頂角（度）</a:t>
            </a:r>
          </a:p>
        </p:txBody>
      </p:sp>
      <p:sp>
        <p:nvSpPr>
          <p:cNvPr id="13" name="正方形/長方形 12"/>
          <p:cNvSpPr/>
          <p:nvPr/>
        </p:nvSpPr>
        <p:spPr>
          <a:xfrm>
            <a:off x="6125927" y="4243165"/>
            <a:ext cx="4372515" cy="219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4" name="テキスト ボックス 13"/>
          <p:cNvSpPr txBox="1"/>
          <p:nvPr/>
        </p:nvSpPr>
        <p:spPr>
          <a:xfrm>
            <a:off x="7660060" y="4055254"/>
            <a:ext cx="2031325" cy="369332"/>
          </a:xfrm>
          <a:prstGeom prst="rect">
            <a:avLst/>
          </a:prstGeom>
          <a:solidFill>
            <a:schemeClr val="bg1"/>
          </a:solid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太陽天頂角（度）</a:t>
            </a:r>
          </a:p>
        </p:txBody>
      </p:sp>
      <p:sp>
        <p:nvSpPr>
          <p:cNvPr id="15" name="テキスト ボックス 14"/>
          <p:cNvSpPr txBox="1"/>
          <p:nvPr/>
        </p:nvSpPr>
        <p:spPr>
          <a:xfrm rot="16200000">
            <a:off x="5106550" y="2257898"/>
            <a:ext cx="2032929" cy="369332"/>
          </a:xfrm>
          <a:prstGeom prst="rect">
            <a:avLst/>
          </a:prstGeom>
          <a:solidFill>
            <a:schemeClr val="bg1"/>
          </a:solid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放射度（</a:t>
            </a:r>
            <a:r>
              <a:rPr kumimoji="1" lang="en-US" altLang="ja-JP" dirty="0">
                <a:latin typeface="メイリオ" panose="020B0604030504040204" pitchFamily="50" charset="-128"/>
                <a:ea typeface="メイリオ" panose="020B0604030504040204" pitchFamily="50" charset="-128"/>
              </a:rPr>
              <a:t>W m</a:t>
            </a:r>
            <a:r>
              <a:rPr kumimoji="1" lang="en-US" altLang="ja-JP" baseline="30000" dirty="0">
                <a:latin typeface="メイリオ" panose="020B0604030504040204" pitchFamily="50" charset="-128"/>
                <a:ea typeface="メイリオ" panose="020B0604030504040204" pitchFamily="50" charset="-128"/>
              </a:rPr>
              <a:t>-2</a:t>
            </a:r>
            <a:r>
              <a:rPr kumimoji="1" lang="ja-JP" altLang="en-US" dirty="0">
                <a:latin typeface="メイリオ" panose="020B0604030504040204" pitchFamily="50" charset="-128"/>
                <a:ea typeface="メイリオ" panose="020B0604030504040204" pitchFamily="50" charset="-128"/>
              </a:rPr>
              <a:t>）</a:t>
            </a:r>
          </a:p>
        </p:txBody>
      </p:sp>
      <p:sp>
        <p:nvSpPr>
          <p:cNvPr id="16" name="テキスト ボックス 15"/>
          <p:cNvSpPr txBox="1"/>
          <p:nvPr/>
        </p:nvSpPr>
        <p:spPr>
          <a:xfrm rot="16200000">
            <a:off x="317890" y="2257897"/>
            <a:ext cx="2032929" cy="369332"/>
          </a:xfrm>
          <a:prstGeom prst="rect">
            <a:avLst/>
          </a:prstGeom>
          <a:solidFill>
            <a:schemeClr val="bg1"/>
          </a:solid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放射度（</a:t>
            </a:r>
            <a:r>
              <a:rPr kumimoji="1" lang="en-US" altLang="ja-JP" dirty="0">
                <a:latin typeface="メイリオ" panose="020B0604030504040204" pitchFamily="50" charset="-128"/>
                <a:ea typeface="メイリオ" panose="020B0604030504040204" pitchFamily="50" charset="-128"/>
              </a:rPr>
              <a:t>W m</a:t>
            </a:r>
            <a:r>
              <a:rPr kumimoji="1" lang="en-US" altLang="ja-JP" baseline="30000" dirty="0">
                <a:latin typeface="メイリオ" panose="020B0604030504040204" pitchFamily="50" charset="-128"/>
                <a:ea typeface="メイリオ" panose="020B0604030504040204" pitchFamily="50" charset="-128"/>
              </a:rPr>
              <a:t>-2</a:t>
            </a:r>
            <a:r>
              <a:rPr kumimoji="1" lang="ja-JP" altLang="en-US" dirty="0">
                <a:latin typeface="メイリオ" panose="020B0604030504040204" pitchFamily="50" charset="-128"/>
                <a:ea typeface="メイリオ" panose="020B0604030504040204" pitchFamily="50" charset="-128"/>
              </a:rPr>
              <a:t>）</a:t>
            </a:r>
          </a:p>
        </p:txBody>
      </p:sp>
      <p:sp>
        <p:nvSpPr>
          <p:cNvPr id="20" name="正方形/長方形 19"/>
          <p:cNvSpPr/>
          <p:nvPr/>
        </p:nvSpPr>
        <p:spPr>
          <a:xfrm>
            <a:off x="7541295" y="1516022"/>
            <a:ext cx="518826" cy="218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1" name="正方形/長方形 20"/>
          <p:cNvSpPr/>
          <p:nvPr/>
        </p:nvSpPr>
        <p:spPr>
          <a:xfrm>
            <a:off x="7517994" y="2100676"/>
            <a:ext cx="518826" cy="218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2" name="正方形/長方形 21"/>
          <p:cNvSpPr/>
          <p:nvPr/>
        </p:nvSpPr>
        <p:spPr>
          <a:xfrm>
            <a:off x="7473815" y="2951833"/>
            <a:ext cx="586305" cy="2469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7" name="テキスト ボックス 16"/>
          <p:cNvSpPr txBox="1"/>
          <p:nvPr/>
        </p:nvSpPr>
        <p:spPr>
          <a:xfrm>
            <a:off x="7733229" y="1187233"/>
            <a:ext cx="1107996" cy="369332"/>
          </a:xfrm>
          <a:prstGeom prst="rect">
            <a:avLst/>
          </a:prstGeom>
          <a:noFill/>
        </p:spPr>
        <p:txBody>
          <a:bodyPr wrap="none" rtlCol="0">
            <a:spAutoFit/>
          </a:bodyPr>
          <a:lstStyle/>
          <a:p>
            <a:r>
              <a:rPr kumimoji="1" lang="ja-JP" altLang="en-US" dirty="0">
                <a:solidFill>
                  <a:schemeClr val="accent1"/>
                </a:solidFill>
                <a:latin typeface="メイリオ" panose="020B0604030504040204" pitchFamily="50" charset="-128"/>
                <a:ea typeface="メイリオ" panose="020B0604030504040204" pitchFamily="50" charset="-128"/>
              </a:rPr>
              <a:t>全天放射</a:t>
            </a:r>
          </a:p>
        </p:txBody>
      </p:sp>
      <p:sp>
        <p:nvSpPr>
          <p:cNvPr id="18" name="テキスト ボックス 17"/>
          <p:cNvSpPr txBox="1"/>
          <p:nvPr/>
        </p:nvSpPr>
        <p:spPr>
          <a:xfrm>
            <a:off x="6815199" y="2555044"/>
            <a:ext cx="1107996" cy="369332"/>
          </a:xfrm>
          <a:prstGeom prst="rect">
            <a:avLst/>
          </a:prstGeom>
          <a:noFill/>
        </p:spPr>
        <p:txBody>
          <a:bodyPr wrap="none" rtlCol="0">
            <a:spAutoFit/>
          </a:bodyPr>
          <a:lstStyle/>
          <a:p>
            <a:r>
              <a:rPr kumimoji="1" lang="ja-JP" altLang="en-US" dirty="0">
                <a:solidFill>
                  <a:schemeClr val="accent1"/>
                </a:solidFill>
                <a:latin typeface="メイリオ" panose="020B0604030504040204" pitchFamily="50" charset="-128"/>
                <a:ea typeface="メイリオ" panose="020B0604030504040204" pitchFamily="50" charset="-128"/>
              </a:rPr>
              <a:t>直達放射</a:t>
            </a:r>
          </a:p>
        </p:txBody>
      </p:sp>
      <p:sp>
        <p:nvSpPr>
          <p:cNvPr id="19" name="テキスト ボックス 18"/>
          <p:cNvSpPr txBox="1"/>
          <p:nvPr/>
        </p:nvSpPr>
        <p:spPr>
          <a:xfrm>
            <a:off x="7070868" y="3318899"/>
            <a:ext cx="1107996" cy="369332"/>
          </a:xfrm>
          <a:prstGeom prst="rect">
            <a:avLst/>
          </a:prstGeom>
          <a:noFill/>
        </p:spPr>
        <p:txBody>
          <a:bodyPr wrap="none" rtlCol="0">
            <a:spAutoFit/>
          </a:bodyPr>
          <a:lstStyle/>
          <a:p>
            <a:r>
              <a:rPr kumimoji="1" lang="ja-JP" altLang="en-US" dirty="0">
                <a:solidFill>
                  <a:schemeClr val="accent1"/>
                </a:solidFill>
                <a:latin typeface="メイリオ" panose="020B0604030504040204" pitchFamily="50" charset="-128"/>
                <a:ea typeface="メイリオ" panose="020B0604030504040204" pitchFamily="50" charset="-128"/>
              </a:rPr>
              <a:t>散乱放射</a:t>
            </a:r>
          </a:p>
        </p:txBody>
      </p:sp>
      <p:sp>
        <p:nvSpPr>
          <p:cNvPr id="23" name="正方形/長方形 22"/>
          <p:cNvSpPr/>
          <p:nvPr/>
        </p:nvSpPr>
        <p:spPr>
          <a:xfrm>
            <a:off x="3012438" y="1362728"/>
            <a:ext cx="518826" cy="218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4" name="正方形/長方形 23"/>
          <p:cNvSpPr/>
          <p:nvPr/>
        </p:nvSpPr>
        <p:spPr>
          <a:xfrm>
            <a:off x="2869806" y="2133165"/>
            <a:ext cx="518826" cy="218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5" name="正方形/長方形 24"/>
          <p:cNvSpPr/>
          <p:nvPr/>
        </p:nvSpPr>
        <p:spPr>
          <a:xfrm>
            <a:off x="2928508" y="3224024"/>
            <a:ext cx="518826" cy="218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6" name="テキスト ボックス 25"/>
          <p:cNvSpPr txBox="1"/>
          <p:nvPr/>
        </p:nvSpPr>
        <p:spPr>
          <a:xfrm>
            <a:off x="3265749" y="1228002"/>
            <a:ext cx="1107996" cy="369332"/>
          </a:xfrm>
          <a:prstGeom prst="rect">
            <a:avLst/>
          </a:prstGeom>
          <a:noFill/>
        </p:spPr>
        <p:txBody>
          <a:bodyPr wrap="none" rtlCol="0">
            <a:spAutoFit/>
          </a:bodyPr>
          <a:lstStyle/>
          <a:p>
            <a:r>
              <a:rPr kumimoji="1" lang="ja-JP" altLang="en-US" dirty="0">
                <a:solidFill>
                  <a:schemeClr val="accent1"/>
                </a:solidFill>
                <a:latin typeface="メイリオ" panose="020B0604030504040204" pitchFamily="50" charset="-128"/>
                <a:ea typeface="メイリオ" panose="020B0604030504040204" pitchFamily="50" charset="-128"/>
              </a:rPr>
              <a:t>全天放射</a:t>
            </a:r>
          </a:p>
        </p:txBody>
      </p:sp>
      <p:sp>
        <p:nvSpPr>
          <p:cNvPr id="27" name="テキスト ボックス 26"/>
          <p:cNvSpPr txBox="1"/>
          <p:nvPr/>
        </p:nvSpPr>
        <p:spPr>
          <a:xfrm>
            <a:off x="2128683" y="2080313"/>
            <a:ext cx="1107996" cy="369332"/>
          </a:xfrm>
          <a:prstGeom prst="rect">
            <a:avLst/>
          </a:prstGeom>
          <a:noFill/>
        </p:spPr>
        <p:txBody>
          <a:bodyPr wrap="none" rtlCol="0">
            <a:spAutoFit/>
          </a:bodyPr>
          <a:lstStyle/>
          <a:p>
            <a:r>
              <a:rPr kumimoji="1" lang="ja-JP" altLang="en-US" dirty="0">
                <a:solidFill>
                  <a:schemeClr val="accent1"/>
                </a:solidFill>
                <a:latin typeface="メイリオ" panose="020B0604030504040204" pitchFamily="50" charset="-128"/>
                <a:ea typeface="メイリオ" panose="020B0604030504040204" pitchFamily="50" charset="-128"/>
              </a:rPr>
              <a:t>直達放射</a:t>
            </a:r>
          </a:p>
        </p:txBody>
      </p:sp>
      <p:sp>
        <p:nvSpPr>
          <p:cNvPr id="28" name="テキスト ボックス 27"/>
          <p:cNvSpPr txBox="1"/>
          <p:nvPr/>
        </p:nvSpPr>
        <p:spPr>
          <a:xfrm>
            <a:off x="2465318" y="3125282"/>
            <a:ext cx="1107996" cy="369332"/>
          </a:xfrm>
          <a:prstGeom prst="rect">
            <a:avLst/>
          </a:prstGeom>
          <a:noFill/>
        </p:spPr>
        <p:txBody>
          <a:bodyPr wrap="none" rtlCol="0">
            <a:spAutoFit/>
          </a:bodyPr>
          <a:lstStyle/>
          <a:p>
            <a:r>
              <a:rPr kumimoji="1" lang="ja-JP" altLang="en-US" dirty="0">
                <a:solidFill>
                  <a:schemeClr val="accent1"/>
                </a:solidFill>
                <a:latin typeface="メイリオ" panose="020B0604030504040204" pitchFamily="50" charset="-128"/>
                <a:ea typeface="メイリオ" panose="020B0604030504040204" pitchFamily="50" charset="-128"/>
              </a:rPr>
              <a:t>散乱放射</a:t>
            </a:r>
          </a:p>
        </p:txBody>
      </p:sp>
      <p:pic>
        <p:nvPicPr>
          <p:cNvPr id="30" name="図 29"/>
          <p:cNvPicPr>
            <a:picLocks noChangeAspect="1"/>
          </p:cNvPicPr>
          <p:nvPr/>
        </p:nvPicPr>
        <p:blipFill>
          <a:blip r:embed="rId6"/>
          <a:stretch>
            <a:fillRect/>
          </a:stretch>
        </p:blipFill>
        <p:spPr>
          <a:xfrm>
            <a:off x="9066990" y="4719369"/>
            <a:ext cx="2559766" cy="1562380"/>
          </a:xfrm>
          <a:prstGeom prst="rect">
            <a:avLst/>
          </a:prstGeom>
        </p:spPr>
      </p:pic>
      <p:sp>
        <p:nvSpPr>
          <p:cNvPr id="29" name="テキスト ボックス 28"/>
          <p:cNvSpPr txBox="1"/>
          <p:nvPr/>
        </p:nvSpPr>
        <p:spPr>
          <a:xfrm>
            <a:off x="9066990" y="6076289"/>
            <a:ext cx="2236510" cy="338554"/>
          </a:xfrm>
          <a:prstGeom prst="rect">
            <a:avLst/>
          </a:prstGeom>
          <a:solidFill>
            <a:schemeClr val="bg1"/>
          </a:solid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全天放射の大気減衰率</a:t>
            </a:r>
          </a:p>
        </p:txBody>
      </p:sp>
      <p:sp>
        <p:nvSpPr>
          <p:cNvPr id="31" name="テキスト ボックス 30"/>
          <p:cNvSpPr txBox="1"/>
          <p:nvPr/>
        </p:nvSpPr>
        <p:spPr>
          <a:xfrm rot="16200000">
            <a:off x="10896523" y="5313044"/>
            <a:ext cx="1415772" cy="338554"/>
          </a:xfrm>
          <a:prstGeom prst="rect">
            <a:avLst/>
          </a:prstGeom>
          <a:solidFill>
            <a:schemeClr val="bg1"/>
          </a:solid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散乱光の比率</a:t>
            </a:r>
          </a:p>
        </p:txBody>
      </p:sp>
      <p:cxnSp>
        <p:nvCxnSpPr>
          <p:cNvPr id="33" name="直線矢印コネクタ 32">
            <a:extLst>
              <a:ext uri="{FF2B5EF4-FFF2-40B4-BE49-F238E27FC236}">
                <a16:creationId xmlns:a16="http://schemas.microsoft.com/office/drawing/2014/main" id="{906D307F-AB56-56F0-E8B5-EDA039191252}"/>
              </a:ext>
            </a:extLst>
          </p:cNvPr>
          <p:cNvCxnSpPr>
            <a:cxnSpLocks/>
            <a:stCxn id="17" idx="1"/>
          </p:cNvCxnSpPr>
          <p:nvPr/>
        </p:nvCxnSpPr>
        <p:spPr>
          <a:xfrm flipH="1">
            <a:off x="7624866" y="1371899"/>
            <a:ext cx="108363" cy="464472"/>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EED2B7C6-D1A9-4F22-AA69-1883971277E5}"/>
              </a:ext>
            </a:extLst>
          </p:cNvPr>
          <p:cNvCxnSpPr>
            <a:cxnSpLocks/>
          </p:cNvCxnSpPr>
          <p:nvPr/>
        </p:nvCxnSpPr>
        <p:spPr>
          <a:xfrm flipH="1" flipV="1">
            <a:off x="6941182" y="3210999"/>
            <a:ext cx="188537" cy="218001"/>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1B45A798-16E7-229D-453A-DD90AD232E99}"/>
              </a:ext>
            </a:extLst>
          </p:cNvPr>
          <p:cNvCxnSpPr>
            <a:cxnSpLocks/>
            <a:stCxn id="18" idx="1"/>
          </p:cNvCxnSpPr>
          <p:nvPr/>
        </p:nvCxnSpPr>
        <p:spPr>
          <a:xfrm flipH="1" flipV="1">
            <a:off x="6672805" y="2156565"/>
            <a:ext cx="142394" cy="583145"/>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7674715F-9B0D-B4AD-48C5-99EDFECE6785}"/>
              </a:ext>
            </a:extLst>
          </p:cNvPr>
          <p:cNvCxnSpPr>
            <a:cxnSpLocks/>
          </p:cNvCxnSpPr>
          <p:nvPr/>
        </p:nvCxnSpPr>
        <p:spPr>
          <a:xfrm flipH="1">
            <a:off x="2918341" y="1410145"/>
            <a:ext cx="432227" cy="154746"/>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65F4B3C7-97EC-BF2D-3E80-30D16A04CEB3}"/>
              </a:ext>
            </a:extLst>
          </p:cNvPr>
          <p:cNvCxnSpPr>
            <a:cxnSpLocks/>
            <a:stCxn id="27" idx="1"/>
          </p:cNvCxnSpPr>
          <p:nvPr/>
        </p:nvCxnSpPr>
        <p:spPr>
          <a:xfrm flipH="1" flipV="1">
            <a:off x="1959783" y="1503471"/>
            <a:ext cx="168900" cy="761508"/>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09A09C6E-56F2-A207-67AE-3BA983DEB083}"/>
              </a:ext>
            </a:extLst>
          </p:cNvPr>
          <p:cNvCxnSpPr>
            <a:cxnSpLocks/>
            <a:stCxn id="28" idx="1"/>
          </p:cNvCxnSpPr>
          <p:nvPr/>
        </p:nvCxnSpPr>
        <p:spPr>
          <a:xfrm flipH="1">
            <a:off x="2113511" y="3309948"/>
            <a:ext cx="351807" cy="178147"/>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5154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1"/>
          <p:cNvSpPr>
            <a:spLocks noChangeArrowheads="1"/>
          </p:cNvSpPr>
          <p:nvPr/>
        </p:nvSpPr>
        <p:spPr bwMode="auto">
          <a:xfrm>
            <a:off x="1751308" y="255846"/>
            <a:ext cx="9347936"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2800" dirty="0">
                <a:solidFill>
                  <a:srgbClr val="0000FF"/>
                </a:solidFill>
                <a:latin typeface="メイリオ" panose="020B0604030504040204" pitchFamily="50" charset="-128"/>
                <a:ea typeface="メイリオ" panose="020B0604030504040204" pitchFamily="50" charset="-128"/>
              </a:rPr>
              <a:t>光合成有効放射</a:t>
            </a:r>
            <a:r>
              <a:rPr lang="ja-JP" altLang="en-US" sz="2400" dirty="0">
                <a:solidFill>
                  <a:srgbClr val="0000FF"/>
                </a:solidFill>
                <a:latin typeface="メイリオ" panose="020B0604030504040204" pitchFamily="50" charset="-128"/>
                <a:ea typeface="メイリオ" panose="020B0604030504040204" pitchFamily="50" charset="-128"/>
              </a:rPr>
              <a:t>（</a:t>
            </a:r>
            <a:r>
              <a:rPr lang="en-US" altLang="ja-JP" sz="2400" b="1" dirty="0">
                <a:solidFill>
                  <a:srgbClr val="C00000"/>
                </a:solidFill>
                <a:latin typeface="メイリオ" panose="020B0604030504040204" pitchFamily="50" charset="-128"/>
                <a:ea typeface="メイリオ" panose="020B0604030504040204" pitchFamily="50" charset="-128"/>
              </a:rPr>
              <a:t>PAR</a:t>
            </a:r>
            <a:r>
              <a:rPr lang="en-US" altLang="ja-JP" sz="2400" b="1" dirty="0">
                <a:solidFill>
                  <a:srgbClr val="0000FF"/>
                </a:solidFill>
                <a:latin typeface="メイリオ" panose="020B0604030504040204" pitchFamily="50" charset="-128"/>
                <a:ea typeface="メイリオ" panose="020B0604030504040204" pitchFamily="50" charset="-128"/>
              </a:rPr>
              <a:t>,</a:t>
            </a:r>
            <a:r>
              <a:rPr lang="en-US" altLang="ja-JP" sz="2400" dirty="0">
                <a:solidFill>
                  <a:srgbClr val="0000FF"/>
                </a:solidFill>
                <a:latin typeface="メイリオ" panose="020B0604030504040204" pitchFamily="50" charset="-128"/>
                <a:ea typeface="メイリオ" panose="020B0604030504040204" pitchFamily="50" charset="-128"/>
              </a:rPr>
              <a:t> Photosynthesis Active Radiation</a:t>
            </a:r>
            <a:r>
              <a:rPr lang="ja-JP" altLang="en-US" sz="2400" dirty="0">
                <a:solidFill>
                  <a:srgbClr val="0000FF"/>
                </a:solidFill>
                <a:latin typeface="メイリオ" panose="020B0604030504040204" pitchFamily="50" charset="-128"/>
                <a:ea typeface="メイリオ" panose="020B0604030504040204" pitchFamily="50" charset="-128"/>
              </a:rPr>
              <a:t>）</a:t>
            </a:r>
            <a:endParaRPr lang="en-US" altLang="ja-JP" sz="2400" dirty="0">
              <a:solidFill>
                <a:srgbClr val="0000FF"/>
              </a:solidFill>
              <a:latin typeface="メイリオ" panose="020B0604030504040204" pitchFamily="50" charset="-128"/>
              <a:ea typeface="メイリオ" panose="020B0604030504040204" pitchFamily="50" charset="-128"/>
            </a:endParaRPr>
          </a:p>
        </p:txBody>
      </p:sp>
      <p:sp>
        <p:nvSpPr>
          <p:cNvPr id="3" name="正方形/長方形 2"/>
          <p:cNvSpPr/>
          <p:nvPr/>
        </p:nvSpPr>
        <p:spPr>
          <a:xfrm>
            <a:off x="5293756" y="824860"/>
            <a:ext cx="6441911" cy="1323439"/>
          </a:xfrm>
          <a:prstGeom prst="rect">
            <a:avLst/>
          </a:prstGeom>
          <a:solidFill>
            <a:srgbClr val="FFFF99"/>
          </a:solidFill>
        </p:spPr>
        <p:txBody>
          <a:bodyPr wrap="square">
            <a:spAutoFit/>
          </a:bodyPr>
          <a:lstStyle/>
          <a:p>
            <a:pPr>
              <a:spcAft>
                <a:spcPts val="1200"/>
              </a:spcAft>
            </a:pPr>
            <a:r>
              <a:rPr kumimoji="1" lang="ja-JP" altLang="en-US" sz="2000" dirty="0">
                <a:latin typeface="メイリオ" panose="020B0604030504040204" pitchFamily="50" charset="-128"/>
                <a:ea typeface="メイリオ" panose="020B0604030504040204" pitchFamily="50" charset="-128"/>
              </a:rPr>
              <a:t>←陸上植物が持つ光合成色素の吸収スペクトルは、波長</a:t>
            </a:r>
            <a:r>
              <a:rPr kumimoji="1" lang="en-US" altLang="ja-JP" sz="2000" dirty="0">
                <a:latin typeface="メイリオ" panose="020B0604030504040204" pitchFamily="50" charset="-128"/>
                <a:ea typeface="メイリオ" panose="020B0604030504040204" pitchFamily="50" charset="-128"/>
              </a:rPr>
              <a:t>400</a:t>
            </a:r>
            <a:r>
              <a:rPr kumimoji="1" lang="ja-JP" altLang="en-US" sz="2000" dirty="0">
                <a:latin typeface="メイリオ" panose="020B0604030504040204" pitchFamily="50" charset="-128"/>
                <a:ea typeface="メイリオ" panose="020B0604030504040204" pitchFamily="50" charset="-128"/>
              </a:rPr>
              <a:t>～</a:t>
            </a:r>
            <a:r>
              <a:rPr kumimoji="1" lang="en-US" altLang="ja-JP" sz="2000" dirty="0">
                <a:latin typeface="メイリオ" panose="020B0604030504040204" pitchFamily="50" charset="-128"/>
                <a:ea typeface="メイリオ" panose="020B0604030504040204" pitchFamily="50" charset="-128"/>
              </a:rPr>
              <a:t>700nm</a:t>
            </a:r>
            <a:r>
              <a:rPr kumimoji="1" lang="ja-JP" altLang="en-US" sz="2000" dirty="0">
                <a:latin typeface="メイリオ" panose="020B0604030504040204" pitchFamily="50" charset="-128"/>
                <a:ea typeface="メイリオ" panose="020B0604030504040204" pitchFamily="50" charset="-128"/>
              </a:rPr>
              <a:t>範囲に大体収まる。よって、この波長範囲の日射強度は、</a:t>
            </a:r>
            <a:r>
              <a:rPr kumimoji="1" lang="ja-JP" altLang="en-US" sz="2000" dirty="0">
                <a:solidFill>
                  <a:srgbClr val="FF0000"/>
                </a:solidFill>
                <a:latin typeface="メイリオ" panose="020B0604030504040204" pitchFamily="50" charset="-128"/>
                <a:ea typeface="メイリオ" panose="020B0604030504040204" pitchFamily="50" charset="-128"/>
              </a:rPr>
              <a:t>光合成有効放射量</a:t>
            </a:r>
            <a:r>
              <a:rPr kumimoji="1" lang="en-US" altLang="ja-JP" sz="2000" dirty="0">
                <a:latin typeface="メイリオ" panose="020B0604030504040204" pitchFamily="50" charset="-128"/>
                <a:ea typeface="メイリオ" panose="020B0604030504040204" pitchFamily="50" charset="-128"/>
              </a:rPr>
              <a:t>(Photosynthetic Active Radiation, </a:t>
            </a:r>
            <a:r>
              <a:rPr kumimoji="1" lang="en-US" altLang="ja-JP" sz="2000" dirty="0">
                <a:solidFill>
                  <a:srgbClr val="FF0000"/>
                </a:solidFill>
                <a:latin typeface="メイリオ" panose="020B0604030504040204" pitchFamily="50" charset="-128"/>
                <a:ea typeface="メイリオ" panose="020B0604030504040204" pitchFamily="50" charset="-128"/>
              </a:rPr>
              <a:t>PAR</a:t>
            </a:r>
            <a:r>
              <a:rPr kumimoji="1" lang="en-US" altLang="ja-JP" sz="2000" dirty="0">
                <a:latin typeface="メイリオ" panose="020B0604030504040204" pitchFamily="50" charset="-128"/>
                <a:ea typeface="メイリオ" panose="020B0604030504040204" pitchFamily="50" charset="-128"/>
              </a:rPr>
              <a:t>)</a:t>
            </a:r>
            <a:r>
              <a:rPr kumimoji="1" lang="ja-JP" altLang="en-US" sz="2000" dirty="0">
                <a:latin typeface="メイリオ" panose="020B0604030504040204" pitchFamily="50" charset="-128"/>
                <a:ea typeface="メイリオ" panose="020B0604030504040204" pitchFamily="50" charset="-128"/>
              </a:rPr>
              <a:t>と定義される。</a:t>
            </a:r>
          </a:p>
        </p:txBody>
      </p:sp>
      <p:sp>
        <p:nvSpPr>
          <p:cNvPr id="5" name="正方形/長方形 4"/>
          <p:cNvSpPr/>
          <p:nvPr/>
        </p:nvSpPr>
        <p:spPr>
          <a:xfrm>
            <a:off x="5466539" y="5917838"/>
            <a:ext cx="6269127" cy="830997"/>
          </a:xfrm>
          <a:prstGeom prst="rect">
            <a:avLst/>
          </a:prstGeom>
        </p:spPr>
        <p:txBody>
          <a:bodyPr wrap="square">
            <a:spAutoFit/>
          </a:bodyPr>
          <a:lstStyle/>
          <a:p>
            <a:r>
              <a:rPr lang="ja-JP" altLang="en-US" sz="1200" dirty="0">
                <a:latin typeface="+mj-ea"/>
                <a:ea typeface="+mj-ea"/>
              </a:rPr>
              <a:t>左図の出典： 東京大学光合成教育研究会編「光合成の科学」東京大学出版会</a:t>
            </a:r>
            <a:endParaRPr lang="en-US" altLang="ja-JP" sz="1200" dirty="0">
              <a:latin typeface="+mj-ea"/>
              <a:ea typeface="+mj-ea"/>
            </a:endParaRPr>
          </a:p>
          <a:p>
            <a:r>
              <a:rPr lang="ja-JP" altLang="en-US" sz="1200" dirty="0">
                <a:latin typeface="+mj-ea"/>
                <a:ea typeface="+mj-ea"/>
              </a:rPr>
              <a:t>上図の出典： Kume et al. (2016) JPR 129(4)</a:t>
            </a:r>
          </a:p>
          <a:p>
            <a:r>
              <a:rPr lang="ja-JP" altLang="en-US" sz="1200" dirty="0">
                <a:latin typeface="+mj-ea"/>
                <a:ea typeface="+mj-ea"/>
              </a:rPr>
              <a:t>式の出典： Tooming (1977)。原典はロシア語。柴田和雄・内山善兵衛編「日本分光学会　測定法シリーズ15 "太陽エネルギーの分布と測定"」P135から孫引きしました。</a:t>
            </a: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31" y="766876"/>
            <a:ext cx="4862475" cy="5828761"/>
          </a:xfrm>
          <a:prstGeom prst="rect">
            <a:avLst/>
          </a:prstGeom>
        </p:spPr>
      </p:pic>
      <p:pic>
        <p:nvPicPr>
          <p:cNvPr id="7" name="図 6"/>
          <p:cNvPicPr>
            <a:picLocks noChangeAspect="1"/>
          </p:cNvPicPr>
          <p:nvPr/>
        </p:nvPicPr>
        <p:blipFill>
          <a:blip r:embed="rId4"/>
          <a:stretch>
            <a:fillRect/>
          </a:stretch>
        </p:blipFill>
        <p:spPr>
          <a:xfrm>
            <a:off x="5293755" y="3502737"/>
            <a:ext cx="4759417" cy="2276452"/>
          </a:xfrm>
          <a:prstGeom prst="rect">
            <a:avLst/>
          </a:prstGeom>
        </p:spPr>
      </p:pic>
      <p:sp>
        <p:nvSpPr>
          <p:cNvPr id="8" name="正方形/長方形 7"/>
          <p:cNvSpPr/>
          <p:nvPr/>
        </p:nvSpPr>
        <p:spPr>
          <a:xfrm>
            <a:off x="5293755" y="2348425"/>
            <a:ext cx="6441911" cy="1015663"/>
          </a:xfrm>
          <a:prstGeom prst="rect">
            <a:avLst/>
          </a:prstGeom>
          <a:solidFill>
            <a:srgbClr val="FFFF99"/>
          </a:solidFill>
        </p:spPr>
        <p:txBody>
          <a:bodyPr wrap="square">
            <a:spAutoFit/>
          </a:bodyPr>
          <a:lstStyle/>
          <a:p>
            <a:r>
              <a:rPr lang="ja-JP" altLang="en-US" sz="2000" dirty="0">
                <a:latin typeface="メイリオ" panose="020B0604030504040204" pitchFamily="50" charset="-128"/>
                <a:ea typeface="メイリオ" panose="020B0604030504040204" pitchFamily="50" charset="-128"/>
              </a:rPr>
              <a:t>PARの変換には、以下の経験式が利用可能</a:t>
            </a:r>
            <a:endParaRPr lang="en-US" altLang="ja-JP" sz="2000" dirty="0">
              <a:latin typeface="メイリオ" panose="020B0604030504040204" pitchFamily="50" charset="-128"/>
              <a:ea typeface="メイリオ" panose="020B0604030504040204" pitchFamily="50" charset="-128"/>
            </a:endParaRPr>
          </a:p>
          <a:p>
            <a:r>
              <a:rPr lang="ja-JP" altLang="en-US" sz="2000" dirty="0">
                <a:solidFill>
                  <a:srgbClr val="FF0000"/>
                </a:solidFill>
                <a:latin typeface="メイリオ" panose="020B0604030504040204" pitchFamily="50" charset="-128"/>
                <a:ea typeface="メイリオ" panose="020B0604030504040204" pitchFamily="50" charset="-128"/>
              </a:rPr>
              <a:t>直達光PAR (W </a:t>
            </a:r>
            <a:r>
              <a:rPr lang="en-US" altLang="ja-JP" sz="2000" dirty="0">
                <a:solidFill>
                  <a:srgbClr val="FF0000"/>
                </a:solidFill>
                <a:latin typeface="メイリオ" panose="020B0604030504040204" pitchFamily="50" charset="-128"/>
                <a:ea typeface="メイリオ" panose="020B0604030504040204" pitchFamily="50" charset="-128"/>
              </a:rPr>
              <a:t>m</a:t>
            </a:r>
            <a:r>
              <a:rPr lang="en-US" altLang="ja-JP" sz="2000" baseline="30000" dirty="0">
                <a:solidFill>
                  <a:srgbClr val="FF0000"/>
                </a:solidFill>
                <a:latin typeface="メイリオ" panose="020B0604030504040204" pitchFamily="50" charset="-128"/>
                <a:ea typeface="メイリオ" panose="020B0604030504040204" pitchFamily="50" charset="-128"/>
              </a:rPr>
              <a:t>-2</a:t>
            </a:r>
            <a:r>
              <a:rPr lang="ja-JP" altLang="en-US" sz="2000" dirty="0">
                <a:solidFill>
                  <a:srgbClr val="FF0000"/>
                </a:solidFill>
                <a:latin typeface="メイリオ" panose="020B0604030504040204" pitchFamily="50" charset="-128"/>
                <a:ea typeface="メイリオ" panose="020B0604030504040204" pitchFamily="50" charset="-128"/>
              </a:rPr>
              <a:t>) = 0.43 ×直達光 (W </a:t>
            </a:r>
            <a:r>
              <a:rPr lang="en-US" altLang="ja-JP" sz="2000" dirty="0">
                <a:solidFill>
                  <a:srgbClr val="FF0000"/>
                </a:solidFill>
                <a:latin typeface="メイリオ" panose="020B0604030504040204" pitchFamily="50" charset="-128"/>
                <a:ea typeface="メイリオ" panose="020B0604030504040204" pitchFamily="50" charset="-128"/>
              </a:rPr>
              <a:t>m</a:t>
            </a:r>
            <a:r>
              <a:rPr lang="en-US" altLang="ja-JP" sz="2000" baseline="30000" dirty="0">
                <a:solidFill>
                  <a:srgbClr val="FF0000"/>
                </a:solidFill>
                <a:latin typeface="メイリオ" panose="020B0604030504040204" pitchFamily="50" charset="-128"/>
                <a:ea typeface="メイリオ" panose="020B0604030504040204" pitchFamily="50" charset="-128"/>
              </a:rPr>
              <a:t>-2</a:t>
            </a:r>
            <a:r>
              <a:rPr lang="ja-JP" altLang="en-US" sz="2000" dirty="0">
                <a:solidFill>
                  <a:srgbClr val="FF0000"/>
                </a:solidFill>
                <a:latin typeface="メイリオ" panose="020B0604030504040204" pitchFamily="50" charset="-128"/>
                <a:ea typeface="メイリオ" panose="020B0604030504040204" pitchFamily="50" charset="-128"/>
              </a:rPr>
              <a:t>)</a:t>
            </a:r>
            <a:endParaRPr lang="en-US" altLang="ja-JP" sz="2000" dirty="0">
              <a:solidFill>
                <a:srgbClr val="FF0000"/>
              </a:solidFill>
              <a:latin typeface="メイリオ" panose="020B0604030504040204" pitchFamily="50" charset="-128"/>
              <a:ea typeface="メイリオ" panose="020B0604030504040204" pitchFamily="50" charset="-128"/>
            </a:endParaRPr>
          </a:p>
          <a:p>
            <a:r>
              <a:rPr lang="ja-JP" altLang="en-US" sz="2000" dirty="0">
                <a:solidFill>
                  <a:srgbClr val="FF0000"/>
                </a:solidFill>
                <a:latin typeface="メイリオ" panose="020B0604030504040204" pitchFamily="50" charset="-128"/>
                <a:ea typeface="メイリオ" panose="020B0604030504040204" pitchFamily="50" charset="-128"/>
              </a:rPr>
              <a:t>散乱光PAR (W </a:t>
            </a:r>
            <a:r>
              <a:rPr lang="en-US" altLang="ja-JP" sz="2000" dirty="0">
                <a:solidFill>
                  <a:srgbClr val="FF0000"/>
                </a:solidFill>
                <a:latin typeface="メイリオ" panose="020B0604030504040204" pitchFamily="50" charset="-128"/>
                <a:ea typeface="メイリオ" panose="020B0604030504040204" pitchFamily="50" charset="-128"/>
              </a:rPr>
              <a:t>m</a:t>
            </a:r>
            <a:r>
              <a:rPr lang="en-US" altLang="ja-JP" sz="2000" baseline="30000" dirty="0">
                <a:solidFill>
                  <a:srgbClr val="FF0000"/>
                </a:solidFill>
                <a:latin typeface="メイリオ" panose="020B0604030504040204" pitchFamily="50" charset="-128"/>
                <a:ea typeface="メイリオ" panose="020B0604030504040204" pitchFamily="50" charset="-128"/>
              </a:rPr>
              <a:t>-2</a:t>
            </a:r>
            <a:r>
              <a:rPr lang="ja-JP" altLang="en-US" sz="2000" dirty="0">
                <a:solidFill>
                  <a:srgbClr val="FF0000"/>
                </a:solidFill>
                <a:latin typeface="メイリオ" panose="020B0604030504040204" pitchFamily="50" charset="-128"/>
                <a:ea typeface="メイリオ" panose="020B0604030504040204" pitchFamily="50" charset="-128"/>
              </a:rPr>
              <a:t>) = 0.57× 散乱光 (W </a:t>
            </a:r>
            <a:r>
              <a:rPr lang="en-US" altLang="ja-JP" sz="2000" dirty="0">
                <a:solidFill>
                  <a:srgbClr val="FF0000"/>
                </a:solidFill>
                <a:latin typeface="メイリオ" panose="020B0604030504040204" pitchFamily="50" charset="-128"/>
                <a:ea typeface="メイリオ" panose="020B0604030504040204" pitchFamily="50" charset="-128"/>
              </a:rPr>
              <a:t>m</a:t>
            </a:r>
            <a:r>
              <a:rPr lang="en-US" altLang="ja-JP" sz="2000" baseline="30000" dirty="0">
                <a:solidFill>
                  <a:srgbClr val="FF0000"/>
                </a:solidFill>
                <a:latin typeface="メイリオ" panose="020B0604030504040204" pitchFamily="50" charset="-128"/>
                <a:ea typeface="メイリオ" panose="020B0604030504040204" pitchFamily="50" charset="-128"/>
              </a:rPr>
              <a:t>-2</a:t>
            </a:r>
            <a:r>
              <a:rPr lang="ja-JP" altLang="en-US" sz="2000" dirty="0">
                <a:solidFill>
                  <a:srgbClr val="FF0000"/>
                </a:solidFill>
                <a:latin typeface="メイリオ" panose="020B0604030504040204" pitchFamily="50" charset="-128"/>
                <a:ea typeface="メイリオ" panose="020B0604030504040204" pitchFamily="50" charset="-128"/>
              </a:rPr>
              <a:t>)</a:t>
            </a:r>
          </a:p>
        </p:txBody>
      </p:sp>
      <p:sp>
        <p:nvSpPr>
          <p:cNvPr id="10" name="正方形/長方形 9"/>
          <p:cNvSpPr/>
          <p:nvPr/>
        </p:nvSpPr>
        <p:spPr>
          <a:xfrm>
            <a:off x="10053171" y="3794108"/>
            <a:ext cx="1928621" cy="1569660"/>
          </a:xfrm>
          <a:prstGeom prst="rect">
            <a:avLst/>
          </a:prstGeom>
        </p:spPr>
        <p:txBody>
          <a:bodyPr wrap="square">
            <a:spAutoFit/>
          </a:bodyPr>
          <a:lstStyle/>
          <a:p>
            <a:r>
              <a:rPr lang="ja-JP" altLang="en-US" sz="1600" dirty="0"/>
              <a:t>←散乱光の</a:t>
            </a:r>
            <a:r>
              <a:rPr lang="en-US" altLang="ja-JP" sz="1600" dirty="0"/>
              <a:t>PAR</a:t>
            </a:r>
            <a:r>
              <a:rPr lang="ja-JP" altLang="en-US" sz="1600" dirty="0"/>
              <a:t>変換係数の方が大きい理由は、波長の短い（よりエネルギーの高い）日射ほど散乱しやすいため。</a:t>
            </a:r>
          </a:p>
        </p:txBody>
      </p:sp>
      <p:sp>
        <p:nvSpPr>
          <p:cNvPr id="2" name="左右矢印 1"/>
          <p:cNvSpPr/>
          <p:nvPr/>
        </p:nvSpPr>
        <p:spPr>
          <a:xfrm>
            <a:off x="1881352" y="2705513"/>
            <a:ext cx="1776248" cy="15330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左右矢印 10"/>
          <p:cNvSpPr/>
          <p:nvPr/>
        </p:nvSpPr>
        <p:spPr>
          <a:xfrm>
            <a:off x="1881352" y="5033555"/>
            <a:ext cx="1776248" cy="15330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65542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1"/>
          <p:cNvSpPr>
            <a:spLocks noChangeArrowheads="1"/>
          </p:cNvSpPr>
          <p:nvPr/>
        </p:nvSpPr>
        <p:spPr bwMode="auto">
          <a:xfrm>
            <a:off x="270933" y="182694"/>
            <a:ext cx="11419299"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2800" dirty="0">
                <a:solidFill>
                  <a:srgbClr val="0000FF"/>
                </a:solidFill>
                <a:latin typeface="メイリオ" panose="020B0604030504040204" pitchFamily="50" charset="-128"/>
                <a:ea typeface="メイリオ" panose="020B0604030504040204" pitchFamily="50" charset="-128"/>
              </a:rPr>
              <a:t>光合成有効光量子束密度</a:t>
            </a:r>
            <a:r>
              <a:rPr lang="ja-JP" altLang="en-US" sz="2400" dirty="0">
                <a:solidFill>
                  <a:srgbClr val="0000FF"/>
                </a:solidFill>
                <a:latin typeface="メイリオ" panose="020B0604030504040204" pitchFamily="50" charset="-128"/>
                <a:ea typeface="メイリオ" panose="020B0604030504040204" pitchFamily="50" charset="-128"/>
              </a:rPr>
              <a:t>（</a:t>
            </a:r>
            <a:r>
              <a:rPr lang="en-US" altLang="ja-JP" sz="2400" b="1" dirty="0">
                <a:solidFill>
                  <a:srgbClr val="C00000"/>
                </a:solidFill>
                <a:latin typeface="メイリオ" panose="020B0604030504040204" pitchFamily="50" charset="-128"/>
                <a:ea typeface="メイリオ" panose="020B0604030504040204" pitchFamily="50" charset="-128"/>
              </a:rPr>
              <a:t>PPFD</a:t>
            </a:r>
            <a:r>
              <a:rPr lang="en-US" altLang="ja-JP" sz="2400" dirty="0">
                <a:solidFill>
                  <a:srgbClr val="0000FF"/>
                </a:solidFill>
                <a:latin typeface="メイリオ" panose="020B0604030504040204" pitchFamily="50" charset="-128"/>
                <a:ea typeface="メイリオ" panose="020B0604030504040204" pitchFamily="50" charset="-128"/>
              </a:rPr>
              <a:t>; photosynthetic photon flux density</a:t>
            </a:r>
            <a:r>
              <a:rPr lang="ja-JP" altLang="en-US" sz="2400" dirty="0">
                <a:solidFill>
                  <a:srgbClr val="0000FF"/>
                </a:solidFill>
                <a:latin typeface="メイリオ" panose="020B0604030504040204" pitchFamily="50" charset="-128"/>
                <a:ea typeface="メイリオ" panose="020B0604030504040204" pitchFamily="50" charset="-128"/>
              </a:rPr>
              <a:t>）</a:t>
            </a:r>
            <a:endParaRPr lang="en-US" altLang="ja-JP" sz="2400" dirty="0">
              <a:solidFill>
                <a:srgbClr val="0000FF"/>
              </a:solidFill>
              <a:latin typeface="メイリオ" panose="020B0604030504040204" pitchFamily="50" charset="-128"/>
              <a:ea typeface="メイリオ" panose="020B0604030504040204" pitchFamily="50" charset="-128"/>
            </a:endParaRPr>
          </a:p>
        </p:txBody>
      </p:sp>
      <p:sp>
        <p:nvSpPr>
          <p:cNvPr id="6" name="正方形/長方形 5"/>
          <p:cNvSpPr/>
          <p:nvPr/>
        </p:nvSpPr>
        <p:spPr>
          <a:xfrm>
            <a:off x="1392088" y="1076638"/>
            <a:ext cx="9351265" cy="1015663"/>
          </a:xfrm>
          <a:prstGeom prst="rect">
            <a:avLst/>
          </a:prstGeom>
          <a:solidFill>
            <a:srgbClr val="FFFF99"/>
          </a:solidFill>
        </p:spPr>
        <p:txBody>
          <a:bodyPr wrap="square">
            <a:spAutoFit/>
          </a:bodyPr>
          <a:lstStyle/>
          <a:p>
            <a:r>
              <a:rPr lang="ja-JP" altLang="en-US" sz="2000" dirty="0">
                <a:latin typeface="メイリオ" panose="020B0604030504040204" pitchFamily="50" charset="-128"/>
                <a:ea typeface="メイリオ" panose="020B0604030504040204" pitchFamily="50" charset="-128"/>
              </a:rPr>
              <a:t>光合成速度の計算では通常、PAR（単位はW </a:t>
            </a:r>
            <a:r>
              <a:rPr lang="ja-JP" altLang="en-US" sz="2000" dirty="0" err="1">
                <a:latin typeface="メイリオ" panose="020B0604030504040204" pitchFamily="50" charset="-128"/>
                <a:ea typeface="メイリオ" panose="020B0604030504040204" pitchFamily="50" charset="-128"/>
              </a:rPr>
              <a:t>m</a:t>
            </a:r>
            <a:r>
              <a:rPr lang="en-US" altLang="ja-JP" sz="2000" baseline="30000" dirty="0">
                <a:latin typeface="メイリオ" panose="020B0604030504040204" pitchFamily="50" charset="-128"/>
                <a:ea typeface="メイリオ" panose="020B0604030504040204" pitchFamily="50" charset="-128"/>
              </a:rPr>
              <a:t>-</a:t>
            </a:r>
            <a:r>
              <a:rPr lang="ja-JP" altLang="en-US" sz="2000" baseline="30000" dirty="0">
                <a:latin typeface="メイリオ" panose="020B0604030504040204" pitchFamily="50" charset="-128"/>
                <a:ea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rPr>
              <a:t>）ではなく、</a:t>
            </a:r>
            <a:r>
              <a:rPr lang="en-US" altLang="ja-JP" sz="2000" dirty="0">
                <a:latin typeface="メイリオ" panose="020B0604030504040204" pitchFamily="50" charset="-128"/>
                <a:ea typeface="メイリオ" panose="020B0604030504040204" pitchFamily="50" charset="-128"/>
              </a:rPr>
              <a:t>PPFD</a:t>
            </a:r>
            <a:r>
              <a:rPr lang="ja-JP" altLang="en-US" sz="2000" dirty="0">
                <a:latin typeface="メイリオ" panose="020B0604030504040204" pitchFamily="50" charset="-128"/>
                <a:ea typeface="メイリオ" panose="020B0604030504040204" pitchFamily="50" charset="-128"/>
              </a:rPr>
              <a:t>（単位はμmol </a:t>
            </a:r>
            <a:r>
              <a:rPr lang="en-US" altLang="ja-JP" sz="2000" dirty="0">
                <a:latin typeface="メイリオ" panose="020B0604030504040204" pitchFamily="50" charset="-128"/>
                <a:ea typeface="メイリオ" panose="020B0604030504040204" pitchFamily="50" charset="-128"/>
              </a:rPr>
              <a:t>photon </a:t>
            </a:r>
            <a:r>
              <a:rPr lang="ja-JP" altLang="en-US" sz="2000" dirty="0">
                <a:latin typeface="メイリオ" panose="020B0604030504040204" pitchFamily="50" charset="-128"/>
                <a:ea typeface="メイリオ" panose="020B0604030504040204" pitchFamily="50" charset="-128"/>
              </a:rPr>
              <a:t>m</a:t>
            </a:r>
            <a:r>
              <a:rPr lang="ja-JP" altLang="en-US" sz="2000" baseline="30000" dirty="0">
                <a:latin typeface="メイリオ" panose="020B0604030504040204" pitchFamily="50" charset="-128"/>
                <a:ea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rPr>
              <a:t> s</a:t>
            </a:r>
            <a:r>
              <a:rPr lang="ja-JP" altLang="en-US" sz="2000" baseline="30000" dirty="0">
                <a:latin typeface="メイリオ" panose="020B0604030504040204" pitchFamily="50" charset="-128"/>
                <a:ea typeface="メイリオ" panose="020B0604030504040204" pitchFamily="50" charset="-128"/>
              </a:rPr>
              <a:t>-1 </a:t>
            </a:r>
            <a:r>
              <a:rPr lang="ja-JP" altLang="en-US" sz="2000" dirty="0">
                <a:latin typeface="メイリオ" panose="020B0604030504040204" pitchFamily="50" charset="-128"/>
                <a:ea typeface="メイリオ" panose="020B0604030504040204" pitchFamily="50" charset="-128"/>
              </a:rPr>
              <a:t>）が利用されます。PPDFは、400～700nmの範囲の日射を、単位時間に単位面積を通過する光粒子数で表したものです。</a:t>
            </a:r>
          </a:p>
        </p:txBody>
      </p:sp>
      <p:sp>
        <p:nvSpPr>
          <p:cNvPr id="8" name="正方形/長方形 7"/>
          <p:cNvSpPr/>
          <p:nvPr/>
        </p:nvSpPr>
        <p:spPr>
          <a:xfrm>
            <a:off x="1392086" y="2230655"/>
            <a:ext cx="9351267" cy="1723549"/>
          </a:xfrm>
          <a:prstGeom prst="rect">
            <a:avLst/>
          </a:prstGeom>
          <a:solidFill>
            <a:srgbClr val="FFFF99"/>
          </a:solidFill>
        </p:spPr>
        <p:txBody>
          <a:bodyPr wrap="square">
            <a:spAutoFit/>
          </a:bodyPr>
          <a:lstStyle/>
          <a:p>
            <a:pPr>
              <a:spcAft>
                <a:spcPts val="1200"/>
              </a:spcAft>
            </a:pPr>
            <a:r>
              <a:rPr lang="ja-JP" altLang="en-US" sz="2400" dirty="0">
                <a:latin typeface="メイリオ" panose="020B0604030504040204" pitchFamily="50" charset="-128"/>
                <a:ea typeface="メイリオ" panose="020B0604030504040204" pitchFamily="50" charset="-128"/>
              </a:rPr>
              <a:t>直達光と散乱光の</a:t>
            </a:r>
            <a:r>
              <a:rPr lang="en-US" altLang="ja-JP" sz="2400" dirty="0">
                <a:latin typeface="メイリオ" panose="020B0604030504040204" pitchFamily="50" charset="-128"/>
                <a:ea typeface="メイリオ" panose="020B0604030504040204" pitchFamily="50" charset="-128"/>
              </a:rPr>
              <a:t>400</a:t>
            </a:r>
            <a:r>
              <a:rPr lang="ja-JP" altLang="en-US" sz="2400" dirty="0">
                <a:latin typeface="メイリオ" panose="020B0604030504040204" pitchFamily="50" charset="-128"/>
                <a:ea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rPr>
              <a:t>700nm</a:t>
            </a:r>
            <a:r>
              <a:rPr lang="ja-JP" altLang="en-US" sz="2400" dirty="0">
                <a:latin typeface="メイリオ" panose="020B0604030504040204" pitchFamily="50" charset="-128"/>
                <a:ea typeface="メイリオ" panose="020B0604030504040204" pitchFamily="50" charset="-128"/>
              </a:rPr>
              <a:t>の範囲におけるスペクトル分布の観測結果より、次の変換係数が提案されている。</a:t>
            </a:r>
          </a:p>
          <a:p>
            <a:r>
              <a:rPr lang="ja-JP" altLang="en-US" sz="2400" dirty="0">
                <a:solidFill>
                  <a:srgbClr val="FF0000"/>
                </a:solidFill>
                <a:latin typeface="メイリオ" panose="020B0604030504040204" pitchFamily="50" charset="-128"/>
                <a:ea typeface="メイリオ" panose="020B0604030504040204" pitchFamily="50" charset="-128"/>
              </a:rPr>
              <a:t>直達光</a:t>
            </a:r>
            <a:r>
              <a:rPr lang="en-US" altLang="ja-JP" sz="2400" dirty="0">
                <a:solidFill>
                  <a:srgbClr val="FF0000"/>
                </a:solidFill>
                <a:latin typeface="メイリオ" panose="020B0604030504040204" pitchFamily="50" charset="-128"/>
                <a:ea typeface="メイリオ" panose="020B0604030504040204" pitchFamily="50" charset="-128"/>
              </a:rPr>
              <a:t>PAR</a:t>
            </a:r>
            <a:r>
              <a:rPr lang="ja-JP" altLang="en-US" sz="2400" dirty="0">
                <a:solidFill>
                  <a:srgbClr val="FF0000"/>
                </a:solidFill>
                <a:latin typeface="メイリオ" panose="020B0604030504040204" pitchFamily="50" charset="-128"/>
                <a:ea typeface="メイリオ" panose="020B0604030504040204" pitchFamily="50" charset="-128"/>
              </a:rPr>
              <a:t>では、</a:t>
            </a:r>
            <a:r>
              <a:rPr lang="en-US" altLang="ja-JP" sz="2400" dirty="0">
                <a:solidFill>
                  <a:srgbClr val="FF0000"/>
                </a:solidFill>
                <a:latin typeface="メイリオ" panose="020B0604030504040204" pitchFamily="50" charset="-128"/>
                <a:ea typeface="メイリオ" panose="020B0604030504040204" pitchFamily="50" charset="-128"/>
              </a:rPr>
              <a:t>1 (W</a:t>
            </a:r>
            <a:r>
              <a:rPr lang="ja-JP" altLang="en-US" sz="2400" dirty="0">
                <a:solidFill>
                  <a:srgbClr val="FF0000"/>
                </a:solidFill>
                <a:latin typeface="メイリオ" panose="020B0604030504040204" pitchFamily="50" charset="-128"/>
                <a:ea typeface="メイリオ" panose="020B0604030504040204" pitchFamily="50" charset="-128"/>
              </a:rPr>
              <a:t> </a:t>
            </a:r>
            <a:r>
              <a:rPr lang="en-US" altLang="ja-JP" sz="2400" dirty="0">
                <a:solidFill>
                  <a:srgbClr val="FF0000"/>
                </a:solidFill>
                <a:latin typeface="メイリオ" panose="020B0604030504040204" pitchFamily="50" charset="-128"/>
                <a:ea typeface="メイリオ" panose="020B0604030504040204" pitchFamily="50" charset="-128"/>
              </a:rPr>
              <a:t>m</a:t>
            </a:r>
            <a:r>
              <a:rPr lang="en-US" altLang="ja-JP" sz="2400" baseline="30000" dirty="0">
                <a:solidFill>
                  <a:srgbClr val="FF0000"/>
                </a:solidFill>
                <a:latin typeface="メイリオ" panose="020B0604030504040204" pitchFamily="50" charset="-128"/>
                <a:ea typeface="メイリオ" panose="020B0604030504040204" pitchFamily="50" charset="-128"/>
              </a:rPr>
              <a:t>-2</a:t>
            </a:r>
            <a:r>
              <a:rPr lang="en-US" altLang="ja-JP" sz="2400" dirty="0">
                <a:solidFill>
                  <a:srgbClr val="FF0000"/>
                </a:solidFill>
                <a:latin typeface="メイリオ" panose="020B0604030504040204" pitchFamily="50" charset="-128"/>
                <a:ea typeface="メイリオ" panose="020B0604030504040204" pitchFamily="50" charset="-128"/>
              </a:rPr>
              <a:t>) = 4.6</a:t>
            </a:r>
            <a:r>
              <a:rPr lang="ja-JP" altLang="en-US" sz="2400" dirty="0">
                <a:solidFill>
                  <a:srgbClr val="FF0000"/>
                </a:solidFill>
                <a:latin typeface="メイリオ" panose="020B0604030504040204" pitchFamily="50" charset="-128"/>
                <a:ea typeface="メイリオ" panose="020B0604030504040204" pitchFamily="50" charset="-128"/>
              </a:rPr>
              <a:t> </a:t>
            </a:r>
            <a:r>
              <a:rPr lang="en-US" altLang="ja-JP" sz="2400" dirty="0">
                <a:solidFill>
                  <a:srgbClr val="FF0000"/>
                </a:solidFill>
                <a:latin typeface="メイリオ" panose="020B0604030504040204" pitchFamily="50" charset="-128"/>
                <a:ea typeface="メイリオ" panose="020B0604030504040204" pitchFamily="50" charset="-128"/>
              </a:rPr>
              <a:t>(</a:t>
            </a:r>
            <a:r>
              <a:rPr lang="en-US" altLang="ja-JP" sz="2400" dirty="0" err="1">
                <a:solidFill>
                  <a:srgbClr val="FF0000"/>
                </a:solidFill>
                <a:latin typeface="メイリオ" panose="020B0604030504040204" pitchFamily="50" charset="-128"/>
                <a:ea typeface="メイリオ" panose="020B0604030504040204" pitchFamily="50" charset="-128"/>
              </a:rPr>
              <a:t>μmol</a:t>
            </a:r>
            <a:r>
              <a:rPr lang="ja-JP" altLang="en-US" sz="2400" dirty="0">
                <a:solidFill>
                  <a:srgbClr val="FF0000"/>
                </a:solidFill>
                <a:latin typeface="メイリオ" panose="020B0604030504040204" pitchFamily="50" charset="-128"/>
                <a:ea typeface="メイリオ" panose="020B0604030504040204" pitchFamily="50" charset="-128"/>
              </a:rPr>
              <a:t>光量子 </a:t>
            </a:r>
            <a:r>
              <a:rPr lang="en-US" altLang="ja-JP" sz="2400" dirty="0">
                <a:solidFill>
                  <a:srgbClr val="FF0000"/>
                </a:solidFill>
                <a:latin typeface="メイリオ" panose="020B0604030504040204" pitchFamily="50" charset="-128"/>
                <a:ea typeface="メイリオ" panose="020B0604030504040204" pitchFamily="50" charset="-128"/>
              </a:rPr>
              <a:t>s</a:t>
            </a:r>
            <a:r>
              <a:rPr lang="en-US" altLang="ja-JP" sz="2400" baseline="30000" dirty="0">
                <a:solidFill>
                  <a:srgbClr val="FF0000"/>
                </a:solidFill>
                <a:latin typeface="メイリオ" panose="020B0604030504040204" pitchFamily="50" charset="-128"/>
                <a:ea typeface="メイリオ" panose="020B0604030504040204" pitchFamily="50" charset="-128"/>
              </a:rPr>
              <a:t>-1</a:t>
            </a:r>
            <a:r>
              <a:rPr lang="en-US" altLang="ja-JP" sz="2400" dirty="0">
                <a:solidFill>
                  <a:srgbClr val="FF0000"/>
                </a:solidFill>
                <a:latin typeface="メイリオ" panose="020B0604030504040204" pitchFamily="50" charset="-128"/>
                <a:ea typeface="メイリオ" panose="020B0604030504040204" pitchFamily="50" charset="-128"/>
              </a:rPr>
              <a:t> m</a:t>
            </a:r>
            <a:r>
              <a:rPr lang="en-US" altLang="ja-JP" sz="2400" baseline="30000" dirty="0">
                <a:solidFill>
                  <a:srgbClr val="FF0000"/>
                </a:solidFill>
                <a:latin typeface="メイリオ" panose="020B0604030504040204" pitchFamily="50" charset="-128"/>
                <a:ea typeface="メイリオ" panose="020B0604030504040204" pitchFamily="50" charset="-128"/>
              </a:rPr>
              <a:t>-2</a:t>
            </a:r>
            <a:r>
              <a:rPr lang="en-US" altLang="ja-JP" sz="2400" dirty="0">
                <a:solidFill>
                  <a:srgbClr val="FF0000"/>
                </a:solidFill>
                <a:latin typeface="メイリオ" panose="020B0604030504040204" pitchFamily="50" charset="-128"/>
                <a:ea typeface="メイリオ" panose="020B0604030504040204" pitchFamily="50" charset="-128"/>
              </a:rPr>
              <a:t>)</a:t>
            </a:r>
            <a:endParaRPr lang="en-US" altLang="ja-JP" sz="2400" baseline="30000" dirty="0">
              <a:solidFill>
                <a:srgbClr val="FF0000"/>
              </a:solidFill>
              <a:latin typeface="メイリオ" panose="020B0604030504040204" pitchFamily="50" charset="-128"/>
              <a:ea typeface="メイリオ" panose="020B0604030504040204" pitchFamily="50" charset="-128"/>
            </a:endParaRPr>
          </a:p>
          <a:p>
            <a:r>
              <a:rPr lang="ja-JP" altLang="en-US" sz="2400" dirty="0">
                <a:solidFill>
                  <a:srgbClr val="FF0000"/>
                </a:solidFill>
                <a:latin typeface="メイリオ" panose="020B0604030504040204" pitchFamily="50" charset="-128"/>
                <a:ea typeface="メイリオ" panose="020B0604030504040204" pitchFamily="50" charset="-128"/>
              </a:rPr>
              <a:t>散乱光</a:t>
            </a:r>
            <a:r>
              <a:rPr lang="en-US" altLang="ja-JP" sz="2400" dirty="0">
                <a:solidFill>
                  <a:srgbClr val="FF0000"/>
                </a:solidFill>
                <a:latin typeface="メイリオ" panose="020B0604030504040204" pitchFamily="50" charset="-128"/>
                <a:ea typeface="メイリオ" panose="020B0604030504040204" pitchFamily="50" charset="-128"/>
              </a:rPr>
              <a:t>PAR</a:t>
            </a:r>
            <a:r>
              <a:rPr lang="ja-JP" altLang="en-US" sz="2400" dirty="0">
                <a:solidFill>
                  <a:srgbClr val="FF0000"/>
                </a:solidFill>
                <a:latin typeface="メイリオ" panose="020B0604030504040204" pitchFamily="50" charset="-128"/>
                <a:ea typeface="メイリオ" panose="020B0604030504040204" pitchFamily="50" charset="-128"/>
              </a:rPr>
              <a:t>では、</a:t>
            </a:r>
            <a:r>
              <a:rPr lang="en-US" altLang="ja-JP" sz="2400" dirty="0">
                <a:solidFill>
                  <a:srgbClr val="FF0000"/>
                </a:solidFill>
                <a:latin typeface="メイリオ" panose="020B0604030504040204" pitchFamily="50" charset="-128"/>
                <a:ea typeface="メイリオ" panose="020B0604030504040204" pitchFamily="50" charset="-128"/>
              </a:rPr>
              <a:t>1 (W m</a:t>
            </a:r>
            <a:r>
              <a:rPr lang="en-US" altLang="ja-JP" sz="2400" baseline="30000" dirty="0">
                <a:solidFill>
                  <a:srgbClr val="FF0000"/>
                </a:solidFill>
                <a:latin typeface="メイリオ" panose="020B0604030504040204" pitchFamily="50" charset="-128"/>
                <a:ea typeface="メイリオ" panose="020B0604030504040204" pitchFamily="50" charset="-128"/>
              </a:rPr>
              <a:t>-2</a:t>
            </a:r>
            <a:r>
              <a:rPr lang="en-US" altLang="ja-JP" sz="2400" dirty="0">
                <a:solidFill>
                  <a:srgbClr val="FF0000"/>
                </a:solidFill>
                <a:latin typeface="メイリオ" panose="020B0604030504040204" pitchFamily="50" charset="-128"/>
                <a:ea typeface="メイリオ" panose="020B0604030504040204" pitchFamily="50" charset="-128"/>
              </a:rPr>
              <a:t>) = 4.2 (</a:t>
            </a:r>
            <a:r>
              <a:rPr lang="en-US" altLang="ja-JP" sz="2400" dirty="0" err="1">
                <a:solidFill>
                  <a:srgbClr val="FF0000"/>
                </a:solidFill>
                <a:latin typeface="メイリオ" panose="020B0604030504040204" pitchFamily="50" charset="-128"/>
                <a:ea typeface="メイリオ" panose="020B0604030504040204" pitchFamily="50" charset="-128"/>
              </a:rPr>
              <a:t>μmol</a:t>
            </a:r>
            <a:r>
              <a:rPr lang="ja-JP" altLang="en-US" sz="2400" dirty="0">
                <a:solidFill>
                  <a:srgbClr val="FF0000"/>
                </a:solidFill>
                <a:latin typeface="メイリオ" panose="020B0604030504040204" pitchFamily="50" charset="-128"/>
                <a:ea typeface="メイリオ" panose="020B0604030504040204" pitchFamily="50" charset="-128"/>
              </a:rPr>
              <a:t>光量子 </a:t>
            </a:r>
            <a:r>
              <a:rPr lang="en-US" altLang="ja-JP" sz="2400" dirty="0">
                <a:solidFill>
                  <a:srgbClr val="FF0000"/>
                </a:solidFill>
                <a:latin typeface="メイリオ" panose="020B0604030504040204" pitchFamily="50" charset="-128"/>
                <a:ea typeface="メイリオ" panose="020B0604030504040204" pitchFamily="50" charset="-128"/>
              </a:rPr>
              <a:t>s</a:t>
            </a:r>
            <a:r>
              <a:rPr lang="en-US" altLang="ja-JP" sz="2400" baseline="30000" dirty="0">
                <a:solidFill>
                  <a:srgbClr val="FF0000"/>
                </a:solidFill>
                <a:latin typeface="メイリオ" panose="020B0604030504040204" pitchFamily="50" charset="-128"/>
                <a:ea typeface="メイリオ" panose="020B0604030504040204" pitchFamily="50" charset="-128"/>
              </a:rPr>
              <a:t>-1</a:t>
            </a:r>
            <a:r>
              <a:rPr lang="en-US" altLang="ja-JP" sz="2400" dirty="0">
                <a:solidFill>
                  <a:srgbClr val="FF0000"/>
                </a:solidFill>
                <a:latin typeface="メイリオ" panose="020B0604030504040204" pitchFamily="50" charset="-128"/>
                <a:ea typeface="メイリオ" panose="020B0604030504040204" pitchFamily="50" charset="-128"/>
              </a:rPr>
              <a:t> m</a:t>
            </a:r>
            <a:r>
              <a:rPr lang="en-US" altLang="ja-JP" sz="2400" baseline="30000" dirty="0">
                <a:solidFill>
                  <a:srgbClr val="FF0000"/>
                </a:solidFill>
                <a:latin typeface="メイリオ" panose="020B0604030504040204" pitchFamily="50" charset="-128"/>
                <a:ea typeface="メイリオ" panose="020B0604030504040204" pitchFamily="50" charset="-128"/>
              </a:rPr>
              <a:t>-2</a:t>
            </a:r>
            <a:r>
              <a:rPr lang="en-US" altLang="ja-JP" sz="2400" dirty="0">
                <a:solidFill>
                  <a:srgbClr val="FF0000"/>
                </a:solidFill>
                <a:latin typeface="メイリオ" panose="020B0604030504040204" pitchFamily="50" charset="-128"/>
                <a:ea typeface="メイリオ" panose="020B0604030504040204" pitchFamily="50" charset="-128"/>
              </a:rPr>
              <a:t>)</a:t>
            </a:r>
            <a:endParaRPr lang="en-US" altLang="ja-JP" sz="2400" baseline="30000" dirty="0">
              <a:solidFill>
                <a:srgbClr val="FF0000"/>
              </a:solidFill>
              <a:latin typeface="メイリオ" panose="020B0604030504040204" pitchFamily="50" charset="-128"/>
              <a:ea typeface="メイリオ" panose="020B0604030504040204" pitchFamily="50" charset="-128"/>
            </a:endParaRPr>
          </a:p>
        </p:txBody>
      </p:sp>
      <p:sp>
        <p:nvSpPr>
          <p:cNvPr id="13" name="四角形吹き出し 12"/>
          <p:cNvSpPr/>
          <p:nvPr/>
        </p:nvSpPr>
        <p:spPr>
          <a:xfrm>
            <a:off x="1105101" y="4770681"/>
            <a:ext cx="9638252" cy="1747495"/>
          </a:xfrm>
          <a:prstGeom prst="wedgeRectCallout">
            <a:avLst>
              <a:gd name="adj1" fmla="val -8529"/>
              <a:gd name="adj2" fmla="val -982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latin typeface="メイリオ" panose="020B0604030504040204" pitchFamily="50" charset="-128"/>
                <a:ea typeface="メイリオ" panose="020B0604030504040204" pitchFamily="50" charset="-128"/>
              </a:rPr>
              <a:t>PAR</a:t>
            </a:r>
            <a:r>
              <a:rPr lang="ja-JP" altLang="en-US" sz="2000" dirty="0">
                <a:latin typeface="メイリオ" panose="020B0604030504040204" pitchFamily="50" charset="-128"/>
                <a:ea typeface="メイリオ" panose="020B0604030504040204" pitchFamily="50" charset="-128"/>
              </a:rPr>
              <a:t>のスペクトル範囲内でも、直達光と散乱光のスペクトル分布に違いがあり、</a:t>
            </a:r>
            <a:endParaRPr lang="en-US" altLang="ja-JP" sz="2000" dirty="0">
              <a:latin typeface="メイリオ" panose="020B0604030504040204" pitchFamily="50" charset="-128"/>
              <a:ea typeface="メイリオ" panose="020B0604030504040204" pitchFamily="50" charset="-128"/>
            </a:endParaRPr>
          </a:p>
          <a:p>
            <a:pPr>
              <a:spcAft>
                <a:spcPts val="1200"/>
              </a:spcAft>
            </a:pPr>
            <a:r>
              <a:rPr lang="ja-JP" altLang="en-US" sz="2000" dirty="0">
                <a:latin typeface="メイリオ" panose="020B0604030504040204" pitchFamily="50" charset="-128"/>
                <a:ea typeface="メイリオ" panose="020B0604030504040204" pitchFamily="50" charset="-128"/>
              </a:rPr>
              <a:t>そして光子１個が持つエネルギーは波長に依存するから。例えば、</a:t>
            </a:r>
          </a:p>
          <a:p>
            <a:r>
              <a:rPr lang="ja-JP" altLang="en-US" sz="2000" dirty="0">
                <a:latin typeface="メイリオ" panose="020B0604030504040204" pitchFamily="50" charset="-128"/>
                <a:ea typeface="メイリオ" panose="020B0604030504040204" pitchFamily="50" charset="-128"/>
              </a:rPr>
              <a:t>波長650nmでは、1 </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W </a:t>
            </a:r>
            <a:r>
              <a:rPr lang="ja-JP" altLang="en-US" sz="2000" dirty="0" err="1">
                <a:latin typeface="メイリオ" panose="020B0604030504040204" pitchFamily="50" charset="-128"/>
                <a:ea typeface="メイリオ" panose="020B0604030504040204" pitchFamily="50" charset="-128"/>
              </a:rPr>
              <a:t>m</a:t>
            </a:r>
            <a:r>
              <a:rPr lang="en-US" altLang="ja-JP" sz="2000" baseline="30000" dirty="0">
                <a:latin typeface="メイリオ" panose="020B0604030504040204" pitchFamily="50" charset="-128"/>
                <a:ea typeface="メイリオ" panose="020B0604030504040204" pitchFamily="50" charset="-128"/>
              </a:rPr>
              <a:t>-</a:t>
            </a:r>
            <a:r>
              <a:rPr lang="ja-JP" altLang="en-US" sz="2000" baseline="30000" dirty="0">
                <a:latin typeface="メイリオ" panose="020B0604030504040204" pitchFamily="50" charset="-128"/>
                <a:ea typeface="メイリオ" panose="020B0604030504040204" pitchFamily="50" charset="-128"/>
              </a:rPr>
              <a:t>2</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 = 5.56 </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μmol </a:t>
            </a:r>
            <a:r>
              <a:rPr lang="en-US" altLang="ja-JP" sz="2000" dirty="0">
                <a:latin typeface="メイリオ" panose="020B0604030504040204" pitchFamily="50" charset="-128"/>
                <a:ea typeface="メイリオ" panose="020B0604030504040204" pitchFamily="50" charset="-128"/>
              </a:rPr>
              <a:t>photon </a:t>
            </a:r>
            <a:r>
              <a:rPr lang="ja-JP" altLang="en-US" sz="2000" dirty="0" err="1">
                <a:latin typeface="メイリオ" panose="020B0604030504040204" pitchFamily="50" charset="-128"/>
                <a:ea typeface="メイリオ" panose="020B0604030504040204" pitchFamily="50" charset="-128"/>
              </a:rPr>
              <a:t>s</a:t>
            </a:r>
            <a:r>
              <a:rPr lang="en-US" altLang="ja-JP" sz="2000" baseline="30000" dirty="0">
                <a:latin typeface="メイリオ" panose="020B0604030504040204" pitchFamily="50" charset="-128"/>
                <a:ea typeface="メイリオ" panose="020B0604030504040204" pitchFamily="50" charset="-128"/>
              </a:rPr>
              <a:t>-1</a:t>
            </a:r>
            <a:r>
              <a:rPr lang="ja-JP" altLang="en-US" sz="2000" dirty="0">
                <a:latin typeface="メイリオ" panose="020B0604030504040204" pitchFamily="50" charset="-128"/>
                <a:ea typeface="メイリオ" panose="020B0604030504040204" pitchFamily="50" charset="-128"/>
              </a:rPr>
              <a:t> </a:t>
            </a:r>
            <a:r>
              <a:rPr lang="ja-JP" altLang="en-US" sz="2000" dirty="0" err="1">
                <a:latin typeface="メイリオ" panose="020B0604030504040204" pitchFamily="50" charset="-128"/>
                <a:ea typeface="メイリオ" panose="020B0604030504040204" pitchFamily="50" charset="-128"/>
              </a:rPr>
              <a:t>m</a:t>
            </a:r>
            <a:r>
              <a:rPr lang="en-US" altLang="ja-JP" sz="2000" baseline="30000" dirty="0">
                <a:latin typeface="メイリオ" panose="020B0604030504040204" pitchFamily="50" charset="-128"/>
                <a:ea typeface="メイリオ" panose="020B0604030504040204" pitchFamily="50" charset="-128"/>
              </a:rPr>
              <a:t>-</a:t>
            </a:r>
            <a:r>
              <a:rPr lang="ja-JP" altLang="en-US" sz="2000" baseline="30000" dirty="0">
                <a:latin typeface="メイリオ" panose="020B0604030504040204" pitchFamily="50" charset="-128"/>
                <a:ea typeface="メイリオ" panose="020B0604030504040204" pitchFamily="50" charset="-128"/>
              </a:rPr>
              <a:t>2</a:t>
            </a:r>
            <a:r>
              <a:rPr lang="en-US" altLang="ja-JP" sz="2000" dirty="0">
                <a:latin typeface="メイリオ" panose="020B0604030504040204" pitchFamily="50" charset="-128"/>
                <a:ea typeface="メイリオ" panose="020B0604030504040204" pitchFamily="50" charset="-128"/>
              </a:rPr>
              <a:t> )</a:t>
            </a:r>
            <a:endParaRPr lang="ja-JP" altLang="en-US" sz="2000" baseline="30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波長450nmでは、1 </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W </a:t>
            </a:r>
            <a:r>
              <a:rPr lang="ja-JP" altLang="en-US" sz="2000" dirty="0" err="1">
                <a:latin typeface="メイリオ" panose="020B0604030504040204" pitchFamily="50" charset="-128"/>
                <a:ea typeface="メイリオ" panose="020B0604030504040204" pitchFamily="50" charset="-128"/>
              </a:rPr>
              <a:t>m</a:t>
            </a:r>
            <a:r>
              <a:rPr lang="en-US" altLang="ja-JP" sz="2000" baseline="30000" dirty="0">
                <a:latin typeface="メイリオ" panose="020B0604030504040204" pitchFamily="50" charset="-128"/>
                <a:ea typeface="メイリオ" panose="020B0604030504040204" pitchFamily="50" charset="-128"/>
              </a:rPr>
              <a:t>-</a:t>
            </a:r>
            <a:r>
              <a:rPr lang="ja-JP" altLang="en-US" sz="2000" baseline="30000" dirty="0">
                <a:latin typeface="メイリオ" panose="020B0604030504040204" pitchFamily="50" charset="-128"/>
                <a:ea typeface="メイリオ" panose="020B0604030504040204" pitchFamily="50" charset="-128"/>
              </a:rPr>
              <a:t>2</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 = 3.70 </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μmol </a:t>
            </a:r>
            <a:r>
              <a:rPr lang="en-US" altLang="ja-JP" sz="2000" dirty="0">
                <a:latin typeface="メイリオ" panose="020B0604030504040204" pitchFamily="50" charset="-128"/>
                <a:ea typeface="メイリオ" panose="020B0604030504040204" pitchFamily="50" charset="-128"/>
              </a:rPr>
              <a:t>photon </a:t>
            </a:r>
            <a:r>
              <a:rPr lang="ja-JP" altLang="en-US" sz="2000" dirty="0" err="1">
                <a:latin typeface="メイリオ" panose="020B0604030504040204" pitchFamily="50" charset="-128"/>
                <a:ea typeface="メイリオ" panose="020B0604030504040204" pitchFamily="50" charset="-128"/>
              </a:rPr>
              <a:t>s</a:t>
            </a:r>
            <a:r>
              <a:rPr lang="en-US" altLang="ja-JP" sz="2000" baseline="30000" dirty="0">
                <a:latin typeface="メイリオ" panose="020B0604030504040204" pitchFamily="50" charset="-128"/>
                <a:ea typeface="メイリオ" panose="020B0604030504040204" pitchFamily="50" charset="-128"/>
              </a:rPr>
              <a:t>-1</a:t>
            </a:r>
            <a:r>
              <a:rPr lang="ja-JP" altLang="en-US" sz="2000" dirty="0">
                <a:latin typeface="メイリオ" panose="020B0604030504040204" pitchFamily="50" charset="-128"/>
                <a:ea typeface="メイリオ" panose="020B0604030504040204" pitchFamily="50" charset="-128"/>
              </a:rPr>
              <a:t> </a:t>
            </a:r>
            <a:r>
              <a:rPr lang="ja-JP" altLang="en-US" sz="2000" dirty="0" err="1">
                <a:latin typeface="メイリオ" panose="020B0604030504040204" pitchFamily="50" charset="-128"/>
                <a:ea typeface="メイリオ" panose="020B0604030504040204" pitchFamily="50" charset="-128"/>
              </a:rPr>
              <a:t>m</a:t>
            </a:r>
            <a:r>
              <a:rPr lang="en-US" altLang="ja-JP" sz="2000" baseline="30000" dirty="0">
                <a:latin typeface="メイリオ" panose="020B0604030504040204" pitchFamily="50" charset="-128"/>
                <a:ea typeface="メイリオ" panose="020B0604030504040204" pitchFamily="50" charset="-128"/>
              </a:rPr>
              <a:t>-</a:t>
            </a:r>
            <a:r>
              <a:rPr lang="ja-JP" altLang="en-US" sz="2000" baseline="30000" dirty="0">
                <a:latin typeface="メイリオ" panose="020B0604030504040204" pitchFamily="50" charset="-128"/>
                <a:ea typeface="メイリオ" panose="020B0604030504040204" pitchFamily="50" charset="-128"/>
              </a:rPr>
              <a:t>2</a:t>
            </a:r>
            <a:r>
              <a:rPr lang="en-US" altLang="ja-JP" sz="2000" dirty="0">
                <a:latin typeface="メイリオ" panose="020B0604030504040204" pitchFamily="50" charset="-128"/>
                <a:ea typeface="メイリオ" panose="020B0604030504040204" pitchFamily="50" charset="-128"/>
              </a:rPr>
              <a:t> )</a:t>
            </a:r>
            <a:endParaRPr lang="ja-JP" altLang="en-US" sz="2000" dirty="0">
              <a:latin typeface="メイリオ" panose="020B0604030504040204" pitchFamily="50" charset="-128"/>
              <a:ea typeface="メイリオ" panose="020B0604030504040204" pitchFamily="50" charset="-128"/>
            </a:endParaRPr>
          </a:p>
        </p:txBody>
      </p:sp>
      <p:sp>
        <p:nvSpPr>
          <p:cNvPr id="14" name="テキスト ボックス 13"/>
          <p:cNvSpPr txBox="1"/>
          <p:nvPr/>
        </p:nvSpPr>
        <p:spPr>
          <a:xfrm>
            <a:off x="5220493" y="4370571"/>
            <a:ext cx="5963966" cy="400110"/>
          </a:xfrm>
          <a:prstGeom prst="rect">
            <a:avLst/>
          </a:prstGeom>
          <a:noFill/>
        </p:spPr>
        <p:txBody>
          <a:bodyPr wrap="square" rtlCol="0">
            <a:spAutoFit/>
          </a:bodyPr>
          <a:lstStyle/>
          <a:p>
            <a:r>
              <a:rPr kumimoji="1" lang="ja-JP" altLang="en-US" sz="2000" dirty="0"/>
              <a:t>この変換でも、直達光と散乱光を分けて扱う理由</a:t>
            </a:r>
          </a:p>
        </p:txBody>
      </p:sp>
    </p:spTree>
    <p:extLst>
      <p:ext uri="{BB962C8B-B14F-4D97-AF65-F5344CB8AC3E}">
        <p14:creationId xmlns:p14="http://schemas.microsoft.com/office/powerpoint/2010/main" val="601953600"/>
      </p:ext>
    </p:extLst>
  </p:cSld>
  <p:clrMapOvr>
    <a:masterClrMapping/>
  </p:clrMapOvr>
</p:sld>
</file>

<file path=ppt/theme/theme1.xml><?xml version="1.0" encoding="utf-8"?>
<a:theme xmlns:a="http://schemas.openxmlformats.org/drawingml/2006/main" name="メトロポリタン">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TM03457491[[fn=メトロポリタン]]</Template>
  <TotalTime>8627</TotalTime>
  <Words>10068</Words>
  <Application>Microsoft Office PowerPoint</Application>
  <PresentationFormat>ワイド画面</PresentationFormat>
  <Paragraphs>765</Paragraphs>
  <Slides>54</Slides>
  <Notes>41</Notes>
  <HiddenSlides>0</HiddenSlides>
  <MMClips>0</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1</vt:i4>
      </vt:variant>
      <vt:variant>
        <vt:lpstr>スライド タイトル</vt:lpstr>
      </vt:variant>
      <vt:variant>
        <vt:i4>54</vt:i4>
      </vt:variant>
    </vt:vector>
  </HeadingPairs>
  <TitlesOfParts>
    <vt:vector size="66" baseType="lpstr">
      <vt:lpstr>BIZ UDP明朝 Medium</vt:lpstr>
      <vt:lpstr>ＭＳ Ｐゴシック</vt:lpstr>
      <vt:lpstr>メイリオ</vt:lpstr>
      <vt:lpstr>Arial</vt:lpstr>
      <vt:lpstr>Calibri</vt:lpstr>
      <vt:lpstr>Calibri Light</vt:lpstr>
      <vt:lpstr>Cambria Math</vt:lpstr>
      <vt:lpstr>Nimbus Roman No9 L</vt:lpstr>
      <vt:lpstr>StarSymbol</vt:lpstr>
      <vt:lpstr>Times New Roman</vt:lpstr>
      <vt:lpstr>メトロポリタン</vt:lpstr>
      <vt:lpstr>ビットマップ イメージ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山火事（Wild fire）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タイトルと自己紹介</dc:title>
  <dc:creator>Hisashi</dc:creator>
  <cp:lastModifiedBy>Hisashi Sato</cp:lastModifiedBy>
  <cp:revision>1295</cp:revision>
  <cp:lastPrinted>2018-11-17T08:06:52Z</cp:lastPrinted>
  <dcterms:created xsi:type="dcterms:W3CDTF">2017-11-30T00:23:20Z</dcterms:created>
  <dcterms:modified xsi:type="dcterms:W3CDTF">2023-11-08T23:23:21Z</dcterms:modified>
</cp:coreProperties>
</file>