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5"/>
  </p:notesMasterIdLst>
  <p:handoutMasterIdLst>
    <p:handoutMasterId r:id="rId36"/>
  </p:handoutMasterIdLst>
  <p:sldIdLst>
    <p:sldId id="547" r:id="rId2"/>
    <p:sldId id="767" r:id="rId3"/>
    <p:sldId id="742" r:id="rId4"/>
    <p:sldId id="741" r:id="rId5"/>
    <p:sldId id="740" r:id="rId6"/>
    <p:sldId id="748" r:id="rId7"/>
    <p:sldId id="745" r:id="rId8"/>
    <p:sldId id="749" r:id="rId9"/>
    <p:sldId id="721" r:id="rId10"/>
    <p:sldId id="739" r:id="rId11"/>
    <p:sldId id="293" r:id="rId12"/>
    <p:sldId id="692" r:id="rId13"/>
    <p:sldId id="761" r:id="rId14"/>
    <p:sldId id="768" r:id="rId15"/>
    <p:sldId id="747" r:id="rId16"/>
    <p:sldId id="757" r:id="rId17"/>
    <p:sldId id="751" r:id="rId18"/>
    <p:sldId id="753" r:id="rId19"/>
    <p:sldId id="754" r:id="rId20"/>
    <p:sldId id="755" r:id="rId21"/>
    <p:sldId id="756" r:id="rId22"/>
    <p:sldId id="762" r:id="rId23"/>
    <p:sldId id="769" r:id="rId24"/>
    <p:sldId id="501" r:id="rId25"/>
    <p:sldId id="481" r:id="rId26"/>
    <p:sldId id="476" r:id="rId27"/>
    <p:sldId id="540" r:id="rId28"/>
    <p:sldId id="524" r:id="rId29"/>
    <p:sldId id="764" r:id="rId30"/>
    <p:sldId id="527" r:id="rId31"/>
    <p:sldId id="765" r:id="rId32"/>
    <p:sldId id="766" r:id="rId33"/>
    <p:sldId id="763" r:id="rId34"/>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chemeClr val="tx1"/>
        </a:solidFill>
        <a:latin typeface="Nimbus Roman No9 L" pitchFamily="16" charset="0"/>
        <a:ea typeface="+mn-ea"/>
        <a:cs typeface="+mn-cs"/>
      </a:defRPr>
    </a:lvl1pPr>
    <a:lvl2pPr marL="457200" algn="l" rtl="0" eaLnBrk="0" fontAlgn="base" hangingPunct="0">
      <a:spcBef>
        <a:spcPct val="0"/>
      </a:spcBef>
      <a:spcAft>
        <a:spcPct val="0"/>
      </a:spcAft>
      <a:defRPr sz="1600" b="1" kern="1200">
        <a:solidFill>
          <a:schemeClr val="tx1"/>
        </a:solidFill>
        <a:latin typeface="Nimbus Roman No9 L" pitchFamily="16" charset="0"/>
        <a:ea typeface="+mn-ea"/>
        <a:cs typeface="+mn-cs"/>
      </a:defRPr>
    </a:lvl2pPr>
    <a:lvl3pPr marL="914400" algn="l" rtl="0" eaLnBrk="0" fontAlgn="base" hangingPunct="0">
      <a:spcBef>
        <a:spcPct val="0"/>
      </a:spcBef>
      <a:spcAft>
        <a:spcPct val="0"/>
      </a:spcAft>
      <a:defRPr sz="1600" b="1" kern="1200">
        <a:solidFill>
          <a:schemeClr val="tx1"/>
        </a:solidFill>
        <a:latin typeface="Nimbus Roman No9 L" pitchFamily="16" charset="0"/>
        <a:ea typeface="+mn-ea"/>
        <a:cs typeface="+mn-cs"/>
      </a:defRPr>
    </a:lvl3pPr>
    <a:lvl4pPr marL="1371600" algn="l" rtl="0" eaLnBrk="0" fontAlgn="base" hangingPunct="0">
      <a:spcBef>
        <a:spcPct val="0"/>
      </a:spcBef>
      <a:spcAft>
        <a:spcPct val="0"/>
      </a:spcAft>
      <a:defRPr sz="1600" b="1" kern="1200">
        <a:solidFill>
          <a:schemeClr val="tx1"/>
        </a:solidFill>
        <a:latin typeface="Nimbus Roman No9 L" pitchFamily="16" charset="0"/>
        <a:ea typeface="+mn-ea"/>
        <a:cs typeface="+mn-cs"/>
      </a:defRPr>
    </a:lvl4pPr>
    <a:lvl5pPr marL="1828800" algn="l" rtl="0" eaLnBrk="0" fontAlgn="base" hangingPunct="0">
      <a:spcBef>
        <a:spcPct val="0"/>
      </a:spcBef>
      <a:spcAft>
        <a:spcPct val="0"/>
      </a:spcAft>
      <a:defRPr sz="1600" b="1" kern="1200">
        <a:solidFill>
          <a:schemeClr val="tx1"/>
        </a:solidFill>
        <a:latin typeface="Nimbus Roman No9 L" pitchFamily="16" charset="0"/>
        <a:ea typeface="+mn-ea"/>
        <a:cs typeface="+mn-cs"/>
      </a:defRPr>
    </a:lvl5pPr>
    <a:lvl6pPr marL="2286000" algn="l" defTabSz="914400" rtl="0" eaLnBrk="1" latinLnBrk="0" hangingPunct="1">
      <a:defRPr sz="1600" b="1" kern="1200">
        <a:solidFill>
          <a:schemeClr val="tx1"/>
        </a:solidFill>
        <a:latin typeface="Nimbus Roman No9 L" pitchFamily="16" charset="0"/>
        <a:ea typeface="+mn-ea"/>
        <a:cs typeface="+mn-cs"/>
      </a:defRPr>
    </a:lvl6pPr>
    <a:lvl7pPr marL="2743200" algn="l" defTabSz="914400" rtl="0" eaLnBrk="1" latinLnBrk="0" hangingPunct="1">
      <a:defRPr sz="1600" b="1" kern="1200">
        <a:solidFill>
          <a:schemeClr val="tx1"/>
        </a:solidFill>
        <a:latin typeface="Nimbus Roman No9 L" pitchFamily="16" charset="0"/>
        <a:ea typeface="+mn-ea"/>
        <a:cs typeface="+mn-cs"/>
      </a:defRPr>
    </a:lvl7pPr>
    <a:lvl8pPr marL="3200400" algn="l" defTabSz="914400" rtl="0" eaLnBrk="1" latinLnBrk="0" hangingPunct="1">
      <a:defRPr sz="1600" b="1" kern="1200">
        <a:solidFill>
          <a:schemeClr val="tx1"/>
        </a:solidFill>
        <a:latin typeface="Nimbus Roman No9 L" pitchFamily="16" charset="0"/>
        <a:ea typeface="+mn-ea"/>
        <a:cs typeface="+mn-cs"/>
      </a:defRPr>
    </a:lvl8pPr>
    <a:lvl9pPr marL="3657600" algn="l" defTabSz="914400" rtl="0" eaLnBrk="1" latinLnBrk="0" hangingPunct="1">
      <a:defRPr sz="1600" b="1" kern="1200">
        <a:solidFill>
          <a:schemeClr val="tx1"/>
        </a:solidFill>
        <a:latin typeface="Nimbus Roman No9 L" pitchFamily="16"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8000"/>
    <a:srgbClr val="33CC33"/>
    <a:srgbClr val="FFFF99"/>
    <a:srgbClr val="0000FF"/>
    <a:srgbClr val="FFCCFF"/>
    <a:srgbClr val="BBCEC4"/>
    <a:srgbClr val="71C271"/>
    <a:srgbClr val="33C2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3" autoAdjust="0"/>
    <p:restoredTop sz="84033" autoAdjust="0"/>
  </p:normalViewPr>
  <p:slideViewPr>
    <p:cSldViewPr>
      <p:cViewPr varScale="1">
        <p:scale>
          <a:sx n="128" d="100"/>
          <a:sy n="128" d="100"/>
        </p:scale>
        <p:origin x="984" y="8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00" d="100"/>
        <a:sy n="100" d="100"/>
      </p:scale>
      <p:origin x="0" y="-17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sashi Sato" userId="de8f991fc1b2c22f" providerId="LiveId" clId="{79937B8D-EE60-4DB1-8B32-CC6A070DF75B}"/>
    <pc:docChg chg="delSld">
      <pc:chgData name="Hisashi Sato" userId="de8f991fc1b2c22f" providerId="LiveId" clId="{79937B8D-EE60-4DB1-8B32-CC6A070DF75B}" dt="2023-11-11T07:07:28.263" v="0" actId="47"/>
      <pc:docMkLst>
        <pc:docMk/>
      </pc:docMkLst>
      <pc:sldChg chg="del">
        <pc:chgData name="Hisashi Sato" userId="de8f991fc1b2c22f" providerId="LiveId" clId="{79937B8D-EE60-4DB1-8B32-CC6A070DF75B}" dt="2023-11-11T07:07:28.263" v="0" actId="47"/>
        <pc:sldMkLst>
          <pc:docMk/>
          <pc:sldMk cId="1138388781" sldId="274"/>
        </pc:sldMkLst>
      </pc:sldChg>
      <pc:sldChg chg="del">
        <pc:chgData name="Hisashi Sato" userId="de8f991fc1b2c22f" providerId="LiveId" clId="{79937B8D-EE60-4DB1-8B32-CC6A070DF75B}" dt="2023-11-11T07:07:28.263" v="0" actId="47"/>
        <pc:sldMkLst>
          <pc:docMk/>
          <pc:sldMk cId="0" sldId="746"/>
        </pc:sldMkLst>
      </pc:sldChg>
      <pc:sldChg chg="del">
        <pc:chgData name="Hisashi Sato" userId="de8f991fc1b2c22f" providerId="LiveId" clId="{79937B8D-EE60-4DB1-8B32-CC6A070DF75B}" dt="2023-11-11T07:07:28.263" v="0" actId="47"/>
        <pc:sldMkLst>
          <pc:docMk/>
          <pc:sldMk cId="0" sldId="752"/>
        </pc:sldMkLst>
      </pc:sldChg>
      <pc:sldChg chg="del">
        <pc:chgData name="Hisashi Sato" userId="de8f991fc1b2c22f" providerId="LiveId" clId="{79937B8D-EE60-4DB1-8B32-CC6A070DF75B}" dt="2023-11-11T07:07:28.263" v="0" actId="47"/>
        <pc:sldMkLst>
          <pc:docMk/>
          <pc:sldMk cId="0" sldId="75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C63F6DDE-DD10-48F7-B8C0-BB34DB980AE2}"/>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en-US" altLang="ja-JP"/>
          </a:p>
        </p:txBody>
      </p:sp>
      <p:sp>
        <p:nvSpPr>
          <p:cNvPr id="192515" name="Rectangle 3">
            <a:extLst>
              <a:ext uri="{FF2B5EF4-FFF2-40B4-BE49-F238E27FC236}">
                <a16:creationId xmlns:a16="http://schemas.microsoft.com/office/drawing/2014/main" id="{B6E165EF-1C0E-8FE0-9941-B7DD3CF94F20}"/>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4E8293A0-422C-452D-90A8-D199C38880E2}" type="datetime1">
              <a:rPr lang="ja-JP" altLang="en-US"/>
              <a:pPr>
                <a:defRPr/>
              </a:pPr>
              <a:t>2023/11/11</a:t>
            </a:fld>
            <a:endParaRPr lang="en-US" altLang="ja-JP"/>
          </a:p>
        </p:txBody>
      </p:sp>
      <p:sp>
        <p:nvSpPr>
          <p:cNvPr id="192516" name="Rectangle 4">
            <a:extLst>
              <a:ext uri="{FF2B5EF4-FFF2-40B4-BE49-F238E27FC236}">
                <a16:creationId xmlns:a16="http://schemas.microsoft.com/office/drawing/2014/main" id="{32F685B1-49EC-E42B-FDB2-9CE32620F1B2}"/>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en-US" altLang="ja-JP"/>
          </a:p>
        </p:txBody>
      </p:sp>
      <p:sp>
        <p:nvSpPr>
          <p:cNvPr id="192517" name="Rectangle 5">
            <a:extLst>
              <a:ext uri="{FF2B5EF4-FFF2-40B4-BE49-F238E27FC236}">
                <a16:creationId xmlns:a16="http://schemas.microsoft.com/office/drawing/2014/main" id="{4218BFAC-FDDB-F9BB-B944-90CB41BF666A}"/>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0B02F4A7-34D2-4D24-99B1-E8F73DB6E3F7}" type="slidenum">
              <a:rPr lang="ja-JP" altLang="en-US"/>
              <a:pPr>
                <a:defRPr/>
              </a:pPr>
              <a:t>‹#›</a:t>
            </a:fld>
            <a:endParaRPr lang="en-US" altLang="ja-JP"/>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8447DDC-E086-C43C-4FB1-C9E70979747E}"/>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b="0">
                <a:latin typeface="Arial" charset="0"/>
              </a:defRPr>
            </a:lvl1pPr>
          </a:lstStyle>
          <a:p>
            <a:pPr>
              <a:defRPr/>
            </a:pPr>
            <a:endParaRPr lang="ja-JP" altLang="en-US"/>
          </a:p>
        </p:txBody>
      </p:sp>
      <p:sp>
        <p:nvSpPr>
          <p:cNvPr id="6147" name="Rectangle 3">
            <a:extLst>
              <a:ext uri="{FF2B5EF4-FFF2-40B4-BE49-F238E27FC236}">
                <a16:creationId xmlns:a16="http://schemas.microsoft.com/office/drawing/2014/main" id="{3D3AD5FF-E13B-840F-D3BF-AA9F2CD0789A}"/>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0">
                <a:latin typeface="Arial" charset="0"/>
              </a:defRPr>
            </a:lvl1pPr>
          </a:lstStyle>
          <a:p>
            <a:pPr>
              <a:defRPr/>
            </a:pPr>
            <a:endParaRPr lang="ja-JP" altLang="en-US"/>
          </a:p>
        </p:txBody>
      </p:sp>
      <p:sp>
        <p:nvSpPr>
          <p:cNvPr id="2052" name="Rectangle 4">
            <a:extLst>
              <a:ext uri="{FF2B5EF4-FFF2-40B4-BE49-F238E27FC236}">
                <a16:creationId xmlns:a16="http://schemas.microsoft.com/office/drawing/2014/main" id="{50CD4C3C-575C-B469-C370-A359839AE7A9}"/>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a:extLst>
              <a:ext uri="{FF2B5EF4-FFF2-40B4-BE49-F238E27FC236}">
                <a16:creationId xmlns:a16="http://schemas.microsoft.com/office/drawing/2014/main" id="{7836DD6B-3DE2-D67D-6D1C-5EB2D3DBC1E9}"/>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ja-JP" noProof="0"/>
              <a:t>Click to edit Master text styles</a:t>
            </a:r>
          </a:p>
          <a:p>
            <a:pPr lvl="1"/>
            <a:r>
              <a:rPr lang="en-US" altLang="ja-JP" noProof="0"/>
              <a:t>Second level</a:t>
            </a:r>
          </a:p>
          <a:p>
            <a:pPr lvl="2"/>
            <a:r>
              <a:rPr lang="en-US" altLang="ja-JP" noProof="0"/>
              <a:t>Third level</a:t>
            </a:r>
          </a:p>
          <a:p>
            <a:pPr lvl="3"/>
            <a:r>
              <a:rPr lang="en-US" altLang="ja-JP" noProof="0"/>
              <a:t>Fourth level</a:t>
            </a:r>
          </a:p>
          <a:p>
            <a:pPr lvl="4"/>
            <a:r>
              <a:rPr lang="en-US" altLang="ja-JP" noProof="0"/>
              <a:t>Fifth level</a:t>
            </a:r>
          </a:p>
        </p:txBody>
      </p:sp>
      <p:sp>
        <p:nvSpPr>
          <p:cNvPr id="6150" name="Rectangle 6">
            <a:extLst>
              <a:ext uri="{FF2B5EF4-FFF2-40B4-BE49-F238E27FC236}">
                <a16:creationId xmlns:a16="http://schemas.microsoft.com/office/drawing/2014/main" id="{07C8B097-09DD-2059-A169-5516A9B88710}"/>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b="0">
                <a:latin typeface="Arial" charset="0"/>
              </a:defRPr>
            </a:lvl1pPr>
          </a:lstStyle>
          <a:p>
            <a:pPr>
              <a:defRPr/>
            </a:pPr>
            <a:endParaRPr lang="ja-JP" altLang="en-US"/>
          </a:p>
        </p:txBody>
      </p:sp>
      <p:sp>
        <p:nvSpPr>
          <p:cNvPr id="6151" name="Rectangle 7">
            <a:extLst>
              <a:ext uri="{FF2B5EF4-FFF2-40B4-BE49-F238E27FC236}">
                <a16:creationId xmlns:a16="http://schemas.microsoft.com/office/drawing/2014/main" id="{87593EC0-73BB-DF8E-FFF9-09FFA242011D}"/>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Arial" panose="020B0604020202020204" pitchFamily="34" charset="0"/>
              </a:defRPr>
            </a:lvl1pPr>
          </a:lstStyle>
          <a:p>
            <a:pPr>
              <a:defRPr/>
            </a:pPr>
            <a:fld id="{7389FFBA-9167-45BC-9E64-3554580ABF01}" type="slidenum">
              <a:rPr lang="ja-JP" altLang="en-US"/>
              <a:pPr>
                <a:defRPr/>
              </a:pPr>
              <a:t>‹#›</a:t>
            </a:fld>
            <a:endParaRPr lang="en-US" altLang="ja-JP"/>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D162EEEE-2D1B-6EED-3948-95FA508D2E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1075">
              <a:defRPr sz="1600" b="1">
                <a:solidFill>
                  <a:schemeClr val="tx1"/>
                </a:solidFill>
                <a:latin typeface="Nimbus Roman No9 L" pitchFamily="16" charset="0"/>
              </a:defRPr>
            </a:lvl1pPr>
            <a:lvl2pPr marL="742950" indent="-285750" defTabSz="981075">
              <a:defRPr sz="1600" b="1">
                <a:solidFill>
                  <a:schemeClr val="tx1"/>
                </a:solidFill>
                <a:latin typeface="Nimbus Roman No9 L" pitchFamily="16" charset="0"/>
              </a:defRPr>
            </a:lvl2pPr>
            <a:lvl3pPr marL="1143000" indent="-228600" defTabSz="981075">
              <a:defRPr sz="1600" b="1">
                <a:solidFill>
                  <a:schemeClr val="tx1"/>
                </a:solidFill>
                <a:latin typeface="Nimbus Roman No9 L" pitchFamily="16" charset="0"/>
              </a:defRPr>
            </a:lvl3pPr>
            <a:lvl4pPr marL="1600200" indent="-228600" defTabSz="981075">
              <a:defRPr sz="1600" b="1">
                <a:solidFill>
                  <a:schemeClr val="tx1"/>
                </a:solidFill>
                <a:latin typeface="Nimbus Roman No9 L" pitchFamily="16" charset="0"/>
              </a:defRPr>
            </a:lvl4pPr>
            <a:lvl5pPr marL="2057400" indent="-228600" defTabSz="981075">
              <a:defRPr sz="1600" b="1">
                <a:solidFill>
                  <a:schemeClr val="tx1"/>
                </a:solidFill>
                <a:latin typeface="Nimbus Roman No9 L" pitchFamily="16" charset="0"/>
              </a:defRPr>
            </a:lvl5pPr>
            <a:lvl6pPr marL="2514600" indent="-228600" defTabSz="981075" eaLnBrk="0" fontAlgn="base" hangingPunct="0">
              <a:spcBef>
                <a:spcPct val="0"/>
              </a:spcBef>
              <a:spcAft>
                <a:spcPct val="0"/>
              </a:spcAft>
              <a:defRPr sz="1600" b="1">
                <a:solidFill>
                  <a:schemeClr val="tx1"/>
                </a:solidFill>
                <a:latin typeface="Nimbus Roman No9 L" pitchFamily="16" charset="0"/>
              </a:defRPr>
            </a:lvl6pPr>
            <a:lvl7pPr marL="2971800" indent="-228600" defTabSz="981075" eaLnBrk="0" fontAlgn="base" hangingPunct="0">
              <a:spcBef>
                <a:spcPct val="0"/>
              </a:spcBef>
              <a:spcAft>
                <a:spcPct val="0"/>
              </a:spcAft>
              <a:defRPr sz="1600" b="1">
                <a:solidFill>
                  <a:schemeClr val="tx1"/>
                </a:solidFill>
                <a:latin typeface="Nimbus Roman No9 L" pitchFamily="16" charset="0"/>
              </a:defRPr>
            </a:lvl7pPr>
            <a:lvl8pPr marL="3429000" indent="-228600" defTabSz="981075" eaLnBrk="0" fontAlgn="base" hangingPunct="0">
              <a:spcBef>
                <a:spcPct val="0"/>
              </a:spcBef>
              <a:spcAft>
                <a:spcPct val="0"/>
              </a:spcAft>
              <a:defRPr sz="1600" b="1">
                <a:solidFill>
                  <a:schemeClr val="tx1"/>
                </a:solidFill>
                <a:latin typeface="Nimbus Roman No9 L" pitchFamily="16" charset="0"/>
              </a:defRPr>
            </a:lvl8pPr>
            <a:lvl9pPr marL="3886200" indent="-228600" defTabSz="981075" eaLnBrk="0" fontAlgn="base" hangingPunct="0">
              <a:spcBef>
                <a:spcPct val="0"/>
              </a:spcBef>
              <a:spcAft>
                <a:spcPct val="0"/>
              </a:spcAft>
              <a:defRPr sz="1600" b="1">
                <a:solidFill>
                  <a:schemeClr val="tx1"/>
                </a:solidFill>
                <a:latin typeface="Nimbus Roman No9 L" pitchFamily="16" charset="0"/>
              </a:defRPr>
            </a:lvl9pPr>
          </a:lstStyle>
          <a:p>
            <a:fld id="{E747C82C-A323-4702-A4E3-9F8DA73B69E3}" type="slidenum">
              <a:rPr kumimoji="1" lang="en-US" altLang="ja-JP" sz="1200" b="0" smtClean="0">
                <a:latin typeface="Arial" panose="020B0604020202020204" pitchFamily="34" charset="0"/>
              </a:rPr>
              <a:pPr/>
              <a:t>1</a:t>
            </a:fld>
            <a:endParaRPr kumimoji="1" lang="en-US" altLang="ja-JP" sz="1200" b="0">
              <a:latin typeface="Arial" panose="020B0604020202020204" pitchFamily="34" charset="0"/>
            </a:endParaRPr>
          </a:p>
        </p:txBody>
      </p:sp>
      <p:sp>
        <p:nvSpPr>
          <p:cNvPr id="5123" name="Rectangle 2">
            <a:extLst>
              <a:ext uri="{FF2B5EF4-FFF2-40B4-BE49-F238E27FC236}">
                <a16:creationId xmlns:a16="http://schemas.microsoft.com/office/drawing/2014/main" id="{B3B12EED-CD61-0EDF-A974-26176F39F6A4}"/>
              </a:ext>
            </a:extLst>
          </p:cNvPr>
          <p:cNvSpPr>
            <a:spLocks noGrp="1" noRot="1" noChangeAspect="1" noChangeArrowheads="1" noTextEdit="1"/>
          </p:cNvSpPr>
          <p:nvPr>
            <p:ph type="sldImg"/>
          </p:nvPr>
        </p:nvSpPr>
        <p:spPr>
          <a:xfrm>
            <a:off x="3465513" y="534988"/>
            <a:ext cx="3436937" cy="2578100"/>
          </a:xfrm>
          <a:ln/>
        </p:spPr>
      </p:sp>
      <p:sp>
        <p:nvSpPr>
          <p:cNvPr id="5124" name="Rectangle 3">
            <a:extLst>
              <a:ext uri="{FF2B5EF4-FFF2-40B4-BE49-F238E27FC236}">
                <a16:creationId xmlns:a16="http://schemas.microsoft.com/office/drawing/2014/main" id="{543507A9-61C9-56CF-548C-97ACE73927E8}"/>
              </a:ext>
            </a:extLst>
          </p:cNvPr>
          <p:cNvSpPr>
            <a:spLocks noGrp="1" noChangeArrowheads="1"/>
          </p:cNvSpPr>
          <p:nvPr>
            <p:ph type="body" idx="1"/>
          </p:nvPr>
        </p:nvSpPr>
        <p:spPr>
          <a:xfrm>
            <a:off x="1395413" y="3330575"/>
            <a:ext cx="7573962" cy="3114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ja-JP">
              <a:latin typeface="Arial" panose="020B0604020202020204" pitchFamily="34" charset="0"/>
              <a:ea typeface="ＭＳ Ｐゴシック" panose="020B0600070205080204"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ー 1">
            <a:extLst>
              <a:ext uri="{FF2B5EF4-FFF2-40B4-BE49-F238E27FC236}">
                <a16:creationId xmlns:a16="http://schemas.microsoft.com/office/drawing/2014/main" id="{F3BD3331-3BF7-8B21-49EE-F4EFA39A1D91}"/>
              </a:ext>
            </a:extLst>
          </p:cNvPr>
          <p:cNvSpPr>
            <a:spLocks noGrp="1" noRot="1" noChangeAspect="1" noChangeArrowheads="1" noTextEdit="1"/>
          </p:cNvSpPr>
          <p:nvPr>
            <p:ph type="sldImg"/>
          </p:nvPr>
        </p:nvSpPr>
        <p:spPr>
          <a:ln/>
        </p:spPr>
      </p:sp>
      <p:sp>
        <p:nvSpPr>
          <p:cNvPr id="29699" name="ノート プレースホルダー 2">
            <a:extLst>
              <a:ext uri="{FF2B5EF4-FFF2-40B4-BE49-F238E27FC236}">
                <a16:creationId xmlns:a16="http://schemas.microsoft.com/office/drawing/2014/main" id="{7672CC87-6C73-B242-DDFF-74007DF148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z="1800">
                <a:latin typeface="Lato-Regular"/>
                <a:ea typeface="ＭＳ Ｐゴシック" panose="020B0600070205080204" pitchFamily="50" charset="-128"/>
              </a:rPr>
              <a:t>we quantified interannual</a:t>
            </a:r>
            <a:r>
              <a:rPr lang="ja-JP" altLang="en-US" sz="1800">
                <a:latin typeface="Lato-Regular"/>
                <a:ea typeface="ＭＳ Ｐゴシック" panose="020B0600070205080204" pitchFamily="50" charset="-128"/>
              </a:rPr>
              <a:t> </a:t>
            </a:r>
            <a:r>
              <a:rPr lang="en-US" altLang="ja-JP" sz="1800">
                <a:latin typeface="Lato-Regular"/>
                <a:ea typeface="ＭＳ Ｐゴシック" panose="020B0600070205080204" pitchFamily="50" charset="-128"/>
              </a:rPr>
              <a:t>trends in annual maximum vegetation greenness using an ensemble of vegetation indices derived from Landsat observations at 100,000 sample sites in areas without signs of recent disturbance.</a:t>
            </a:r>
          </a:p>
          <a:p>
            <a:endParaRPr lang="en-US" altLang="ja-JP" sz="1800">
              <a:latin typeface="Lato-Regular"/>
              <a:ea typeface="ＭＳ Ｐゴシック" panose="020B0600070205080204" pitchFamily="50" charset="-128"/>
            </a:endParaRPr>
          </a:p>
          <a:p>
            <a:r>
              <a:rPr kumimoji="1" lang="ja-JP" altLang="en-US">
                <a:latin typeface="Arial" panose="020B0604020202020204" pitchFamily="34" charset="0"/>
                <a:ea typeface="ＭＳ Ｐゴシック" panose="020B0600070205080204" pitchFamily="50" charset="-128"/>
              </a:rPr>
              <a:t>一般に</a:t>
            </a:r>
            <a:r>
              <a:rPr kumimoji="1" lang="en-US" altLang="ja-JP">
                <a:latin typeface="Arial" panose="020B0604020202020204" pitchFamily="34" charset="0"/>
                <a:ea typeface="ＭＳ Ｐゴシック" panose="020B0600070205080204" pitchFamily="50" charset="-128"/>
              </a:rPr>
              <a:t>ABR</a:t>
            </a:r>
            <a:r>
              <a:rPr kumimoji="1" lang="ja-JP" altLang="en-US">
                <a:latin typeface="Arial" panose="020B0604020202020204" pitchFamily="34" charset="0"/>
                <a:ea typeface="ＭＳ Ｐゴシック" panose="020B0600070205080204" pitchFamily="50" charset="-128"/>
              </a:rPr>
              <a:t>で植物種の分布限界を制限しているのは低温と短い成長期間であるため</a:t>
            </a:r>
            <a:r>
              <a:rPr kumimoji="1" lang="en-US" altLang="ja-JP">
                <a:latin typeface="Arial" panose="020B0604020202020204" pitchFamily="34" charset="0"/>
                <a:ea typeface="ＭＳ Ｐゴシック" panose="020B0600070205080204" pitchFamily="50" charset="-128"/>
              </a:rPr>
              <a:t>(Paquette and Hargreaves, 2021)</a:t>
            </a:r>
            <a:r>
              <a:rPr kumimoji="1" lang="ja-JP" altLang="en-US">
                <a:latin typeface="Arial" panose="020B0604020202020204" pitchFamily="34" charset="0"/>
                <a:ea typeface="ＭＳ Ｐゴシック" panose="020B0600070205080204" pitchFamily="50" charset="-128"/>
              </a:rPr>
              <a:t>、温暖化傾向の元では単純に植物生産性が高まり、そして森林生態系がより高緯度・高標高に移動すると予測される。実際に、気温上昇と大気中</a:t>
            </a:r>
            <a:r>
              <a:rPr kumimoji="1" lang="en-US" altLang="ja-JP">
                <a:latin typeface="Arial" panose="020B0604020202020204" pitchFamily="34" charset="0"/>
                <a:ea typeface="ＭＳ Ｐゴシック" panose="020B0600070205080204" pitchFamily="50" charset="-128"/>
              </a:rPr>
              <a:t>CO2</a:t>
            </a:r>
            <a:r>
              <a:rPr kumimoji="1" lang="ja-JP" altLang="en-US">
                <a:latin typeface="Arial" panose="020B0604020202020204" pitchFamily="34" charset="0"/>
                <a:ea typeface="ＭＳ Ｐゴシック" panose="020B0600070205080204" pitchFamily="50" charset="-128"/>
              </a:rPr>
              <a:t>濃度の増加は、近年</a:t>
            </a:r>
            <a:r>
              <a:rPr kumimoji="1" lang="en-US" altLang="ja-JP">
                <a:latin typeface="Arial" panose="020B0604020202020204" pitchFamily="34" charset="0"/>
                <a:ea typeface="ＭＳ Ｐゴシック" panose="020B0600070205080204" pitchFamily="50" charset="-128"/>
              </a:rPr>
              <a:t>ABR</a:t>
            </a:r>
            <a:r>
              <a:rPr kumimoji="1" lang="ja-JP" altLang="en-US">
                <a:latin typeface="Arial" panose="020B0604020202020204" pitchFamily="34" charset="0"/>
                <a:ea typeface="ＭＳ Ｐゴシック" panose="020B0600070205080204" pitchFamily="50" charset="-128"/>
              </a:rPr>
              <a:t>の多くの地域、とりわけ森林密度が低く土壌窒素が豊富で夏期温度の低い地域、で観測されている緑化トレンドを説明するかもしれない</a:t>
            </a:r>
            <a:r>
              <a:rPr kumimoji="1" lang="en-US" altLang="ja-JP">
                <a:latin typeface="Arial" panose="020B0604020202020204" pitchFamily="34" charset="0"/>
                <a:ea typeface="ＭＳ Ｐゴシック" panose="020B0600070205080204" pitchFamily="50" charset="-128"/>
              </a:rPr>
              <a:t>(Berner and Goetz, 2021)</a:t>
            </a:r>
            <a:r>
              <a:rPr kumimoji="1" lang="ja-JP" altLang="en-US">
                <a:latin typeface="Arial" panose="020B0604020202020204" pitchFamily="34" charset="0"/>
                <a:ea typeface="ＭＳ Ｐゴシック" panose="020B0600070205080204" pitchFamily="50" charset="-128"/>
              </a:rPr>
              <a:t>。</a:t>
            </a:r>
          </a:p>
        </p:txBody>
      </p:sp>
      <p:sp>
        <p:nvSpPr>
          <p:cNvPr id="29700" name="スライド番号プレースホルダー 3">
            <a:extLst>
              <a:ext uri="{FF2B5EF4-FFF2-40B4-BE49-F238E27FC236}">
                <a16:creationId xmlns:a16="http://schemas.microsoft.com/office/drawing/2014/main" id="{D7BEA478-6A86-7305-4EA6-A7FC2ECF1C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fld id="{9B1A0C0D-7F26-441F-A611-AD697CE6F4C5}" type="slidenum">
              <a:rPr lang="ja-JP" altLang="en-US" sz="1200" b="0" smtClean="0">
                <a:latin typeface="Arial" panose="020B0604020202020204" pitchFamily="34" charset="0"/>
              </a:rPr>
              <a:pPr/>
              <a:t>18</a:t>
            </a:fld>
            <a:endParaRPr lang="en-US" altLang="ja-JP" sz="1200" b="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 イメージ プレースホルダー 1">
            <a:extLst>
              <a:ext uri="{FF2B5EF4-FFF2-40B4-BE49-F238E27FC236}">
                <a16:creationId xmlns:a16="http://schemas.microsoft.com/office/drawing/2014/main" id="{7330CC28-1BD5-6D19-BDA1-B9724120FFBF}"/>
              </a:ext>
            </a:extLst>
          </p:cNvPr>
          <p:cNvSpPr>
            <a:spLocks noGrp="1" noRot="1" noChangeAspect="1" noChangeArrowheads="1" noTextEdit="1"/>
          </p:cNvSpPr>
          <p:nvPr>
            <p:ph type="sldImg"/>
          </p:nvPr>
        </p:nvSpPr>
        <p:spPr>
          <a:ln/>
        </p:spPr>
      </p:sp>
      <p:sp>
        <p:nvSpPr>
          <p:cNvPr id="32771" name="ノート プレースホルダー 2">
            <a:extLst>
              <a:ext uri="{FF2B5EF4-FFF2-40B4-BE49-F238E27FC236}">
                <a16:creationId xmlns:a16="http://schemas.microsoft.com/office/drawing/2014/main" id="{84810D81-6D8E-B09C-EC7E-17FC79130D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en-US">
                <a:latin typeface="Arial" panose="020B0604020202020204" pitchFamily="34" charset="0"/>
                <a:ea typeface="ＭＳ Ｐゴシック" panose="020B0600070205080204" pitchFamily="50" charset="-128"/>
              </a:rPr>
              <a:t>気温上昇は光合成速度と呼吸速度の双方を上昇させるが、春先は前者が後者を上回り、秋は後者が前者を上回る事が原因？</a:t>
            </a:r>
            <a:endParaRPr kumimoji="1" lang="en-US" altLang="ja-JP">
              <a:latin typeface="Arial" panose="020B0604020202020204" pitchFamily="34" charset="0"/>
              <a:ea typeface="ＭＳ Ｐゴシック" panose="020B0600070205080204" pitchFamily="50" charset="-128"/>
            </a:endParaRPr>
          </a:p>
          <a:p>
            <a:r>
              <a:rPr kumimoji="1" lang="ja-JP" altLang="en-US">
                <a:latin typeface="Arial" panose="020B0604020202020204" pitchFamily="34" charset="0"/>
                <a:ea typeface="ＭＳ Ｐゴシック" panose="020B0600070205080204" pitchFamily="50" charset="-128"/>
              </a:rPr>
              <a:t>温暖年の植物生産性の低下は、成長期後半における土壌水の不足により生じると考えられてきたが、この報告は、この植物生産性の低下が水制限以外の要因（成長期間の短化）でも生じている事を強く示唆している</a:t>
            </a:r>
            <a:endParaRPr kumimoji="1" lang="en-US" altLang="ja-JP">
              <a:latin typeface="Arial" panose="020B0604020202020204" pitchFamily="34" charset="0"/>
              <a:ea typeface="ＭＳ Ｐゴシック" panose="020B0600070205080204" pitchFamily="50" charset="-128"/>
            </a:endParaRPr>
          </a:p>
          <a:p>
            <a:endParaRPr kumimoji="1" lang="en-US" altLang="ja-JP">
              <a:latin typeface="Arial" panose="020B0604020202020204" pitchFamily="34" charset="0"/>
              <a:ea typeface="ＭＳ Ｐゴシック" panose="020B0600070205080204" pitchFamily="50" charset="-128"/>
            </a:endParaRPr>
          </a:p>
          <a:p>
            <a:r>
              <a:rPr kumimoji="1" lang="en-US" altLang="ja-JP">
                <a:latin typeface="Arial" panose="020B0604020202020204" pitchFamily="34" charset="0"/>
                <a:ea typeface="ＭＳ Ｐゴシック" panose="020B0600070205080204" pitchFamily="50" charset="-128"/>
              </a:rPr>
              <a:t>Atmospheric CO2 concentration data analysis from long-term records of the global NOAA-ERSL air-sampling network. a, Interannual variability in anomaly of upward zero-crossing date (red) observed at Point Barrow, Alaska, and the corresponding autumn (September to November) temperature (black) over the region between 51u and 90u N over the past two decades. Upward zero-crossing date is strongly anti-correlated with autumn temperature (slope525.4 days uC21; R520.61, P50.002).</a:t>
            </a:r>
          </a:p>
          <a:p>
            <a:r>
              <a:rPr kumimoji="1" lang="en-US" altLang="ja-JP">
                <a:latin typeface="Arial" panose="020B0604020202020204" pitchFamily="34" charset="0"/>
                <a:ea typeface="ＭＳ Ｐゴシック" panose="020B0600070205080204" pitchFamily="50" charset="-128"/>
              </a:rPr>
              <a:t>The vertical dotted line indicates the time of the eruption of Mount Pinatubo. b, Trends in upward zero-crossing date (red) and length of the net CUP (green) from long-term Northern Hemisphere atmospheric observations during at least the past 15 years (see Methods). The differences in the trends between autumn upward zero-crossing date and CUP reflects changes in the spring downward zero crossing. As a result of the earlier autumn upward zero-crossing date, CUP has persistently decreased by an average of 0.3660.38 days per year since 1980. The inset shows the distribution of the stations used in this study.</a:t>
            </a:r>
            <a:endParaRPr kumimoji="1" lang="ja-JP" altLang="en-US">
              <a:latin typeface="Arial" panose="020B0604020202020204" pitchFamily="34" charset="0"/>
              <a:ea typeface="ＭＳ Ｐゴシック" panose="020B0600070205080204" pitchFamily="50" charset="-128"/>
            </a:endParaRPr>
          </a:p>
        </p:txBody>
      </p:sp>
      <p:sp>
        <p:nvSpPr>
          <p:cNvPr id="32772" name="スライド番号プレースホルダー 3">
            <a:extLst>
              <a:ext uri="{FF2B5EF4-FFF2-40B4-BE49-F238E27FC236}">
                <a16:creationId xmlns:a16="http://schemas.microsoft.com/office/drawing/2014/main" id="{4B384F13-1202-4774-4D3D-B16694889E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fld id="{00CCF030-01E2-4BBD-8461-600233373183}" type="slidenum">
              <a:rPr lang="ja-JP" altLang="en-US" sz="1200" b="0" smtClean="0">
                <a:latin typeface="Arial" panose="020B0604020202020204" pitchFamily="34" charset="0"/>
              </a:rPr>
              <a:pPr/>
              <a:t>19</a:t>
            </a:fld>
            <a:endParaRPr lang="en-US" altLang="ja-JP" sz="1200" b="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a:extLst>
              <a:ext uri="{FF2B5EF4-FFF2-40B4-BE49-F238E27FC236}">
                <a16:creationId xmlns:a16="http://schemas.microsoft.com/office/drawing/2014/main" id="{C91427D4-8A89-BA6A-ABE5-D3A572613EE1}"/>
              </a:ext>
            </a:extLst>
          </p:cNvPr>
          <p:cNvSpPr>
            <a:spLocks noGrp="1" noRot="1" noChangeAspect="1" noChangeArrowheads="1" noTextEdit="1"/>
          </p:cNvSpPr>
          <p:nvPr>
            <p:ph type="sldImg"/>
          </p:nvPr>
        </p:nvSpPr>
        <p:spPr>
          <a:ln/>
        </p:spPr>
      </p:sp>
      <p:sp>
        <p:nvSpPr>
          <p:cNvPr id="35843" name="ノート プレースホルダー 2">
            <a:extLst>
              <a:ext uri="{FF2B5EF4-FFF2-40B4-BE49-F238E27FC236}">
                <a16:creationId xmlns:a16="http://schemas.microsoft.com/office/drawing/2014/main" id="{A865020A-DDC8-333D-B3C7-C05C899E0A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ＭＳ ゴシック" panose="020B0609070205080204" pitchFamily="49" charset="-128"/>
                <a:ea typeface="ＭＳ ゴシック" panose="020B0609070205080204" pitchFamily="49" charset="-128"/>
              </a:rPr>
              <a:t>左図はイネ、右図はヨーロッパマツにおける測定値。横軸の時間スケールが、左図と右図で大きく異なる点に注意。ヨーロッパマツでは、古い葉は新しい葉に被陰されていくため、葉齢に伴う光合成速度の低下は、より暗い環境へ順化していった効果も含まれると考えられる。なお、ヨーロッパマツの光合成速度は、光量子密度が</a:t>
            </a:r>
            <a:r>
              <a:rPr lang="en-US" altLang="ja-JP">
                <a:latin typeface="ＭＳ ゴシック" panose="020B0609070205080204" pitchFamily="49" charset="-128"/>
                <a:ea typeface="ＭＳ ゴシック" panose="020B0609070205080204" pitchFamily="49" charset="-128"/>
              </a:rPr>
              <a:t>400 (</a:t>
            </a:r>
            <a:r>
              <a:rPr lang="ja-JP" altLang="ja-JP">
                <a:latin typeface="ＭＳ ゴシック" panose="020B0609070205080204" pitchFamily="49" charset="-128"/>
                <a:ea typeface="ＭＳ ゴシック" panose="020B0609070205080204" pitchFamily="49" charset="-128"/>
              </a:rPr>
              <a:t>μ</a:t>
            </a:r>
            <a:r>
              <a:rPr lang="en-US" altLang="ja-JP">
                <a:latin typeface="ＭＳ ゴシック" panose="020B0609070205080204" pitchFamily="49" charset="-128"/>
                <a:ea typeface="ＭＳ ゴシック" panose="020B0609070205080204" pitchFamily="49" charset="-128"/>
              </a:rPr>
              <a:t>mol m-2 s-1)</a:t>
            </a:r>
            <a:r>
              <a:rPr lang="ja-JP" altLang="ja-JP">
                <a:latin typeface="ＭＳ ゴシック" panose="020B0609070205080204" pitchFamily="49" charset="-128"/>
                <a:ea typeface="ＭＳ ゴシック" panose="020B0609070205080204" pitchFamily="49" charset="-128"/>
              </a:rPr>
              <a:t>における純光合成速度の測定値である。</a:t>
            </a:r>
          </a:p>
          <a:p>
            <a:endParaRPr kumimoji="1" lang="ja-JP" altLang="en-US">
              <a:latin typeface="Arial" panose="020B0604020202020204" pitchFamily="34" charset="0"/>
              <a:ea typeface="ＭＳ Ｐゴシック" panose="020B0600070205080204" pitchFamily="50" charset="-128"/>
            </a:endParaRPr>
          </a:p>
        </p:txBody>
      </p:sp>
      <p:sp>
        <p:nvSpPr>
          <p:cNvPr id="35844" name="スライド番号プレースホルダー 3">
            <a:extLst>
              <a:ext uri="{FF2B5EF4-FFF2-40B4-BE49-F238E27FC236}">
                <a16:creationId xmlns:a16="http://schemas.microsoft.com/office/drawing/2014/main" id="{84431415-9B46-D44C-C83E-C22F417B1C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fld id="{C204ECBA-9C45-4F86-ACB3-348054617256}" type="slidenum">
              <a:rPr lang="ja-JP" altLang="en-US" sz="1200" b="0" smtClean="0">
                <a:latin typeface="Arial" panose="020B0604020202020204" pitchFamily="34" charset="0"/>
              </a:rPr>
              <a:pPr/>
              <a:t>21</a:t>
            </a:fld>
            <a:endParaRPr lang="en-US" altLang="ja-JP" sz="1200" b="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 1">
            <a:extLst>
              <a:ext uri="{FF2B5EF4-FFF2-40B4-BE49-F238E27FC236}">
                <a16:creationId xmlns:a16="http://schemas.microsoft.com/office/drawing/2014/main" id="{30CB7A69-A0A7-39C0-EC1D-8BF3464AC455}"/>
              </a:ext>
            </a:extLst>
          </p:cNvPr>
          <p:cNvSpPr>
            <a:spLocks noGrp="1" noRot="1" noChangeAspect="1" noChangeArrowheads="1" noTextEdit="1"/>
          </p:cNvSpPr>
          <p:nvPr>
            <p:ph type="sldImg"/>
          </p:nvPr>
        </p:nvSpPr>
        <p:spPr>
          <a:ln/>
        </p:spPr>
      </p:sp>
      <p:sp>
        <p:nvSpPr>
          <p:cNvPr id="37891" name="ノート プレースホルダ 2">
            <a:extLst>
              <a:ext uri="{FF2B5EF4-FFF2-40B4-BE49-F238E27FC236}">
                <a16:creationId xmlns:a16="http://schemas.microsoft.com/office/drawing/2014/main" id="{F519A63B-A118-EF24-0D9D-0472CBA76C6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solidFill>
                  <a:srgbClr val="FF0000"/>
                </a:solidFill>
                <a:latin typeface="Arial" panose="020B0604020202020204" pitchFamily="34" charset="0"/>
                <a:ea typeface="ＭＳ Ｐゴシック" panose="020B0600070205080204" pitchFamily="50" charset="-128"/>
              </a:rPr>
              <a:t>地形が水文過程を通じてカラマツの</a:t>
            </a:r>
            <a:r>
              <a:rPr lang="en-US" altLang="ja-JP">
                <a:solidFill>
                  <a:srgbClr val="FF0000"/>
                </a:solidFill>
                <a:latin typeface="Arial" panose="020B0604020202020204" pitchFamily="34" charset="0"/>
                <a:ea typeface="ＭＳ Ｐゴシック" panose="020B0600070205080204" pitchFamily="50" charset="-128"/>
              </a:rPr>
              <a:t>Availability</a:t>
            </a:r>
            <a:r>
              <a:rPr lang="ja-JP" altLang="en-US">
                <a:solidFill>
                  <a:srgbClr val="FF0000"/>
                </a:solidFill>
                <a:latin typeface="Arial" panose="020B0604020202020204" pitchFamily="34" charset="0"/>
                <a:ea typeface="ＭＳ Ｐゴシック" panose="020B0600070205080204" pitchFamily="50" charset="-128"/>
              </a:rPr>
              <a:t>にもたらす影響を広域で評価する基準が出来た</a:t>
            </a:r>
          </a:p>
          <a:p>
            <a:endParaRPr lang="en-US" altLang="ja-JP">
              <a:latin typeface="Arial" panose="020B0604020202020204" pitchFamily="34" charset="0"/>
              <a:ea typeface="ＭＳ Ｐゴシック" panose="020B0600070205080204" pitchFamily="50" charset="-128"/>
            </a:endParaRPr>
          </a:p>
          <a:p>
            <a:r>
              <a:rPr lang="en-US" altLang="ja-JP">
                <a:latin typeface="Arial" panose="020B0604020202020204" pitchFamily="34" charset="0"/>
                <a:ea typeface="ＭＳ Ｐゴシック" panose="020B0600070205080204" pitchFamily="50" charset="-128"/>
              </a:rPr>
              <a:t>To the best of our knowledge, this is the first report that shows a clear pattern between the existence of boreal forests and topography-mediated hydrology at a large geographic scale.</a:t>
            </a:r>
            <a:endParaRPr lang="ja-JP" altLang="en-US">
              <a:latin typeface="Arial" panose="020B0604020202020204" pitchFamily="34" charset="0"/>
              <a:ea typeface="ＭＳ Ｐゴシック" panose="020B0600070205080204" pitchFamily="50" charset="-128"/>
            </a:endParaRPr>
          </a:p>
        </p:txBody>
      </p:sp>
      <p:sp>
        <p:nvSpPr>
          <p:cNvPr id="37892" name="スライド番号プレースホルダ 3">
            <a:extLst>
              <a:ext uri="{FF2B5EF4-FFF2-40B4-BE49-F238E27FC236}">
                <a16:creationId xmlns:a16="http://schemas.microsoft.com/office/drawing/2014/main" id="{AB0DD014-3556-D3F2-9411-483EC561CE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sz="1600" b="1">
                <a:solidFill>
                  <a:schemeClr val="tx1"/>
                </a:solidFill>
                <a:latin typeface="Nimbus Roman No9 L" pitchFamily="16" charset="0"/>
              </a:defRPr>
            </a:lvl1pPr>
            <a:lvl2pPr marL="742950" indent="-285750" defTabSz="949325">
              <a:defRPr sz="1600" b="1">
                <a:solidFill>
                  <a:schemeClr val="tx1"/>
                </a:solidFill>
                <a:latin typeface="Nimbus Roman No9 L" pitchFamily="16" charset="0"/>
              </a:defRPr>
            </a:lvl2pPr>
            <a:lvl3pPr marL="1143000" indent="-228600" defTabSz="949325">
              <a:defRPr sz="1600" b="1">
                <a:solidFill>
                  <a:schemeClr val="tx1"/>
                </a:solidFill>
                <a:latin typeface="Nimbus Roman No9 L" pitchFamily="16" charset="0"/>
              </a:defRPr>
            </a:lvl3pPr>
            <a:lvl4pPr marL="1600200" indent="-228600" defTabSz="949325">
              <a:defRPr sz="1600" b="1">
                <a:solidFill>
                  <a:schemeClr val="tx1"/>
                </a:solidFill>
                <a:latin typeface="Nimbus Roman No9 L" pitchFamily="16" charset="0"/>
              </a:defRPr>
            </a:lvl4pPr>
            <a:lvl5pPr marL="2057400" indent="-228600" defTabSz="949325">
              <a:defRPr sz="1600" b="1">
                <a:solidFill>
                  <a:schemeClr val="tx1"/>
                </a:solidFill>
                <a:latin typeface="Nimbus Roman No9 L" pitchFamily="16" charset="0"/>
              </a:defRPr>
            </a:lvl5pPr>
            <a:lvl6pPr marL="2514600" indent="-228600" defTabSz="949325" eaLnBrk="0" fontAlgn="base" hangingPunct="0">
              <a:spcBef>
                <a:spcPct val="0"/>
              </a:spcBef>
              <a:spcAft>
                <a:spcPct val="0"/>
              </a:spcAft>
              <a:defRPr sz="1600" b="1">
                <a:solidFill>
                  <a:schemeClr val="tx1"/>
                </a:solidFill>
                <a:latin typeface="Nimbus Roman No9 L" pitchFamily="16" charset="0"/>
              </a:defRPr>
            </a:lvl6pPr>
            <a:lvl7pPr marL="2971800" indent="-228600" defTabSz="949325" eaLnBrk="0" fontAlgn="base" hangingPunct="0">
              <a:spcBef>
                <a:spcPct val="0"/>
              </a:spcBef>
              <a:spcAft>
                <a:spcPct val="0"/>
              </a:spcAft>
              <a:defRPr sz="1600" b="1">
                <a:solidFill>
                  <a:schemeClr val="tx1"/>
                </a:solidFill>
                <a:latin typeface="Nimbus Roman No9 L" pitchFamily="16" charset="0"/>
              </a:defRPr>
            </a:lvl7pPr>
            <a:lvl8pPr marL="3429000" indent="-228600" defTabSz="949325" eaLnBrk="0" fontAlgn="base" hangingPunct="0">
              <a:spcBef>
                <a:spcPct val="0"/>
              </a:spcBef>
              <a:spcAft>
                <a:spcPct val="0"/>
              </a:spcAft>
              <a:defRPr sz="1600" b="1">
                <a:solidFill>
                  <a:schemeClr val="tx1"/>
                </a:solidFill>
                <a:latin typeface="Nimbus Roman No9 L" pitchFamily="16" charset="0"/>
              </a:defRPr>
            </a:lvl8pPr>
            <a:lvl9pPr marL="3886200" indent="-228600" defTabSz="949325" eaLnBrk="0" fontAlgn="base" hangingPunct="0">
              <a:spcBef>
                <a:spcPct val="0"/>
              </a:spcBef>
              <a:spcAft>
                <a:spcPct val="0"/>
              </a:spcAft>
              <a:defRPr sz="1600" b="1">
                <a:solidFill>
                  <a:schemeClr val="tx1"/>
                </a:solidFill>
                <a:latin typeface="Nimbus Roman No9 L" pitchFamily="16" charset="0"/>
              </a:defRPr>
            </a:lvl9pPr>
          </a:lstStyle>
          <a:p>
            <a:fld id="{2F0F42DE-AAFD-4D37-ACB9-6D449744A68B}" type="slidenum">
              <a:rPr kumimoji="1" lang="en-US" altLang="ja-JP" sz="1200" b="0" smtClean="0">
                <a:latin typeface="Arial" panose="020B0604020202020204" pitchFamily="34" charset="0"/>
              </a:rPr>
              <a:pPr/>
              <a:t>22</a:t>
            </a:fld>
            <a:endParaRPr kumimoji="1" lang="en-US" altLang="ja-JP" sz="1200" b="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7389FFBA-9167-45BC-9E64-3554580ABF01}" type="slidenum">
              <a:rPr lang="ja-JP" altLang="en-US" smtClean="0"/>
              <a:pPr>
                <a:defRPr/>
              </a:pPr>
              <a:t>23</a:t>
            </a:fld>
            <a:endParaRPr lang="en-US" altLang="ja-JP"/>
          </a:p>
        </p:txBody>
      </p:sp>
    </p:spTree>
    <p:extLst>
      <p:ext uri="{BB962C8B-B14F-4D97-AF65-F5344CB8AC3E}">
        <p14:creationId xmlns:p14="http://schemas.microsoft.com/office/powerpoint/2010/main" val="279602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スライド イメージ プレースホルダ 1">
            <a:extLst>
              <a:ext uri="{FF2B5EF4-FFF2-40B4-BE49-F238E27FC236}">
                <a16:creationId xmlns:a16="http://schemas.microsoft.com/office/drawing/2014/main" id="{58103E1D-F280-FA6D-834E-B8C0EB55713C}"/>
              </a:ext>
            </a:extLst>
          </p:cNvPr>
          <p:cNvSpPr>
            <a:spLocks noGrp="1" noRot="1" noChangeAspect="1" noChangeArrowheads="1" noTextEdit="1"/>
          </p:cNvSpPr>
          <p:nvPr>
            <p:ph type="sldImg"/>
          </p:nvPr>
        </p:nvSpPr>
        <p:spPr>
          <a:ln/>
        </p:spPr>
      </p:sp>
      <p:sp>
        <p:nvSpPr>
          <p:cNvPr id="40963" name="ノート プレースホルダ 2">
            <a:extLst>
              <a:ext uri="{FF2B5EF4-FFF2-40B4-BE49-F238E27FC236}">
                <a16:creationId xmlns:a16="http://schemas.microsoft.com/office/drawing/2014/main" id="{6F824D1E-4EC7-6261-AC12-77996773668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ea typeface="ＭＳ Ｐゴシック" panose="020B0600070205080204" pitchFamily="50" charset="-128"/>
              </a:rPr>
              <a:t>カラマツ分布域の中では、比較的暖かく、</a:t>
            </a:r>
            <a:r>
              <a:rPr lang="en-US" altLang="ja-JP">
                <a:latin typeface="Arial" panose="020B0604020202020204" pitchFamily="34" charset="0"/>
                <a:ea typeface="ＭＳ Ｐゴシック" panose="020B0600070205080204" pitchFamily="50" charset="-128"/>
              </a:rPr>
              <a:t>Potential evapotranspiration</a:t>
            </a:r>
            <a:r>
              <a:rPr lang="ja-JP" altLang="en-US">
                <a:latin typeface="Arial" panose="020B0604020202020204" pitchFamily="34" charset="0"/>
                <a:ea typeface="ＭＳ Ｐゴシック" panose="020B0600070205080204" pitchFamily="50" charset="-128"/>
              </a:rPr>
              <a:t>が高く、また</a:t>
            </a:r>
            <a:r>
              <a:rPr lang="en-US" altLang="ja-JP">
                <a:latin typeface="Arial" panose="020B0604020202020204" pitchFamily="34" charset="0"/>
                <a:ea typeface="ＭＳ Ｐゴシック" panose="020B0600070205080204" pitchFamily="50" charset="-128"/>
              </a:rPr>
              <a:t>ALD</a:t>
            </a:r>
            <a:r>
              <a:rPr lang="ja-JP" altLang="en-US">
                <a:latin typeface="Arial" panose="020B0604020202020204" pitchFamily="34" charset="0"/>
                <a:ea typeface="ＭＳ Ｐゴシック" panose="020B0600070205080204" pitchFamily="50" charset="-128"/>
              </a:rPr>
              <a:t>が深いため、排水されやすい。</a:t>
            </a:r>
          </a:p>
        </p:txBody>
      </p:sp>
      <p:sp>
        <p:nvSpPr>
          <p:cNvPr id="40964" name="スライド番号プレースホルダ 3">
            <a:extLst>
              <a:ext uri="{FF2B5EF4-FFF2-40B4-BE49-F238E27FC236}">
                <a16:creationId xmlns:a16="http://schemas.microsoft.com/office/drawing/2014/main" id="{BC23D499-6D7B-2D81-FCDE-7281746FF17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sz="1600" b="1">
                <a:solidFill>
                  <a:schemeClr val="tx1"/>
                </a:solidFill>
                <a:latin typeface="Nimbus Roman No9 L" pitchFamily="16" charset="0"/>
              </a:defRPr>
            </a:lvl1pPr>
            <a:lvl2pPr marL="742950" indent="-285750" defTabSz="949325">
              <a:defRPr sz="1600" b="1">
                <a:solidFill>
                  <a:schemeClr val="tx1"/>
                </a:solidFill>
                <a:latin typeface="Nimbus Roman No9 L" pitchFamily="16" charset="0"/>
              </a:defRPr>
            </a:lvl2pPr>
            <a:lvl3pPr marL="1143000" indent="-228600" defTabSz="949325">
              <a:defRPr sz="1600" b="1">
                <a:solidFill>
                  <a:schemeClr val="tx1"/>
                </a:solidFill>
                <a:latin typeface="Nimbus Roman No9 L" pitchFamily="16" charset="0"/>
              </a:defRPr>
            </a:lvl3pPr>
            <a:lvl4pPr marL="1600200" indent="-228600" defTabSz="949325">
              <a:defRPr sz="1600" b="1">
                <a:solidFill>
                  <a:schemeClr val="tx1"/>
                </a:solidFill>
                <a:latin typeface="Nimbus Roman No9 L" pitchFamily="16" charset="0"/>
              </a:defRPr>
            </a:lvl4pPr>
            <a:lvl5pPr marL="2057400" indent="-228600" defTabSz="949325">
              <a:defRPr sz="1600" b="1">
                <a:solidFill>
                  <a:schemeClr val="tx1"/>
                </a:solidFill>
                <a:latin typeface="Nimbus Roman No9 L" pitchFamily="16" charset="0"/>
              </a:defRPr>
            </a:lvl5pPr>
            <a:lvl6pPr marL="2514600" indent="-228600" defTabSz="949325" eaLnBrk="0" fontAlgn="base" hangingPunct="0">
              <a:spcBef>
                <a:spcPct val="0"/>
              </a:spcBef>
              <a:spcAft>
                <a:spcPct val="0"/>
              </a:spcAft>
              <a:defRPr sz="1600" b="1">
                <a:solidFill>
                  <a:schemeClr val="tx1"/>
                </a:solidFill>
                <a:latin typeface="Nimbus Roman No9 L" pitchFamily="16" charset="0"/>
              </a:defRPr>
            </a:lvl6pPr>
            <a:lvl7pPr marL="2971800" indent="-228600" defTabSz="949325" eaLnBrk="0" fontAlgn="base" hangingPunct="0">
              <a:spcBef>
                <a:spcPct val="0"/>
              </a:spcBef>
              <a:spcAft>
                <a:spcPct val="0"/>
              </a:spcAft>
              <a:defRPr sz="1600" b="1">
                <a:solidFill>
                  <a:schemeClr val="tx1"/>
                </a:solidFill>
                <a:latin typeface="Nimbus Roman No9 L" pitchFamily="16" charset="0"/>
              </a:defRPr>
            </a:lvl7pPr>
            <a:lvl8pPr marL="3429000" indent="-228600" defTabSz="949325" eaLnBrk="0" fontAlgn="base" hangingPunct="0">
              <a:spcBef>
                <a:spcPct val="0"/>
              </a:spcBef>
              <a:spcAft>
                <a:spcPct val="0"/>
              </a:spcAft>
              <a:defRPr sz="1600" b="1">
                <a:solidFill>
                  <a:schemeClr val="tx1"/>
                </a:solidFill>
                <a:latin typeface="Nimbus Roman No9 L" pitchFamily="16" charset="0"/>
              </a:defRPr>
            </a:lvl8pPr>
            <a:lvl9pPr marL="3886200" indent="-228600" defTabSz="949325" eaLnBrk="0" fontAlgn="base" hangingPunct="0">
              <a:spcBef>
                <a:spcPct val="0"/>
              </a:spcBef>
              <a:spcAft>
                <a:spcPct val="0"/>
              </a:spcAft>
              <a:defRPr sz="1600" b="1">
                <a:solidFill>
                  <a:schemeClr val="tx1"/>
                </a:solidFill>
                <a:latin typeface="Nimbus Roman No9 L" pitchFamily="16" charset="0"/>
              </a:defRPr>
            </a:lvl9pPr>
          </a:lstStyle>
          <a:p>
            <a:fld id="{DF3C9F27-B5EC-4810-8426-3F99FC2F2B76}" type="slidenum">
              <a:rPr kumimoji="1" lang="en-US" altLang="ja-JP" sz="1200" b="0" smtClean="0">
                <a:latin typeface="Arial" panose="020B0604020202020204" pitchFamily="34" charset="0"/>
              </a:rPr>
              <a:pPr/>
              <a:t>24</a:t>
            </a:fld>
            <a:endParaRPr kumimoji="1" lang="en-US" altLang="ja-JP" sz="1200" b="0">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スライド イメージ プレースホルダ 1">
            <a:extLst>
              <a:ext uri="{FF2B5EF4-FFF2-40B4-BE49-F238E27FC236}">
                <a16:creationId xmlns:a16="http://schemas.microsoft.com/office/drawing/2014/main" id="{CFFE2CB8-C3AA-0320-E5EA-44112E834E27}"/>
              </a:ext>
            </a:extLst>
          </p:cNvPr>
          <p:cNvSpPr>
            <a:spLocks noGrp="1" noRot="1" noChangeAspect="1" noChangeArrowheads="1" noTextEdit="1"/>
          </p:cNvSpPr>
          <p:nvPr>
            <p:ph type="sldImg"/>
          </p:nvPr>
        </p:nvSpPr>
        <p:spPr>
          <a:ln/>
        </p:spPr>
      </p:sp>
      <p:sp>
        <p:nvSpPr>
          <p:cNvPr id="43011" name="ノート プレースホルダ 2">
            <a:extLst>
              <a:ext uri="{FF2B5EF4-FFF2-40B4-BE49-F238E27FC236}">
                <a16:creationId xmlns:a16="http://schemas.microsoft.com/office/drawing/2014/main" id="{173A58F1-B4F7-0316-397D-B01904B20D9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メイリオ" panose="020B0604030504040204" pitchFamily="50" charset="-128"/>
                <a:ea typeface="メイリオ" panose="020B0604030504040204" pitchFamily="50" charset="-128"/>
              </a:rPr>
              <a:t>とても寒い地域なので</a:t>
            </a:r>
            <a:r>
              <a:rPr lang="en-US" altLang="ja-JP">
                <a:latin typeface="メイリオ" panose="020B0604030504040204" pitchFamily="50" charset="-128"/>
                <a:ea typeface="メイリオ" panose="020B0604030504040204" pitchFamily="50" charset="-128"/>
              </a:rPr>
              <a:t>ALD</a:t>
            </a:r>
            <a:r>
              <a:rPr lang="ja-JP" altLang="en-US">
                <a:latin typeface="メイリオ" panose="020B0604030504040204" pitchFamily="50" charset="-128"/>
                <a:ea typeface="メイリオ" panose="020B0604030504040204" pitchFamily="50" charset="-128"/>
              </a:rPr>
              <a:t>が小さく、少々の降水で過湿環境が生じる</a:t>
            </a:r>
            <a:endParaRPr lang="en-US" altLang="ja-JP">
              <a:latin typeface="メイリオ" panose="020B0604030504040204" pitchFamily="50" charset="-128"/>
              <a:ea typeface="メイリオ" panose="020B0604030504040204" pitchFamily="50" charset="-128"/>
            </a:endParaRPr>
          </a:p>
          <a:p>
            <a:endParaRPr lang="en-US" altLang="ja-JP">
              <a:latin typeface="メイリオ" panose="020B0604030504040204" pitchFamily="50" charset="-128"/>
              <a:ea typeface="メイリオ" panose="020B0604030504040204" pitchFamily="50" charset="-128"/>
            </a:endParaRPr>
          </a:p>
          <a:p>
            <a:r>
              <a:rPr lang="en-US" altLang="ja-JP">
                <a:latin typeface="メイリオ" panose="020B0604030504040204" pitchFamily="50" charset="-128"/>
                <a:ea typeface="メイリオ" panose="020B0604030504040204" pitchFamily="50" charset="-128"/>
              </a:rPr>
              <a:t>Sphagnum: </a:t>
            </a:r>
            <a:r>
              <a:rPr lang="ja-JP" altLang="en-US">
                <a:latin typeface="メイリオ" panose="020B0604030504040204" pitchFamily="50" charset="-128"/>
                <a:ea typeface="メイリオ" panose="020B0604030504040204" pitchFamily="50" charset="-128"/>
              </a:rPr>
              <a:t>ミズゴケ</a:t>
            </a:r>
            <a:endParaRPr lang="en-US" altLang="ja-JP">
              <a:latin typeface="メイリオ" panose="020B0604030504040204" pitchFamily="50" charset="-128"/>
              <a:ea typeface="メイリオ" panose="020B0604030504040204" pitchFamily="50" charset="-128"/>
            </a:endParaRPr>
          </a:p>
          <a:p>
            <a:r>
              <a:rPr lang="en-US" altLang="ja-JP">
                <a:latin typeface="メイリオ" panose="020B0604030504040204" pitchFamily="50" charset="-128"/>
                <a:ea typeface="メイリオ" panose="020B0604030504040204" pitchFamily="50" charset="-128"/>
              </a:rPr>
              <a:t>Cotton sedge:</a:t>
            </a:r>
            <a:r>
              <a:rPr lang="ja-JP" altLang="en-US">
                <a:latin typeface="メイリオ" panose="020B0604030504040204" pitchFamily="50" charset="-128"/>
                <a:ea typeface="メイリオ" panose="020B0604030504040204" pitchFamily="50" charset="-128"/>
              </a:rPr>
              <a:t>ワタスゲ</a:t>
            </a:r>
            <a:endParaRPr lang="en-US" altLang="ja-JP">
              <a:latin typeface="メイリオ" panose="020B0604030504040204" pitchFamily="50" charset="-128"/>
              <a:ea typeface="メイリオ" panose="020B0604030504040204" pitchFamily="50" charset="-128"/>
            </a:endParaRPr>
          </a:p>
        </p:txBody>
      </p:sp>
      <p:sp>
        <p:nvSpPr>
          <p:cNvPr id="43012" name="スライド番号プレースホルダ 3">
            <a:extLst>
              <a:ext uri="{FF2B5EF4-FFF2-40B4-BE49-F238E27FC236}">
                <a16:creationId xmlns:a16="http://schemas.microsoft.com/office/drawing/2014/main" id="{357FA07B-9A4B-4798-5CA5-2A75824B118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sz="1600" b="1">
                <a:solidFill>
                  <a:schemeClr val="tx1"/>
                </a:solidFill>
                <a:latin typeface="Nimbus Roman No9 L" pitchFamily="16" charset="0"/>
              </a:defRPr>
            </a:lvl1pPr>
            <a:lvl2pPr marL="742950" indent="-285750" defTabSz="949325">
              <a:defRPr sz="1600" b="1">
                <a:solidFill>
                  <a:schemeClr val="tx1"/>
                </a:solidFill>
                <a:latin typeface="Nimbus Roman No9 L" pitchFamily="16" charset="0"/>
              </a:defRPr>
            </a:lvl2pPr>
            <a:lvl3pPr marL="1143000" indent="-228600" defTabSz="949325">
              <a:defRPr sz="1600" b="1">
                <a:solidFill>
                  <a:schemeClr val="tx1"/>
                </a:solidFill>
                <a:latin typeface="Nimbus Roman No9 L" pitchFamily="16" charset="0"/>
              </a:defRPr>
            </a:lvl3pPr>
            <a:lvl4pPr marL="1600200" indent="-228600" defTabSz="949325">
              <a:defRPr sz="1600" b="1">
                <a:solidFill>
                  <a:schemeClr val="tx1"/>
                </a:solidFill>
                <a:latin typeface="Nimbus Roman No9 L" pitchFamily="16" charset="0"/>
              </a:defRPr>
            </a:lvl4pPr>
            <a:lvl5pPr marL="2057400" indent="-228600" defTabSz="949325">
              <a:defRPr sz="1600" b="1">
                <a:solidFill>
                  <a:schemeClr val="tx1"/>
                </a:solidFill>
                <a:latin typeface="Nimbus Roman No9 L" pitchFamily="16" charset="0"/>
              </a:defRPr>
            </a:lvl5pPr>
            <a:lvl6pPr marL="2514600" indent="-228600" defTabSz="949325" eaLnBrk="0" fontAlgn="base" hangingPunct="0">
              <a:spcBef>
                <a:spcPct val="0"/>
              </a:spcBef>
              <a:spcAft>
                <a:spcPct val="0"/>
              </a:spcAft>
              <a:defRPr sz="1600" b="1">
                <a:solidFill>
                  <a:schemeClr val="tx1"/>
                </a:solidFill>
                <a:latin typeface="Nimbus Roman No9 L" pitchFamily="16" charset="0"/>
              </a:defRPr>
            </a:lvl6pPr>
            <a:lvl7pPr marL="2971800" indent="-228600" defTabSz="949325" eaLnBrk="0" fontAlgn="base" hangingPunct="0">
              <a:spcBef>
                <a:spcPct val="0"/>
              </a:spcBef>
              <a:spcAft>
                <a:spcPct val="0"/>
              </a:spcAft>
              <a:defRPr sz="1600" b="1">
                <a:solidFill>
                  <a:schemeClr val="tx1"/>
                </a:solidFill>
                <a:latin typeface="Nimbus Roman No9 L" pitchFamily="16" charset="0"/>
              </a:defRPr>
            </a:lvl7pPr>
            <a:lvl8pPr marL="3429000" indent="-228600" defTabSz="949325" eaLnBrk="0" fontAlgn="base" hangingPunct="0">
              <a:spcBef>
                <a:spcPct val="0"/>
              </a:spcBef>
              <a:spcAft>
                <a:spcPct val="0"/>
              </a:spcAft>
              <a:defRPr sz="1600" b="1">
                <a:solidFill>
                  <a:schemeClr val="tx1"/>
                </a:solidFill>
                <a:latin typeface="Nimbus Roman No9 L" pitchFamily="16" charset="0"/>
              </a:defRPr>
            </a:lvl8pPr>
            <a:lvl9pPr marL="3886200" indent="-228600" defTabSz="949325" eaLnBrk="0" fontAlgn="base" hangingPunct="0">
              <a:spcBef>
                <a:spcPct val="0"/>
              </a:spcBef>
              <a:spcAft>
                <a:spcPct val="0"/>
              </a:spcAft>
              <a:defRPr sz="1600" b="1">
                <a:solidFill>
                  <a:schemeClr val="tx1"/>
                </a:solidFill>
                <a:latin typeface="Nimbus Roman No9 L" pitchFamily="16" charset="0"/>
              </a:defRPr>
            </a:lvl9pPr>
          </a:lstStyle>
          <a:p>
            <a:fld id="{093C8EA6-1AD0-4F61-8B5A-402EECDD378C}" type="slidenum">
              <a:rPr kumimoji="1" lang="en-US" altLang="ja-JP" sz="1200" b="0" smtClean="0">
                <a:latin typeface="Arial" panose="020B0604020202020204" pitchFamily="34" charset="0"/>
              </a:rPr>
              <a:pPr/>
              <a:t>25</a:t>
            </a:fld>
            <a:endParaRPr kumimoji="1" lang="en-US" altLang="ja-JP" sz="1200" b="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スライド イメージ プレースホルダー 1">
            <a:extLst>
              <a:ext uri="{FF2B5EF4-FFF2-40B4-BE49-F238E27FC236}">
                <a16:creationId xmlns:a16="http://schemas.microsoft.com/office/drawing/2014/main" id="{A5B24D54-1D02-663D-71A7-A72117F67C8C}"/>
              </a:ext>
            </a:extLst>
          </p:cNvPr>
          <p:cNvSpPr>
            <a:spLocks noGrp="1" noRot="1" noChangeAspect="1" noChangeArrowheads="1" noTextEdit="1"/>
          </p:cNvSpPr>
          <p:nvPr>
            <p:ph type="sldImg"/>
          </p:nvPr>
        </p:nvSpPr>
        <p:spPr>
          <a:ln/>
        </p:spPr>
      </p:sp>
      <p:sp>
        <p:nvSpPr>
          <p:cNvPr id="45059" name="ノート プレースホルダー 2">
            <a:extLst>
              <a:ext uri="{FF2B5EF4-FFF2-40B4-BE49-F238E27FC236}">
                <a16:creationId xmlns:a16="http://schemas.microsoft.com/office/drawing/2014/main" id="{026E6D33-5DBD-29DE-98BE-DBDA88E4DEE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ea typeface="ＭＳ Ｐゴシック" panose="020B0600070205080204" pitchFamily="50" charset="-128"/>
              </a:rPr>
              <a:t>乾燥による植物生産性の低下と、過湿枯死とが、同じ場所で生じるケース</a:t>
            </a:r>
          </a:p>
        </p:txBody>
      </p:sp>
      <p:sp>
        <p:nvSpPr>
          <p:cNvPr id="45060" name="スライド番号プレースホルダー 3">
            <a:extLst>
              <a:ext uri="{FF2B5EF4-FFF2-40B4-BE49-F238E27FC236}">
                <a16:creationId xmlns:a16="http://schemas.microsoft.com/office/drawing/2014/main" id="{FF80E942-D0D4-CAFF-696B-B811408A903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sz="1600" b="1">
                <a:solidFill>
                  <a:schemeClr val="tx1"/>
                </a:solidFill>
                <a:latin typeface="Nimbus Roman No9 L" pitchFamily="16" charset="0"/>
              </a:defRPr>
            </a:lvl1pPr>
            <a:lvl2pPr marL="742950" indent="-285750" defTabSz="949325">
              <a:defRPr sz="1600" b="1">
                <a:solidFill>
                  <a:schemeClr val="tx1"/>
                </a:solidFill>
                <a:latin typeface="Nimbus Roman No9 L" pitchFamily="16" charset="0"/>
              </a:defRPr>
            </a:lvl2pPr>
            <a:lvl3pPr marL="1143000" indent="-228600" defTabSz="949325">
              <a:defRPr sz="1600" b="1">
                <a:solidFill>
                  <a:schemeClr val="tx1"/>
                </a:solidFill>
                <a:latin typeface="Nimbus Roman No9 L" pitchFamily="16" charset="0"/>
              </a:defRPr>
            </a:lvl3pPr>
            <a:lvl4pPr marL="1600200" indent="-228600" defTabSz="949325">
              <a:defRPr sz="1600" b="1">
                <a:solidFill>
                  <a:schemeClr val="tx1"/>
                </a:solidFill>
                <a:latin typeface="Nimbus Roman No9 L" pitchFamily="16" charset="0"/>
              </a:defRPr>
            </a:lvl4pPr>
            <a:lvl5pPr marL="2057400" indent="-228600" defTabSz="949325">
              <a:defRPr sz="1600" b="1">
                <a:solidFill>
                  <a:schemeClr val="tx1"/>
                </a:solidFill>
                <a:latin typeface="Nimbus Roman No9 L" pitchFamily="16" charset="0"/>
              </a:defRPr>
            </a:lvl5pPr>
            <a:lvl6pPr marL="2514600" indent="-228600" defTabSz="949325" eaLnBrk="0" fontAlgn="base" hangingPunct="0">
              <a:spcBef>
                <a:spcPct val="0"/>
              </a:spcBef>
              <a:spcAft>
                <a:spcPct val="0"/>
              </a:spcAft>
              <a:defRPr sz="1600" b="1">
                <a:solidFill>
                  <a:schemeClr val="tx1"/>
                </a:solidFill>
                <a:latin typeface="Nimbus Roman No9 L" pitchFamily="16" charset="0"/>
              </a:defRPr>
            </a:lvl6pPr>
            <a:lvl7pPr marL="2971800" indent="-228600" defTabSz="949325" eaLnBrk="0" fontAlgn="base" hangingPunct="0">
              <a:spcBef>
                <a:spcPct val="0"/>
              </a:spcBef>
              <a:spcAft>
                <a:spcPct val="0"/>
              </a:spcAft>
              <a:defRPr sz="1600" b="1">
                <a:solidFill>
                  <a:schemeClr val="tx1"/>
                </a:solidFill>
                <a:latin typeface="Nimbus Roman No9 L" pitchFamily="16" charset="0"/>
              </a:defRPr>
            </a:lvl7pPr>
            <a:lvl8pPr marL="3429000" indent="-228600" defTabSz="949325" eaLnBrk="0" fontAlgn="base" hangingPunct="0">
              <a:spcBef>
                <a:spcPct val="0"/>
              </a:spcBef>
              <a:spcAft>
                <a:spcPct val="0"/>
              </a:spcAft>
              <a:defRPr sz="1600" b="1">
                <a:solidFill>
                  <a:schemeClr val="tx1"/>
                </a:solidFill>
                <a:latin typeface="Nimbus Roman No9 L" pitchFamily="16" charset="0"/>
              </a:defRPr>
            </a:lvl8pPr>
            <a:lvl9pPr marL="3886200" indent="-228600" defTabSz="949325" eaLnBrk="0" fontAlgn="base" hangingPunct="0">
              <a:spcBef>
                <a:spcPct val="0"/>
              </a:spcBef>
              <a:spcAft>
                <a:spcPct val="0"/>
              </a:spcAft>
              <a:defRPr sz="1600" b="1">
                <a:solidFill>
                  <a:schemeClr val="tx1"/>
                </a:solidFill>
                <a:latin typeface="Nimbus Roman No9 L" pitchFamily="16" charset="0"/>
              </a:defRPr>
            </a:lvl9pPr>
          </a:lstStyle>
          <a:p>
            <a:fld id="{D706B32C-4E7D-4606-9CB7-C9B3B841335E}" type="slidenum">
              <a:rPr kumimoji="1" lang="en-US" altLang="ja-JP" sz="1200" b="0" smtClean="0">
                <a:latin typeface="Arial" panose="020B0604020202020204" pitchFamily="34" charset="0"/>
              </a:rPr>
              <a:pPr/>
              <a:t>26</a:t>
            </a:fld>
            <a:endParaRPr kumimoji="1" lang="en-US" altLang="ja-JP" sz="1200" b="0">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スライド イメージ プレースホルダー 1">
            <a:extLst>
              <a:ext uri="{FF2B5EF4-FFF2-40B4-BE49-F238E27FC236}">
                <a16:creationId xmlns:a16="http://schemas.microsoft.com/office/drawing/2014/main" id="{A2277EDA-7AD1-46FD-B885-B25359FBDFBE}"/>
              </a:ext>
            </a:extLst>
          </p:cNvPr>
          <p:cNvSpPr>
            <a:spLocks noGrp="1" noRot="1" noChangeAspect="1" noChangeArrowheads="1" noTextEdit="1"/>
          </p:cNvSpPr>
          <p:nvPr>
            <p:ph type="sldImg"/>
          </p:nvPr>
        </p:nvSpPr>
        <p:spPr>
          <a:ln/>
        </p:spPr>
      </p:sp>
      <p:sp>
        <p:nvSpPr>
          <p:cNvPr id="47107" name="ノート プレースホルダー 2">
            <a:extLst>
              <a:ext uri="{FF2B5EF4-FFF2-40B4-BE49-F238E27FC236}">
                <a16:creationId xmlns:a16="http://schemas.microsoft.com/office/drawing/2014/main" id="{64AE661A-6977-E964-F519-749FAABD94F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ja-JP" altLang="en-US">
                <a:solidFill>
                  <a:srgbClr val="FF0000"/>
                </a:solidFill>
                <a:latin typeface="Arial" panose="020B0604020202020204" pitchFamily="34" charset="0"/>
                <a:ea typeface="ＭＳ Ｐゴシック" panose="020B0600070205080204" pitchFamily="50" charset="-128"/>
              </a:rPr>
              <a:t>高緯度帯の植生では、下層植生と林床植生の</a:t>
            </a:r>
            <a:r>
              <a:rPr lang="en-US" altLang="ja-JP">
                <a:solidFill>
                  <a:srgbClr val="FF0000"/>
                </a:solidFill>
                <a:latin typeface="Arial" panose="020B0604020202020204" pitchFamily="34" charset="0"/>
                <a:ea typeface="ＭＳ Ｐゴシック" panose="020B0600070205080204" pitchFamily="50" charset="-128"/>
              </a:rPr>
              <a:t>LAI</a:t>
            </a:r>
            <a:r>
              <a:rPr lang="ja-JP" altLang="en-US">
                <a:solidFill>
                  <a:srgbClr val="FF0000"/>
                </a:solidFill>
                <a:latin typeface="Arial" panose="020B0604020202020204" pitchFamily="34" charset="0"/>
                <a:ea typeface="ＭＳ Ｐゴシック" panose="020B0600070205080204" pitchFamily="50" charset="-128"/>
              </a:rPr>
              <a:t>への寄与を分離することが重要である</a:t>
            </a:r>
          </a:p>
          <a:p>
            <a:pPr>
              <a:spcBef>
                <a:spcPct val="0"/>
              </a:spcBef>
            </a:pPr>
            <a:r>
              <a:rPr lang="en-US" altLang="ja-JP">
                <a:solidFill>
                  <a:srgbClr val="FF0000"/>
                </a:solidFill>
                <a:latin typeface="Arial" panose="020B0604020202020204" pitchFamily="34" charset="0"/>
                <a:ea typeface="ＭＳ Ｐゴシック" panose="020B0600070205080204" pitchFamily="50" charset="-128"/>
              </a:rPr>
              <a:t>LAI</a:t>
            </a:r>
            <a:r>
              <a:rPr lang="ja-JP" altLang="en-US">
                <a:solidFill>
                  <a:srgbClr val="FF0000"/>
                </a:solidFill>
                <a:latin typeface="Arial" panose="020B0604020202020204" pitchFamily="34" charset="0"/>
                <a:ea typeface="ＭＳ Ｐゴシック" panose="020B0600070205080204" pitchFamily="50" charset="-128"/>
              </a:rPr>
              <a:t>はカラマツ林</a:t>
            </a:r>
            <a:r>
              <a:rPr lang="en-US" altLang="ja-JP">
                <a:solidFill>
                  <a:srgbClr val="FF0000"/>
                </a:solidFill>
                <a:latin typeface="Arial" panose="020B0604020202020204" pitchFamily="34" charset="0"/>
                <a:ea typeface="ＭＳ Ｐゴシック" panose="020B0600070205080204" pitchFamily="50" charset="-128"/>
              </a:rPr>
              <a:t>abundance</a:t>
            </a:r>
            <a:r>
              <a:rPr lang="ja-JP" altLang="en-US">
                <a:solidFill>
                  <a:srgbClr val="FF0000"/>
                </a:solidFill>
                <a:latin typeface="Arial" panose="020B0604020202020204" pitchFamily="34" charset="0"/>
                <a:ea typeface="ＭＳ Ｐゴシック" panose="020B0600070205080204" pitchFamily="50" charset="-128"/>
              </a:rPr>
              <a:t>の指標として用いる。</a:t>
            </a:r>
            <a:endParaRPr lang="en-US" altLang="ja-JP">
              <a:solidFill>
                <a:srgbClr val="FF0000"/>
              </a:solidFill>
              <a:latin typeface="Arial" panose="020B0604020202020204" pitchFamily="34" charset="0"/>
              <a:ea typeface="ＭＳ Ｐゴシック" panose="020B0600070205080204" pitchFamily="50" charset="-128"/>
            </a:endParaRPr>
          </a:p>
          <a:p>
            <a:pPr>
              <a:spcBef>
                <a:spcPct val="0"/>
              </a:spcBef>
            </a:pPr>
            <a:endParaRPr lang="en-US" altLang="ja-JP">
              <a:solidFill>
                <a:srgbClr val="FF0000"/>
              </a:solidFill>
              <a:latin typeface="Arial" panose="020B0604020202020204" pitchFamily="34" charset="0"/>
              <a:ea typeface="ＭＳ Ｐゴシック" panose="020B0600070205080204" pitchFamily="50" charset="-128"/>
            </a:endParaRPr>
          </a:p>
          <a:p>
            <a:pPr>
              <a:spcBef>
                <a:spcPct val="0"/>
              </a:spcBef>
            </a:pPr>
            <a:r>
              <a:rPr lang="ja-JP" altLang="en-US">
                <a:latin typeface="Arial" panose="020B0604020202020204" pitchFamily="34" charset="0"/>
                <a:ea typeface="ＭＳ Ｐゴシック" panose="020B0600070205080204" pitchFamily="50" charset="-128"/>
              </a:rPr>
              <a:t>放射伝達モデルの逆解析で衛星データ（</a:t>
            </a:r>
            <a:r>
              <a:rPr lang="en-US" altLang="ja-JP">
                <a:latin typeface="Arial" panose="020B0604020202020204" pitchFamily="34" charset="0"/>
                <a:ea typeface="ＭＳ Ｐゴシック" panose="020B0600070205080204" pitchFamily="50" charset="-128"/>
              </a:rPr>
              <a:t>SPOT/VEGETATION</a:t>
            </a:r>
            <a:r>
              <a:rPr lang="ja-JP" altLang="en-US">
                <a:latin typeface="Arial" panose="020B0604020202020204" pitchFamily="34" charset="0"/>
                <a:ea typeface="ＭＳ Ｐゴシック" panose="020B0600070205080204" pitchFamily="50" charset="-128"/>
              </a:rPr>
              <a:t>）からシベリアのカラマツ林の</a:t>
            </a:r>
            <a:r>
              <a:rPr lang="en-US" altLang="ja-JP">
                <a:latin typeface="Arial" panose="020B0604020202020204" pitchFamily="34" charset="0"/>
                <a:ea typeface="ＭＳ Ｐゴシック" panose="020B0600070205080204" pitchFamily="50" charset="-128"/>
              </a:rPr>
              <a:t>LAI</a:t>
            </a:r>
            <a:r>
              <a:rPr lang="ja-JP" altLang="en-US">
                <a:latin typeface="Arial" panose="020B0604020202020204" pitchFamily="34" charset="0"/>
                <a:ea typeface="ＭＳ Ｐゴシック" panose="020B0600070205080204" pitchFamily="50" charset="-128"/>
              </a:rPr>
              <a:t>地理分布を推定（空間解像度：</a:t>
            </a:r>
            <a:r>
              <a:rPr lang="en-US" altLang="ja-JP">
                <a:latin typeface="Arial" panose="020B0604020202020204" pitchFamily="34" charset="0"/>
                <a:ea typeface="ＭＳ Ｐゴシック" panose="020B0600070205080204" pitchFamily="50" charset="-128"/>
              </a:rPr>
              <a:t>1/112</a:t>
            </a:r>
            <a:r>
              <a:rPr lang="ja-JP" altLang="en-US">
                <a:latin typeface="Arial" panose="020B0604020202020204" pitchFamily="34" charset="0"/>
                <a:ea typeface="ＭＳ Ｐゴシック" panose="020B0600070205080204" pitchFamily="50" charset="-128"/>
              </a:rPr>
              <a:t>度）</a:t>
            </a:r>
            <a:endParaRPr lang="en-US" altLang="ja-JP">
              <a:latin typeface="Arial" panose="020B0604020202020204" pitchFamily="34" charset="0"/>
              <a:ea typeface="ＭＳ Ｐゴシック" panose="020B0600070205080204" pitchFamily="50" charset="-128"/>
            </a:endParaRPr>
          </a:p>
          <a:p>
            <a:pPr>
              <a:spcBef>
                <a:spcPct val="0"/>
              </a:spcBef>
            </a:pPr>
            <a:r>
              <a:rPr lang="ja-JP" altLang="en-US">
                <a:latin typeface="Arial" panose="020B0604020202020204" pitchFamily="34" charset="0"/>
                <a:ea typeface="ＭＳ Ｐゴシック" panose="020B0600070205080204" pitchFamily="50" charset="-128"/>
              </a:rPr>
              <a:t>カラマツ展葉前を含む植生指数</a:t>
            </a:r>
            <a:r>
              <a:rPr lang="en-US" altLang="ja-JP">
                <a:latin typeface="Arial" panose="020B0604020202020204" pitchFamily="34" charset="0"/>
                <a:ea typeface="ＭＳ Ｐゴシック" panose="020B0600070205080204" pitchFamily="50" charset="-128"/>
              </a:rPr>
              <a:t>NDWI</a:t>
            </a:r>
            <a:r>
              <a:rPr lang="ja-JP" altLang="en-US">
                <a:latin typeface="Arial" panose="020B0604020202020204" pitchFamily="34" charset="0"/>
                <a:ea typeface="ＭＳ Ｐゴシック" panose="020B0600070205080204" pitchFamily="50" charset="-128"/>
              </a:rPr>
              <a:t>の季節変動情報から林床植生とカラマツ樹冠部分の</a:t>
            </a:r>
            <a:r>
              <a:rPr lang="en-US" altLang="ja-JP">
                <a:latin typeface="Arial" panose="020B0604020202020204" pitchFamily="34" charset="0"/>
                <a:ea typeface="ＭＳ Ｐゴシック" panose="020B0600070205080204" pitchFamily="50" charset="-128"/>
              </a:rPr>
              <a:t>LAI</a:t>
            </a:r>
            <a:r>
              <a:rPr lang="ja-JP" altLang="en-US">
                <a:latin typeface="Arial" panose="020B0604020202020204" pitchFamily="34" charset="0"/>
                <a:ea typeface="ＭＳ Ｐゴシック" panose="020B0600070205080204" pitchFamily="50" charset="-128"/>
              </a:rPr>
              <a:t>を分離</a:t>
            </a:r>
          </a:p>
          <a:p>
            <a:pPr>
              <a:spcBef>
                <a:spcPct val="0"/>
              </a:spcBef>
            </a:pPr>
            <a:endParaRPr lang="en-US" altLang="ja-JP">
              <a:solidFill>
                <a:srgbClr val="FF0000"/>
              </a:solidFill>
              <a:latin typeface="Arial" panose="020B0604020202020204" pitchFamily="34" charset="0"/>
              <a:ea typeface="ＭＳ Ｐゴシック" panose="020B0600070205080204" pitchFamily="50" charset="-128"/>
            </a:endParaRPr>
          </a:p>
          <a:p>
            <a:r>
              <a:rPr lang="en-US" altLang="ja-JP">
                <a:latin typeface="Arial" panose="020B0604020202020204" pitchFamily="34" charset="0"/>
                <a:ea typeface="ＭＳ Ｐゴシック" panose="020B0600070205080204" pitchFamily="50" charset="-128"/>
              </a:rPr>
              <a:t>Normalized difference water index (NDWI)</a:t>
            </a:r>
            <a:endParaRPr lang="ja-JP" altLang="en-US">
              <a:solidFill>
                <a:srgbClr val="FF0000"/>
              </a:solidFill>
              <a:latin typeface="Arial" panose="020B0604020202020204" pitchFamily="34" charset="0"/>
              <a:ea typeface="ＭＳ Ｐゴシック" panose="020B0600070205080204" pitchFamily="50" charset="-128"/>
            </a:endParaRPr>
          </a:p>
        </p:txBody>
      </p:sp>
      <p:sp>
        <p:nvSpPr>
          <p:cNvPr id="47108" name="スライド番号プレースホルダー 3">
            <a:extLst>
              <a:ext uri="{FF2B5EF4-FFF2-40B4-BE49-F238E27FC236}">
                <a16:creationId xmlns:a16="http://schemas.microsoft.com/office/drawing/2014/main" id="{6B297F2F-E510-F7BE-CB4B-F59FA514D95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sz="1600" b="1">
                <a:solidFill>
                  <a:schemeClr val="tx1"/>
                </a:solidFill>
                <a:latin typeface="Nimbus Roman No9 L" pitchFamily="16" charset="0"/>
              </a:defRPr>
            </a:lvl1pPr>
            <a:lvl2pPr marL="742950" indent="-285750" defTabSz="949325">
              <a:defRPr sz="1600" b="1">
                <a:solidFill>
                  <a:schemeClr val="tx1"/>
                </a:solidFill>
                <a:latin typeface="Nimbus Roman No9 L" pitchFamily="16" charset="0"/>
              </a:defRPr>
            </a:lvl2pPr>
            <a:lvl3pPr marL="1143000" indent="-228600" defTabSz="949325">
              <a:defRPr sz="1600" b="1">
                <a:solidFill>
                  <a:schemeClr val="tx1"/>
                </a:solidFill>
                <a:latin typeface="Nimbus Roman No9 L" pitchFamily="16" charset="0"/>
              </a:defRPr>
            </a:lvl3pPr>
            <a:lvl4pPr marL="1600200" indent="-228600" defTabSz="949325">
              <a:defRPr sz="1600" b="1">
                <a:solidFill>
                  <a:schemeClr val="tx1"/>
                </a:solidFill>
                <a:latin typeface="Nimbus Roman No9 L" pitchFamily="16" charset="0"/>
              </a:defRPr>
            </a:lvl4pPr>
            <a:lvl5pPr marL="2057400" indent="-228600" defTabSz="949325">
              <a:defRPr sz="1600" b="1">
                <a:solidFill>
                  <a:schemeClr val="tx1"/>
                </a:solidFill>
                <a:latin typeface="Nimbus Roman No9 L" pitchFamily="16" charset="0"/>
              </a:defRPr>
            </a:lvl5pPr>
            <a:lvl6pPr marL="2514600" indent="-228600" defTabSz="949325" eaLnBrk="0" fontAlgn="base" hangingPunct="0">
              <a:spcBef>
                <a:spcPct val="0"/>
              </a:spcBef>
              <a:spcAft>
                <a:spcPct val="0"/>
              </a:spcAft>
              <a:defRPr sz="1600" b="1">
                <a:solidFill>
                  <a:schemeClr val="tx1"/>
                </a:solidFill>
                <a:latin typeface="Nimbus Roman No9 L" pitchFamily="16" charset="0"/>
              </a:defRPr>
            </a:lvl6pPr>
            <a:lvl7pPr marL="2971800" indent="-228600" defTabSz="949325" eaLnBrk="0" fontAlgn="base" hangingPunct="0">
              <a:spcBef>
                <a:spcPct val="0"/>
              </a:spcBef>
              <a:spcAft>
                <a:spcPct val="0"/>
              </a:spcAft>
              <a:defRPr sz="1600" b="1">
                <a:solidFill>
                  <a:schemeClr val="tx1"/>
                </a:solidFill>
                <a:latin typeface="Nimbus Roman No9 L" pitchFamily="16" charset="0"/>
              </a:defRPr>
            </a:lvl7pPr>
            <a:lvl8pPr marL="3429000" indent="-228600" defTabSz="949325" eaLnBrk="0" fontAlgn="base" hangingPunct="0">
              <a:spcBef>
                <a:spcPct val="0"/>
              </a:spcBef>
              <a:spcAft>
                <a:spcPct val="0"/>
              </a:spcAft>
              <a:defRPr sz="1600" b="1">
                <a:solidFill>
                  <a:schemeClr val="tx1"/>
                </a:solidFill>
                <a:latin typeface="Nimbus Roman No9 L" pitchFamily="16" charset="0"/>
              </a:defRPr>
            </a:lvl8pPr>
            <a:lvl9pPr marL="3886200" indent="-228600" defTabSz="949325" eaLnBrk="0" fontAlgn="base" hangingPunct="0">
              <a:spcBef>
                <a:spcPct val="0"/>
              </a:spcBef>
              <a:spcAft>
                <a:spcPct val="0"/>
              </a:spcAft>
              <a:defRPr sz="1600" b="1">
                <a:solidFill>
                  <a:schemeClr val="tx1"/>
                </a:solidFill>
                <a:latin typeface="Nimbus Roman No9 L" pitchFamily="16" charset="0"/>
              </a:defRPr>
            </a:lvl9pPr>
          </a:lstStyle>
          <a:p>
            <a:fld id="{4B6FE966-3D2C-4E07-B5D0-C98CBEF42FCD}" type="slidenum">
              <a:rPr kumimoji="1" lang="en-US" altLang="ja-JP" sz="1200" b="0" smtClean="0">
                <a:latin typeface="Arial" panose="020B0604020202020204" pitchFamily="34" charset="0"/>
              </a:rPr>
              <a:pPr/>
              <a:t>28</a:t>
            </a:fld>
            <a:endParaRPr kumimoji="1" lang="en-US" altLang="ja-JP" sz="1200" b="0">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 1">
            <a:extLst>
              <a:ext uri="{FF2B5EF4-FFF2-40B4-BE49-F238E27FC236}">
                <a16:creationId xmlns:a16="http://schemas.microsoft.com/office/drawing/2014/main" id="{BC48CF92-69E4-D2D0-AE0C-448F1CF6D8DB}"/>
              </a:ext>
            </a:extLst>
          </p:cNvPr>
          <p:cNvSpPr>
            <a:spLocks noGrp="1" noRot="1" noChangeAspect="1" noChangeArrowheads="1" noTextEdit="1"/>
          </p:cNvSpPr>
          <p:nvPr>
            <p:ph type="sldImg"/>
          </p:nvPr>
        </p:nvSpPr>
        <p:spPr>
          <a:ln/>
        </p:spPr>
      </p:sp>
      <p:sp>
        <p:nvSpPr>
          <p:cNvPr id="50179" name="ノート プレースホルダ 2">
            <a:extLst>
              <a:ext uri="{FF2B5EF4-FFF2-40B4-BE49-F238E27FC236}">
                <a16:creationId xmlns:a16="http://schemas.microsoft.com/office/drawing/2014/main" id="{B5D621EA-3327-5BE5-51E2-65F77661BC0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a:latin typeface="Arial" panose="020B0604020202020204" pitchFamily="34" charset="0"/>
                <a:ea typeface="ＭＳ Ｐゴシック" panose="020B0600070205080204" pitchFamily="50" charset="-128"/>
              </a:rPr>
              <a:t>PCA</a:t>
            </a:r>
            <a:r>
              <a:rPr lang="ja-JP" altLang="en-US">
                <a:latin typeface="Arial" panose="020B0604020202020204" pitchFamily="34" charset="0"/>
                <a:ea typeface="ＭＳ Ｐゴシック" panose="020B0600070205080204" pitchFamily="50" charset="-128"/>
              </a:rPr>
              <a:t>の結果を、最初の</a:t>
            </a:r>
            <a:r>
              <a:rPr lang="en-US" altLang="ja-JP">
                <a:latin typeface="Arial" panose="020B0604020202020204" pitchFamily="34" charset="0"/>
                <a:ea typeface="ＭＳ Ｐゴシック" panose="020B0600070205080204" pitchFamily="50" charset="-128"/>
              </a:rPr>
              <a:t>3</a:t>
            </a:r>
            <a:r>
              <a:rPr lang="ja-JP" altLang="en-US">
                <a:latin typeface="Arial" panose="020B0604020202020204" pitchFamily="34" charset="0"/>
                <a:ea typeface="ＭＳ Ｐゴシック" panose="020B0600070205080204" pitchFamily="50" charset="-128"/>
              </a:rPr>
              <a:t>つの主成分だけ示した。</a:t>
            </a:r>
            <a:endParaRPr lang="en-US" altLang="ja-JP">
              <a:latin typeface="Arial" panose="020B0604020202020204" pitchFamily="34" charset="0"/>
              <a:ea typeface="ＭＳ Ｐゴシック" panose="020B0600070205080204" pitchFamily="50" charset="-128"/>
            </a:endParaRPr>
          </a:p>
          <a:p>
            <a:r>
              <a:rPr lang="ja-JP" altLang="en-US">
                <a:latin typeface="Arial" panose="020B0604020202020204" pitchFamily="34" charset="0"/>
                <a:ea typeface="ＭＳ Ｐゴシック" panose="020B0600070205080204" pitchFamily="50" charset="-128"/>
              </a:rPr>
              <a:t>それぞれの軸の解釈と、その根拠。</a:t>
            </a:r>
            <a:endParaRPr lang="en-US" altLang="ja-JP">
              <a:latin typeface="Arial" panose="020B0604020202020204" pitchFamily="34" charset="0"/>
              <a:ea typeface="ＭＳ Ｐゴシック" panose="020B0600070205080204" pitchFamily="50" charset="-128"/>
            </a:endParaRPr>
          </a:p>
        </p:txBody>
      </p:sp>
      <p:sp>
        <p:nvSpPr>
          <p:cNvPr id="50180" name="スライド番号プレースホルダ 3">
            <a:extLst>
              <a:ext uri="{FF2B5EF4-FFF2-40B4-BE49-F238E27FC236}">
                <a16:creationId xmlns:a16="http://schemas.microsoft.com/office/drawing/2014/main" id="{4D97A816-2347-F41E-A08E-912758A7A14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sz="1600" b="1">
                <a:solidFill>
                  <a:schemeClr val="tx1"/>
                </a:solidFill>
                <a:latin typeface="Nimbus Roman No9 L" pitchFamily="16" charset="0"/>
              </a:defRPr>
            </a:lvl1pPr>
            <a:lvl2pPr marL="742950" indent="-285750" defTabSz="949325">
              <a:defRPr sz="1600" b="1">
                <a:solidFill>
                  <a:schemeClr val="tx1"/>
                </a:solidFill>
                <a:latin typeface="Nimbus Roman No9 L" pitchFamily="16" charset="0"/>
              </a:defRPr>
            </a:lvl2pPr>
            <a:lvl3pPr marL="1143000" indent="-228600" defTabSz="949325">
              <a:defRPr sz="1600" b="1">
                <a:solidFill>
                  <a:schemeClr val="tx1"/>
                </a:solidFill>
                <a:latin typeface="Nimbus Roman No9 L" pitchFamily="16" charset="0"/>
              </a:defRPr>
            </a:lvl3pPr>
            <a:lvl4pPr marL="1600200" indent="-228600" defTabSz="949325">
              <a:defRPr sz="1600" b="1">
                <a:solidFill>
                  <a:schemeClr val="tx1"/>
                </a:solidFill>
                <a:latin typeface="Nimbus Roman No9 L" pitchFamily="16" charset="0"/>
              </a:defRPr>
            </a:lvl4pPr>
            <a:lvl5pPr marL="2057400" indent="-228600" defTabSz="949325">
              <a:defRPr sz="1600" b="1">
                <a:solidFill>
                  <a:schemeClr val="tx1"/>
                </a:solidFill>
                <a:latin typeface="Nimbus Roman No9 L" pitchFamily="16" charset="0"/>
              </a:defRPr>
            </a:lvl5pPr>
            <a:lvl6pPr marL="2514600" indent="-228600" defTabSz="949325" eaLnBrk="0" fontAlgn="base" hangingPunct="0">
              <a:spcBef>
                <a:spcPct val="0"/>
              </a:spcBef>
              <a:spcAft>
                <a:spcPct val="0"/>
              </a:spcAft>
              <a:defRPr sz="1600" b="1">
                <a:solidFill>
                  <a:schemeClr val="tx1"/>
                </a:solidFill>
                <a:latin typeface="Nimbus Roman No9 L" pitchFamily="16" charset="0"/>
              </a:defRPr>
            </a:lvl6pPr>
            <a:lvl7pPr marL="2971800" indent="-228600" defTabSz="949325" eaLnBrk="0" fontAlgn="base" hangingPunct="0">
              <a:spcBef>
                <a:spcPct val="0"/>
              </a:spcBef>
              <a:spcAft>
                <a:spcPct val="0"/>
              </a:spcAft>
              <a:defRPr sz="1600" b="1">
                <a:solidFill>
                  <a:schemeClr val="tx1"/>
                </a:solidFill>
                <a:latin typeface="Nimbus Roman No9 L" pitchFamily="16" charset="0"/>
              </a:defRPr>
            </a:lvl7pPr>
            <a:lvl8pPr marL="3429000" indent="-228600" defTabSz="949325" eaLnBrk="0" fontAlgn="base" hangingPunct="0">
              <a:spcBef>
                <a:spcPct val="0"/>
              </a:spcBef>
              <a:spcAft>
                <a:spcPct val="0"/>
              </a:spcAft>
              <a:defRPr sz="1600" b="1">
                <a:solidFill>
                  <a:schemeClr val="tx1"/>
                </a:solidFill>
                <a:latin typeface="Nimbus Roman No9 L" pitchFamily="16" charset="0"/>
              </a:defRPr>
            </a:lvl8pPr>
            <a:lvl9pPr marL="3886200" indent="-228600" defTabSz="949325" eaLnBrk="0" fontAlgn="base" hangingPunct="0">
              <a:spcBef>
                <a:spcPct val="0"/>
              </a:spcBef>
              <a:spcAft>
                <a:spcPct val="0"/>
              </a:spcAft>
              <a:defRPr sz="1600" b="1">
                <a:solidFill>
                  <a:schemeClr val="tx1"/>
                </a:solidFill>
                <a:latin typeface="Nimbus Roman No9 L" pitchFamily="16" charset="0"/>
              </a:defRPr>
            </a:lvl9pPr>
          </a:lstStyle>
          <a:p>
            <a:fld id="{2C965B76-74CF-4E66-9812-9DDD09C27B55}" type="slidenum">
              <a:rPr kumimoji="1" lang="ja-JP" altLang="en-US" sz="1200" b="0" smtClean="0">
                <a:latin typeface="Arial" panose="020B0604020202020204" pitchFamily="34" charset="0"/>
              </a:rPr>
              <a:pPr/>
              <a:t>29</a:t>
            </a:fld>
            <a:endParaRPr kumimoji="1" lang="ja-JP" altLang="en-US" sz="1200" b="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CB363EE1-108D-107D-88EA-018828747E8D}"/>
              </a:ext>
            </a:extLst>
          </p:cNvPr>
          <p:cNvSpPr>
            <a:spLocks noGrp="1" noRot="1" noChangeAspect="1" noChangeArrowheads="1" noTextEdit="1"/>
          </p:cNvSpPr>
          <p:nvPr>
            <p:ph type="sldImg"/>
          </p:nvPr>
        </p:nvSpPr>
        <p:spPr>
          <a:ln/>
        </p:spPr>
      </p:sp>
      <p:sp>
        <p:nvSpPr>
          <p:cNvPr id="8195" name="ノート プレースホルダー 2">
            <a:extLst>
              <a:ext uri="{FF2B5EF4-FFF2-40B4-BE49-F238E27FC236}">
                <a16:creationId xmlns:a16="http://schemas.microsoft.com/office/drawing/2014/main" id="{E74A7A98-531A-4CF8-1160-19A8062E17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en-US">
                <a:latin typeface="ＭＳ Ｐ明朝" panose="02020600040205080304" pitchFamily="18" charset="-128"/>
                <a:ea typeface="ＭＳ Ｐ明朝" panose="02020600040205080304" pitchFamily="18" charset="-128"/>
              </a:rPr>
              <a:t>高緯度帯の土壌中炭素については、広域の推定が難しく、文献ごとにかなり値がばらつく点に注意。</a:t>
            </a:r>
            <a:endParaRPr kumimoji="1" lang="en-US" altLang="ja-JP">
              <a:latin typeface="ＭＳ Ｐ明朝" panose="02020600040205080304" pitchFamily="18" charset="-128"/>
              <a:ea typeface="ＭＳ Ｐ明朝" panose="02020600040205080304" pitchFamily="18" charset="-128"/>
            </a:endParaRPr>
          </a:p>
          <a:p>
            <a:r>
              <a:rPr kumimoji="1" lang="ja-JP" altLang="en-US">
                <a:latin typeface="ＭＳ Ｐ明朝" panose="02020600040205080304" pitchFamily="18" charset="-128"/>
                <a:ea typeface="ＭＳ Ｐ明朝" panose="02020600040205080304" pitchFamily="18" charset="-128"/>
              </a:rPr>
              <a:t>基本的に新しい文献ほど、値が大きくなる傾向がある。</a:t>
            </a:r>
            <a:endParaRPr kumimoji="1" lang="en-US" altLang="ja-JP">
              <a:latin typeface="ＭＳ Ｐ明朝" panose="02020600040205080304" pitchFamily="18" charset="-128"/>
              <a:ea typeface="ＭＳ Ｐ明朝" panose="02020600040205080304" pitchFamily="18" charset="-128"/>
            </a:endParaRPr>
          </a:p>
          <a:p>
            <a:r>
              <a:rPr kumimoji="1" lang="en-US" altLang="ja-JP">
                <a:latin typeface="ＭＳ Ｐ明朝" panose="02020600040205080304" pitchFamily="18" charset="-128"/>
                <a:ea typeface="ＭＳ Ｐ明朝" panose="02020600040205080304" pitchFamily="18" charset="-128"/>
              </a:rPr>
              <a:t>Brouillette (2021) Nature 591</a:t>
            </a:r>
            <a:r>
              <a:rPr kumimoji="1" lang="ja-JP" altLang="en-US">
                <a:latin typeface="ＭＳ Ｐ明朝" panose="02020600040205080304" pitchFamily="18" charset="-128"/>
                <a:ea typeface="ＭＳ Ｐ明朝" panose="02020600040205080304" pitchFamily="18" charset="-128"/>
              </a:rPr>
              <a:t>だと、</a:t>
            </a:r>
            <a:r>
              <a:rPr kumimoji="1" lang="en-US" altLang="ja-JP">
                <a:latin typeface="ＭＳ Ｐ明朝" panose="02020600040205080304" pitchFamily="18" charset="-128"/>
                <a:ea typeface="ＭＳ Ｐ明朝" panose="02020600040205080304" pitchFamily="18" charset="-128"/>
              </a:rPr>
              <a:t>1600PgC</a:t>
            </a:r>
            <a:r>
              <a:rPr kumimoji="1" lang="ja-JP" altLang="en-US">
                <a:latin typeface="ＭＳ Ｐ明朝" panose="02020600040205080304" pitchFamily="18" charset="-128"/>
                <a:ea typeface="ＭＳ Ｐ明朝" panose="02020600040205080304" pitchFamily="18" charset="-128"/>
              </a:rPr>
              <a:t>としている。これは現在の空気中にストックされている炭素の概ね</a:t>
            </a:r>
            <a:r>
              <a:rPr kumimoji="1" lang="en-US" altLang="ja-JP">
                <a:latin typeface="ＭＳ Ｐ明朝" panose="02020600040205080304" pitchFamily="18" charset="-128"/>
                <a:ea typeface="ＭＳ Ｐ明朝" panose="02020600040205080304" pitchFamily="18" charset="-128"/>
              </a:rPr>
              <a:t>2</a:t>
            </a:r>
            <a:r>
              <a:rPr kumimoji="1" lang="ja-JP" altLang="en-US">
                <a:latin typeface="ＭＳ Ｐ明朝" panose="02020600040205080304" pitchFamily="18" charset="-128"/>
                <a:ea typeface="ＭＳ Ｐ明朝" panose="02020600040205080304" pitchFamily="18" charset="-128"/>
              </a:rPr>
              <a:t>倍。</a:t>
            </a:r>
            <a:endParaRPr kumimoji="1" lang="en-US" altLang="ja-JP">
              <a:latin typeface="ＭＳ Ｐ明朝" panose="02020600040205080304" pitchFamily="18" charset="-128"/>
              <a:ea typeface="ＭＳ Ｐ明朝" panose="02020600040205080304" pitchFamily="18" charset="-128"/>
            </a:endParaRPr>
          </a:p>
        </p:txBody>
      </p:sp>
      <p:sp>
        <p:nvSpPr>
          <p:cNvPr id="8196" name="スライド番号プレースホルダー 3">
            <a:extLst>
              <a:ext uri="{FF2B5EF4-FFF2-40B4-BE49-F238E27FC236}">
                <a16:creationId xmlns:a16="http://schemas.microsoft.com/office/drawing/2014/main" id="{15601520-2DA5-A4AE-7717-335F474708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fld id="{B841C9F8-EADC-4A5F-91CD-F16C4F4FE292}" type="slidenum">
              <a:rPr lang="ja-JP" altLang="en-US" sz="1200" b="0" smtClean="0">
                <a:latin typeface="Arial" panose="020B0604020202020204" pitchFamily="34" charset="0"/>
              </a:rPr>
              <a:pPr/>
              <a:t>4</a:t>
            </a:fld>
            <a:endParaRPr lang="en-US" altLang="ja-JP" sz="1200" b="0">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87EB50F-C874-971C-AB2C-3E9B1A3D8DBD}"/>
              </a:ext>
            </a:extLst>
          </p:cNvPr>
          <p:cNvSpPr>
            <a:spLocks noGrp="1" noRot="1" noChangeAspect="1" noChangeArrowheads="1" noTextEdit="1"/>
          </p:cNvSpPr>
          <p:nvPr>
            <p:ph type="sldImg"/>
          </p:nvPr>
        </p:nvSpPr>
        <p:spPr>
          <a:ln/>
        </p:spPr>
      </p:sp>
      <p:sp>
        <p:nvSpPr>
          <p:cNvPr id="52227" name="ノート プレースホルダー 2">
            <a:extLst>
              <a:ext uri="{FF2B5EF4-FFF2-40B4-BE49-F238E27FC236}">
                <a16:creationId xmlns:a16="http://schemas.microsoft.com/office/drawing/2014/main" id="{EFF8F194-317A-A1BB-DACF-AC3D8F468DA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a:latin typeface="Arial" panose="020B0604020202020204" pitchFamily="34" charset="0"/>
                <a:ea typeface="ＭＳ Ｐゴシック" panose="020B0600070205080204" pitchFamily="50" charset="-128"/>
              </a:rPr>
              <a:t>PC2</a:t>
            </a:r>
            <a:r>
              <a:rPr lang="ja-JP" altLang="en-US">
                <a:latin typeface="Arial" panose="020B0604020202020204" pitchFamily="34" charset="0"/>
                <a:ea typeface="ＭＳ Ｐゴシック" panose="020B0600070205080204" pitchFamily="50" charset="-128"/>
              </a:rPr>
              <a:t>の結果が興味深い。</a:t>
            </a:r>
            <a:r>
              <a:rPr lang="en-US" altLang="ja-JP">
                <a:latin typeface="Arial" panose="020B0604020202020204" pitchFamily="34" charset="0"/>
                <a:ea typeface="ＭＳ Ｐゴシック" panose="020B0600070205080204" pitchFamily="50" charset="-128"/>
              </a:rPr>
              <a:t>PC</a:t>
            </a:r>
            <a:r>
              <a:rPr lang="ja-JP" altLang="en-US">
                <a:latin typeface="Arial" panose="020B0604020202020204" pitchFamily="34" charset="0"/>
                <a:ea typeface="ＭＳ Ｐゴシック" panose="020B0600070205080204" pitchFamily="50" charset="-128"/>
              </a:rPr>
              <a:t>スコアが高くなると、カラマツ</a:t>
            </a:r>
            <a:r>
              <a:rPr lang="en-US" altLang="ja-JP">
                <a:latin typeface="Arial" panose="020B0604020202020204" pitchFamily="34" charset="0"/>
                <a:ea typeface="ＭＳ Ｐゴシック" panose="020B0600070205080204" pitchFamily="50" charset="-128"/>
              </a:rPr>
              <a:t>LAI</a:t>
            </a:r>
            <a:r>
              <a:rPr lang="ja-JP" altLang="en-US">
                <a:latin typeface="Arial" panose="020B0604020202020204" pitchFamily="34" charset="0"/>
                <a:ea typeface="ＭＳ Ｐゴシック" panose="020B0600070205080204" pitchFamily="50" charset="-128"/>
              </a:rPr>
              <a:t>に関して反対の傾向が生じる</a:t>
            </a:r>
            <a:endParaRPr lang="en-US" altLang="ja-JP">
              <a:latin typeface="Arial" panose="020B0604020202020204" pitchFamily="34" charset="0"/>
              <a:ea typeface="ＭＳ Ｐゴシック" panose="020B0600070205080204" pitchFamily="50" charset="-128"/>
            </a:endParaRPr>
          </a:p>
          <a:p>
            <a:r>
              <a:rPr lang="ja-JP" altLang="en-US">
                <a:latin typeface="Arial" panose="020B0604020202020204" pitchFamily="34" charset="0"/>
                <a:ea typeface="ＭＳ Ｐゴシック" panose="020B0600070205080204" pitchFamily="50" charset="-128"/>
              </a:rPr>
              <a:t>そこで</a:t>
            </a:r>
            <a:r>
              <a:rPr lang="en-US" altLang="ja-JP">
                <a:latin typeface="Arial" panose="020B0604020202020204" pitchFamily="34" charset="0"/>
                <a:ea typeface="ＭＳ Ｐゴシック" panose="020B0600070205080204" pitchFamily="50" charset="-128"/>
              </a:rPr>
              <a:t>PC2</a:t>
            </a:r>
            <a:r>
              <a:rPr lang="ja-JP" altLang="en-US">
                <a:latin typeface="Arial" panose="020B0604020202020204" pitchFamily="34" charset="0"/>
                <a:ea typeface="ＭＳ Ｐゴシック" panose="020B0600070205080204" pitchFamily="50" charset="-128"/>
              </a:rPr>
              <a:t>の影響について詳しく見てみよう。</a:t>
            </a:r>
          </a:p>
        </p:txBody>
      </p:sp>
      <p:sp>
        <p:nvSpPr>
          <p:cNvPr id="52228" name="スライド番号プレースホルダー 3">
            <a:extLst>
              <a:ext uri="{FF2B5EF4-FFF2-40B4-BE49-F238E27FC236}">
                <a16:creationId xmlns:a16="http://schemas.microsoft.com/office/drawing/2014/main" id="{4F1C3CD7-2B96-91CE-22B9-E26EB3C6523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sz="1600" b="1">
                <a:solidFill>
                  <a:schemeClr val="tx1"/>
                </a:solidFill>
                <a:latin typeface="Nimbus Roman No9 L" pitchFamily="16" charset="0"/>
              </a:defRPr>
            </a:lvl1pPr>
            <a:lvl2pPr marL="742950" indent="-285750" defTabSz="949325">
              <a:defRPr sz="1600" b="1">
                <a:solidFill>
                  <a:schemeClr val="tx1"/>
                </a:solidFill>
                <a:latin typeface="Nimbus Roman No9 L" pitchFamily="16" charset="0"/>
              </a:defRPr>
            </a:lvl2pPr>
            <a:lvl3pPr marL="1143000" indent="-228600" defTabSz="949325">
              <a:defRPr sz="1600" b="1">
                <a:solidFill>
                  <a:schemeClr val="tx1"/>
                </a:solidFill>
                <a:latin typeface="Nimbus Roman No9 L" pitchFamily="16" charset="0"/>
              </a:defRPr>
            </a:lvl3pPr>
            <a:lvl4pPr marL="1600200" indent="-228600" defTabSz="949325">
              <a:defRPr sz="1600" b="1">
                <a:solidFill>
                  <a:schemeClr val="tx1"/>
                </a:solidFill>
                <a:latin typeface="Nimbus Roman No9 L" pitchFamily="16" charset="0"/>
              </a:defRPr>
            </a:lvl4pPr>
            <a:lvl5pPr marL="2057400" indent="-228600" defTabSz="949325">
              <a:defRPr sz="1600" b="1">
                <a:solidFill>
                  <a:schemeClr val="tx1"/>
                </a:solidFill>
                <a:latin typeface="Nimbus Roman No9 L" pitchFamily="16" charset="0"/>
              </a:defRPr>
            </a:lvl5pPr>
            <a:lvl6pPr marL="2514600" indent="-228600" defTabSz="949325" eaLnBrk="0" fontAlgn="base" hangingPunct="0">
              <a:spcBef>
                <a:spcPct val="0"/>
              </a:spcBef>
              <a:spcAft>
                <a:spcPct val="0"/>
              </a:spcAft>
              <a:defRPr sz="1600" b="1">
                <a:solidFill>
                  <a:schemeClr val="tx1"/>
                </a:solidFill>
                <a:latin typeface="Nimbus Roman No9 L" pitchFamily="16" charset="0"/>
              </a:defRPr>
            </a:lvl6pPr>
            <a:lvl7pPr marL="2971800" indent="-228600" defTabSz="949325" eaLnBrk="0" fontAlgn="base" hangingPunct="0">
              <a:spcBef>
                <a:spcPct val="0"/>
              </a:spcBef>
              <a:spcAft>
                <a:spcPct val="0"/>
              </a:spcAft>
              <a:defRPr sz="1600" b="1">
                <a:solidFill>
                  <a:schemeClr val="tx1"/>
                </a:solidFill>
                <a:latin typeface="Nimbus Roman No9 L" pitchFamily="16" charset="0"/>
              </a:defRPr>
            </a:lvl7pPr>
            <a:lvl8pPr marL="3429000" indent="-228600" defTabSz="949325" eaLnBrk="0" fontAlgn="base" hangingPunct="0">
              <a:spcBef>
                <a:spcPct val="0"/>
              </a:spcBef>
              <a:spcAft>
                <a:spcPct val="0"/>
              </a:spcAft>
              <a:defRPr sz="1600" b="1">
                <a:solidFill>
                  <a:schemeClr val="tx1"/>
                </a:solidFill>
                <a:latin typeface="Nimbus Roman No9 L" pitchFamily="16" charset="0"/>
              </a:defRPr>
            </a:lvl8pPr>
            <a:lvl9pPr marL="3886200" indent="-228600" defTabSz="949325" eaLnBrk="0" fontAlgn="base" hangingPunct="0">
              <a:spcBef>
                <a:spcPct val="0"/>
              </a:spcBef>
              <a:spcAft>
                <a:spcPct val="0"/>
              </a:spcAft>
              <a:defRPr sz="1600" b="1">
                <a:solidFill>
                  <a:schemeClr val="tx1"/>
                </a:solidFill>
                <a:latin typeface="Nimbus Roman No9 L" pitchFamily="16" charset="0"/>
              </a:defRPr>
            </a:lvl9pPr>
          </a:lstStyle>
          <a:p>
            <a:fld id="{A464F9DD-77E0-47C1-B618-B6A1E253FA6F}" type="slidenum">
              <a:rPr kumimoji="1" lang="en-US" altLang="ja-JP" sz="1200" b="0" smtClean="0">
                <a:latin typeface="Arial" panose="020B0604020202020204" pitchFamily="34" charset="0"/>
              </a:rPr>
              <a:pPr/>
              <a:t>30</a:t>
            </a:fld>
            <a:endParaRPr kumimoji="1" lang="en-US" altLang="ja-JP" sz="1200" b="0">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 1">
            <a:extLst>
              <a:ext uri="{FF2B5EF4-FFF2-40B4-BE49-F238E27FC236}">
                <a16:creationId xmlns:a16="http://schemas.microsoft.com/office/drawing/2014/main" id="{4C02E462-F6BB-7A12-31F5-DADEE8BA3A6E}"/>
              </a:ext>
            </a:extLst>
          </p:cNvPr>
          <p:cNvSpPr>
            <a:spLocks noGrp="1" noRot="1" noChangeAspect="1" noChangeArrowheads="1" noTextEdit="1"/>
          </p:cNvSpPr>
          <p:nvPr>
            <p:ph type="sldImg"/>
          </p:nvPr>
        </p:nvSpPr>
        <p:spPr>
          <a:ln/>
        </p:spPr>
      </p:sp>
      <p:sp>
        <p:nvSpPr>
          <p:cNvPr id="54275" name="ノート プレースホルダ 2">
            <a:extLst>
              <a:ext uri="{FF2B5EF4-FFF2-40B4-BE49-F238E27FC236}">
                <a16:creationId xmlns:a16="http://schemas.microsoft.com/office/drawing/2014/main" id="{A8B78A56-0DAB-B263-4F95-E97637C3B47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altLang="ja-JP">
                <a:latin typeface="Arial" panose="020B0604020202020204" pitchFamily="34" charset="0"/>
                <a:ea typeface="ＭＳ Ｐゴシック" panose="020B0600070205080204" pitchFamily="50" charset="-128"/>
              </a:rPr>
              <a:t>PC2</a:t>
            </a:r>
            <a:r>
              <a:rPr lang="ja-JP" altLang="en-US">
                <a:latin typeface="Arial" panose="020B0604020202020204" pitchFamily="34" charset="0"/>
                <a:ea typeface="ＭＳ Ｐゴシック" panose="020B0600070205080204" pitchFamily="50" charset="-128"/>
              </a:rPr>
              <a:t>が</a:t>
            </a:r>
            <a:r>
              <a:rPr lang="en-US" altLang="ja-JP">
                <a:latin typeface="Arial" panose="020B0604020202020204" pitchFamily="34" charset="0"/>
                <a:ea typeface="ＭＳ Ｐゴシック" panose="020B0600070205080204" pitchFamily="50" charset="-128"/>
              </a:rPr>
              <a:t>Larch Abundance</a:t>
            </a:r>
            <a:r>
              <a:rPr lang="ja-JP" altLang="en-US">
                <a:latin typeface="Arial" panose="020B0604020202020204" pitchFamily="34" charset="0"/>
                <a:ea typeface="ＭＳ Ｐゴシック" panose="020B0600070205080204" pitchFamily="50" charset="-128"/>
              </a:rPr>
              <a:t>に与える影響の例として、</a:t>
            </a:r>
            <a:r>
              <a:rPr lang="en-US" altLang="ja-JP">
                <a:latin typeface="Arial" panose="020B0604020202020204" pitchFamily="34" charset="0"/>
                <a:ea typeface="ＭＳ Ｐゴシック" panose="020B0600070205080204" pitchFamily="50" charset="-128"/>
              </a:rPr>
              <a:t>2</a:t>
            </a:r>
            <a:r>
              <a:rPr lang="ja-JP" altLang="en-US">
                <a:latin typeface="Arial" panose="020B0604020202020204" pitchFamily="34" charset="0"/>
                <a:ea typeface="ＭＳ Ｐゴシック" panose="020B0600070205080204" pitchFamily="50" charset="-128"/>
              </a:rPr>
              <a:t>カ所選んだ。</a:t>
            </a:r>
            <a:endParaRPr lang="en-US" altLang="ja-JP">
              <a:latin typeface="Arial" panose="020B0604020202020204" pitchFamily="34" charset="0"/>
              <a:ea typeface="ＭＳ Ｐゴシック" panose="020B0600070205080204" pitchFamily="50" charset="-128"/>
            </a:endParaRPr>
          </a:p>
          <a:p>
            <a:pPr algn="just"/>
            <a:r>
              <a:rPr lang="en-US" altLang="ja-JP">
                <a:latin typeface="Arial" panose="020B0604020202020204" pitchFamily="34" charset="0"/>
                <a:ea typeface="ＭＳ Ｐゴシック" panose="020B0600070205080204" pitchFamily="50" charset="-128"/>
              </a:rPr>
              <a:t>PC2</a:t>
            </a:r>
            <a:r>
              <a:rPr lang="ja-JP" altLang="en-US">
                <a:latin typeface="Arial" panose="020B0604020202020204" pitchFamily="34" charset="0"/>
                <a:ea typeface="ＭＳ Ｐゴシック" panose="020B0600070205080204" pitchFamily="50" charset="-128"/>
              </a:rPr>
              <a:t>が小さな値を持つエリアでは、</a:t>
            </a:r>
            <a:r>
              <a:rPr lang="en-US" altLang="ja-JP">
                <a:latin typeface="Arial" panose="020B0604020202020204" pitchFamily="34" charset="0"/>
                <a:ea typeface="ＭＳ Ｐゴシック" panose="020B0600070205080204" pitchFamily="50" charset="-128"/>
              </a:rPr>
              <a:t>Drought control</a:t>
            </a:r>
          </a:p>
          <a:p>
            <a:pPr algn="just"/>
            <a:r>
              <a:rPr lang="en-US" altLang="ja-JP">
                <a:latin typeface="Arial" panose="020B0604020202020204" pitchFamily="34" charset="0"/>
                <a:ea typeface="ＭＳ Ｐゴシック" panose="020B0600070205080204" pitchFamily="50" charset="-128"/>
              </a:rPr>
              <a:t>PC2</a:t>
            </a:r>
            <a:r>
              <a:rPr lang="ja-JP" altLang="en-US">
                <a:latin typeface="Arial" panose="020B0604020202020204" pitchFamily="34" charset="0"/>
                <a:ea typeface="ＭＳ Ｐゴシック" panose="020B0600070205080204" pitchFamily="50" charset="-128"/>
              </a:rPr>
              <a:t>が大きな値を持つエリアでは、</a:t>
            </a:r>
            <a:r>
              <a:rPr lang="en-US" altLang="ja-JP">
                <a:latin typeface="Arial" panose="020B0604020202020204" pitchFamily="34" charset="0"/>
                <a:ea typeface="ＭＳ Ｐゴシック" panose="020B0600070205080204" pitchFamily="50" charset="-128"/>
              </a:rPr>
              <a:t>Over wetting control</a:t>
            </a:r>
          </a:p>
          <a:p>
            <a:pPr algn="just"/>
            <a:endParaRPr lang="en-US" altLang="ja-JP">
              <a:latin typeface="Arial" panose="020B0604020202020204" pitchFamily="34" charset="0"/>
              <a:ea typeface="ＭＳ Ｐゴシック" panose="020B0600070205080204" pitchFamily="50" charset="-128"/>
            </a:endParaRPr>
          </a:p>
        </p:txBody>
      </p:sp>
      <p:sp>
        <p:nvSpPr>
          <p:cNvPr id="54276" name="スライド番号プレースホルダ 3">
            <a:extLst>
              <a:ext uri="{FF2B5EF4-FFF2-40B4-BE49-F238E27FC236}">
                <a16:creationId xmlns:a16="http://schemas.microsoft.com/office/drawing/2014/main" id="{F29FF918-5A43-C115-A3FE-3F4AD5B5C34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sz="1600" b="1">
                <a:solidFill>
                  <a:schemeClr val="tx1"/>
                </a:solidFill>
                <a:latin typeface="Nimbus Roman No9 L" pitchFamily="16" charset="0"/>
              </a:defRPr>
            </a:lvl1pPr>
            <a:lvl2pPr marL="742950" indent="-285750" defTabSz="949325">
              <a:defRPr sz="1600" b="1">
                <a:solidFill>
                  <a:schemeClr val="tx1"/>
                </a:solidFill>
                <a:latin typeface="Nimbus Roman No9 L" pitchFamily="16" charset="0"/>
              </a:defRPr>
            </a:lvl2pPr>
            <a:lvl3pPr marL="1143000" indent="-228600" defTabSz="949325">
              <a:defRPr sz="1600" b="1">
                <a:solidFill>
                  <a:schemeClr val="tx1"/>
                </a:solidFill>
                <a:latin typeface="Nimbus Roman No9 L" pitchFamily="16" charset="0"/>
              </a:defRPr>
            </a:lvl3pPr>
            <a:lvl4pPr marL="1600200" indent="-228600" defTabSz="949325">
              <a:defRPr sz="1600" b="1">
                <a:solidFill>
                  <a:schemeClr val="tx1"/>
                </a:solidFill>
                <a:latin typeface="Nimbus Roman No9 L" pitchFamily="16" charset="0"/>
              </a:defRPr>
            </a:lvl4pPr>
            <a:lvl5pPr marL="2057400" indent="-228600" defTabSz="949325">
              <a:defRPr sz="1600" b="1">
                <a:solidFill>
                  <a:schemeClr val="tx1"/>
                </a:solidFill>
                <a:latin typeface="Nimbus Roman No9 L" pitchFamily="16" charset="0"/>
              </a:defRPr>
            </a:lvl5pPr>
            <a:lvl6pPr marL="2514600" indent="-228600" defTabSz="949325" eaLnBrk="0" fontAlgn="base" hangingPunct="0">
              <a:spcBef>
                <a:spcPct val="0"/>
              </a:spcBef>
              <a:spcAft>
                <a:spcPct val="0"/>
              </a:spcAft>
              <a:defRPr sz="1600" b="1">
                <a:solidFill>
                  <a:schemeClr val="tx1"/>
                </a:solidFill>
                <a:latin typeface="Nimbus Roman No9 L" pitchFamily="16" charset="0"/>
              </a:defRPr>
            </a:lvl6pPr>
            <a:lvl7pPr marL="2971800" indent="-228600" defTabSz="949325" eaLnBrk="0" fontAlgn="base" hangingPunct="0">
              <a:spcBef>
                <a:spcPct val="0"/>
              </a:spcBef>
              <a:spcAft>
                <a:spcPct val="0"/>
              </a:spcAft>
              <a:defRPr sz="1600" b="1">
                <a:solidFill>
                  <a:schemeClr val="tx1"/>
                </a:solidFill>
                <a:latin typeface="Nimbus Roman No9 L" pitchFamily="16" charset="0"/>
              </a:defRPr>
            </a:lvl7pPr>
            <a:lvl8pPr marL="3429000" indent="-228600" defTabSz="949325" eaLnBrk="0" fontAlgn="base" hangingPunct="0">
              <a:spcBef>
                <a:spcPct val="0"/>
              </a:spcBef>
              <a:spcAft>
                <a:spcPct val="0"/>
              </a:spcAft>
              <a:defRPr sz="1600" b="1">
                <a:solidFill>
                  <a:schemeClr val="tx1"/>
                </a:solidFill>
                <a:latin typeface="Nimbus Roman No9 L" pitchFamily="16" charset="0"/>
              </a:defRPr>
            </a:lvl8pPr>
            <a:lvl9pPr marL="3886200" indent="-228600" defTabSz="949325" eaLnBrk="0" fontAlgn="base" hangingPunct="0">
              <a:spcBef>
                <a:spcPct val="0"/>
              </a:spcBef>
              <a:spcAft>
                <a:spcPct val="0"/>
              </a:spcAft>
              <a:defRPr sz="1600" b="1">
                <a:solidFill>
                  <a:schemeClr val="tx1"/>
                </a:solidFill>
                <a:latin typeface="Nimbus Roman No9 L" pitchFamily="16" charset="0"/>
              </a:defRPr>
            </a:lvl9pPr>
          </a:lstStyle>
          <a:p>
            <a:fld id="{5128D677-F38A-4957-86B6-CD615C62E088}" type="slidenum">
              <a:rPr kumimoji="1" lang="ja-JP" altLang="en-US" sz="1200" b="0" smtClean="0">
                <a:latin typeface="Arial" panose="020B0604020202020204" pitchFamily="34" charset="0"/>
              </a:rPr>
              <a:pPr/>
              <a:t>31</a:t>
            </a:fld>
            <a:endParaRPr kumimoji="1" lang="ja-JP" altLang="en-US" sz="1200" b="0">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 1">
            <a:extLst>
              <a:ext uri="{FF2B5EF4-FFF2-40B4-BE49-F238E27FC236}">
                <a16:creationId xmlns:a16="http://schemas.microsoft.com/office/drawing/2014/main" id="{DA616375-A6CF-A44D-CA4C-E4FDA90FEA76}"/>
              </a:ext>
            </a:extLst>
          </p:cNvPr>
          <p:cNvSpPr>
            <a:spLocks noGrp="1" noRot="1" noChangeAspect="1" noChangeArrowheads="1" noTextEdit="1"/>
          </p:cNvSpPr>
          <p:nvPr>
            <p:ph type="sldImg"/>
          </p:nvPr>
        </p:nvSpPr>
        <p:spPr>
          <a:ln/>
        </p:spPr>
      </p:sp>
      <p:sp>
        <p:nvSpPr>
          <p:cNvPr id="56323" name="ノート プレースホルダ 2">
            <a:extLst>
              <a:ext uri="{FF2B5EF4-FFF2-40B4-BE49-F238E27FC236}">
                <a16:creationId xmlns:a16="http://schemas.microsoft.com/office/drawing/2014/main" id="{A6C87F1B-8E83-4CF5-6877-716C8BAB60C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ea typeface="ＭＳ Ｐゴシック" panose="020B0600070205080204" pitchFamily="50" charset="-128"/>
              </a:rPr>
              <a:t>このような</a:t>
            </a:r>
            <a:r>
              <a:rPr lang="en-US" altLang="ja-JP">
                <a:latin typeface="Arial" panose="020B0604020202020204" pitchFamily="34" charset="0"/>
                <a:ea typeface="ＭＳ Ｐゴシック" panose="020B0600070205080204" pitchFamily="50" charset="-128"/>
              </a:rPr>
              <a:t>PC2</a:t>
            </a:r>
            <a:r>
              <a:rPr lang="ja-JP" altLang="en-US">
                <a:latin typeface="Arial" panose="020B0604020202020204" pitchFamily="34" charset="0"/>
                <a:ea typeface="ＭＳ Ｐゴシック" panose="020B0600070205080204" pitchFamily="50" charset="-128"/>
              </a:rPr>
              <a:t>値に応じた</a:t>
            </a:r>
            <a:r>
              <a:rPr lang="en-US" altLang="ja-JP">
                <a:latin typeface="Arial" panose="020B0604020202020204" pitchFamily="34" charset="0"/>
                <a:ea typeface="ＭＳ Ｐゴシック" panose="020B0600070205080204" pitchFamily="50" charset="-128"/>
              </a:rPr>
              <a:t>Larch Abundance </a:t>
            </a:r>
            <a:r>
              <a:rPr lang="ja-JP" altLang="en-US">
                <a:latin typeface="Arial" panose="020B0604020202020204" pitchFamily="34" charset="0"/>
                <a:ea typeface="ＭＳ Ｐゴシック" panose="020B0600070205080204" pitchFamily="50" charset="-128"/>
              </a:rPr>
              <a:t>への影響は、近年の</a:t>
            </a:r>
            <a:r>
              <a:rPr lang="en-US" altLang="ja-JP">
                <a:latin typeface="Arial" panose="020B0604020202020204" pitchFamily="34" charset="0"/>
                <a:ea typeface="ＭＳ Ｐゴシック" panose="020B0600070205080204" pitchFamily="50" charset="-128"/>
              </a:rPr>
              <a:t>NDVI</a:t>
            </a:r>
            <a:r>
              <a:rPr lang="ja-JP" altLang="en-US">
                <a:latin typeface="Arial" panose="020B0604020202020204" pitchFamily="34" charset="0"/>
                <a:ea typeface="ＭＳ Ｐゴシック" panose="020B0600070205080204" pitchFamily="50" charset="-128"/>
              </a:rPr>
              <a:t>トレンドでも明らか</a:t>
            </a:r>
            <a:endParaRPr lang="en-US" altLang="ja-JP">
              <a:latin typeface="Arial" panose="020B0604020202020204" pitchFamily="34" charset="0"/>
              <a:ea typeface="ＭＳ Ｐゴシック" panose="020B0600070205080204" pitchFamily="50" charset="-128"/>
            </a:endParaRPr>
          </a:p>
          <a:p>
            <a:r>
              <a:rPr lang="ja-JP" altLang="en-US">
                <a:latin typeface="Arial" panose="020B0604020202020204" pitchFamily="34" charset="0"/>
                <a:ea typeface="ＭＳ Ｐゴシック" panose="020B0600070205080204" pitchFamily="50" charset="-128"/>
              </a:rPr>
              <a:t>降水量の増加と</a:t>
            </a:r>
            <a:r>
              <a:rPr lang="en-US" altLang="ja-JP">
                <a:latin typeface="Arial" panose="020B0604020202020204" pitchFamily="34" charset="0"/>
                <a:ea typeface="ＭＳ Ｐゴシック" panose="020B0600070205080204" pitchFamily="50" charset="-128"/>
              </a:rPr>
              <a:t>Terrestrial water storage</a:t>
            </a:r>
            <a:r>
              <a:rPr lang="ja-JP" altLang="en-US">
                <a:latin typeface="Arial" panose="020B0604020202020204" pitchFamily="34" charset="0"/>
                <a:ea typeface="ＭＳ Ｐゴシック" panose="020B0600070205080204" pitchFamily="50" charset="-128"/>
              </a:rPr>
              <a:t>の増加トレンドに伴い、</a:t>
            </a:r>
            <a:r>
              <a:rPr lang="en-US" altLang="ja-JP">
                <a:latin typeface="Arial" panose="020B0604020202020204" pitchFamily="34" charset="0"/>
                <a:ea typeface="ＭＳ Ｐゴシック" panose="020B0600070205080204" pitchFamily="50" charset="-128"/>
              </a:rPr>
              <a:t>PC2</a:t>
            </a:r>
            <a:r>
              <a:rPr lang="ja-JP" altLang="en-US">
                <a:latin typeface="Arial" panose="020B0604020202020204" pitchFamily="34" charset="0"/>
                <a:ea typeface="ＭＳ Ｐゴシック" panose="020B0600070205080204" pitchFamily="50" charset="-128"/>
              </a:rPr>
              <a:t>の大きなエリアではカラマツ増加トレンド</a:t>
            </a:r>
            <a:endParaRPr lang="en-US" altLang="ja-JP">
              <a:latin typeface="Arial" panose="020B0604020202020204" pitchFamily="34" charset="0"/>
              <a:ea typeface="ＭＳ Ｐゴシック" panose="020B0600070205080204" pitchFamily="50" charset="-128"/>
            </a:endParaRPr>
          </a:p>
          <a:p>
            <a:r>
              <a:rPr lang="en-US" altLang="ja-JP">
                <a:latin typeface="Arial" panose="020B0604020202020204" pitchFamily="34" charset="0"/>
                <a:ea typeface="ＭＳ Ｐゴシック" panose="020B0600070205080204" pitchFamily="50" charset="-128"/>
              </a:rPr>
              <a:t>PC2</a:t>
            </a:r>
            <a:r>
              <a:rPr lang="ja-JP" altLang="en-US">
                <a:latin typeface="Arial" panose="020B0604020202020204" pitchFamily="34" charset="0"/>
                <a:ea typeface="ＭＳ Ｐゴシック" panose="020B0600070205080204" pitchFamily="50" charset="-128"/>
              </a:rPr>
              <a:t>の小さなエリアではカラマツ減少トレンド</a:t>
            </a:r>
            <a:r>
              <a:rPr lang="en-US" altLang="ja-JP">
                <a:latin typeface="Arial" panose="020B0604020202020204" pitchFamily="34" charset="0"/>
                <a:ea typeface="ＭＳ Ｐゴシック" panose="020B0600070205080204" pitchFamily="50" charset="-128"/>
              </a:rPr>
              <a:t> </a:t>
            </a:r>
            <a:endParaRPr lang="ja-JP" altLang="en-US">
              <a:latin typeface="Arial" panose="020B0604020202020204" pitchFamily="34" charset="0"/>
              <a:ea typeface="ＭＳ Ｐゴシック" panose="020B0600070205080204" pitchFamily="50" charset="-128"/>
            </a:endParaRPr>
          </a:p>
        </p:txBody>
      </p:sp>
      <p:sp>
        <p:nvSpPr>
          <p:cNvPr id="56324" name="スライド番号プレースホルダ 3">
            <a:extLst>
              <a:ext uri="{FF2B5EF4-FFF2-40B4-BE49-F238E27FC236}">
                <a16:creationId xmlns:a16="http://schemas.microsoft.com/office/drawing/2014/main" id="{3BD47D76-D961-9FDA-F235-A9917A2E242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sz="1600" b="1">
                <a:solidFill>
                  <a:schemeClr val="tx1"/>
                </a:solidFill>
                <a:latin typeface="Nimbus Roman No9 L" pitchFamily="16" charset="0"/>
              </a:defRPr>
            </a:lvl1pPr>
            <a:lvl2pPr marL="742950" indent="-285750" defTabSz="949325">
              <a:defRPr sz="1600" b="1">
                <a:solidFill>
                  <a:schemeClr val="tx1"/>
                </a:solidFill>
                <a:latin typeface="Nimbus Roman No9 L" pitchFamily="16" charset="0"/>
              </a:defRPr>
            </a:lvl2pPr>
            <a:lvl3pPr marL="1143000" indent="-228600" defTabSz="949325">
              <a:defRPr sz="1600" b="1">
                <a:solidFill>
                  <a:schemeClr val="tx1"/>
                </a:solidFill>
                <a:latin typeface="Nimbus Roman No9 L" pitchFamily="16" charset="0"/>
              </a:defRPr>
            </a:lvl3pPr>
            <a:lvl4pPr marL="1600200" indent="-228600" defTabSz="949325">
              <a:defRPr sz="1600" b="1">
                <a:solidFill>
                  <a:schemeClr val="tx1"/>
                </a:solidFill>
                <a:latin typeface="Nimbus Roman No9 L" pitchFamily="16" charset="0"/>
              </a:defRPr>
            </a:lvl4pPr>
            <a:lvl5pPr marL="2057400" indent="-228600" defTabSz="949325">
              <a:defRPr sz="1600" b="1">
                <a:solidFill>
                  <a:schemeClr val="tx1"/>
                </a:solidFill>
                <a:latin typeface="Nimbus Roman No9 L" pitchFamily="16" charset="0"/>
              </a:defRPr>
            </a:lvl5pPr>
            <a:lvl6pPr marL="2514600" indent="-228600" defTabSz="949325" eaLnBrk="0" fontAlgn="base" hangingPunct="0">
              <a:spcBef>
                <a:spcPct val="0"/>
              </a:spcBef>
              <a:spcAft>
                <a:spcPct val="0"/>
              </a:spcAft>
              <a:defRPr sz="1600" b="1">
                <a:solidFill>
                  <a:schemeClr val="tx1"/>
                </a:solidFill>
                <a:latin typeface="Nimbus Roman No9 L" pitchFamily="16" charset="0"/>
              </a:defRPr>
            </a:lvl6pPr>
            <a:lvl7pPr marL="2971800" indent="-228600" defTabSz="949325" eaLnBrk="0" fontAlgn="base" hangingPunct="0">
              <a:spcBef>
                <a:spcPct val="0"/>
              </a:spcBef>
              <a:spcAft>
                <a:spcPct val="0"/>
              </a:spcAft>
              <a:defRPr sz="1600" b="1">
                <a:solidFill>
                  <a:schemeClr val="tx1"/>
                </a:solidFill>
                <a:latin typeface="Nimbus Roman No9 L" pitchFamily="16" charset="0"/>
              </a:defRPr>
            </a:lvl7pPr>
            <a:lvl8pPr marL="3429000" indent="-228600" defTabSz="949325" eaLnBrk="0" fontAlgn="base" hangingPunct="0">
              <a:spcBef>
                <a:spcPct val="0"/>
              </a:spcBef>
              <a:spcAft>
                <a:spcPct val="0"/>
              </a:spcAft>
              <a:defRPr sz="1600" b="1">
                <a:solidFill>
                  <a:schemeClr val="tx1"/>
                </a:solidFill>
                <a:latin typeface="Nimbus Roman No9 L" pitchFamily="16" charset="0"/>
              </a:defRPr>
            </a:lvl8pPr>
            <a:lvl9pPr marL="3886200" indent="-228600" defTabSz="949325" eaLnBrk="0" fontAlgn="base" hangingPunct="0">
              <a:spcBef>
                <a:spcPct val="0"/>
              </a:spcBef>
              <a:spcAft>
                <a:spcPct val="0"/>
              </a:spcAft>
              <a:defRPr sz="1600" b="1">
                <a:solidFill>
                  <a:schemeClr val="tx1"/>
                </a:solidFill>
                <a:latin typeface="Nimbus Roman No9 L" pitchFamily="16" charset="0"/>
              </a:defRPr>
            </a:lvl9pPr>
          </a:lstStyle>
          <a:p>
            <a:fld id="{75259304-17F1-411C-9D4C-EB7F8874AA72}" type="slidenum">
              <a:rPr kumimoji="1" lang="en-US" altLang="ja-JP" sz="1200" b="0" smtClean="0">
                <a:latin typeface="Arial" panose="020B0604020202020204" pitchFamily="34" charset="0"/>
              </a:rPr>
              <a:pPr/>
              <a:t>32</a:t>
            </a:fld>
            <a:endParaRPr kumimoji="1" lang="en-US" altLang="ja-JP" sz="1200" b="0">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 1">
            <a:extLst>
              <a:ext uri="{FF2B5EF4-FFF2-40B4-BE49-F238E27FC236}">
                <a16:creationId xmlns:a16="http://schemas.microsoft.com/office/drawing/2014/main" id="{3CE8FD66-6398-F419-5640-1F9384DB80EF}"/>
              </a:ext>
            </a:extLst>
          </p:cNvPr>
          <p:cNvSpPr>
            <a:spLocks noGrp="1" noRot="1" noChangeAspect="1" noChangeArrowheads="1" noTextEdit="1"/>
          </p:cNvSpPr>
          <p:nvPr>
            <p:ph type="sldImg"/>
          </p:nvPr>
        </p:nvSpPr>
        <p:spPr>
          <a:ln/>
        </p:spPr>
      </p:sp>
      <p:sp>
        <p:nvSpPr>
          <p:cNvPr id="60419" name="ノート プレースホルダ 2">
            <a:extLst>
              <a:ext uri="{FF2B5EF4-FFF2-40B4-BE49-F238E27FC236}">
                <a16:creationId xmlns:a16="http://schemas.microsoft.com/office/drawing/2014/main" id="{C839DC32-EE1A-5488-E10B-A2D777BD800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a:solidFill>
                  <a:srgbClr val="FF0000"/>
                </a:solidFill>
                <a:latin typeface="Arial" panose="020B0604020202020204" pitchFamily="34" charset="0"/>
                <a:ea typeface="ＭＳ Ｐゴシック" panose="020B0600070205080204" pitchFamily="50" charset="-128"/>
              </a:rPr>
              <a:t>PCA aggregated the geographic correlations among environmental variables.</a:t>
            </a:r>
          </a:p>
          <a:p>
            <a:endParaRPr lang="en-US" altLang="ja-JP">
              <a:solidFill>
                <a:srgbClr val="FF0000"/>
              </a:solidFill>
              <a:latin typeface="Arial" panose="020B0604020202020204" pitchFamily="34" charset="0"/>
              <a:ea typeface="ＭＳ Ｐゴシック" panose="020B0600070205080204" pitchFamily="50" charset="-128"/>
            </a:endParaRPr>
          </a:p>
          <a:p>
            <a:r>
              <a:rPr lang="en-US" altLang="ja-JP">
                <a:solidFill>
                  <a:srgbClr val="FF0000"/>
                </a:solidFill>
                <a:latin typeface="Arial" panose="020B0604020202020204" pitchFamily="34" charset="0"/>
                <a:ea typeface="ＭＳ Ｐゴシック" panose="020B0600070205080204" pitchFamily="50" charset="-128"/>
              </a:rPr>
              <a:t>Employing the first 3 PCs of the PCA as independent variables, we calculated a multiple regression equation, which extracted that the larch LAI becomes higher under environmental conditions of (1) lower latitude, (2) higher soil water holding capacity until a certain threshold, and (3) south-faced slope.</a:t>
            </a:r>
          </a:p>
          <a:p>
            <a:endParaRPr lang="en-US" altLang="ja-JP">
              <a:solidFill>
                <a:srgbClr val="FF0000"/>
              </a:solidFill>
              <a:latin typeface="Arial" panose="020B0604020202020204" pitchFamily="34" charset="0"/>
              <a:ea typeface="ＭＳ Ｐゴシック" panose="020B0600070205080204" pitchFamily="50" charset="-128"/>
            </a:endParaRPr>
          </a:p>
          <a:p>
            <a:r>
              <a:rPr lang="en-US" altLang="ja-JP">
                <a:solidFill>
                  <a:srgbClr val="FF0000"/>
                </a:solidFill>
                <a:latin typeface="Arial" panose="020B0604020202020204" pitchFamily="34" charset="0"/>
                <a:ea typeface="ＭＳ Ｐゴシック" panose="020B0600070205080204" pitchFamily="50" charset="-128"/>
              </a:rPr>
              <a:t>The 2 × 2 contingency tables of inundation risks and presence of larch forest showed that larch forests avoid areas threatened by flooding.</a:t>
            </a:r>
          </a:p>
          <a:p>
            <a:endParaRPr lang="en-US" altLang="ja-JP">
              <a:solidFill>
                <a:srgbClr val="FF0000"/>
              </a:solidFill>
              <a:latin typeface="Arial" panose="020B0604020202020204" pitchFamily="34" charset="0"/>
              <a:ea typeface="ＭＳ Ｐゴシック" panose="020B0600070205080204" pitchFamily="50" charset="-128"/>
            </a:endParaRPr>
          </a:p>
          <a:p>
            <a:r>
              <a:rPr lang="en-US" altLang="ja-JP">
                <a:solidFill>
                  <a:srgbClr val="FF0000"/>
                </a:solidFill>
                <a:latin typeface="Arial" panose="020B0604020202020204" pitchFamily="34" charset="0"/>
                <a:ea typeface="ＭＳ Ｐゴシック" panose="020B0600070205080204" pitchFamily="50" charset="-128"/>
              </a:rPr>
              <a:t>Response on NDVI to the recent moist climate is also consistent with our expectation that topographic properties, besides climatic environment, control the abundance of larch forest via both drought and flooding stresses in Eastern Siberia.</a:t>
            </a:r>
          </a:p>
        </p:txBody>
      </p:sp>
      <p:sp>
        <p:nvSpPr>
          <p:cNvPr id="60420" name="スライド番号プレースホルダ 3">
            <a:extLst>
              <a:ext uri="{FF2B5EF4-FFF2-40B4-BE49-F238E27FC236}">
                <a16:creationId xmlns:a16="http://schemas.microsoft.com/office/drawing/2014/main" id="{8ACF2B5E-9584-2AA2-73DC-4484BB64496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sz="1600" b="1">
                <a:solidFill>
                  <a:schemeClr val="tx1"/>
                </a:solidFill>
                <a:latin typeface="Nimbus Roman No9 L" pitchFamily="16" charset="0"/>
              </a:defRPr>
            </a:lvl1pPr>
            <a:lvl2pPr marL="742950" indent="-285750" defTabSz="949325">
              <a:defRPr sz="1600" b="1">
                <a:solidFill>
                  <a:schemeClr val="tx1"/>
                </a:solidFill>
                <a:latin typeface="Nimbus Roman No9 L" pitchFamily="16" charset="0"/>
              </a:defRPr>
            </a:lvl2pPr>
            <a:lvl3pPr marL="1143000" indent="-228600" defTabSz="949325">
              <a:defRPr sz="1600" b="1">
                <a:solidFill>
                  <a:schemeClr val="tx1"/>
                </a:solidFill>
                <a:latin typeface="Nimbus Roman No9 L" pitchFamily="16" charset="0"/>
              </a:defRPr>
            </a:lvl3pPr>
            <a:lvl4pPr marL="1600200" indent="-228600" defTabSz="949325">
              <a:defRPr sz="1600" b="1">
                <a:solidFill>
                  <a:schemeClr val="tx1"/>
                </a:solidFill>
                <a:latin typeface="Nimbus Roman No9 L" pitchFamily="16" charset="0"/>
              </a:defRPr>
            </a:lvl4pPr>
            <a:lvl5pPr marL="2057400" indent="-228600" defTabSz="949325">
              <a:defRPr sz="1600" b="1">
                <a:solidFill>
                  <a:schemeClr val="tx1"/>
                </a:solidFill>
                <a:latin typeface="Nimbus Roman No9 L" pitchFamily="16" charset="0"/>
              </a:defRPr>
            </a:lvl5pPr>
            <a:lvl6pPr marL="2514600" indent="-228600" defTabSz="949325" eaLnBrk="0" fontAlgn="base" hangingPunct="0">
              <a:spcBef>
                <a:spcPct val="0"/>
              </a:spcBef>
              <a:spcAft>
                <a:spcPct val="0"/>
              </a:spcAft>
              <a:defRPr sz="1600" b="1">
                <a:solidFill>
                  <a:schemeClr val="tx1"/>
                </a:solidFill>
                <a:latin typeface="Nimbus Roman No9 L" pitchFamily="16" charset="0"/>
              </a:defRPr>
            </a:lvl6pPr>
            <a:lvl7pPr marL="2971800" indent="-228600" defTabSz="949325" eaLnBrk="0" fontAlgn="base" hangingPunct="0">
              <a:spcBef>
                <a:spcPct val="0"/>
              </a:spcBef>
              <a:spcAft>
                <a:spcPct val="0"/>
              </a:spcAft>
              <a:defRPr sz="1600" b="1">
                <a:solidFill>
                  <a:schemeClr val="tx1"/>
                </a:solidFill>
                <a:latin typeface="Nimbus Roman No9 L" pitchFamily="16" charset="0"/>
              </a:defRPr>
            </a:lvl7pPr>
            <a:lvl8pPr marL="3429000" indent="-228600" defTabSz="949325" eaLnBrk="0" fontAlgn="base" hangingPunct="0">
              <a:spcBef>
                <a:spcPct val="0"/>
              </a:spcBef>
              <a:spcAft>
                <a:spcPct val="0"/>
              </a:spcAft>
              <a:defRPr sz="1600" b="1">
                <a:solidFill>
                  <a:schemeClr val="tx1"/>
                </a:solidFill>
                <a:latin typeface="Nimbus Roman No9 L" pitchFamily="16" charset="0"/>
              </a:defRPr>
            </a:lvl8pPr>
            <a:lvl9pPr marL="3886200" indent="-228600" defTabSz="949325" eaLnBrk="0" fontAlgn="base" hangingPunct="0">
              <a:spcBef>
                <a:spcPct val="0"/>
              </a:spcBef>
              <a:spcAft>
                <a:spcPct val="0"/>
              </a:spcAft>
              <a:defRPr sz="1600" b="1">
                <a:solidFill>
                  <a:schemeClr val="tx1"/>
                </a:solidFill>
                <a:latin typeface="Nimbus Roman No9 L" pitchFamily="16" charset="0"/>
              </a:defRPr>
            </a:lvl9pPr>
          </a:lstStyle>
          <a:p>
            <a:fld id="{17E95955-C60D-495A-81F4-613CB4DC4A37}" type="slidenum">
              <a:rPr kumimoji="1" lang="en-US" altLang="ja-JP" sz="1200" b="0" smtClean="0">
                <a:latin typeface="Arial" panose="020B0604020202020204" pitchFamily="34" charset="0"/>
              </a:rPr>
              <a:pPr/>
              <a:t>33</a:t>
            </a:fld>
            <a:endParaRPr kumimoji="1" lang="en-US" altLang="ja-JP" sz="1200" b="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550AC7CC-DECE-567E-994A-2F10242D9F5A}"/>
              </a:ext>
            </a:extLst>
          </p:cNvPr>
          <p:cNvSpPr>
            <a:spLocks noGrp="1" noRot="1" noChangeAspect="1" noChangeArrowheads="1" noTextEdit="1"/>
          </p:cNvSpPr>
          <p:nvPr>
            <p:ph type="sldImg"/>
          </p:nvPr>
        </p:nvSpPr>
        <p:spPr>
          <a:ln/>
        </p:spPr>
      </p:sp>
      <p:sp>
        <p:nvSpPr>
          <p:cNvPr id="65539" name="ノート プレースホルダー 2">
            <a:extLst>
              <a:ext uri="{FF2B5EF4-FFF2-40B4-BE49-F238E27FC236}">
                <a16:creationId xmlns:a16="http://schemas.microsoft.com/office/drawing/2014/main" id="{DB4D601D-CE5A-E266-57F2-37A581D1D8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en-US">
                <a:latin typeface="Arial" panose="020B0604020202020204" pitchFamily="34" charset="0"/>
                <a:ea typeface="ＭＳ Ｐゴシック" panose="020B0600070205080204" pitchFamily="50" charset="-128"/>
              </a:rPr>
              <a:t>永久凍土地帯の融解に伴い、景観スケールで生じる最も顕著な変化はサーモカルスト湖の形成</a:t>
            </a:r>
          </a:p>
        </p:txBody>
      </p:sp>
      <p:sp>
        <p:nvSpPr>
          <p:cNvPr id="65540" name="スライド番号プレースホルダー 3">
            <a:extLst>
              <a:ext uri="{FF2B5EF4-FFF2-40B4-BE49-F238E27FC236}">
                <a16:creationId xmlns:a16="http://schemas.microsoft.com/office/drawing/2014/main" id="{BCB9AAFC-49D7-7456-3C4C-71405045A6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fld id="{947E7BF2-1CC3-4F19-854B-35C2E8F0C7EB}" type="slidenum">
              <a:rPr lang="ja-JP" altLang="en-US" sz="1200" b="0" smtClean="0">
                <a:latin typeface="Arial" panose="020B0604020202020204" pitchFamily="34" charset="0"/>
              </a:rPr>
              <a:pPr/>
              <a:t>8</a:t>
            </a:fld>
            <a:endParaRPr lang="en-US" altLang="ja-JP" sz="1200" b="0">
              <a:latin typeface="Arial" panose="020B0604020202020204" pitchFamily="34" charset="0"/>
            </a:endParaRPr>
          </a:p>
        </p:txBody>
      </p:sp>
    </p:spTree>
    <p:extLst>
      <p:ext uri="{BB962C8B-B14F-4D97-AF65-F5344CB8AC3E}">
        <p14:creationId xmlns:p14="http://schemas.microsoft.com/office/powerpoint/2010/main" val="3303022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a:extLst>
              <a:ext uri="{FF2B5EF4-FFF2-40B4-BE49-F238E27FC236}">
                <a16:creationId xmlns:a16="http://schemas.microsoft.com/office/drawing/2014/main" id="{08745430-2F8A-C2C4-CCFC-5A47195AC329}"/>
              </a:ext>
            </a:extLst>
          </p:cNvPr>
          <p:cNvSpPr>
            <a:spLocks noGrp="1" noRot="1" noChangeAspect="1" noChangeArrowheads="1" noTextEdit="1"/>
          </p:cNvSpPr>
          <p:nvPr>
            <p:ph type="sldImg"/>
          </p:nvPr>
        </p:nvSpPr>
        <p:spPr>
          <a:ln/>
        </p:spPr>
      </p:sp>
      <p:sp>
        <p:nvSpPr>
          <p:cNvPr id="12291" name="ノート プレースホルダー 2">
            <a:extLst>
              <a:ext uri="{FF2B5EF4-FFF2-40B4-BE49-F238E27FC236}">
                <a16:creationId xmlns:a16="http://schemas.microsoft.com/office/drawing/2014/main" id="{96ACEB0F-F113-E84D-F32D-EBB559956E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en-US">
                <a:latin typeface="Arial" panose="020B0604020202020204" pitchFamily="34" charset="0"/>
                <a:ea typeface="ＭＳ Ｐゴシック" panose="020B0600070205080204" pitchFamily="50" charset="-128"/>
              </a:rPr>
              <a:t>気候区としてはさしたる違いの無いアラスカと東シベリアとで、優占植生が異なるのが興味深いところ。</a:t>
            </a:r>
            <a:endParaRPr kumimoji="1" lang="en-US" altLang="ja-JP">
              <a:latin typeface="Arial" panose="020B0604020202020204" pitchFamily="34" charset="0"/>
              <a:ea typeface="ＭＳ Ｐゴシック" panose="020B0600070205080204" pitchFamily="50" charset="-128"/>
            </a:endParaRPr>
          </a:p>
          <a:p>
            <a:r>
              <a:rPr kumimoji="1" lang="en-US" altLang="ja-JP">
                <a:latin typeface="Arial" panose="020B0604020202020204" pitchFamily="34" charset="0"/>
                <a:ea typeface="ＭＳ Ｐゴシック" panose="020B0600070205080204" pitchFamily="50" charset="-128"/>
              </a:rPr>
              <a:t>LPJ-DGVM</a:t>
            </a:r>
            <a:r>
              <a:rPr kumimoji="1" lang="ja-JP" altLang="en-US">
                <a:latin typeface="Arial" panose="020B0604020202020204" pitchFamily="34" charset="0"/>
                <a:ea typeface="ＭＳ Ｐゴシック" panose="020B0600070205080204" pitchFamily="50" charset="-128"/>
              </a:rPr>
              <a:t>では、</a:t>
            </a:r>
            <a:r>
              <a:rPr kumimoji="1" lang="en-US" altLang="ja-JP">
                <a:latin typeface="Arial" panose="020B0604020202020204" pitchFamily="34" charset="0"/>
                <a:ea typeface="ＭＳ Ｐゴシック" panose="020B0600070205080204" pitchFamily="50" charset="-128"/>
              </a:rPr>
              <a:t>Minimum warmest minus coldest month temperature</a:t>
            </a:r>
            <a:r>
              <a:rPr kumimoji="1" lang="ja-JP" altLang="en-US">
                <a:latin typeface="Arial" panose="020B0604020202020204" pitchFamily="34" charset="0"/>
                <a:ea typeface="ＭＳ Ｐゴシック" panose="020B0600070205080204" pitchFamily="50" charset="-128"/>
              </a:rPr>
              <a:t>が</a:t>
            </a:r>
            <a:r>
              <a:rPr kumimoji="1" lang="en-US" altLang="ja-JP">
                <a:latin typeface="Arial" panose="020B0604020202020204" pitchFamily="34" charset="0"/>
                <a:ea typeface="ＭＳ Ｐゴシック" panose="020B0600070205080204" pitchFamily="50" charset="-128"/>
              </a:rPr>
              <a:t>43</a:t>
            </a:r>
            <a:r>
              <a:rPr kumimoji="1" lang="ja-JP" altLang="en-US">
                <a:latin typeface="Arial" panose="020B0604020202020204" pitchFamily="34" charset="0"/>
                <a:ea typeface="ＭＳ Ｐゴシック" panose="020B0600070205080204" pitchFamily="50" charset="-128"/>
              </a:rPr>
              <a:t>℃以上開く場所でカラマツが定着とできるとしている。</a:t>
            </a:r>
            <a:endParaRPr kumimoji="1" lang="en-US" altLang="ja-JP">
              <a:latin typeface="Arial" panose="020B0604020202020204" pitchFamily="34" charset="0"/>
              <a:ea typeface="ＭＳ Ｐゴシック" panose="020B0600070205080204" pitchFamily="50" charset="-128"/>
            </a:endParaRPr>
          </a:p>
          <a:p>
            <a:r>
              <a:rPr kumimoji="1" lang="ja-JP" altLang="en-US">
                <a:latin typeface="Arial" panose="020B0604020202020204" pitchFamily="34" charset="0"/>
                <a:ea typeface="ＭＳ Ｐゴシック" panose="020B0600070205080204" pitchFamily="50" charset="-128"/>
              </a:rPr>
              <a:t>これは、あくまでも経験的な工夫であり、実際の植物生理生態プロセスを反映したものでは無い。</a:t>
            </a:r>
          </a:p>
        </p:txBody>
      </p:sp>
      <p:sp>
        <p:nvSpPr>
          <p:cNvPr id="12292" name="スライド番号プレースホルダー 3">
            <a:extLst>
              <a:ext uri="{FF2B5EF4-FFF2-40B4-BE49-F238E27FC236}">
                <a16:creationId xmlns:a16="http://schemas.microsoft.com/office/drawing/2014/main" id="{C11DE9D5-2DC2-B82A-6C82-70107FAFBB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fld id="{D2F18120-5338-47E7-9540-45FB9EE61C15}" type="slidenum">
              <a:rPr lang="ja-JP" altLang="en-US" sz="1200" b="0" smtClean="0">
                <a:latin typeface="Arial" panose="020B0604020202020204" pitchFamily="34" charset="0"/>
              </a:rPr>
              <a:pPr/>
              <a:t>10</a:t>
            </a:fld>
            <a:endParaRPr lang="en-US" altLang="ja-JP" sz="1200" b="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スライド イメージ プレースホルダー 1">
            <a:extLst>
              <a:ext uri="{FF2B5EF4-FFF2-40B4-BE49-F238E27FC236}">
                <a16:creationId xmlns:a16="http://schemas.microsoft.com/office/drawing/2014/main" id="{F34F5B2C-F6FA-D964-1591-CCF2B9EC7836}"/>
              </a:ext>
            </a:extLst>
          </p:cNvPr>
          <p:cNvSpPr>
            <a:spLocks noGrp="1" noRot="1" noChangeAspect="1" noChangeArrowheads="1" noTextEdit="1"/>
          </p:cNvSpPr>
          <p:nvPr>
            <p:ph type="sldImg"/>
          </p:nvPr>
        </p:nvSpPr>
        <p:spPr>
          <a:ln/>
        </p:spPr>
      </p:sp>
      <p:sp>
        <p:nvSpPr>
          <p:cNvPr id="69635" name="ノート プレースホルダー 2">
            <a:extLst>
              <a:ext uri="{FF2B5EF4-FFF2-40B4-BE49-F238E27FC236}">
                <a16:creationId xmlns:a16="http://schemas.microsoft.com/office/drawing/2014/main" id="{44C1D7DB-CD7C-3E49-7E9B-D935BC764E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en-US" altLang="ja-JP">
                <a:latin typeface="Arial" panose="020B0604020202020204" pitchFamily="34" charset="0"/>
                <a:ea typeface="ＭＳ Ｐゴシック" panose="020B0600070205080204" pitchFamily="50" charset="-128"/>
              </a:rPr>
              <a:t>DGVM</a:t>
            </a:r>
            <a:r>
              <a:rPr kumimoji="1" lang="ja-JP" altLang="en-US">
                <a:latin typeface="Arial" panose="020B0604020202020204" pitchFamily="34" charset="0"/>
                <a:ea typeface="ＭＳ Ｐゴシック" panose="020B0600070205080204" pitchFamily="50" charset="-128"/>
              </a:rPr>
              <a:t>では、</a:t>
            </a:r>
          </a:p>
        </p:txBody>
      </p:sp>
      <p:sp>
        <p:nvSpPr>
          <p:cNvPr id="69636" name="スライド番号プレースホルダー 3">
            <a:extLst>
              <a:ext uri="{FF2B5EF4-FFF2-40B4-BE49-F238E27FC236}">
                <a16:creationId xmlns:a16="http://schemas.microsoft.com/office/drawing/2014/main" id="{B2C5C794-0F57-9E98-8430-A80C40C788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fld id="{F8483EA4-5366-48F3-8F95-BF45479214E1}" type="slidenum">
              <a:rPr kumimoji="1" lang="ja-JP" altLang="en-US" sz="1200" b="0" smtClean="0">
                <a:latin typeface="Arial" panose="020B0604020202020204" pitchFamily="34" charset="0"/>
              </a:rPr>
              <a:pPr/>
              <a:t>11</a:t>
            </a:fld>
            <a:endParaRPr kumimoji="1" lang="ja-JP" altLang="en-US" sz="1200" b="0">
              <a:latin typeface="Arial" panose="020B0604020202020204" pitchFamily="34" charset="0"/>
            </a:endParaRPr>
          </a:p>
        </p:txBody>
      </p:sp>
    </p:spTree>
    <p:extLst>
      <p:ext uri="{BB962C8B-B14F-4D97-AF65-F5344CB8AC3E}">
        <p14:creationId xmlns:p14="http://schemas.microsoft.com/office/powerpoint/2010/main" val="4231313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0721746E-F369-6A21-ACB1-BE1EC0E74B5A}"/>
              </a:ext>
            </a:extLst>
          </p:cNvPr>
          <p:cNvSpPr>
            <a:spLocks noGrp="1" noRot="1" noChangeAspect="1" noChangeArrowheads="1" noTextEdit="1"/>
          </p:cNvSpPr>
          <p:nvPr>
            <p:ph type="sldImg"/>
          </p:nvPr>
        </p:nvSpPr>
        <p:spPr>
          <a:ln/>
        </p:spPr>
      </p:sp>
      <p:sp>
        <p:nvSpPr>
          <p:cNvPr id="73731" name="Rectangle 3">
            <a:extLst>
              <a:ext uri="{FF2B5EF4-FFF2-40B4-BE49-F238E27FC236}">
                <a16:creationId xmlns:a16="http://schemas.microsoft.com/office/drawing/2014/main" id="{F5354501-BE24-024C-90AF-027B35C60D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latin typeface="Arial" panose="020B0604020202020204" pitchFamily="34" charset="0"/>
              <a:ea typeface="ＭＳ Ｐゴシック" panose="020B0600070205080204"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 1">
            <a:extLst>
              <a:ext uri="{FF2B5EF4-FFF2-40B4-BE49-F238E27FC236}">
                <a16:creationId xmlns:a16="http://schemas.microsoft.com/office/drawing/2014/main" id="{957F3ED5-6582-780B-FE24-C529FC4EB5A1}"/>
              </a:ext>
            </a:extLst>
          </p:cNvPr>
          <p:cNvSpPr>
            <a:spLocks noGrp="1" noRot="1" noChangeAspect="1" noChangeArrowheads="1" noTextEdit="1"/>
          </p:cNvSpPr>
          <p:nvPr>
            <p:ph type="sldImg"/>
          </p:nvPr>
        </p:nvSpPr>
        <p:spPr>
          <a:ln/>
        </p:spPr>
      </p:sp>
      <p:sp>
        <p:nvSpPr>
          <p:cNvPr id="22531" name="ノート プレースホルダ 2">
            <a:extLst>
              <a:ext uri="{FF2B5EF4-FFF2-40B4-BE49-F238E27FC236}">
                <a16:creationId xmlns:a16="http://schemas.microsoft.com/office/drawing/2014/main" id="{DD3135FB-B78A-A8A9-FF3C-62C8E89D811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solidFill>
                  <a:srgbClr val="FF0000"/>
                </a:solidFill>
                <a:latin typeface="Arial" panose="020B0604020202020204" pitchFamily="34" charset="0"/>
                <a:ea typeface="ＭＳ Ｐゴシック" panose="020B0600070205080204" pitchFamily="50" charset="-128"/>
              </a:rPr>
              <a:t>地形が水文過程を通じてカラマツの</a:t>
            </a:r>
            <a:r>
              <a:rPr lang="en-US" altLang="ja-JP">
                <a:solidFill>
                  <a:srgbClr val="FF0000"/>
                </a:solidFill>
                <a:latin typeface="Arial" panose="020B0604020202020204" pitchFamily="34" charset="0"/>
                <a:ea typeface="ＭＳ Ｐゴシック" panose="020B0600070205080204" pitchFamily="50" charset="-128"/>
              </a:rPr>
              <a:t>Availability</a:t>
            </a:r>
            <a:r>
              <a:rPr lang="ja-JP" altLang="en-US">
                <a:solidFill>
                  <a:srgbClr val="FF0000"/>
                </a:solidFill>
                <a:latin typeface="Arial" panose="020B0604020202020204" pitchFamily="34" charset="0"/>
                <a:ea typeface="ＭＳ Ｐゴシック" panose="020B0600070205080204" pitchFamily="50" charset="-128"/>
              </a:rPr>
              <a:t>にもたらす影響を広域で評価する基準が出来た</a:t>
            </a:r>
          </a:p>
          <a:p>
            <a:endParaRPr lang="en-US" altLang="ja-JP">
              <a:latin typeface="Arial" panose="020B0604020202020204" pitchFamily="34" charset="0"/>
              <a:ea typeface="ＭＳ Ｐゴシック" panose="020B0600070205080204" pitchFamily="50" charset="-128"/>
            </a:endParaRPr>
          </a:p>
          <a:p>
            <a:r>
              <a:rPr lang="en-US" altLang="ja-JP">
                <a:latin typeface="Arial" panose="020B0604020202020204" pitchFamily="34" charset="0"/>
                <a:ea typeface="ＭＳ Ｐゴシック" panose="020B0600070205080204" pitchFamily="50" charset="-128"/>
              </a:rPr>
              <a:t>To the best of our knowledge, this is the first report that shows a clear pattern between the existence of boreal forests and topography-mediated hydrology at a large geographic scale.</a:t>
            </a:r>
            <a:endParaRPr lang="ja-JP" altLang="en-US">
              <a:latin typeface="Arial" panose="020B0604020202020204" pitchFamily="34" charset="0"/>
              <a:ea typeface="ＭＳ Ｐゴシック" panose="020B0600070205080204" pitchFamily="50" charset="-128"/>
            </a:endParaRPr>
          </a:p>
        </p:txBody>
      </p:sp>
      <p:sp>
        <p:nvSpPr>
          <p:cNvPr id="22532" name="スライド番号プレースホルダ 3">
            <a:extLst>
              <a:ext uri="{FF2B5EF4-FFF2-40B4-BE49-F238E27FC236}">
                <a16:creationId xmlns:a16="http://schemas.microsoft.com/office/drawing/2014/main" id="{8A89385C-81D6-A8BD-A76C-A376570C748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sz="1600" b="1">
                <a:solidFill>
                  <a:schemeClr val="tx1"/>
                </a:solidFill>
                <a:latin typeface="Nimbus Roman No9 L" pitchFamily="16" charset="0"/>
              </a:defRPr>
            </a:lvl1pPr>
            <a:lvl2pPr marL="742950" indent="-285750" defTabSz="949325">
              <a:defRPr sz="1600" b="1">
                <a:solidFill>
                  <a:schemeClr val="tx1"/>
                </a:solidFill>
                <a:latin typeface="Nimbus Roman No9 L" pitchFamily="16" charset="0"/>
              </a:defRPr>
            </a:lvl2pPr>
            <a:lvl3pPr marL="1143000" indent="-228600" defTabSz="949325">
              <a:defRPr sz="1600" b="1">
                <a:solidFill>
                  <a:schemeClr val="tx1"/>
                </a:solidFill>
                <a:latin typeface="Nimbus Roman No9 L" pitchFamily="16" charset="0"/>
              </a:defRPr>
            </a:lvl3pPr>
            <a:lvl4pPr marL="1600200" indent="-228600" defTabSz="949325">
              <a:defRPr sz="1600" b="1">
                <a:solidFill>
                  <a:schemeClr val="tx1"/>
                </a:solidFill>
                <a:latin typeface="Nimbus Roman No9 L" pitchFamily="16" charset="0"/>
              </a:defRPr>
            </a:lvl4pPr>
            <a:lvl5pPr marL="2057400" indent="-228600" defTabSz="949325">
              <a:defRPr sz="1600" b="1">
                <a:solidFill>
                  <a:schemeClr val="tx1"/>
                </a:solidFill>
                <a:latin typeface="Nimbus Roman No9 L" pitchFamily="16" charset="0"/>
              </a:defRPr>
            </a:lvl5pPr>
            <a:lvl6pPr marL="2514600" indent="-228600" defTabSz="949325" eaLnBrk="0" fontAlgn="base" hangingPunct="0">
              <a:spcBef>
                <a:spcPct val="0"/>
              </a:spcBef>
              <a:spcAft>
                <a:spcPct val="0"/>
              </a:spcAft>
              <a:defRPr sz="1600" b="1">
                <a:solidFill>
                  <a:schemeClr val="tx1"/>
                </a:solidFill>
                <a:latin typeface="Nimbus Roman No9 L" pitchFamily="16" charset="0"/>
              </a:defRPr>
            </a:lvl6pPr>
            <a:lvl7pPr marL="2971800" indent="-228600" defTabSz="949325" eaLnBrk="0" fontAlgn="base" hangingPunct="0">
              <a:spcBef>
                <a:spcPct val="0"/>
              </a:spcBef>
              <a:spcAft>
                <a:spcPct val="0"/>
              </a:spcAft>
              <a:defRPr sz="1600" b="1">
                <a:solidFill>
                  <a:schemeClr val="tx1"/>
                </a:solidFill>
                <a:latin typeface="Nimbus Roman No9 L" pitchFamily="16" charset="0"/>
              </a:defRPr>
            </a:lvl7pPr>
            <a:lvl8pPr marL="3429000" indent="-228600" defTabSz="949325" eaLnBrk="0" fontAlgn="base" hangingPunct="0">
              <a:spcBef>
                <a:spcPct val="0"/>
              </a:spcBef>
              <a:spcAft>
                <a:spcPct val="0"/>
              </a:spcAft>
              <a:defRPr sz="1600" b="1">
                <a:solidFill>
                  <a:schemeClr val="tx1"/>
                </a:solidFill>
                <a:latin typeface="Nimbus Roman No9 L" pitchFamily="16" charset="0"/>
              </a:defRPr>
            </a:lvl8pPr>
            <a:lvl9pPr marL="3886200" indent="-228600" defTabSz="949325" eaLnBrk="0" fontAlgn="base" hangingPunct="0">
              <a:spcBef>
                <a:spcPct val="0"/>
              </a:spcBef>
              <a:spcAft>
                <a:spcPct val="0"/>
              </a:spcAft>
              <a:defRPr sz="1600" b="1">
                <a:solidFill>
                  <a:schemeClr val="tx1"/>
                </a:solidFill>
                <a:latin typeface="Nimbus Roman No9 L" pitchFamily="16" charset="0"/>
              </a:defRPr>
            </a:lvl9pPr>
          </a:lstStyle>
          <a:p>
            <a:fld id="{0ABEE96A-6724-4392-9CA5-DB300C5458C4}" type="slidenum">
              <a:rPr kumimoji="1" lang="en-US" altLang="ja-JP" sz="1200" b="0" smtClean="0">
                <a:latin typeface="Arial" panose="020B0604020202020204" pitchFamily="34" charset="0"/>
              </a:rPr>
              <a:pPr/>
              <a:t>13</a:t>
            </a:fld>
            <a:endParaRPr kumimoji="1" lang="en-US" altLang="ja-JP" sz="1200" b="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ー 1">
            <a:extLst>
              <a:ext uri="{FF2B5EF4-FFF2-40B4-BE49-F238E27FC236}">
                <a16:creationId xmlns:a16="http://schemas.microsoft.com/office/drawing/2014/main" id="{1AD7E2B2-874B-AD0C-F7F7-94C2BA8B3A77}"/>
              </a:ext>
            </a:extLst>
          </p:cNvPr>
          <p:cNvSpPr>
            <a:spLocks noGrp="1" noRot="1" noChangeAspect="1" noChangeArrowheads="1" noTextEdit="1"/>
          </p:cNvSpPr>
          <p:nvPr>
            <p:ph type="sldImg"/>
          </p:nvPr>
        </p:nvSpPr>
        <p:spPr>
          <a:ln/>
        </p:spPr>
      </p:sp>
      <p:sp>
        <p:nvSpPr>
          <p:cNvPr id="25603" name="ノート プレースホルダー 2">
            <a:extLst>
              <a:ext uri="{FF2B5EF4-FFF2-40B4-BE49-F238E27FC236}">
                <a16:creationId xmlns:a16="http://schemas.microsoft.com/office/drawing/2014/main" id="{F66E6785-DA0F-5279-F173-F9FD14ABBB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en-US">
                <a:latin typeface="Arial" panose="020B0604020202020204" pitchFamily="34" charset="0"/>
                <a:ea typeface="ＭＳ Ｐゴシック" panose="020B0600070205080204" pitchFamily="50" charset="-128"/>
              </a:rPr>
              <a:t>多くのツンドラ域においては、低木の被度や生物量が一貫して増加する傾向が、近年数十年間にわたり観測されている</a:t>
            </a:r>
            <a:r>
              <a:rPr kumimoji="1" lang="en-US" altLang="ja-JP">
                <a:latin typeface="Arial" panose="020B0604020202020204" pitchFamily="34" charset="0"/>
                <a:ea typeface="ＭＳ Ｐゴシック" panose="020B0600070205080204" pitchFamily="50" charset="-128"/>
              </a:rPr>
              <a:t>(Myers-Smith et al., 2011)</a:t>
            </a:r>
            <a:r>
              <a:rPr kumimoji="1" lang="ja-JP" altLang="en-US">
                <a:latin typeface="Arial" panose="020B0604020202020204" pitchFamily="34" charset="0"/>
                <a:ea typeface="ＭＳ Ｐゴシック" panose="020B0600070205080204" pitchFamily="50" charset="-128"/>
              </a:rPr>
              <a:t>。</a:t>
            </a:r>
            <a:endParaRPr kumimoji="1" lang="en-US" altLang="ja-JP">
              <a:latin typeface="Arial" panose="020B0604020202020204" pitchFamily="34" charset="0"/>
              <a:ea typeface="ＭＳ Ｐゴシック" panose="020B0600070205080204" pitchFamily="50" charset="-128"/>
            </a:endParaRPr>
          </a:p>
          <a:p>
            <a:r>
              <a:rPr kumimoji="1" lang="ja-JP" altLang="en-US">
                <a:latin typeface="Arial" panose="020B0604020202020204" pitchFamily="34" charset="0"/>
                <a:ea typeface="ＭＳ Ｐゴシック" panose="020B0600070205080204" pitchFamily="50" charset="-128"/>
              </a:rPr>
              <a:t>タイガ帯の北上速度は、サイトごとにマチマチであるが、いずれにせよ気候変化から期待される速度の</a:t>
            </a:r>
            <a:r>
              <a:rPr kumimoji="1" lang="en-US" altLang="ja-JP">
                <a:latin typeface="Arial" panose="020B0604020202020204" pitchFamily="34" charset="0"/>
                <a:ea typeface="ＭＳ Ｐゴシック" panose="020B0600070205080204" pitchFamily="50" charset="-128"/>
              </a:rPr>
              <a:t>1</a:t>
            </a:r>
            <a:r>
              <a:rPr kumimoji="1" lang="ja-JP" altLang="en-US">
                <a:latin typeface="Arial" panose="020B0604020202020204" pitchFamily="34" charset="0"/>
                <a:ea typeface="ＭＳ Ｐゴシック" panose="020B0600070205080204" pitchFamily="50" charset="-128"/>
              </a:rPr>
              <a:t>～</a:t>
            </a:r>
            <a:r>
              <a:rPr kumimoji="1" lang="en-US" altLang="ja-JP">
                <a:latin typeface="Arial" panose="020B0604020202020204" pitchFamily="34" charset="0"/>
                <a:ea typeface="ＭＳ Ｐゴシック" panose="020B0600070205080204" pitchFamily="50" charset="-128"/>
              </a:rPr>
              <a:t>2</a:t>
            </a:r>
            <a:r>
              <a:rPr kumimoji="1" lang="ja-JP" altLang="en-US">
                <a:latin typeface="Arial" panose="020B0604020202020204" pitchFamily="34" charset="0"/>
                <a:ea typeface="ＭＳ Ｐゴシック" panose="020B0600070205080204" pitchFamily="50" charset="-128"/>
              </a:rPr>
              <a:t>オーダー低いものであった。その移動速度を制御する上で、気温よりも降水量の方が重要であった。また、非成長期間も成長期間同様に大切だった。</a:t>
            </a:r>
          </a:p>
          <a:p>
            <a:endParaRPr kumimoji="1" lang="ja-JP" altLang="en-US">
              <a:latin typeface="Arial" panose="020B0604020202020204" pitchFamily="34" charset="0"/>
              <a:ea typeface="ＭＳ Ｐゴシック" panose="020B0600070205080204" pitchFamily="50" charset="-128"/>
            </a:endParaRPr>
          </a:p>
        </p:txBody>
      </p:sp>
      <p:sp>
        <p:nvSpPr>
          <p:cNvPr id="25604" name="スライド番号プレースホルダー 3">
            <a:extLst>
              <a:ext uri="{FF2B5EF4-FFF2-40B4-BE49-F238E27FC236}">
                <a16:creationId xmlns:a16="http://schemas.microsoft.com/office/drawing/2014/main" id="{274419B3-6EAC-31E1-8E99-7E299FA51A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fld id="{159F53B8-C56D-47A8-96C8-E8BCE428D9AF}" type="slidenum">
              <a:rPr lang="ja-JP" altLang="en-US" sz="1200" b="0" smtClean="0">
                <a:latin typeface="Arial" panose="020B0604020202020204" pitchFamily="34" charset="0"/>
              </a:rPr>
              <a:pPr/>
              <a:t>16</a:t>
            </a:fld>
            <a:endParaRPr lang="en-US" altLang="ja-JP" sz="1200" b="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 イメージ プレースホルダー 1">
            <a:extLst>
              <a:ext uri="{FF2B5EF4-FFF2-40B4-BE49-F238E27FC236}">
                <a16:creationId xmlns:a16="http://schemas.microsoft.com/office/drawing/2014/main" id="{26D66BA6-091F-6AA3-8751-183C88358362}"/>
              </a:ext>
            </a:extLst>
          </p:cNvPr>
          <p:cNvSpPr>
            <a:spLocks noGrp="1" noRot="1" noChangeAspect="1" noChangeArrowheads="1" noTextEdit="1"/>
          </p:cNvSpPr>
          <p:nvPr>
            <p:ph type="sldImg"/>
          </p:nvPr>
        </p:nvSpPr>
        <p:spPr>
          <a:ln/>
        </p:spPr>
      </p:sp>
      <p:sp>
        <p:nvSpPr>
          <p:cNvPr id="27651" name="ノート プレースホルダー 2">
            <a:extLst>
              <a:ext uri="{FF2B5EF4-FFF2-40B4-BE49-F238E27FC236}">
                <a16:creationId xmlns:a16="http://schemas.microsoft.com/office/drawing/2014/main" id="{1926ECA8-C4AD-B446-818B-7F543050A0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1" lang="en-US" altLang="ja-JP">
              <a:latin typeface="Arial" panose="020B0604020202020204" pitchFamily="34" charset="0"/>
              <a:ea typeface="ＭＳ Ｐゴシック" panose="020B0600070205080204" pitchFamily="50" charset="-128"/>
            </a:endParaRPr>
          </a:p>
          <a:p>
            <a:r>
              <a:rPr kumimoji="1" lang="en-US" altLang="ja-JP">
                <a:latin typeface="Arial" panose="020B0604020202020204" pitchFamily="34" charset="0"/>
                <a:ea typeface="ＭＳ Ｐゴシック" panose="020B0600070205080204" pitchFamily="50" charset="-128"/>
              </a:rPr>
              <a:t>Regional tree growth and temperatures over the past 120 years. Decadally smoothed tree growth (thin lines), maximum-latewood density or ring width, plotted against mean summer temperatures (thick lines), April–September for density and June– August for ring width, for each of the regions described in Fig. 1. The difference series (growth minus temperature), shaded to emphasize negative values, are shown to the right of each pair of curves. All data series have been scaled to have zero mean and unit variance over the period 1881–1940 (except the short ESIB temperature series which uses 1932–75).</a:t>
            </a:r>
          </a:p>
        </p:txBody>
      </p:sp>
      <p:sp>
        <p:nvSpPr>
          <p:cNvPr id="27652" name="スライド番号プレースホルダー 3">
            <a:extLst>
              <a:ext uri="{FF2B5EF4-FFF2-40B4-BE49-F238E27FC236}">
                <a16:creationId xmlns:a16="http://schemas.microsoft.com/office/drawing/2014/main" id="{4B166BB7-5164-7A79-F675-3DDB61E781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fld id="{2DECE5F4-9053-4562-BEC2-D6AD3F020CCC}" type="slidenum">
              <a:rPr lang="ja-JP" altLang="en-US" sz="1200" b="0" smtClean="0">
                <a:latin typeface="Arial" panose="020B0604020202020204" pitchFamily="34" charset="0"/>
              </a:rPr>
              <a:pPr/>
              <a:t>17</a:t>
            </a:fld>
            <a:endParaRPr lang="en-US" altLang="ja-JP" sz="1200" b="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33F5091-ADE0-5BE9-9CF0-03D03AFB9924}"/>
              </a:ext>
            </a:extLst>
          </p:cNvPr>
          <p:cNvSpPr>
            <a:spLocks noGrp="1" noChangeArrowheads="1"/>
          </p:cNvSpPr>
          <p:nvPr>
            <p:ph type="dt" sz="half" idx="10"/>
          </p:nvPr>
        </p:nvSpPr>
        <p:spPr>
          <a:ln/>
        </p:spPr>
        <p:txBody>
          <a:bodyPr/>
          <a:lstStyle>
            <a:lvl1pPr>
              <a:defRPr/>
            </a:lvl1pPr>
          </a:lstStyle>
          <a:p>
            <a:pPr>
              <a:defRPr/>
            </a:pPr>
            <a:endParaRPr lang="ja-JP" altLang="en-US"/>
          </a:p>
        </p:txBody>
      </p:sp>
      <p:sp>
        <p:nvSpPr>
          <p:cNvPr id="5" name="Rectangle 5">
            <a:extLst>
              <a:ext uri="{FF2B5EF4-FFF2-40B4-BE49-F238E27FC236}">
                <a16:creationId xmlns:a16="http://schemas.microsoft.com/office/drawing/2014/main" id="{946E69B6-C0FC-0AEE-A12A-8D3AA8C7FD41}"/>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6">
            <a:extLst>
              <a:ext uri="{FF2B5EF4-FFF2-40B4-BE49-F238E27FC236}">
                <a16:creationId xmlns:a16="http://schemas.microsoft.com/office/drawing/2014/main" id="{2260864E-EE7C-1A47-8598-8C850285A0E3}"/>
              </a:ext>
            </a:extLst>
          </p:cNvPr>
          <p:cNvSpPr>
            <a:spLocks noGrp="1" noChangeArrowheads="1"/>
          </p:cNvSpPr>
          <p:nvPr>
            <p:ph type="sldNum" sz="quarter" idx="12"/>
          </p:nvPr>
        </p:nvSpPr>
        <p:spPr>
          <a:ln/>
        </p:spPr>
        <p:txBody>
          <a:bodyPr/>
          <a:lstStyle>
            <a:lvl1pPr>
              <a:defRPr/>
            </a:lvl1pPr>
          </a:lstStyle>
          <a:p>
            <a:pPr>
              <a:defRPr/>
            </a:pPr>
            <a:fld id="{8F010FEF-5B1B-49E7-8137-EC56D832D972}" type="slidenum">
              <a:rPr lang="ja-JP" altLang="en-US"/>
              <a:pPr>
                <a:defRPr/>
              </a:pPr>
              <a:t>‹#›</a:t>
            </a:fld>
            <a:endParaRPr lang="en-US" altLang="ja-JP"/>
          </a:p>
        </p:txBody>
      </p:sp>
    </p:spTree>
    <p:extLst>
      <p:ext uri="{BB962C8B-B14F-4D97-AF65-F5344CB8AC3E}">
        <p14:creationId xmlns:p14="http://schemas.microsoft.com/office/powerpoint/2010/main" val="287232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001A752-6476-8F91-14C2-ED11128512BB}"/>
              </a:ext>
            </a:extLst>
          </p:cNvPr>
          <p:cNvSpPr>
            <a:spLocks noGrp="1" noChangeArrowheads="1"/>
          </p:cNvSpPr>
          <p:nvPr>
            <p:ph type="dt" sz="half" idx="10"/>
          </p:nvPr>
        </p:nvSpPr>
        <p:spPr>
          <a:ln/>
        </p:spPr>
        <p:txBody>
          <a:bodyPr/>
          <a:lstStyle>
            <a:lvl1pPr>
              <a:defRPr/>
            </a:lvl1pPr>
          </a:lstStyle>
          <a:p>
            <a:pPr>
              <a:defRPr/>
            </a:pPr>
            <a:endParaRPr lang="ja-JP" altLang="en-US"/>
          </a:p>
        </p:txBody>
      </p:sp>
      <p:sp>
        <p:nvSpPr>
          <p:cNvPr id="5" name="Rectangle 5">
            <a:extLst>
              <a:ext uri="{FF2B5EF4-FFF2-40B4-BE49-F238E27FC236}">
                <a16:creationId xmlns:a16="http://schemas.microsoft.com/office/drawing/2014/main" id="{E0312D9E-D3FB-86BA-CA63-BA744A437F93}"/>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6">
            <a:extLst>
              <a:ext uri="{FF2B5EF4-FFF2-40B4-BE49-F238E27FC236}">
                <a16:creationId xmlns:a16="http://schemas.microsoft.com/office/drawing/2014/main" id="{A4E6DBBC-855E-5655-779F-6774B069C453}"/>
              </a:ext>
            </a:extLst>
          </p:cNvPr>
          <p:cNvSpPr>
            <a:spLocks noGrp="1" noChangeArrowheads="1"/>
          </p:cNvSpPr>
          <p:nvPr>
            <p:ph type="sldNum" sz="quarter" idx="12"/>
          </p:nvPr>
        </p:nvSpPr>
        <p:spPr>
          <a:ln/>
        </p:spPr>
        <p:txBody>
          <a:bodyPr/>
          <a:lstStyle>
            <a:lvl1pPr>
              <a:defRPr/>
            </a:lvl1pPr>
          </a:lstStyle>
          <a:p>
            <a:pPr>
              <a:defRPr/>
            </a:pPr>
            <a:fld id="{BE4E5C97-E266-40F3-88B9-14629718108F}" type="slidenum">
              <a:rPr lang="ja-JP" altLang="en-US"/>
              <a:pPr>
                <a:defRPr/>
              </a:pPr>
              <a:t>‹#›</a:t>
            </a:fld>
            <a:endParaRPr lang="en-US" altLang="ja-JP"/>
          </a:p>
        </p:txBody>
      </p:sp>
    </p:spTree>
    <p:extLst>
      <p:ext uri="{BB962C8B-B14F-4D97-AF65-F5344CB8AC3E}">
        <p14:creationId xmlns:p14="http://schemas.microsoft.com/office/powerpoint/2010/main" val="4203859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D1249DA-3308-0C42-1F22-219218CBBF4B}"/>
              </a:ext>
            </a:extLst>
          </p:cNvPr>
          <p:cNvSpPr>
            <a:spLocks noGrp="1" noChangeArrowheads="1"/>
          </p:cNvSpPr>
          <p:nvPr>
            <p:ph type="dt" sz="half" idx="10"/>
          </p:nvPr>
        </p:nvSpPr>
        <p:spPr>
          <a:ln/>
        </p:spPr>
        <p:txBody>
          <a:bodyPr/>
          <a:lstStyle>
            <a:lvl1pPr>
              <a:defRPr/>
            </a:lvl1pPr>
          </a:lstStyle>
          <a:p>
            <a:pPr>
              <a:defRPr/>
            </a:pPr>
            <a:endParaRPr lang="ja-JP" altLang="en-US"/>
          </a:p>
        </p:txBody>
      </p:sp>
      <p:sp>
        <p:nvSpPr>
          <p:cNvPr id="5" name="Rectangle 5">
            <a:extLst>
              <a:ext uri="{FF2B5EF4-FFF2-40B4-BE49-F238E27FC236}">
                <a16:creationId xmlns:a16="http://schemas.microsoft.com/office/drawing/2014/main" id="{74DCCD24-3ABE-EE0A-2184-AC23816E15E3}"/>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6">
            <a:extLst>
              <a:ext uri="{FF2B5EF4-FFF2-40B4-BE49-F238E27FC236}">
                <a16:creationId xmlns:a16="http://schemas.microsoft.com/office/drawing/2014/main" id="{33AC2E20-39D1-3BE8-D33F-CAFADB9F7769}"/>
              </a:ext>
            </a:extLst>
          </p:cNvPr>
          <p:cNvSpPr>
            <a:spLocks noGrp="1" noChangeArrowheads="1"/>
          </p:cNvSpPr>
          <p:nvPr>
            <p:ph type="sldNum" sz="quarter" idx="12"/>
          </p:nvPr>
        </p:nvSpPr>
        <p:spPr>
          <a:ln/>
        </p:spPr>
        <p:txBody>
          <a:bodyPr/>
          <a:lstStyle>
            <a:lvl1pPr>
              <a:defRPr/>
            </a:lvl1pPr>
          </a:lstStyle>
          <a:p>
            <a:pPr>
              <a:defRPr/>
            </a:pPr>
            <a:fld id="{5B4A310C-9D70-406F-AC98-63282AE0126A}" type="slidenum">
              <a:rPr lang="ja-JP" altLang="en-US"/>
              <a:pPr>
                <a:defRPr/>
              </a:pPr>
              <a:t>‹#›</a:t>
            </a:fld>
            <a:endParaRPr lang="en-US" altLang="ja-JP"/>
          </a:p>
        </p:txBody>
      </p:sp>
    </p:spTree>
    <p:extLst>
      <p:ext uri="{BB962C8B-B14F-4D97-AF65-F5344CB8AC3E}">
        <p14:creationId xmlns:p14="http://schemas.microsoft.com/office/powerpoint/2010/main" val="1140441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a:extLst>
              <a:ext uri="{FF2B5EF4-FFF2-40B4-BE49-F238E27FC236}">
                <a16:creationId xmlns:a16="http://schemas.microsoft.com/office/drawing/2014/main" id="{22F7A38C-0887-50B2-B792-5A54BD0EB2A1}"/>
              </a:ext>
            </a:extLst>
          </p:cNvPr>
          <p:cNvSpPr>
            <a:spLocks noGrp="1" noChangeArrowheads="1"/>
          </p:cNvSpPr>
          <p:nvPr>
            <p:ph type="dt" sz="half" idx="10"/>
          </p:nvPr>
        </p:nvSpPr>
        <p:spPr>
          <a:ln/>
        </p:spPr>
        <p:txBody>
          <a:bodyPr/>
          <a:lstStyle>
            <a:lvl1pPr>
              <a:defRPr/>
            </a:lvl1pPr>
          </a:lstStyle>
          <a:p>
            <a:pPr>
              <a:defRPr/>
            </a:pPr>
            <a:endParaRPr lang="ja-JP" altLang="en-US"/>
          </a:p>
        </p:txBody>
      </p:sp>
      <p:sp>
        <p:nvSpPr>
          <p:cNvPr id="4" name="Rectangle 5">
            <a:extLst>
              <a:ext uri="{FF2B5EF4-FFF2-40B4-BE49-F238E27FC236}">
                <a16:creationId xmlns:a16="http://schemas.microsoft.com/office/drawing/2014/main" id="{0CF0806D-1618-D4B7-33A1-9F83CBE309C0}"/>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5" name="Rectangle 6">
            <a:extLst>
              <a:ext uri="{FF2B5EF4-FFF2-40B4-BE49-F238E27FC236}">
                <a16:creationId xmlns:a16="http://schemas.microsoft.com/office/drawing/2014/main" id="{7EEBD77F-6D1A-8FE5-D0C7-9A66C2B5C5EC}"/>
              </a:ext>
            </a:extLst>
          </p:cNvPr>
          <p:cNvSpPr>
            <a:spLocks noGrp="1" noChangeArrowheads="1"/>
          </p:cNvSpPr>
          <p:nvPr>
            <p:ph type="sldNum" sz="quarter" idx="12"/>
          </p:nvPr>
        </p:nvSpPr>
        <p:spPr>
          <a:ln/>
        </p:spPr>
        <p:txBody>
          <a:bodyPr/>
          <a:lstStyle>
            <a:lvl1pPr>
              <a:defRPr/>
            </a:lvl1pPr>
          </a:lstStyle>
          <a:p>
            <a:pPr>
              <a:defRPr/>
            </a:pPr>
            <a:fld id="{F5A5F61B-D0CA-44CE-B8AA-361CB0BFCBE0}" type="slidenum">
              <a:rPr lang="ja-JP" altLang="en-US"/>
              <a:pPr>
                <a:defRPr/>
              </a:pPr>
              <a:t>‹#›</a:t>
            </a:fld>
            <a:endParaRPr lang="en-US" altLang="ja-JP"/>
          </a:p>
        </p:txBody>
      </p:sp>
    </p:spTree>
    <p:extLst>
      <p:ext uri="{BB962C8B-B14F-4D97-AF65-F5344CB8AC3E}">
        <p14:creationId xmlns:p14="http://schemas.microsoft.com/office/powerpoint/2010/main" val="12599698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Rectangle 4">
            <a:extLst>
              <a:ext uri="{FF2B5EF4-FFF2-40B4-BE49-F238E27FC236}">
                <a16:creationId xmlns:a16="http://schemas.microsoft.com/office/drawing/2014/main" id="{B959AF4E-EACB-C7B1-3328-8C21A36E63E6}"/>
              </a:ext>
            </a:extLst>
          </p:cNvPr>
          <p:cNvSpPr>
            <a:spLocks noGrp="1" noChangeArrowheads="1"/>
          </p:cNvSpPr>
          <p:nvPr>
            <p:ph type="dt" sz="half" idx="10"/>
          </p:nvPr>
        </p:nvSpPr>
        <p:spPr>
          <a:ln/>
        </p:spPr>
        <p:txBody>
          <a:bodyPr/>
          <a:lstStyle>
            <a:lvl1pPr>
              <a:defRPr/>
            </a:lvl1pPr>
          </a:lstStyle>
          <a:p>
            <a:pPr>
              <a:defRPr/>
            </a:pPr>
            <a:endParaRPr lang="ja-JP" altLang="en-US"/>
          </a:p>
        </p:txBody>
      </p:sp>
      <p:sp>
        <p:nvSpPr>
          <p:cNvPr id="4" name="Rectangle 5">
            <a:extLst>
              <a:ext uri="{FF2B5EF4-FFF2-40B4-BE49-F238E27FC236}">
                <a16:creationId xmlns:a16="http://schemas.microsoft.com/office/drawing/2014/main" id="{133330AE-2B79-873D-9DDF-DB2DD32977E7}"/>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5" name="Rectangle 6">
            <a:extLst>
              <a:ext uri="{FF2B5EF4-FFF2-40B4-BE49-F238E27FC236}">
                <a16:creationId xmlns:a16="http://schemas.microsoft.com/office/drawing/2014/main" id="{15415066-458C-3A69-3E4D-B7B648CDF016}"/>
              </a:ext>
            </a:extLst>
          </p:cNvPr>
          <p:cNvSpPr>
            <a:spLocks noGrp="1" noChangeArrowheads="1"/>
          </p:cNvSpPr>
          <p:nvPr>
            <p:ph type="sldNum" sz="quarter" idx="12"/>
          </p:nvPr>
        </p:nvSpPr>
        <p:spPr>
          <a:ln/>
        </p:spPr>
        <p:txBody>
          <a:bodyPr/>
          <a:lstStyle>
            <a:lvl1pPr>
              <a:defRPr/>
            </a:lvl1pPr>
          </a:lstStyle>
          <a:p>
            <a:pPr>
              <a:defRPr/>
            </a:pPr>
            <a:fld id="{FB764695-928C-4970-9CA4-88452885C6DE}" type="slidenum">
              <a:rPr lang="ja-JP" altLang="en-US"/>
              <a:pPr>
                <a:defRPr/>
              </a:pPr>
              <a:t>‹#›</a:t>
            </a:fld>
            <a:endParaRPr lang="en-US" altLang="ja-JP"/>
          </a:p>
        </p:txBody>
      </p:sp>
    </p:spTree>
    <p:extLst>
      <p:ext uri="{BB962C8B-B14F-4D97-AF65-F5344CB8AC3E}">
        <p14:creationId xmlns:p14="http://schemas.microsoft.com/office/powerpoint/2010/main" val="3847292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0C301FB-86D6-9456-87F6-BAD8545CAF13}"/>
              </a:ext>
            </a:extLst>
          </p:cNvPr>
          <p:cNvSpPr>
            <a:spLocks noGrp="1" noChangeArrowheads="1"/>
          </p:cNvSpPr>
          <p:nvPr>
            <p:ph type="dt" sz="half" idx="10"/>
          </p:nvPr>
        </p:nvSpPr>
        <p:spPr>
          <a:ln/>
        </p:spPr>
        <p:txBody>
          <a:bodyPr/>
          <a:lstStyle>
            <a:lvl1pPr>
              <a:defRPr/>
            </a:lvl1pPr>
          </a:lstStyle>
          <a:p>
            <a:pPr>
              <a:defRPr/>
            </a:pPr>
            <a:endParaRPr lang="ja-JP" altLang="en-US"/>
          </a:p>
        </p:txBody>
      </p:sp>
      <p:sp>
        <p:nvSpPr>
          <p:cNvPr id="5" name="Rectangle 5">
            <a:extLst>
              <a:ext uri="{FF2B5EF4-FFF2-40B4-BE49-F238E27FC236}">
                <a16:creationId xmlns:a16="http://schemas.microsoft.com/office/drawing/2014/main" id="{9D490F57-868C-C5B5-B41B-3F2B87F162F1}"/>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6">
            <a:extLst>
              <a:ext uri="{FF2B5EF4-FFF2-40B4-BE49-F238E27FC236}">
                <a16:creationId xmlns:a16="http://schemas.microsoft.com/office/drawing/2014/main" id="{B994B49D-3656-C9A0-69A8-5EF2E7A24D9A}"/>
              </a:ext>
            </a:extLst>
          </p:cNvPr>
          <p:cNvSpPr>
            <a:spLocks noGrp="1" noChangeArrowheads="1"/>
          </p:cNvSpPr>
          <p:nvPr>
            <p:ph type="sldNum" sz="quarter" idx="12"/>
          </p:nvPr>
        </p:nvSpPr>
        <p:spPr>
          <a:ln/>
        </p:spPr>
        <p:txBody>
          <a:bodyPr/>
          <a:lstStyle>
            <a:lvl1pPr>
              <a:defRPr/>
            </a:lvl1pPr>
          </a:lstStyle>
          <a:p>
            <a:pPr>
              <a:defRPr/>
            </a:pPr>
            <a:fld id="{92E9D758-E1AF-42B4-8FE0-B7C19C225D8E}" type="slidenum">
              <a:rPr lang="ja-JP" altLang="en-US"/>
              <a:pPr>
                <a:defRPr/>
              </a:pPr>
              <a:t>‹#›</a:t>
            </a:fld>
            <a:endParaRPr lang="en-US" altLang="ja-JP"/>
          </a:p>
        </p:txBody>
      </p:sp>
    </p:spTree>
    <p:extLst>
      <p:ext uri="{BB962C8B-B14F-4D97-AF65-F5344CB8AC3E}">
        <p14:creationId xmlns:p14="http://schemas.microsoft.com/office/powerpoint/2010/main" val="1944631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DD5FED5-80E3-D99C-8E6A-5BDE0DEB9C87}"/>
              </a:ext>
            </a:extLst>
          </p:cNvPr>
          <p:cNvSpPr>
            <a:spLocks noGrp="1" noChangeArrowheads="1"/>
          </p:cNvSpPr>
          <p:nvPr>
            <p:ph type="dt" sz="half" idx="10"/>
          </p:nvPr>
        </p:nvSpPr>
        <p:spPr>
          <a:ln/>
        </p:spPr>
        <p:txBody>
          <a:bodyPr/>
          <a:lstStyle>
            <a:lvl1pPr>
              <a:defRPr/>
            </a:lvl1pPr>
          </a:lstStyle>
          <a:p>
            <a:pPr>
              <a:defRPr/>
            </a:pPr>
            <a:endParaRPr lang="ja-JP" altLang="en-US"/>
          </a:p>
        </p:txBody>
      </p:sp>
      <p:sp>
        <p:nvSpPr>
          <p:cNvPr id="5" name="Rectangle 5">
            <a:extLst>
              <a:ext uri="{FF2B5EF4-FFF2-40B4-BE49-F238E27FC236}">
                <a16:creationId xmlns:a16="http://schemas.microsoft.com/office/drawing/2014/main" id="{B1F82693-D30A-C2C8-C413-996A5F7A820B}"/>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6">
            <a:extLst>
              <a:ext uri="{FF2B5EF4-FFF2-40B4-BE49-F238E27FC236}">
                <a16:creationId xmlns:a16="http://schemas.microsoft.com/office/drawing/2014/main" id="{0077ECFA-2819-18FD-7E33-D536B8EC1E76}"/>
              </a:ext>
            </a:extLst>
          </p:cNvPr>
          <p:cNvSpPr>
            <a:spLocks noGrp="1" noChangeArrowheads="1"/>
          </p:cNvSpPr>
          <p:nvPr>
            <p:ph type="sldNum" sz="quarter" idx="12"/>
          </p:nvPr>
        </p:nvSpPr>
        <p:spPr>
          <a:ln/>
        </p:spPr>
        <p:txBody>
          <a:bodyPr/>
          <a:lstStyle>
            <a:lvl1pPr>
              <a:defRPr/>
            </a:lvl1pPr>
          </a:lstStyle>
          <a:p>
            <a:pPr>
              <a:defRPr/>
            </a:pPr>
            <a:fld id="{D7AC25E7-CAA5-48C3-88D0-376D4EF17F73}" type="slidenum">
              <a:rPr lang="ja-JP" altLang="en-US"/>
              <a:pPr>
                <a:defRPr/>
              </a:pPr>
              <a:t>‹#›</a:t>
            </a:fld>
            <a:endParaRPr lang="en-US" altLang="ja-JP"/>
          </a:p>
        </p:txBody>
      </p:sp>
    </p:spTree>
    <p:extLst>
      <p:ext uri="{BB962C8B-B14F-4D97-AF65-F5344CB8AC3E}">
        <p14:creationId xmlns:p14="http://schemas.microsoft.com/office/powerpoint/2010/main" val="3590196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2AFCFAE-F255-575D-87AD-96956E99B144}"/>
              </a:ext>
            </a:extLst>
          </p:cNvPr>
          <p:cNvSpPr>
            <a:spLocks noGrp="1" noChangeArrowheads="1"/>
          </p:cNvSpPr>
          <p:nvPr>
            <p:ph type="dt" sz="half" idx="10"/>
          </p:nvPr>
        </p:nvSpPr>
        <p:spPr>
          <a:ln/>
        </p:spPr>
        <p:txBody>
          <a:bodyPr/>
          <a:lstStyle>
            <a:lvl1pPr>
              <a:defRPr/>
            </a:lvl1pPr>
          </a:lstStyle>
          <a:p>
            <a:pPr>
              <a:defRPr/>
            </a:pPr>
            <a:endParaRPr lang="ja-JP" altLang="en-US"/>
          </a:p>
        </p:txBody>
      </p:sp>
      <p:sp>
        <p:nvSpPr>
          <p:cNvPr id="6" name="Rectangle 5">
            <a:extLst>
              <a:ext uri="{FF2B5EF4-FFF2-40B4-BE49-F238E27FC236}">
                <a16:creationId xmlns:a16="http://schemas.microsoft.com/office/drawing/2014/main" id="{5B6BA111-15C9-2C08-F8D4-B976DFF06B48}"/>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6">
            <a:extLst>
              <a:ext uri="{FF2B5EF4-FFF2-40B4-BE49-F238E27FC236}">
                <a16:creationId xmlns:a16="http://schemas.microsoft.com/office/drawing/2014/main" id="{EF07D53B-F944-8CD4-54FB-A0FAB3050E26}"/>
              </a:ext>
            </a:extLst>
          </p:cNvPr>
          <p:cNvSpPr>
            <a:spLocks noGrp="1" noChangeArrowheads="1"/>
          </p:cNvSpPr>
          <p:nvPr>
            <p:ph type="sldNum" sz="quarter" idx="12"/>
          </p:nvPr>
        </p:nvSpPr>
        <p:spPr>
          <a:ln/>
        </p:spPr>
        <p:txBody>
          <a:bodyPr/>
          <a:lstStyle>
            <a:lvl1pPr>
              <a:defRPr/>
            </a:lvl1pPr>
          </a:lstStyle>
          <a:p>
            <a:pPr>
              <a:defRPr/>
            </a:pPr>
            <a:fld id="{F7B7CC60-D53D-4228-9814-C66B021EB89C}" type="slidenum">
              <a:rPr lang="ja-JP" altLang="en-US"/>
              <a:pPr>
                <a:defRPr/>
              </a:pPr>
              <a:t>‹#›</a:t>
            </a:fld>
            <a:endParaRPr lang="en-US" altLang="ja-JP"/>
          </a:p>
        </p:txBody>
      </p:sp>
    </p:spTree>
    <p:extLst>
      <p:ext uri="{BB962C8B-B14F-4D97-AF65-F5344CB8AC3E}">
        <p14:creationId xmlns:p14="http://schemas.microsoft.com/office/powerpoint/2010/main" val="694139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9816B93-59F3-C560-0302-750DD361D5D9}"/>
              </a:ext>
            </a:extLst>
          </p:cNvPr>
          <p:cNvSpPr>
            <a:spLocks noGrp="1" noChangeArrowheads="1"/>
          </p:cNvSpPr>
          <p:nvPr>
            <p:ph type="dt" sz="half" idx="10"/>
          </p:nvPr>
        </p:nvSpPr>
        <p:spPr>
          <a:ln/>
        </p:spPr>
        <p:txBody>
          <a:bodyPr/>
          <a:lstStyle>
            <a:lvl1pPr>
              <a:defRPr/>
            </a:lvl1pPr>
          </a:lstStyle>
          <a:p>
            <a:pPr>
              <a:defRPr/>
            </a:pPr>
            <a:endParaRPr lang="ja-JP" altLang="en-US"/>
          </a:p>
        </p:txBody>
      </p:sp>
      <p:sp>
        <p:nvSpPr>
          <p:cNvPr id="8" name="Rectangle 5">
            <a:extLst>
              <a:ext uri="{FF2B5EF4-FFF2-40B4-BE49-F238E27FC236}">
                <a16:creationId xmlns:a16="http://schemas.microsoft.com/office/drawing/2014/main" id="{151271E5-26E8-F3F4-E537-546F1E766DCD}"/>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9" name="Rectangle 6">
            <a:extLst>
              <a:ext uri="{FF2B5EF4-FFF2-40B4-BE49-F238E27FC236}">
                <a16:creationId xmlns:a16="http://schemas.microsoft.com/office/drawing/2014/main" id="{FCF7B553-640F-05EB-6578-9DE68CFA4F49}"/>
              </a:ext>
            </a:extLst>
          </p:cNvPr>
          <p:cNvSpPr>
            <a:spLocks noGrp="1" noChangeArrowheads="1"/>
          </p:cNvSpPr>
          <p:nvPr>
            <p:ph type="sldNum" sz="quarter" idx="12"/>
          </p:nvPr>
        </p:nvSpPr>
        <p:spPr>
          <a:ln/>
        </p:spPr>
        <p:txBody>
          <a:bodyPr/>
          <a:lstStyle>
            <a:lvl1pPr>
              <a:defRPr/>
            </a:lvl1pPr>
          </a:lstStyle>
          <a:p>
            <a:pPr>
              <a:defRPr/>
            </a:pPr>
            <a:fld id="{D85C3A44-4547-4916-9FE8-0CCF5FDF4AA8}" type="slidenum">
              <a:rPr lang="ja-JP" altLang="en-US"/>
              <a:pPr>
                <a:defRPr/>
              </a:pPr>
              <a:t>‹#›</a:t>
            </a:fld>
            <a:endParaRPr lang="en-US" altLang="ja-JP"/>
          </a:p>
        </p:txBody>
      </p:sp>
    </p:spTree>
    <p:extLst>
      <p:ext uri="{BB962C8B-B14F-4D97-AF65-F5344CB8AC3E}">
        <p14:creationId xmlns:p14="http://schemas.microsoft.com/office/powerpoint/2010/main" val="1144218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7A99E86-9AD5-7160-DAC5-BBE6D48AC3A6}"/>
              </a:ext>
            </a:extLst>
          </p:cNvPr>
          <p:cNvSpPr>
            <a:spLocks noGrp="1" noChangeArrowheads="1"/>
          </p:cNvSpPr>
          <p:nvPr>
            <p:ph type="dt" sz="half" idx="10"/>
          </p:nvPr>
        </p:nvSpPr>
        <p:spPr>
          <a:ln/>
        </p:spPr>
        <p:txBody>
          <a:bodyPr/>
          <a:lstStyle>
            <a:lvl1pPr>
              <a:defRPr/>
            </a:lvl1pPr>
          </a:lstStyle>
          <a:p>
            <a:pPr>
              <a:defRPr/>
            </a:pPr>
            <a:endParaRPr lang="ja-JP" altLang="en-US"/>
          </a:p>
        </p:txBody>
      </p:sp>
      <p:sp>
        <p:nvSpPr>
          <p:cNvPr id="4" name="Rectangle 5">
            <a:extLst>
              <a:ext uri="{FF2B5EF4-FFF2-40B4-BE49-F238E27FC236}">
                <a16:creationId xmlns:a16="http://schemas.microsoft.com/office/drawing/2014/main" id="{CB80934C-AE7A-CED0-F525-B6B0C583CA4C}"/>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5" name="Rectangle 6">
            <a:extLst>
              <a:ext uri="{FF2B5EF4-FFF2-40B4-BE49-F238E27FC236}">
                <a16:creationId xmlns:a16="http://schemas.microsoft.com/office/drawing/2014/main" id="{49ADFE1B-74C0-9D3F-CC44-58188587D739}"/>
              </a:ext>
            </a:extLst>
          </p:cNvPr>
          <p:cNvSpPr>
            <a:spLocks noGrp="1" noChangeArrowheads="1"/>
          </p:cNvSpPr>
          <p:nvPr>
            <p:ph type="sldNum" sz="quarter" idx="12"/>
          </p:nvPr>
        </p:nvSpPr>
        <p:spPr>
          <a:ln/>
        </p:spPr>
        <p:txBody>
          <a:bodyPr/>
          <a:lstStyle>
            <a:lvl1pPr>
              <a:defRPr/>
            </a:lvl1pPr>
          </a:lstStyle>
          <a:p>
            <a:pPr>
              <a:defRPr/>
            </a:pPr>
            <a:fld id="{CCE17AE1-193E-4F2A-A0DB-D7E2A8E2D015}" type="slidenum">
              <a:rPr lang="ja-JP" altLang="en-US"/>
              <a:pPr>
                <a:defRPr/>
              </a:pPr>
              <a:t>‹#›</a:t>
            </a:fld>
            <a:endParaRPr lang="en-US" altLang="ja-JP"/>
          </a:p>
        </p:txBody>
      </p:sp>
    </p:spTree>
    <p:extLst>
      <p:ext uri="{BB962C8B-B14F-4D97-AF65-F5344CB8AC3E}">
        <p14:creationId xmlns:p14="http://schemas.microsoft.com/office/powerpoint/2010/main" val="3189839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C3803AC-CCB3-5CC9-8006-81ABB99DBCE6}"/>
              </a:ext>
            </a:extLst>
          </p:cNvPr>
          <p:cNvSpPr>
            <a:spLocks noGrp="1" noChangeArrowheads="1"/>
          </p:cNvSpPr>
          <p:nvPr>
            <p:ph type="dt" sz="half" idx="10"/>
          </p:nvPr>
        </p:nvSpPr>
        <p:spPr>
          <a:ln/>
        </p:spPr>
        <p:txBody>
          <a:bodyPr/>
          <a:lstStyle>
            <a:lvl1pPr>
              <a:defRPr/>
            </a:lvl1pPr>
          </a:lstStyle>
          <a:p>
            <a:pPr>
              <a:defRPr/>
            </a:pPr>
            <a:endParaRPr lang="ja-JP" altLang="en-US"/>
          </a:p>
        </p:txBody>
      </p:sp>
      <p:sp>
        <p:nvSpPr>
          <p:cNvPr id="3" name="Rectangle 5">
            <a:extLst>
              <a:ext uri="{FF2B5EF4-FFF2-40B4-BE49-F238E27FC236}">
                <a16:creationId xmlns:a16="http://schemas.microsoft.com/office/drawing/2014/main" id="{79326E83-9C3F-DBF4-7C49-5A691CCDFD21}"/>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4" name="Rectangle 6">
            <a:extLst>
              <a:ext uri="{FF2B5EF4-FFF2-40B4-BE49-F238E27FC236}">
                <a16:creationId xmlns:a16="http://schemas.microsoft.com/office/drawing/2014/main" id="{5C29686E-EFC6-5922-30E9-720399B22B01}"/>
              </a:ext>
            </a:extLst>
          </p:cNvPr>
          <p:cNvSpPr>
            <a:spLocks noGrp="1" noChangeArrowheads="1"/>
          </p:cNvSpPr>
          <p:nvPr>
            <p:ph type="sldNum" sz="quarter" idx="12"/>
          </p:nvPr>
        </p:nvSpPr>
        <p:spPr>
          <a:ln/>
        </p:spPr>
        <p:txBody>
          <a:bodyPr/>
          <a:lstStyle>
            <a:lvl1pPr>
              <a:defRPr/>
            </a:lvl1pPr>
          </a:lstStyle>
          <a:p>
            <a:pPr>
              <a:defRPr/>
            </a:pPr>
            <a:fld id="{E93B5237-B0A8-49FD-A2FD-85B0140B17E0}" type="slidenum">
              <a:rPr lang="ja-JP" altLang="en-US"/>
              <a:pPr>
                <a:defRPr/>
              </a:pPr>
              <a:t>‹#›</a:t>
            </a:fld>
            <a:endParaRPr lang="en-US" altLang="ja-JP"/>
          </a:p>
        </p:txBody>
      </p:sp>
    </p:spTree>
    <p:extLst>
      <p:ext uri="{BB962C8B-B14F-4D97-AF65-F5344CB8AC3E}">
        <p14:creationId xmlns:p14="http://schemas.microsoft.com/office/powerpoint/2010/main" val="930201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897462D-62D0-38A9-4665-CD4CD05C4644}"/>
              </a:ext>
            </a:extLst>
          </p:cNvPr>
          <p:cNvSpPr>
            <a:spLocks noGrp="1" noChangeArrowheads="1"/>
          </p:cNvSpPr>
          <p:nvPr>
            <p:ph type="dt" sz="half" idx="10"/>
          </p:nvPr>
        </p:nvSpPr>
        <p:spPr>
          <a:ln/>
        </p:spPr>
        <p:txBody>
          <a:bodyPr/>
          <a:lstStyle>
            <a:lvl1pPr>
              <a:defRPr/>
            </a:lvl1pPr>
          </a:lstStyle>
          <a:p>
            <a:pPr>
              <a:defRPr/>
            </a:pPr>
            <a:endParaRPr lang="ja-JP" altLang="en-US"/>
          </a:p>
        </p:txBody>
      </p:sp>
      <p:sp>
        <p:nvSpPr>
          <p:cNvPr id="6" name="Rectangle 5">
            <a:extLst>
              <a:ext uri="{FF2B5EF4-FFF2-40B4-BE49-F238E27FC236}">
                <a16:creationId xmlns:a16="http://schemas.microsoft.com/office/drawing/2014/main" id="{650611DB-4032-EDD6-2EDC-A3D94C78BA04}"/>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6">
            <a:extLst>
              <a:ext uri="{FF2B5EF4-FFF2-40B4-BE49-F238E27FC236}">
                <a16:creationId xmlns:a16="http://schemas.microsoft.com/office/drawing/2014/main" id="{9418ED88-0478-66BD-7AD5-7B9C1FAC06A4}"/>
              </a:ext>
            </a:extLst>
          </p:cNvPr>
          <p:cNvSpPr>
            <a:spLocks noGrp="1" noChangeArrowheads="1"/>
          </p:cNvSpPr>
          <p:nvPr>
            <p:ph type="sldNum" sz="quarter" idx="12"/>
          </p:nvPr>
        </p:nvSpPr>
        <p:spPr>
          <a:ln/>
        </p:spPr>
        <p:txBody>
          <a:bodyPr/>
          <a:lstStyle>
            <a:lvl1pPr>
              <a:defRPr/>
            </a:lvl1pPr>
          </a:lstStyle>
          <a:p>
            <a:pPr>
              <a:defRPr/>
            </a:pPr>
            <a:fld id="{1E3D7565-EEE1-4CD5-B86F-32FBDF7A888E}" type="slidenum">
              <a:rPr lang="ja-JP" altLang="en-US"/>
              <a:pPr>
                <a:defRPr/>
              </a:pPr>
              <a:t>‹#›</a:t>
            </a:fld>
            <a:endParaRPr lang="en-US" altLang="ja-JP"/>
          </a:p>
        </p:txBody>
      </p:sp>
    </p:spTree>
    <p:extLst>
      <p:ext uri="{BB962C8B-B14F-4D97-AF65-F5344CB8AC3E}">
        <p14:creationId xmlns:p14="http://schemas.microsoft.com/office/powerpoint/2010/main" val="3116070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0C89FE8-DFE3-2C92-FA76-024152725BA6}"/>
              </a:ext>
            </a:extLst>
          </p:cNvPr>
          <p:cNvSpPr>
            <a:spLocks noGrp="1" noChangeArrowheads="1"/>
          </p:cNvSpPr>
          <p:nvPr>
            <p:ph type="dt" sz="half" idx="10"/>
          </p:nvPr>
        </p:nvSpPr>
        <p:spPr>
          <a:ln/>
        </p:spPr>
        <p:txBody>
          <a:bodyPr/>
          <a:lstStyle>
            <a:lvl1pPr>
              <a:defRPr/>
            </a:lvl1pPr>
          </a:lstStyle>
          <a:p>
            <a:pPr>
              <a:defRPr/>
            </a:pPr>
            <a:endParaRPr lang="ja-JP" altLang="en-US"/>
          </a:p>
        </p:txBody>
      </p:sp>
      <p:sp>
        <p:nvSpPr>
          <p:cNvPr id="6" name="Rectangle 5">
            <a:extLst>
              <a:ext uri="{FF2B5EF4-FFF2-40B4-BE49-F238E27FC236}">
                <a16:creationId xmlns:a16="http://schemas.microsoft.com/office/drawing/2014/main" id="{99173240-B92D-3A2E-8A4F-A1E1374D17DD}"/>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6">
            <a:extLst>
              <a:ext uri="{FF2B5EF4-FFF2-40B4-BE49-F238E27FC236}">
                <a16:creationId xmlns:a16="http://schemas.microsoft.com/office/drawing/2014/main" id="{7F576547-4F96-AA8C-C561-A8C1AA0FB314}"/>
              </a:ext>
            </a:extLst>
          </p:cNvPr>
          <p:cNvSpPr>
            <a:spLocks noGrp="1" noChangeArrowheads="1"/>
          </p:cNvSpPr>
          <p:nvPr>
            <p:ph type="sldNum" sz="quarter" idx="12"/>
          </p:nvPr>
        </p:nvSpPr>
        <p:spPr>
          <a:ln/>
        </p:spPr>
        <p:txBody>
          <a:bodyPr/>
          <a:lstStyle>
            <a:lvl1pPr>
              <a:defRPr/>
            </a:lvl1pPr>
          </a:lstStyle>
          <a:p>
            <a:pPr>
              <a:defRPr/>
            </a:pPr>
            <a:fld id="{9FC7329E-5D4D-4F7F-86F6-0796F4399702}" type="slidenum">
              <a:rPr lang="ja-JP" altLang="en-US"/>
              <a:pPr>
                <a:defRPr/>
              </a:pPr>
              <a:t>‹#›</a:t>
            </a:fld>
            <a:endParaRPr lang="en-US" altLang="ja-JP"/>
          </a:p>
        </p:txBody>
      </p:sp>
    </p:spTree>
    <p:extLst>
      <p:ext uri="{BB962C8B-B14F-4D97-AF65-F5344CB8AC3E}">
        <p14:creationId xmlns:p14="http://schemas.microsoft.com/office/powerpoint/2010/main" val="2607816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2D00893-06AE-CE39-3174-5E2BE3024E2E}"/>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027" name="Rectangle 3">
            <a:extLst>
              <a:ext uri="{FF2B5EF4-FFF2-40B4-BE49-F238E27FC236}">
                <a16:creationId xmlns:a16="http://schemas.microsoft.com/office/drawing/2014/main" id="{73D9D073-FAFF-1AB9-4EE7-23922BF9442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028" name="Rectangle 4">
            <a:extLst>
              <a:ext uri="{FF2B5EF4-FFF2-40B4-BE49-F238E27FC236}">
                <a16:creationId xmlns:a16="http://schemas.microsoft.com/office/drawing/2014/main" id="{655A6AD7-5791-A0D5-ADF3-D549F7D43E5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ＭＳ Ｐゴシック" pitchFamily="50" charset="-128"/>
              </a:defRPr>
            </a:lvl1pPr>
          </a:lstStyle>
          <a:p>
            <a:pPr>
              <a:defRPr/>
            </a:pPr>
            <a:endParaRPr lang="ja-JP" altLang="en-US"/>
          </a:p>
        </p:txBody>
      </p:sp>
      <p:sp>
        <p:nvSpPr>
          <p:cNvPr id="1029" name="Rectangle 5">
            <a:extLst>
              <a:ext uri="{FF2B5EF4-FFF2-40B4-BE49-F238E27FC236}">
                <a16:creationId xmlns:a16="http://schemas.microsoft.com/office/drawing/2014/main" id="{3FC90D82-B852-0E3E-1A16-E6686811E01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a:latin typeface="Arial" charset="0"/>
                <a:ea typeface="ＭＳ Ｐゴシック" pitchFamily="50" charset="-128"/>
              </a:defRPr>
            </a:lvl1pPr>
          </a:lstStyle>
          <a:p>
            <a:pPr>
              <a:defRPr/>
            </a:pPr>
            <a:endParaRPr lang="ja-JP" altLang="en-US"/>
          </a:p>
        </p:txBody>
      </p:sp>
      <p:sp>
        <p:nvSpPr>
          <p:cNvPr id="1030" name="Rectangle 6">
            <a:extLst>
              <a:ext uri="{FF2B5EF4-FFF2-40B4-BE49-F238E27FC236}">
                <a16:creationId xmlns:a16="http://schemas.microsoft.com/office/drawing/2014/main" id="{474DEBD1-87EE-2C55-EC17-A60473C01A3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panose="020B0604020202020204" pitchFamily="34" charset="0"/>
                <a:ea typeface="ＭＳ Ｐゴシック" panose="020B0600070205080204" pitchFamily="50" charset="-128"/>
              </a:defRPr>
            </a:lvl1pPr>
          </a:lstStyle>
          <a:p>
            <a:pPr>
              <a:defRPr/>
            </a:pPr>
            <a:fld id="{34D9E9F1-7F1F-4343-A331-833FD70EA89D}" type="slidenum">
              <a:rPr lang="ja-JP" altLang="en-US"/>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6.wmf"/><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emf"/></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a:extLst>
              <a:ext uri="{FF2B5EF4-FFF2-40B4-BE49-F238E27FC236}">
                <a16:creationId xmlns:a16="http://schemas.microsoft.com/office/drawing/2014/main" id="{DB3C04D5-1EFA-D579-E80F-319ED43C5ED9}"/>
              </a:ext>
            </a:extLst>
          </p:cNvPr>
          <p:cNvSpPr>
            <a:spLocks noChangeArrowheads="1"/>
          </p:cNvSpPr>
          <p:nvPr/>
        </p:nvSpPr>
        <p:spPr bwMode="auto">
          <a:xfrm>
            <a:off x="0" y="0"/>
            <a:ext cx="9144000" cy="6858000"/>
          </a:xfrm>
          <a:prstGeom prst="rect">
            <a:avLst/>
          </a:prstGeom>
          <a:solidFill>
            <a:srgbClr val="FFFFFF"/>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endParaRPr lang="ja-JP" altLang="en-US" sz="1846"/>
          </a:p>
        </p:txBody>
      </p:sp>
      <p:sp>
        <p:nvSpPr>
          <p:cNvPr id="4099" name="Rectangle 2">
            <a:extLst>
              <a:ext uri="{FF2B5EF4-FFF2-40B4-BE49-F238E27FC236}">
                <a16:creationId xmlns:a16="http://schemas.microsoft.com/office/drawing/2014/main" id="{C316BACB-971E-E1C1-EEAD-9ACF56AD9922}"/>
              </a:ext>
            </a:extLst>
          </p:cNvPr>
          <p:cNvSpPr>
            <a:spLocks noChangeArrowheads="1"/>
          </p:cNvSpPr>
          <p:nvPr/>
        </p:nvSpPr>
        <p:spPr bwMode="auto">
          <a:xfrm>
            <a:off x="533400" y="1135062"/>
            <a:ext cx="8027987" cy="1455738"/>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defRPr/>
            </a:pPr>
            <a:r>
              <a:rPr lang="ja-JP" altLang="en-US" sz="4431" dirty="0">
                <a:solidFill>
                  <a:srgbClr val="000099"/>
                </a:solidFill>
              </a:rPr>
              <a:t>いま永久凍土上の北方生態系に</a:t>
            </a:r>
            <a:endParaRPr lang="en-US" altLang="ja-JP" sz="4431" dirty="0">
              <a:solidFill>
                <a:srgbClr val="000099"/>
              </a:solidFill>
            </a:endParaRPr>
          </a:p>
          <a:p>
            <a:pPr algn="ctr">
              <a:spcBef>
                <a:spcPct val="0"/>
              </a:spcBef>
              <a:buFontTx/>
              <a:buNone/>
              <a:defRPr/>
            </a:pPr>
            <a:r>
              <a:rPr lang="ja-JP" altLang="en-US" sz="4431" dirty="0">
                <a:solidFill>
                  <a:srgbClr val="000099"/>
                </a:solidFill>
              </a:rPr>
              <a:t>何が起こっているのか</a:t>
            </a:r>
            <a:endParaRPr lang="en-US" altLang="ja-JP" sz="3692" dirty="0">
              <a:solidFill>
                <a:srgbClr val="000099"/>
              </a:solidFill>
            </a:endParaRPr>
          </a:p>
        </p:txBody>
      </p:sp>
      <p:graphicFrame>
        <p:nvGraphicFramePr>
          <p:cNvPr id="4100" name="Object 4">
            <a:extLst>
              <a:ext uri="{FF2B5EF4-FFF2-40B4-BE49-F238E27FC236}">
                <a16:creationId xmlns:a16="http://schemas.microsoft.com/office/drawing/2014/main" id="{1F6C7605-DE72-A977-9E67-132C5DAEF8E3}"/>
              </a:ext>
            </a:extLst>
          </p:cNvPr>
          <p:cNvGraphicFramePr>
            <a:graphicFrameLocks noChangeAspect="1"/>
          </p:cNvGraphicFramePr>
          <p:nvPr>
            <p:extLst>
              <p:ext uri="{D42A27DB-BD31-4B8C-83A1-F6EECF244321}">
                <p14:modId xmlns:p14="http://schemas.microsoft.com/office/powerpoint/2010/main" val="3548113579"/>
              </p:ext>
            </p:extLst>
          </p:nvPr>
        </p:nvGraphicFramePr>
        <p:xfrm>
          <a:off x="5756275" y="5843588"/>
          <a:ext cx="2743200" cy="509587"/>
        </p:xfrm>
        <a:graphic>
          <a:graphicData uri="http://schemas.openxmlformats.org/presentationml/2006/ole">
            <mc:AlternateContent xmlns:mc="http://schemas.openxmlformats.org/markup-compatibility/2006">
              <mc:Choice xmlns:v="urn:schemas-microsoft-com:vml" Requires="v">
                <p:oleObj name="ビットマップ イメージ" r:id="rId3" imgW="2457143" imgH="457143" progId="Paint.Picture">
                  <p:embed/>
                </p:oleObj>
              </mc:Choice>
              <mc:Fallback>
                <p:oleObj name="ビットマップ イメージ" r:id="rId3" imgW="2457143" imgH="457143" progId="Paint.Picture">
                  <p:embed/>
                  <p:pic>
                    <p:nvPicPr>
                      <p:cNvPr id="4100" name="Object 4">
                        <a:extLst>
                          <a:ext uri="{FF2B5EF4-FFF2-40B4-BE49-F238E27FC236}">
                            <a16:creationId xmlns:a16="http://schemas.microsoft.com/office/drawing/2014/main" id="{1F6C7605-DE72-A977-9E67-132C5DAEF8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6275" y="5843588"/>
                        <a:ext cx="2743200" cy="50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3366FF"/>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1" name="Text Box 10">
            <a:extLst>
              <a:ext uri="{FF2B5EF4-FFF2-40B4-BE49-F238E27FC236}">
                <a16:creationId xmlns:a16="http://schemas.microsoft.com/office/drawing/2014/main" id="{3D188147-8395-726D-FDEF-76AAC1708FEE}"/>
              </a:ext>
            </a:extLst>
          </p:cNvPr>
          <p:cNvSpPr txBox="1">
            <a:spLocks noChangeArrowheads="1"/>
          </p:cNvSpPr>
          <p:nvPr/>
        </p:nvSpPr>
        <p:spPr bwMode="auto">
          <a:xfrm>
            <a:off x="914400" y="3386292"/>
            <a:ext cx="7469188" cy="684213"/>
          </a:xfrm>
          <a:prstGeom prst="rect">
            <a:avLst/>
          </a:prstGeom>
          <a:noFill/>
          <a:ln>
            <a:noFill/>
          </a:ln>
        </p:spPr>
        <p:txBody>
          <a:bodyPr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ct val="130000"/>
              </a:lnSpc>
              <a:spcBef>
                <a:spcPct val="0"/>
              </a:spcBef>
              <a:buFontTx/>
              <a:buNone/>
              <a:defRPr/>
            </a:pPr>
            <a:r>
              <a:rPr lang="ja-JP" altLang="en-US" sz="3323" dirty="0"/>
              <a:t>佐藤 永</a:t>
            </a:r>
            <a:r>
              <a:rPr lang="en-US" altLang="ja-JP" sz="2585" dirty="0"/>
              <a:t> </a:t>
            </a:r>
            <a:r>
              <a:rPr lang="en-US" altLang="ja-JP" sz="2215" dirty="0"/>
              <a:t>(</a:t>
            </a:r>
            <a:r>
              <a:rPr lang="ja-JP" altLang="en-US" sz="2215" dirty="0"/>
              <a:t>海洋研究開発機構 </a:t>
            </a:r>
            <a:r>
              <a:rPr lang="en-US" altLang="ja-JP" sz="2215" dirty="0"/>
              <a:t>/ </a:t>
            </a:r>
            <a:r>
              <a:rPr lang="ja-JP" altLang="en-US" sz="2215" dirty="0"/>
              <a:t>東大院農学生命科学</a:t>
            </a:r>
            <a:r>
              <a:rPr lang="en-US" altLang="ja-JP" sz="2215" dirty="0"/>
              <a:t>)</a:t>
            </a:r>
            <a:endParaRPr lang="en-US" altLang="ja-JP" sz="2954" dirty="0"/>
          </a:p>
        </p:txBody>
      </p:sp>
      <p:pic>
        <p:nvPicPr>
          <p:cNvPr id="4102" name="図 2">
            <a:extLst>
              <a:ext uri="{FF2B5EF4-FFF2-40B4-BE49-F238E27FC236}">
                <a16:creationId xmlns:a16="http://schemas.microsoft.com/office/drawing/2014/main" id="{E8C4297A-E8AC-B15E-2DBB-D3522DA8E2B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4400" y="5540375"/>
            <a:ext cx="281305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図 2">
            <a:extLst>
              <a:ext uri="{FF2B5EF4-FFF2-40B4-BE49-F238E27FC236}">
                <a16:creationId xmlns:a16="http://schemas.microsoft.com/office/drawing/2014/main" id="{490D0EBD-6F79-C4F5-10AC-55CD61FBB1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0188" y="5756275"/>
            <a:ext cx="1403350"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a:extLst>
              <a:ext uri="{FF2B5EF4-FFF2-40B4-BE49-F238E27FC236}">
                <a16:creationId xmlns:a16="http://schemas.microsoft.com/office/drawing/2014/main" id="{75D60007-83D0-8952-3B5C-0525E15EB1A5}"/>
              </a:ext>
            </a:extLst>
          </p:cNvPr>
          <p:cNvSpPr>
            <a:spLocks noChangeArrowheads="1"/>
          </p:cNvSpPr>
          <p:nvPr/>
        </p:nvSpPr>
        <p:spPr bwMode="auto">
          <a:xfrm>
            <a:off x="2514600" y="228600"/>
            <a:ext cx="6365875" cy="376238"/>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a:spcBef>
                <a:spcPct val="0"/>
              </a:spcBef>
              <a:buFontTx/>
              <a:buNone/>
              <a:defRPr/>
            </a:pPr>
            <a:r>
              <a:rPr lang="en-US" altLang="ja-JP" sz="1846" dirty="0">
                <a:solidFill>
                  <a:srgbClr val="008000"/>
                </a:solidFill>
              </a:rPr>
              <a:t>2023</a:t>
            </a:r>
            <a:r>
              <a:rPr lang="ja-JP" altLang="en-US" sz="1846" dirty="0">
                <a:solidFill>
                  <a:srgbClr val="008000"/>
                </a:solidFill>
              </a:rPr>
              <a:t>年</a:t>
            </a:r>
            <a:r>
              <a:rPr lang="en-US" altLang="ja-JP" sz="1846" dirty="0">
                <a:solidFill>
                  <a:srgbClr val="008000"/>
                </a:solidFill>
              </a:rPr>
              <a:t>11</a:t>
            </a:r>
            <a:r>
              <a:rPr lang="ja-JP" altLang="en-US" sz="1846" dirty="0">
                <a:solidFill>
                  <a:srgbClr val="008000"/>
                </a:solidFill>
              </a:rPr>
              <a:t>月</a:t>
            </a:r>
            <a:r>
              <a:rPr lang="en-US" altLang="ja-JP" sz="1846" dirty="0">
                <a:solidFill>
                  <a:srgbClr val="008000"/>
                </a:solidFill>
              </a:rPr>
              <a:t>9</a:t>
            </a:r>
            <a:r>
              <a:rPr lang="ja-JP" altLang="en-US" sz="1846" dirty="0">
                <a:solidFill>
                  <a:srgbClr val="008000"/>
                </a:solidFill>
              </a:rPr>
              <a:t>日東大院農学生命科学</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図 2">
            <a:extLst>
              <a:ext uri="{FF2B5EF4-FFF2-40B4-BE49-F238E27FC236}">
                <a16:creationId xmlns:a16="http://schemas.microsoft.com/office/drawing/2014/main" id="{EF6DA65A-E43A-D0BA-DEA8-A2D48667D4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990600"/>
            <a:ext cx="5053013" cy="505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テキスト ボックス 4">
            <a:extLst>
              <a:ext uri="{FF2B5EF4-FFF2-40B4-BE49-F238E27FC236}">
                <a16:creationId xmlns:a16="http://schemas.microsoft.com/office/drawing/2014/main" id="{0A8674ED-4986-8C0B-4970-0FCDAB8E0F3E}"/>
              </a:ext>
            </a:extLst>
          </p:cNvPr>
          <p:cNvSpPr txBox="1">
            <a:spLocks noChangeArrowheads="1"/>
          </p:cNvSpPr>
          <p:nvPr/>
        </p:nvSpPr>
        <p:spPr bwMode="auto">
          <a:xfrm>
            <a:off x="4668838" y="6192838"/>
            <a:ext cx="4267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r">
              <a:spcBef>
                <a:spcPct val="0"/>
              </a:spcBef>
              <a:buFontTx/>
              <a:buNone/>
            </a:pPr>
            <a:r>
              <a:rPr lang="ja-JP" altLang="en-US" sz="1200" b="0">
                <a:latin typeface="BIZ UDP明朝 Medium" panose="02020500000000000000" pitchFamily="18" charset="-128"/>
                <a:ea typeface="BIZ UDP明朝 Medium" panose="02020500000000000000" pitchFamily="18" charset="-128"/>
              </a:rPr>
              <a:t>図の出典：Guayら(2014) Global Change Biology </a:t>
            </a:r>
          </a:p>
          <a:p>
            <a:pPr algn="r">
              <a:spcBef>
                <a:spcPct val="0"/>
              </a:spcBef>
              <a:buFontTx/>
              <a:buNone/>
            </a:pPr>
            <a:r>
              <a:rPr lang="ja-JP" altLang="en-US" sz="1200" b="0">
                <a:latin typeface="BIZ UDP明朝 Medium" panose="02020500000000000000" pitchFamily="18" charset="-128"/>
                <a:ea typeface="BIZ UDP明朝 Medium" panose="02020500000000000000" pitchFamily="18" charset="-128"/>
              </a:rPr>
              <a:t>データソース：GLC2000</a:t>
            </a:r>
          </a:p>
        </p:txBody>
      </p:sp>
      <p:sp>
        <p:nvSpPr>
          <p:cNvPr id="11268" name="Rectangle 5">
            <a:extLst>
              <a:ext uri="{FF2B5EF4-FFF2-40B4-BE49-F238E27FC236}">
                <a16:creationId xmlns:a16="http://schemas.microsoft.com/office/drawing/2014/main" id="{F6D88091-E038-FDEE-65EC-24C3E7B6BCB3}"/>
              </a:ext>
            </a:extLst>
          </p:cNvPr>
          <p:cNvSpPr>
            <a:spLocks noChangeArrowheads="1"/>
          </p:cNvSpPr>
          <p:nvPr/>
        </p:nvSpPr>
        <p:spPr bwMode="auto">
          <a:xfrm>
            <a:off x="352425" y="228600"/>
            <a:ext cx="848677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b="0" dirty="0">
                <a:solidFill>
                  <a:srgbClr val="0000FF"/>
                </a:solidFill>
                <a:latin typeface="メイリオ" panose="020B0604030504040204" pitchFamily="50" charset="-128"/>
                <a:ea typeface="メイリオ" panose="020B0604030504040204" pitchFamily="50" charset="-128"/>
              </a:rPr>
              <a:t>植生被覆</a:t>
            </a:r>
          </a:p>
        </p:txBody>
      </p:sp>
      <p:sp>
        <p:nvSpPr>
          <p:cNvPr id="7" name="テキスト ボックス 13">
            <a:extLst>
              <a:ext uri="{FF2B5EF4-FFF2-40B4-BE49-F238E27FC236}">
                <a16:creationId xmlns:a16="http://schemas.microsoft.com/office/drawing/2014/main" id="{292E7D96-0FF7-932F-2273-993156735298}"/>
              </a:ext>
            </a:extLst>
          </p:cNvPr>
          <p:cNvSpPr txBox="1">
            <a:spLocks noChangeArrowheads="1"/>
          </p:cNvSpPr>
          <p:nvPr/>
        </p:nvSpPr>
        <p:spPr bwMode="auto">
          <a:xfrm>
            <a:off x="2147888" y="2935287"/>
            <a:ext cx="1778000" cy="522288"/>
          </a:xfrm>
          <a:prstGeom prst="rect">
            <a:avLst/>
          </a:prstGeom>
          <a:solidFill>
            <a:schemeClr val="accent6">
              <a:lumMod val="20000"/>
              <a:lumOff val="80000"/>
            </a:schemeClr>
          </a:solidFill>
          <a:ln>
            <a:solidFill>
              <a:schemeClr val="tx1"/>
            </a:solidFill>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ja-JP" altLang="en-US" sz="1400" b="0" dirty="0">
                <a:solidFill>
                  <a:srgbClr val="FF0000"/>
                </a:solidFill>
                <a:latin typeface="メイリオ" panose="020B0604030504040204" pitchFamily="50" charset="-128"/>
                <a:ea typeface="メイリオ" panose="020B0604030504040204" pitchFamily="50" charset="-128"/>
              </a:rPr>
              <a:t>落葉性針葉樹林帯</a:t>
            </a:r>
            <a:endParaRPr lang="en-US" altLang="ja-JP" sz="1400" b="0" dirty="0">
              <a:solidFill>
                <a:srgbClr val="FF0000"/>
              </a:solidFill>
              <a:latin typeface="メイリオ" panose="020B0604030504040204" pitchFamily="50" charset="-128"/>
              <a:ea typeface="メイリオ" panose="020B0604030504040204" pitchFamily="50" charset="-128"/>
            </a:endParaRPr>
          </a:p>
          <a:p>
            <a:pPr>
              <a:spcBef>
                <a:spcPct val="0"/>
              </a:spcBef>
              <a:buFontTx/>
              <a:buNone/>
              <a:defRPr/>
            </a:pPr>
            <a:r>
              <a:rPr lang="en-US" altLang="ja-JP" sz="1400" b="0" dirty="0">
                <a:solidFill>
                  <a:srgbClr val="FF0000"/>
                </a:solidFill>
                <a:latin typeface="メイリオ" panose="020B0604030504040204" pitchFamily="50" charset="-128"/>
                <a:ea typeface="メイリオ" panose="020B0604030504040204" pitchFamily="50" charset="-128"/>
              </a:rPr>
              <a:t>(</a:t>
            </a:r>
            <a:r>
              <a:rPr lang="ja-JP" altLang="en-US" sz="1400" b="0" dirty="0">
                <a:solidFill>
                  <a:srgbClr val="FF0000"/>
                </a:solidFill>
                <a:latin typeface="メイリオ" panose="020B0604030504040204" pitchFamily="50" charset="-128"/>
                <a:ea typeface="メイリオ" panose="020B0604030504040204" pitchFamily="50" charset="-128"/>
              </a:rPr>
              <a:t>カラマツ優占林帯</a:t>
            </a:r>
            <a:r>
              <a:rPr lang="en-US" altLang="ja-JP" sz="1400" b="0" dirty="0">
                <a:solidFill>
                  <a:srgbClr val="FF0000"/>
                </a:solidFill>
                <a:latin typeface="メイリオ" panose="020B0604030504040204" pitchFamily="50" charset="-128"/>
                <a:ea typeface="メイリオ" panose="020B0604030504040204" pitchFamily="50" charset="-128"/>
              </a:rPr>
              <a:t>)</a:t>
            </a:r>
          </a:p>
        </p:txBody>
      </p:sp>
      <p:sp>
        <p:nvSpPr>
          <p:cNvPr id="8" name="テキスト ボックス 13">
            <a:extLst>
              <a:ext uri="{FF2B5EF4-FFF2-40B4-BE49-F238E27FC236}">
                <a16:creationId xmlns:a16="http://schemas.microsoft.com/office/drawing/2014/main" id="{11E21900-D5C2-27EE-E425-238C4269064A}"/>
              </a:ext>
            </a:extLst>
          </p:cNvPr>
          <p:cNvSpPr txBox="1">
            <a:spLocks noChangeArrowheads="1"/>
          </p:cNvSpPr>
          <p:nvPr/>
        </p:nvSpPr>
        <p:spPr bwMode="auto">
          <a:xfrm>
            <a:off x="284163" y="1157287"/>
            <a:ext cx="1957387" cy="523875"/>
          </a:xfrm>
          <a:prstGeom prst="rect">
            <a:avLst/>
          </a:prstGeom>
          <a:solidFill>
            <a:schemeClr val="accent6">
              <a:lumMod val="20000"/>
              <a:lumOff val="80000"/>
            </a:schemeClr>
          </a:solidFill>
          <a:ln>
            <a:solidFill>
              <a:schemeClr val="tx1"/>
            </a:solidFill>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ja-JP" altLang="en-US" sz="1400" b="0" dirty="0">
                <a:solidFill>
                  <a:srgbClr val="FF0000"/>
                </a:solidFill>
                <a:latin typeface="メイリオ" panose="020B0604030504040204" pitchFamily="50" charset="-128"/>
                <a:ea typeface="メイリオ" panose="020B0604030504040204" pitchFamily="50" charset="-128"/>
              </a:rPr>
              <a:t>常緑性針葉樹林帯</a:t>
            </a:r>
            <a:endParaRPr lang="en-US" altLang="ja-JP" sz="1400" b="0" dirty="0">
              <a:solidFill>
                <a:srgbClr val="FF0000"/>
              </a:solidFill>
              <a:latin typeface="メイリオ" panose="020B0604030504040204" pitchFamily="50" charset="-128"/>
              <a:ea typeface="メイリオ" panose="020B0604030504040204" pitchFamily="50" charset="-128"/>
            </a:endParaRPr>
          </a:p>
          <a:p>
            <a:pPr>
              <a:spcBef>
                <a:spcPct val="0"/>
              </a:spcBef>
              <a:buFontTx/>
              <a:buNone/>
              <a:defRPr/>
            </a:pPr>
            <a:r>
              <a:rPr lang="en-US" altLang="ja-JP" sz="1400" b="0" dirty="0">
                <a:solidFill>
                  <a:srgbClr val="FF0000"/>
                </a:solidFill>
                <a:latin typeface="メイリオ" panose="020B0604030504040204" pitchFamily="50" charset="-128"/>
                <a:ea typeface="メイリオ" panose="020B0604030504040204" pitchFamily="50" charset="-128"/>
              </a:rPr>
              <a:t>(</a:t>
            </a:r>
            <a:r>
              <a:rPr lang="ja-JP" altLang="en-US" sz="1400" b="0" dirty="0">
                <a:solidFill>
                  <a:srgbClr val="FF0000"/>
                </a:solidFill>
                <a:latin typeface="メイリオ" panose="020B0604030504040204" pitchFamily="50" charset="-128"/>
                <a:ea typeface="メイリオ" panose="020B0604030504040204" pitchFamily="50" charset="-128"/>
              </a:rPr>
              <a:t>クロトウヒ優占林帯</a:t>
            </a:r>
            <a:r>
              <a:rPr lang="en-US" altLang="ja-JP" sz="1400" b="0" dirty="0">
                <a:solidFill>
                  <a:srgbClr val="FF0000"/>
                </a:solidFill>
                <a:latin typeface="メイリオ" panose="020B0604030504040204" pitchFamily="50" charset="-128"/>
                <a:ea typeface="メイリオ" panose="020B0604030504040204" pitchFamily="50" charset="-128"/>
              </a:rPr>
              <a:t>)</a:t>
            </a:r>
          </a:p>
        </p:txBody>
      </p:sp>
      <p:sp>
        <p:nvSpPr>
          <p:cNvPr id="9" name="テキスト ボックス 13">
            <a:extLst>
              <a:ext uri="{FF2B5EF4-FFF2-40B4-BE49-F238E27FC236}">
                <a16:creationId xmlns:a16="http://schemas.microsoft.com/office/drawing/2014/main" id="{836E1EC0-83A8-C7AF-361C-9592E8FF9C80}"/>
              </a:ext>
            </a:extLst>
          </p:cNvPr>
          <p:cNvSpPr txBox="1">
            <a:spLocks noChangeArrowheads="1"/>
          </p:cNvSpPr>
          <p:nvPr/>
        </p:nvSpPr>
        <p:spPr bwMode="auto">
          <a:xfrm>
            <a:off x="1752600" y="3824287"/>
            <a:ext cx="2316163" cy="523875"/>
          </a:xfrm>
          <a:prstGeom prst="rect">
            <a:avLst/>
          </a:prstGeom>
          <a:solidFill>
            <a:schemeClr val="accent6">
              <a:lumMod val="20000"/>
              <a:lumOff val="80000"/>
            </a:schemeClr>
          </a:solidFill>
          <a:ln>
            <a:solidFill>
              <a:schemeClr val="tx1"/>
            </a:solidFill>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ja-JP" altLang="en-US" sz="1400" b="0" dirty="0">
                <a:solidFill>
                  <a:srgbClr val="FF0000"/>
                </a:solidFill>
                <a:latin typeface="メイリオ" panose="020B0604030504040204" pitchFamily="50" charset="-128"/>
                <a:ea typeface="メイリオ" panose="020B0604030504040204" pitchFamily="50" charset="-128"/>
              </a:rPr>
              <a:t>常緑性針葉樹林帯</a:t>
            </a:r>
            <a:endParaRPr lang="en-US" altLang="ja-JP" sz="1400" b="0" dirty="0">
              <a:solidFill>
                <a:srgbClr val="FF0000"/>
              </a:solidFill>
              <a:latin typeface="メイリオ" panose="020B0604030504040204" pitchFamily="50" charset="-128"/>
              <a:ea typeface="メイリオ" panose="020B0604030504040204" pitchFamily="50" charset="-128"/>
            </a:endParaRPr>
          </a:p>
          <a:p>
            <a:pPr>
              <a:spcBef>
                <a:spcPct val="0"/>
              </a:spcBef>
              <a:buFontTx/>
              <a:buNone/>
              <a:defRPr/>
            </a:pPr>
            <a:r>
              <a:rPr lang="en-US" altLang="ja-JP" sz="1400" b="0" dirty="0">
                <a:solidFill>
                  <a:srgbClr val="FF0000"/>
                </a:solidFill>
                <a:latin typeface="メイリオ" panose="020B0604030504040204" pitchFamily="50" charset="-128"/>
                <a:ea typeface="メイリオ" panose="020B0604030504040204" pitchFamily="50" charset="-128"/>
              </a:rPr>
              <a:t>(</a:t>
            </a:r>
            <a:r>
              <a:rPr lang="ja-JP" altLang="en-US" sz="1400" b="0" dirty="0">
                <a:solidFill>
                  <a:srgbClr val="FF0000"/>
                </a:solidFill>
                <a:latin typeface="メイリオ" panose="020B0604030504040204" pitchFamily="50" charset="-128"/>
                <a:ea typeface="メイリオ" panose="020B0604030504040204" pitchFamily="50" charset="-128"/>
              </a:rPr>
              <a:t>シベリアトウヒ優占林帯</a:t>
            </a:r>
            <a:r>
              <a:rPr lang="en-US" altLang="ja-JP" sz="1400" b="0" dirty="0">
                <a:solidFill>
                  <a:srgbClr val="FF0000"/>
                </a:solidFill>
                <a:latin typeface="メイリオ" panose="020B0604030504040204" pitchFamily="50" charset="-128"/>
                <a:ea typeface="メイリオ" panose="020B0604030504040204" pitchFamily="50" charset="-128"/>
              </a:rPr>
              <a:t>)</a:t>
            </a:r>
          </a:p>
        </p:txBody>
      </p:sp>
      <p:sp>
        <p:nvSpPr>
          <p:cNvPr id="10" name="タイトル 1">
            <a:extLst>
              <a:ext uri="{FF2B5EF4-FFF2-40B4-BE49-F238E27FC236}">
                <a16:creationId xmlns:a16="http://schemas.microsoft.com/office/drawing/2014/main" id="{A4FAC6A1-F63F-9F02-622E-FB6F79CE550F}"/>
              </a:ext>
            </a:extLst>
          </p:cNvPr>
          <p:cNvSpPr txBox="1">
            <a:spLocks/>
          </p:cNvSpPr>
          <p:nvPr/>
        </p:nvSpPr>
        <p:spPr>
          <a:xfrm>
            <a:off x="5715000" y="1004887"/>
            <a:ext cx="3200400" cy="1073150"/>
          </a:xfrm>
          <a:prstGeom prst="rect">
            <a:avLst/>
          </a:prstGeom>
          <a:solidFill>
            <a:srgbClr val="FFFF99"/>
          </a:solidFill>
          <a:ln>
            <a:solidFill>
              <a:schemeClr val="tx1"/>
            </a:solidFill>
          </a:ln>
        </p:spPr>
        <p:txBody>
          <a:bodyPr lIns="68580" tIns="34290" rIns="68580" bIns="34290" anchor="ctr"/>
          <a:lstStyle/>
          <a:p>
            <a:pPr>
              <a:spcAft>
                <a:spcPts val="1200"/>
              </a:spcAft>
              <a:defRPr/>
            </a:pPr>
            <a:r>
              <a:rPr lang="ja-JP" altLang="en-US" sz="1800" b="0" dirty="0">
                <a:latin typeface="BIZ UDP明朝 Medium" panose="02020500000000000000" pitchFamily="18" charset="-128"/>
                <a:ea typeface="BIZ UDP明朝 Medium" panose="02020500000000000000" pitchFamily="18" charset="-128"/>
                <a:cs typeface="+mj-cs"/>
              </a:rPr>
              <a:t>北極海に接する地域はツンドラ、南下すると灌木帯、さらに南下すると森林帯が優占</a:t>
            </a:r>
            <a:endParaRPr lang="en-US" altLang="ja-JP" sz="1800" b="0" dirty="0">
              <a:latin typeface="BIZ UDP明朝 Medium" panose="02020500000000000000" pitchFamily="18" charset="-128"/>
              <a:ea typeface="BIZ UDP明朝 Medium" panose="02020500000000000000" pitchFamily="18" charset="-128"/>
              <a:cs typeface="+mj-cs"/>
            </a:endParaRPr>
          </a:p>
        </p:txBody>
      </p:sp>
      <p:cxnSp>
        <p:nvCxnSpPr>
          <p:cNvPr id="11273" name="直線矢印コネクタ 11">
            <a:extLst>
              <a:ext uri="{FF2B5EF4-FFF2-40B4-BE49-F238E27FC236}">
                <a16:creationId xmlns:a16="http://schemas.microsoft.com/office/drawing/2014/main" id="{A6FB4811-D72D-1123-EB8C-C27B610107A0}"/>
              </a:ext>
            </a:extLst>
          </p:cNvPr>
          <p:cNvCxnSpPr>
            <a:cxnSpLocks noChangeShapeType="1"/>
          </p:cNvCxnSpPr>
          <p:nvPr/>
        </p:nvCxnSpPr>
        <p:spPr bwMode="auto">
          <a:xfrm flipV="1">
            <a:off x="3925888" y="2628900"/>
            <a:ext cx="722312" cy="568325"/>
          </a:xfrm>
          <a:prstGeom prst="straightConnector1">
            <a:avLst/>
          </a:prstGeom>
          <a:noFill/>
          <a:ln w="25400" algn="ctr">
            <a:solidFill>
              <a:srgbClr val="FF0000"/>
            </a:solidFill>
            <a:round/>
            <a:headEnd/>
            <a:tailEnd type="oval" w="med" len="med"/>
          </a:ln>
          <a:extLst>
            <a:ext uri="{909E8E84-426E-40DD-AFC4-6F175D3DCCD1}">
              <a14:hiddenFill xmlns:a14="http://schemas.microsoft.com/office/drawing/2010/main">
                <a:noFill/>
              </a14:hiddenFill>
            </a:ext>
          </a:extLst>
        </p:spPr>
      </p:cxnSp>
      <p:cxnSp>
        <p:nvCxnSpPr>
          <p:cNvPr id="11274" name="直線矢印コネクタ 12">
            <a:extLst>
              <a:ext uri="{FF2B5EF4-FFF2-40B4-BE49-F238E27FC236}">
                <a16:creationId xmlns:a16="http://schemas.microsoft.com/office/drawing/2014/main" id="{E85C39DF-C017-CB9F-359C-7061EFEDE3AB}"/>
              </a:ext>
            </a:extLst>
          </p:cNvPr>
          <p:cNvCxnSpPr>
            <a:cxnSpLocks/>
          </p:cNvCxnSpPr>
          <p:nvPr/>
        </p:nvCxnSpPr>
        <p:spPr bwMode="auto">
          <a:xfrm>
            <a:off x="4068763" y="4086225"/>
            <a:ext cx="288925" cy="452437"/>
          </a:xfrm>
          <a:prstGeom prst="straightConnector1">
            <a:avLst/>
          </a:prstGeom>
          <a:noFill/>
          <a:ln w="25400" algn="ctr">
            <a:solidFill>
              <a:srgbClr val="FF0000"/>
            </a:solidFill>
            <a:round/>
            <a:headEnd/>
            <a:tailEnd type="oval" w="med" len="med"/>
          </a:ln>
          <a:extLst>
            <a:ext uri="{909E8E84-426E-40DD-AFC4-6F175D3DCCD1}">
              <a14:hiddenFill xmlns:a14="http://schemas.microsoft.com/office/drawing/2010/main">
                <a:noFill/>
              </a14:hiddenFill>
            </a:ext>
          </a:extLst>
        </p:spPr>
      </p:cxnSp>
      <p:cxnSp>
        <p:nvCxnSpPr>
          <p:cNvPr id="11275" name="直線矢印コネクタ 16">
            <a:extLst>
              <a:ext uri="{FF2B5EF4-FFF2-40B4-BE49-F238E27FC236}">
                <a16:creationId xmlns:a16="http://schemas.microsoft.com/office/drawing/2014/main" id="{74847DA8-6EA7-1BEF-6D12-7934A18AAA01}"/>
              </a:ext>
            </a:extLst>
          </p:cNvPr>
          <p:cNvCxnSpPr>
            <a:cxnSpLocks/>
          </p:cNvCxnSpPr>
          <p:nvPr/>
        </p:nvCxnSpPr>
        <p:spPr bwMode="auto">
          <a:xfrm>
            <a:off x="457200" y="1681162"/>
            <a:ext cx="304800" cy="1836738"/>
          </a:xfrm>
          <a:prstGeom prst="straightConnector1">
            <a:avLst/>
          </a:prstGeom>
          <a:noFill/>
          <a:ln w="25400" algn="ctr">
            <a:solidFill>
              <a:srgbClr val="FF0000"/>
            </a:solidFill>
            <a:round/>
            <a:headEnd/>
            <a:tailEnd type="oval" w="med" len="med"/>
          </a:ln>
          <a:extLst>
            <a:ext uri="{909E8E84-426E-40DD-AFC4-6F175D3DCCD1}">
              <a14:hiddenFill xmlns:a14="http://schemas.microsoft.com/office/drawing/2010/main">
                <a:noFill/>
              </a14:hiddenFill>
            </a:ext>
          </a:extLst>
        </p:spPr>
      </p:cxnSp>
      <p:sp>
        <p:nvSpPr>
          <p:cNvPr id="19" name="タイトル 1">
            <a:extLst>
              <a:ext uri="{FF2B5EF4-FFF2-40B4-BE49-F238E27FC236}">
                <a16:creationId xmlns:a16="http://schemas.microsoft.com/office/drawing/2014/main" id="{1647D9D4-2087-EE39-3AE9-1695EE17C79E}"/>
              </a:ext>
            </a:extLst>
          </p:cNvPr>
          <p:cNvSpPr txBox="1">
            <a:spLocks/>
          </p:cNvSpPr>
          <p:nvPr/>
        </p:nvSpPr>
        <p:spPr>
          <a:xfrm>
            <a:off x="5715000" y="2403475"/>
            <a:ext cx="3200400" cy="1676400"/>
          </a:xfrm>
          <a:prstGeom prst="rect">
            <a:avLst/>
          </a:prstGeom>
          <a:solidFill>
            <a:srgbClr val="FFFF99"/>
          </a:solidFill>
          <a:ln>
            <a:solidFill>
              <a:schemeClr val="tx1"/>
            </a:solidFill>
          </a:ln>
        </p:spPr>
        <p:txBody>
          <a:bodyPr lIns="68580" tIns="34290" rIns="68580" bIns="34290" anchor="ctr"/>
          <a:lstStyle/>
          <a:p>
            <a:pPr>
              <a:spcAft>
                <a:spcPts val="1200"/>
              </a:spcAft>
              <a:defRPr/>
            </a:pPr>
            <a:r>
              <a:rPr lang="ja-JP" altLang="en-US" sz="1800" b="0" dirty="0">
                <a:latin typeface="BIZ UDP明朝 Medium" panose="02020500000000000000" pitchFamily="18" charset="-128"/>
                <a:ea typeface="BIZ UDP明朝 Medium" panose="02020500000000000000" pitchFamily="18" charset="-128"/>
                <a:cs typeface="+mj-cs"/>
              </a:rPr>
              <a:t>森林帯は針葉樹が優占するが、山火事直後などの植生回復過程などでは落葉性広葉樹が一時的に優占する事が多い（特に北米大陸において）</a:t>
            </a:r>
            <a:endParaRPr lang="en-US" altLang="ja-JP" sz="1800" b="0" dirty="0">
              <a:latin typeface="BIZ UDP明朝 Medium" panose="02020500000000000000" pitchFamily="18" charset="-128"/>
              <a:ea typeface="BIZ UDP明朝 Medium" panose="02020500000000000000" pitchFamily="18" charset="-128"/>
              <a:cs typeface="+mj-cs"/>
            </a:endParaRPr>
          </a:p>
        </p:txBody>
      </p:sp>
      <p:sp>
        <p:nvSpPr>
          <p:cNvPr id="20" name="タイトル 1">
            <a:extLst>
              <a:ext uri="{FF2B5EF4-FFF2-40B4-BE49-F238E27FC236}">
                <a16:creationId xmlns:a16="http://schemas.microsoft.com/office/drawing/2014/main" id="{AB47FE20-FE50-F5F8-8B04-1F9F479C0524}"/>
              </a:ext>
            </a:extLst>
          </p:cNvPr>
          <p:cNvSpPr txBox="1">
            <a:spLocks/>
          </p:cNvSpPr>
          <p:nvPr/>
        </p:nvSpPr>
        <p:spPr>
          <a:xfrm>
            <a:off x="5724525" y="4406900"/>
            <a:ext cx="3181350" cy="1322387"/>
          </a:xfrm>
          <a:prstGeom prst="rect">
            <a:avLst/>
          </a:prstGeom>
          <a:solidFill>
            <a:srgbClr val="FFFF99"/>
          </a:solidFill>
          <a:ln>
            <a:solidFill>
              <a:schemeClr val="tx1"/>
            </a:solidFill>
          </a:ln>
        </p:spPr>
        <p:txBody>
          <a:bodyPr lIns="68580" tIns="34290" rIns="68580" bIns="34290" anchor="ctr"/>
          <a:lstStyle/>
          <a:p>
            <a:pPr>
              <a:spcAft>
                <a:spcPts val="1200"/>
              </a:spcAft>
              <a:defRPr/>
            </a:pPr>
            <a:r>
              <a:rPr lang="ja-JP" altLang="en-US" sz="1800" b="0" dirty="0">
                <a:latin typeface="BIZ UDP明朝 Medium" panose="02020500000000000000" pitchFamily="18" charset="-128"/>
                <a:ea typeface="BIZ UDP明朝 Medium" panose="02020500000000000000" pitchFamily="18" charset="-128"/>
                <a:cs typeface="+mj-cs"/>
              </a:rPr>
              <a:t>東シベリアのみに、落葉性針葉樹であるカラマツが優占。その優占域は、永久凍土分布域と良く一致する</a:t>
            </a:r>
            <a:endParaRPr lang="en-US" altLang="ja-JP" sz="1800" b="0" dirty="0">
              <a:latin typeface="BIZ UDP明朝 Medium" panose="02020500000000000000" pitchFamily="18" charset="-128"/>
              <a:ea typeface="BIZ UDP明朝 Medium" panose="02020500000000000000" pitchFamily="18" charset="-128"/>
              <a:cs typeface="+mj-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テキスト ボックス 2">
            <a:extLst>
              <a:ext uri="{FF2B5EF4-FFF2-40B4-BE49-F238E27FC236}">
                <a16:creationId xmlns:a16="http://schemas.microsoft.com/office/drawing/2014/main" id="{25F15F7F-2769-3917-A4EC-75E8B731DBE9}"/>
              </a:ext>
            </a:extLst>
          </p:cNvPr>
          <p:cNvSpPr txBox="1">
            <a:spLocks noChangeArrowheads="1"/>
          </p:cNvSpPr>
          <p:nvPr/>
        </p:nvSpPr>
        <p:spPr bwMode="auto">
          <a:xfrm>
            <a:off x="2541588" y="436563"/>
            <a:ext cx="3876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ja-JP" altLang="en-US" sz="2400" b="0">
                <a:solidFill>
                  <a:srgbClr val="0000CC"/>
                </a:solidFill>
                <a:latin typeface="メイリオ" panose="020B0604030504040204" pitchFamily="50" charset="-128"/>
                <a:ea typeface="メイリオ" panose="020B0604030504040204" pitchFamily="50" charset="-128"/>
              </a:rPr>
              <a:t>針広混交林の世界的な分布</a:t>
            </a:r>
          </a:p>
        </p:txBody>
      </p:sp>
      <p:sp>
        <p:nvSpPr>
          <p:cNvPr id="68611" name="テキスト ボックス 3">
            <a:extLst>
              <a:ext uri="{FF2B5EF4-FFF2-40B4-BE49-F238E27FC236}">
                <a16:creationId xmlns:a16="http://schemas.microsoft.com/office/drawing/2014/main" id="{14D46090-2EBD-559B-F75D-EF8425097056}"/>
              </a:ext>
            </a:extLst>
          </p:cNvPr>
          <p:cNvSpPr txBox="1">
            <a:spLocks noChangeArrowheads="1"/>
          </p:cNvSpPr>
          <p:nvPr/>
        </p:nvSpPr>
        <p:spPr bwMode="auto">
          <a:xfrm>
            <a:off x="4984750" y="1317625"/>
            <a:ext cx="2781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900" b="0">
                <a:latin typeface="BIZ UDPゴシック" panose="020B0400000000000000" pitchFamily="50" charset="-128"/>
                <a:ea typeface="BIZ UDPゴシック" panose="020B0400000000000000" pitchFamily="50" charset="-128"/>
              </a:rPr>
              <a:t>Figure source</a:t>
            </a:r>
            <a:r>
              <a:rPr lang="ja-JP" altLang="en-US" sz="900" b="0">
                <a:latin typeface="BIZ UDPゴシック" panose="020B0400000000000000" pitchFamily="50" charset="-128"/>
                <a:ea typeface="BIZ UDPゴシック" panose="020B0400000000000000" pitchFamily="50" charset="-128"/>
              </a:rPr>
              <a:t>：「北海道 森を知る」鮫島 惇一郎 </a:t>
            </a:r>
            <a:r>
              <a:rPr lang="en-US" altLang="ja-JP" sz="900" b="0">
                <a:latin typeface="BIZ UDPゴシック" panose="020B0400000000000000" pitchFamily="50" charset="-128"/>
                <a:ea typeface="BIZ UDPゴシック" panose="020B0400000000000000" pitchFamily="50" charset="-128"/>
              </a:rPr>
              <a:t>(</a:t>
            </a:r>
            <a:r>
              <a:rPr lang="ja-JP" altLang="en-US" sz="900" b="0">
                <a:latin typeface="BIZ UDPゴシック" panose="020B0400000000000000" pitchFamily="50" charset="-128"/>
                <a:ea typeface="BIZ UDPゴシック" panose="020B0400000000000000" pitchFamily="50" charset="-128"/>
              </a:rPr>
              <a:t>監修</a:t>
            </a:r>
            <a:r>
              <a:rPr lang="en-US" altLang="ja-JP" sz="900" b="0">
                <a:latin typeface="BIZ UDPゴシック" panose="020B0400000000000000" pitchFamily="50" charset="-128"/>
                <a:ea typeface="BIZ UDPゴシック" panose="020B0400000000000000" pitchFamily="50" charset="-128"/>
              </a:rPr>
              <a:t>), </a:t>
            </a:r>
            <a:r>
              <a:rPr lang="ja-JP" altLang="en-US" sz="900" b="0">
                <a:latin typeface="BIZ UDPゴシック" panose="020B0400000000000000" pitchFamily="50" charset="-128"/>
                <a:ea typeface="BIZ UDPゴシック" panose="020B0400000000000000" pitchFamily="50" charset="-128"/>
              </a:rPr>
              <a:t>森林総合研究所北海道支所 </a:t>
            </a:r>
            <a:r>
              <a:rPr lang="en-US" altLang="ja-JP" sz="900" b="0">
                <a:latin typeface="BIZ UDPゴシック" panose="020B0400000000000000" pitchFamily="50" charset="-128"/>
                <a:ea typeface="BIZ UDPゴシック" panose="020B0400000000000000" pitchFamily="50" charset="-128"/>
              </a:rPr>
              <a:t>(</a:t>
            </a:r>
            <a:r>
              <a:rPr lang="ja-JP" altLang="en-US" sz="900" b="0">
                <a:latin typeface="BIZ UDPゴシック" panose="020B0400000000000000" pitchFamily="50" charset="-128"/>
                <a:ea typeface="BIZ UDPゴシック" panose="020B0400000000000000" pitchFamily="50" charset="-128"/>
              </a:rPr>
              <a:t>編集</a:t>
            </a:r>
            <a:r>
              <a:rPr lang="en-US" altLang="ja-JP" sz="900" b="0">
                <a:latin typeface="BIZ UDPゴシック" panose="020B0400000000000000" pitchFamily="50" charset="-128"/>
                <a:ea typeface="BIZ UDPゴシック" panose="020B0400000000000000" pitchFamily="50" charset="-128"/>
              </a:rPr>
              <a:t>), 1998</a:t>
            </a:r>
          </a:p>
        </p:txBody>
      </p:sp>
      <p:pic>
        <p:nvPicPr>
          <p:cNvPr id="68612" name="図 1">
            <a:extLst>
              <a:ext uri="{FF2B5EF4-FFF2-40B4-BE49-F238E27FC236}">
                <a16:creationId xmlns:a16="http://schemas.microsoft.com/office/drawing/2014/main" id="{EC54C03F-EF4B-19DE-1C10-4F827D45D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66800"/>
            <a:ext cx="4611688" cy="382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正方形/長方形 5">
            <a:extLst>
              <a:ext uri="{FF2B5EF4-FFF2-40B4-BE49-F238E27FC236}">
                <a16:creationId xmlns:a16="http://schemas.microsoft.com/office/drawing/2014/main" id="{7B80FBD3-02FD-507D-842D-CCDF7E6C4D27}"/>
              </a:ext>
            </a:extLst>
          </p:cNvPr>
          <p:cNvSpPr>
            <a:spLocks noChangeArrowheads="1"/>
          </p:cNvSpPr>
          <p:nvPr/>
        </p:nvSpPr>
        <p:spPr bwMode="auto">
          <a:xfrm>
            <a:off x="373063" y="5486400"/>
            <a:ext cx="8515350" cy="118268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nSpc>
                <a:spcPts val="3000"/>
              </a:lnSpc>
              <a:spcBef>
                <a:spcPct val="0"/>
              </a:spcBef>
              <a:buFontTx/>
              <a:buNone/>
            </a:pPr>
            <a:r>
              <a:rPr lang="ja-JP" altLang="en-US" sz="2000" b="0" dirty="0">
                <a:latin typeface="BIZ UDP明朝 Medium" panose="02020500000000000000" pitchFamily="18" charset="-128"/>
                <a:ea typeface="BIZ UDP明朝 Medium" panose="02020500000000000000" pitchFamily="18" charset="-128"/>
              </a:rPr>
              <a:t>針広混交林は、亜寒帯性常緑針葉林帯の低緯度側（低標高側）、冷温帯性落葉広葉林帯の高緯度側（高標高側）に分布し、気候変動に対して、高い感受性を持つと考えられている。</a:t>
            </a:r>
          </a:p>
        </p:txBody>
      </p:sp>
      <p:sp>
        <p:nvSpPr>
          <p:cNvPr id="11" name="正方形/長方形 10">
            <a:extLst>
              <a:ext uri="{FF2B5EF4-FFF2-40B4-BE49-F238E27FC236}">
                <a16:creationId xmlns:a16="http://schemas.microsoft.com/office/drawing/2014/main" id="{508A23ED-3020-D203-B85A-8602619EE6A1}"/>
              </a:ext>
            </a:extLst>
          </p:cNvPr>
          <p:cNvSpPr/>
          <p:nvPr/>
        </p:nvSpPr>
        <p:spPr>
          <a:xfrm>
            <a:off x="4043363" y="3733800"/>
            <a:ext cx="4845050" cy="1676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1200">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A30C845F-3A8E-041A-D45E-29C73272781F}"/>
              </a:ext>
            </a:extLst>
          </p:cNvPr>
          <p:cNvSpPr/>
          <p:nvPr/>
        </p:nvSpPr>
        <p:spPr>
          <a:xfrm>
            <a:off x="4146550" y="4267200"/>
            <a:ext cx="838200" cy="342900"/>
          </a:xfrm>
          <a:prstGeom prst="rect">
            <a:avLst/>
          </a:prstGeom>
          <a:solidFill>
            <a:srgbClr val="0E52A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1200">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EDA51033-B5F6-5189-2B42-C90736EB8799}"/>
              </a:ext>
            </a:extLst>
          </p:cNvPr>
          <p:cNvSpPr/>
          <p:nvPr/>
        </p:nvSpPr>
        <p:spPr>
          <a:xfrm>
            <a:off x="4146550" y="4906963"/>
            <a:ext cx="838200" cy="342900"/>
          </a:xfrm>
          <a:prstGeom prst="rect">
            <a:avLst/>
          </a:prstGeom>
          <a:solidFill>
            <a:srgbClr val="F3911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1200">
              <a:latin typeface="BIZ UDPゴシック" panose="020B0400000000000000" pitchFamily="50" charset="-128"/>
              <a:ea typeface="BIZ UDPゴシック" panose="020B0400000000000000" pitchFamily="50" charset="-128"/>
            </a:endParaRPr>
          </a:p>
        </p:txBody>
      </p:sp>
      <p:sp>
        <p:nvSpPr>
          <p:cNvPr id="68617" name="テキスト ボックス 7">
            <a:extLst>
              <a:ext uri="{FF2B5EF4-FFF2-40B4-BE49-F238E27FC236}">
                <a16:creationId xmlns:a16="http://schemas.microsoft.com/office/drawing/2014/main" id="{BF9F05D7-4A9B-A0E8-2914-776C0B7BADCA}"/>
              </a:ext>
            </a:extLst>
          </p:cNvPr>
          <p:cNvSpPr txBox="1">
            <a:spLocks noChangeArrowheads="1"/>
          </p:cNvSpPr>
          <p:nvPr/>
        </p:nvSpPr>
        <p:spPr bwMode="auto">
          <a:xfrm>
            <a:off x="4984750" y="4267200"/>
            <a:ext cx="3816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en-US" altLang="ja-JP" sz="1800" b="0">
                <a:latin typeface="BIZ UDPゴシック" panose="020B0400000000000000" pitchFamily="50" charset="-128"/>
                <a:ea typeface="BIZ UDPゴシック" panose="020B0400000000000000" pitchFamily="50" charset="-128"/>
              </a:rPr>
              <a:t>Coniferous forest</a:t>
            </a:r>
            <a:r>
              <a:rPr kumimoji="1" lang="ja-JP" altLang="en-US" sz="1800" b="0">
                <a:latin typeface="BIZ UDPゴシック" panose="020B0400000000000000" pitchFamily="50" charset="-128"/>
                <a:ea typeface="BIZ UDPゴシック" panose="020B0400000000000000" pitchFamily="50" charset="-128"/>
              </a:rPr>
              <a:t>　</a:t>
            </a:r>
            <a:r>
              <a:rPr kumimoji="1" lang="en-US" altLang="ja-JP" sz="1800" b="0">
                <a:latin typeface="BIZ UDPゴシック" panose="020B0400000000000000" pitchFamily="50" charset="-128"/>
                <a:ea typeface="BIZ UDPゴシック" panose="020B0400000000000000" pitchFamily="50" charset="-128"/>
              </a:rPr>
              <a:t>(Taiga)</a:t>
            </a:r>
            <a:endParaRPr kumimoji="1" lang="ja-JP" altLang="en-US" sz="1800" b="0">
              <a:latin typeface="BIZ UDPゴシック" panose="020B0400000000000000" pitchFamily="50" charset="-128"/>
              <a:ea typeface="BIZ UDPゴシック" panose="020B0400000000000000" pitchFamily="50" charset="-128"/>
            </a:endParaRPr>
          </a:p>
        </p:txBody>
      </p:sp>
      <p:sp>
        <p:nvSpPr>
          <p:cNvPr id="68618" name="テキスト ボックス 8">
            <a:extLst>
              <a:ext uri="{FF2B5EF4-FFF2-40B4-BE49-F238E27FC236}">
                <a16:creationId xmlns:a16="http://schemas.microsoft.com/office/drawing/2014/main" id="{23276767-4C7D-BE06-84F3-8EE483329107}"/>
              </a:ext>
            </a:extLst>
          </p:cNvPr>
          <p:cNvSpPr txBox="1">
            <a:spLocks noChangeArrowheads="1"/>
          </p:cNvSpPr>
          <p:nvPr/>
        </p:nvSpPr>
        <p:spPr bwMode="auto">
          <a:xfrm>
            <a:off x="4954588" y="4752975"/>
            <a:ext cx="381635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nSpc>
                <a:spcPts val="2200"/>
              </a:lnSpc>
              <a:spcBef>
                <a:spcPct val="0"/>
              </a:spcBef>
              <a:buFontTx/>
              <a:buNone/>
            </a:pPr>
            <a:r>
              <a:rPr kumimoji="1" lang="en-US" altLang="ja-JP" sz="1800" b="0">
                <a:latin typeface="BIZ UDPゴシック" panose="020B0400000000000000" pitchFamily="50" charset="-128"/>
                <a:ea typeface="BIZ UDPゴシック" panose="020B0400000000000000" pitchFamily="50" charset="-128"/>
              </a:rPr>
              <a:t>Mixed conifer and broad-leaved forests</a:t>
            </a:r>
            <a:r>
              <a:rPr lang="ja-JP" altLang="en-US" sz="1800" b="0">
                <a:latin typeface="BIZ UDPゴシック" panose="020B0400000000000000" pitchFamily="50" charset="-128"/>
                <a:ea typeface="BIZ UDPゴシック" panose="020B0400000000000000" pitchFamily="50" charset="-128"/>
              </a:rPr>
              <a:t> </a:t>
            </a:r>
            <a:r>
              <a:rPr lang="en-US" altLang="ja-JP" sz="1800" b="0">
                <a:latin typeface="BIZ UDPゴシック" panose="020B0400000000000000" pitchFamily="50" charset="-128"/>
                <a:ea typeface="BIZ UDPゴシック" panose="020B0400000000000000" pitchFamily="50" charset="-128"/>
              </a:rPr>
              <a:t>(</a:t>
            </a:r>
            <a:r>
              <a:rPr lang="ja-JP" altLang="en-US" sz="1800" b="0">
                <a:latin typeface="BIZ UDPゴシック" panose="020B0400000000000000" pitchFamily="50" charset="-128"/>
                <a:ea typeface="BIZ UDPゴシック" panose="020B0400000000000000" pitchFamily="50" charset="-128"/>
              </a:rPr>
              <a:t>針広混交林</a:t>
            </a:r>
            <a:r>
              <a:rPr lang="en-US" altLang="ja-JP" sz="1800" b="0">
                <a:latin typeface="BIZ UDPゴシック" panose="020B0400000000000000" pitchFamily="50" charset="-128"/>
                <a:ea typeface="BIZ UDPゴシック" panose="020B0400000000000000" pitchFamily="50" charset="-128"/>
              </a:rPr>
              <a:t>)</a:t>
            </a:r>
            <a:endParaRPr kumimoji="1" lang="ja-JP" altLang="en-US" sz="1800" b="0">
              <a:latin typeface="BIZ UDPゴシック" panose="020B0400000000000000" pitchFamily="50" charset="-128"/>
              <a:ea typeface="BIZ UDPゴシック" panose="020B0400000000000000" pitchFamily="50" charset="-128"/>
            </a:endParaRPr>
          </a:p>
        </p:txBody>
      </p:sp>
      <p:sp>
        <p:nvSpPr>
          <p:cNvPr id="68619" name="正方形/長方形 11">
            <a:extLst>
              <a:ext uri="{FF2B5EF4-FFF2-40B4-BE49-F238E27FC236}">
                <a16:creationId xmlns:a16="http://schemas.microsoft.com/office/drawing/2014/main" id="{53CF5336-0DFA-DCD7-0F96-C64062D2A1E7}"/>
              </a:ext>
            </a:extLst>
          </p:cNvPr>
          <p:cNvSpPr>
            <a:spLocks noChangeArrowheads="1"/>
          </p:cNvSpPr>
          <p:nvPr/>
        </p:nvSpPr>
        <p:spPr bwMode="auto">
          <a:xfrm>
            <a:off x="5257800" y="3813175"/>
            <a:ext cx="2508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b="0">
                <a:solidFill>
                  <a:srgbClr val="00B050"/>
                </a:solidFill>
                <a:latin typeface="メイリオ" panose="020B0604030504040204" pitchFamily="50" charset="-128"/>
                <a:ea typeface="メイリオ" panose="020B0604030504040204" pitchFamily="50" charset="-128"/>
              </a:rPr>
              <a:t>優占する森林タイプ</a:t>
            </a:r>
          </a:p>
        </p:txBody>
      </p:sp>
    </p:spTree>
    <p:extLst>
      <p:ext uri="{BB962C8B-B14F-4D97-AF65-F5344CB8AC3E}">
        <p14:creationId xmlns:p14="http://schemas.microsoft.com/office/powerpoint/2010/main" val="122895378"/>
      </p:ext>
    </p:extLst>
  </p:cSld>
  <p:clrMapOvr>
    <a:masterClrMapping/>
  </p:clrMapOvr>
  <p:transition advTm="5184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99">
            <a:extLst>
              <a:ext uri="{FF2B5EF4-FFF2-40B4-BE49-F238E27FC236}">
                <a16:creationId xmlns:a16="http://schemas.microsoft.com/office/drawing/2014/main" id="{D3EFA692-8CA0-2601-5446-772167F24265}"/>
              </a:ext>
            </a:extLst>
          </p:cNvPr>
          <p:cNvSpPr>
            <a:spLocks noChangeArrowheads="1"/>
          </p:cNvSpPr>
          <p:nvPr/>
        </p:nvSpPr>
        <p:spPr bwMode="auto">
          <a:xfrm>
            <a:off x="304800" y="1219200"/>
            <a:ext cx="8382000" cy="4953000"/>
          </a:xfrm>
          <a:prstGeom prst="rect">
            <a:avLst/>
          </a:prstGeom>
          <a:solidFill>
            <a:srgbClr val="FFFF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72707" name="Rectangle 2">
            <a:extLst>
              <a:ext uri="{FF2B5EF4-FFF2-40B4-BE49-F238E27FC236}">
                <a16:creationId xmlns:a16="http://schemas.microsoft.com/office/drawing/2014/main" id="{07912450-1579-D2BF-F7FB-E04F767F0DD9}"/>
              </a:ext>
            </a:extLst>
          </p:cNvPr>
          <p:cNvSpPr>
            <a:spLocks noChangeArrowheads="1"/>
          </p:cNvSpPr>
          <p:nvPr/>
        </p:nvSpPr>
        <p:spPr bwMode="auto">
          <a:xfrm>
            <a:off x="533400" y="3124200"/>
            <a:ext cx="2209800" cy="228600"/>
          </a:xfrm>
          <a:prstGeom prst="rect">
            <a:avLst/>
          </a:prstGeom>
          <a:blipFill dpi="0" rotWithShape="1">
            <a:blip r:embed="rId3"/>
            <a:srcRect/>
            <a:tile tx="0" ty="0" sx="100000" sy="100000" flip="none" algn="tl"/>
          </a:blip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72708" name="Rectangle 3">
            <a:extLst>
              <a:ext uri="{FF2B5EF4-FFF2-40B4-BE49-F238E27FC236}">
                <a16:creationId xmlns:a16="http://schemas.microsoft.com/office/drawing/2014/main" id="{E9028C9E-745E-CD44-80B0-CE51EE9B4576}"/>
              </a:ext>
            </a:extLst>
          </p:cNvPr>
          <p:cNvSpPr>
            <a:spLocks noChangeArrowheads="1"/>
          </p:cNvSpPr>
          <p:nvPr/>
        </p:nvSpPr>
        <p:spPr bwMode="auto">
          <a:xfrm>
            <a:off x="533400" y="2590800"/>
            <a:ext cx="2209800" cy="533400"/>
          </a:xfrm>
          <a:prstGeom prst="rect">
            <a:avLst/>
          </a:prstGeom>
          <a:solidFill>
            <a:srgbClr val="FF99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72709" name="Rectangle 6">
            <a:extLst>
              <a:ext uri="{FF2B5EF4-FFF2-40B4-BE49-F238E27FC236}">
                <a16:creationId xmlns:a16="http://schemas.microsoft.com/office/drawing/2014/main" id="{62C6F829-CADC-1B2F-D896-8FBD6C1E2948}"/>
              </a:ext>
            </a:extLst>
          </p:cNvPr>
          <p:cNvSpPr>
            <a:spLocks noChangeArrowheads="1"/>
          </p:cNvSpPr>
          <p:nvPr/>
        </p:nvSpPr>
        <p:spPr bwMode="auto">
          <a:xfrm>
            <a:off x="3429000" y="2590800"/>
            <a:ext cx="2209800" cy="304800"/>
          </a:xfrm>
          <a:prstGeom prst="rect">
            <a:avLst/>
          </a:prstGeom>
          <a:solidFill>
            <a:srgbClr val="FF99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72710" name="Rectangle 8">
            <a:extLst>
              <a:ext uri="{FF2B5EF4-FFF2-40B4-BE49-F238E27FC236}">
                <a16:creationId xmlns:a16="http://schemas.microsoft.com/office/drawing/2014/main" id="{64E1015C-58C9-7B4A-2739-048D1CB90CAE}"/>
              </a:ext>
            </a:extLst>
          </p:cNvPr>
          <p:cNvSpPr>
            <a:spLocks noChangeArrowheads="1"/>
          </p:cNvSpPr>
          <p:nvPr/>
        </p:nvSpPr>
        <p:spPr bwMode="auto">
          <a:xfrm>
            <a:off x="6324600" y="2590800"/>
            <a:ext cx="2209800" cy="152400"/>
          </a:xfrm>
          <a:prstGeom prst="rect">
            <a:avLst/>
          </a:prstGeom>
          <a:solidFill>
            <a:srgbClr val="FF99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72711" name="Rectangle 5">
            <a:extLst>
              <a:ext uri="{FF2B5EF4-FFF2-40B4-BE49-F238E27FC236}">
                <a16:creationId xmlns:a16="http://schemas.microsoft.com/office/drawing/2014/main" id="{0974AB78-585B-F873-70E2-32B740752370}"/>
              </a:ext>
            </a:extLst>
          </p:cNvPr>
          <p:cNvSpPr>
            <a:spLocks noChangeArrowheads="1"/>
          </p:cNvSpPr>
          <p:nvPr/>
        </p:nvSpPr>
        <p:spPr bwMode="auto">
          <a:xfrm>
            <a:off x="3429000" y="2895600"/>
            <a:ext cx="2209800" cy="457200"/>
          </a:xfrm>
          <a:prstGeom prst="rect">
            <a:avLst/>
          </a:prstGeom>
          <a:blipFill dpi="0" rotWithShape="1">
            <a:blip r:embed="rId3"/>
            <a:srcRect/>
            <a:tile tx="0" ty="0" sx="100000" sy="100000" flip="none" algn="tl"/>
          </a:blip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72712" name="Rectangle 7">
            <a:extLst>
              <a:ext uri="{FF2B5EF4-FFF2-40B4-BE49-F238E27FC236}">
                <a16:creationId xmlns:a16="http://schemas.microsoft.com/office/drawing/2014/main" id="{080CD54D-B723-30DD-C636-A5C700985F7C}"/>
              </a:ext>
            </a:extLst>
          </p:cNvPr>
          <p:cNvSpPr>
            <a:spLocks noChangeArrowheads="1"/>
          </p:cNvSpPr>
          <p:nvPr/>
        </p:nvSpPr>
        <p:spPr bwMode="auto">
          <a:xfrm>
            <a:off x="6324600" y="2743200"/>
            <a:ext cx="2209800" cy="609600"/>
          </a:xfrm>
          <a:prstGeom prst="rect">
            <a:avLst/>
          </a:prstGeom>
          <a:blipFill dpi="0" rotWithShape="1">
            <a:blip r:embed="rId3"/>
            <a:srcRect/>
            <a:tile tx="0" ty="0" sx="100000" sy="100000" flip="none" algn="tl"/>
          </a:blip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72713" name="AutoShape 9">
            <a:extLst>
              <a:ext uri="{FF2B5EF4-FFF2-40B4-BE49-F238E27FC236}">
                <a16:creationId xmlns:a16="http://schemas.microsoft.com/office/drawing/2014/main" id="{3EC5B17D-6996-39BA-5F6E-35A6728FD607}"/>
              </a:ext>
            </a:extLst>
          </p:cNvPr>
          <p:cNvSpPr>
            <a:spLocks noChangeArrowheads="1"/>
          </p:cNvSpPr>
          <p:nvPr/>
        </p:nvSpPr>
        <p:spPr bwMode="auto">
          <a:xfrm>
            <a:off x="2895600" y="2590800"/>
            <a:ext cx="381000" cy="304800"/>
          </a:xfrm>
          <a:prstGeom prst="rightArrow">
            <a:avLst>
              <a:gd name="adj1" fmla="val 50000"/>
              <a:gd name="adj2" fmla="val 60417"/>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72714" name="AutoShape 10">
            <a:extLst>
              <a:ext uri="{FF2B5EF4-FFF2-40B4-BE49-F238E27FC236}">
                <a16:creationId xmlns:a16="http://schemas.microsoft.com/office/drawing/2014/main" id="{E745ADD9-8ED0-64A3-FD16-D88BF3456216}"/>
              </a:ext>
            </a:extLst>
          </p:cNvPr>
          <p:cNvSpPr>
            <a:spLocks noChangeArrowheads="1"/>
          </p:cNvSpPr>
          <p:nvPr/>
        </p:nvSpPr>
        <p:spPr bwMode="auto">
          <a:xfrm>
            <a:off x="5791200" y="2590800"/>
            <a:ext cx="381000" cy="304800"/>
          </a:xfrm>
          <a:prstGeom prst="rightArrow">
            <a:avLst>
              <a:gd name="adj1" fmla="val 50000"/>
              <a:gd name="adj2" fmla="val 60417"/>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72715" name="AutoShape 11">
            <a:extLst>
              <a:ext uri="{FF2B5EF4-FFF2-40B4-BE49-F238E27FC236}">
                <a16:creationId xmlns:a16="http://schemas.microsoft.com/office/drawing/2014/main" id="{D01F86E8-BCB6-D06E-8BF2-E608AB9FA3C3}"/>
              </a:ext>
            </a:extLst>
          </p:cNvPr>
          <p:cNvSpPr>
            <a:spLocks noChangeArrowheads="1"/>
          </p:cNvSpPr>
          <p:nvPr/>
        </p:nvSpPr>
        <p:spPr bwMode="auto">
          <a:xfrm rot="-7419605">
            <a:off x="2105819" y="3883819"/>
            <a:ext cx="1436688" cy="304800"/>
          </a:xfrm>
          <a:prstGeom prst="rightArrow">
            <a:avLst>
              <a:gd name="adj1" fmla="val 50000"/>
              <a:gd name="adj2" fmla="val 72471"/>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72716" name="Rectangle 12">
            <a:extLst>
              <a:ext uri="{FF2B5EF4-FFF2-40B4-BE49-F238E27FC236}">
                <a16:creationId xmlns:a16="http://schemas.microsoft.com/office/drawing/2014/main" id="{E4546071-F20B-DD83-22E4-06B91F599055}"/>
              </a:ext>
            </a:extLst>
          </p:cNvPr>
          <p:cNvSpPr>
            <a:spLocks noChangeArrowheads="1"/>
          </p:cNvSpPr>
          <p:nvPr/>
        </p:nvSpPr>
        <p:spPr bwMode="auto">
          <a:xfrm rot="-5400000">
            <a:off x="7086600" y="4343400"/>
            <a:ext cx="152400" cy="22860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72717" name="Rectangle 13">
            <a:extLst>
              <a:ext uri="{FF2B5EF4-FFF2-40B4-BE49-F238E27FC236}">
                <a16:creationId xmlns:a16="http://schemas.microsoft.com/office/drawing/2014/main" id="{0F1A8163-1BFC-D3CE-C4E7-C8E35F4C95FB}"/>
              </a:ext>
            </a:extLst>
          </p:cNvPr>
          <p:cNvSpPr>
            <a:spLocks noChangeArrowheads="1"/>
          </p:cNvSpPr>
          <p:nvPr/>
        </p:nvSpPr>
        <p:spPr bwMode="auto">
          <a:xfrm rot="10800000">
            <a:off x="8153400" y="3962400"/>
            <a:ext cx="152400" cy="15240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72718" name="Text Box 14">
            <a:extLst>
              <a:ext uri="{FF2B5EF4-FFF2-40B4-BE49-F238E27FC236}">
                <a16:creationId xmlns:a16="http://schemas.microsoft.com/office/drawing/2014/main" id="{8B84A772-0F32-F420-85E4-9CF316547E46}"/>
              </a:ext>
            </a:extLst>
          </p:cNvPr>
          <p:cNvSpPr txBox="1">
            <a:spLocks noChangeArrowheads="1"/>
          </p:cNvSpPr>
          <p:nvPr/>
        </p:nvSpPr>
        <p:spPr bwMode="auto">
          <a:xfrm>
            <a:off x="765175" y="2633663"/>
            <a:ext cx="18256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b="0">
                <a:latin typeface="メイリオ" panose="020B0604030504040204" pitchFamily="50" charset="-128"/>
                <a:ea typeface="メイリオ" panose="020B0604030504040204" pitchFamily="50" charset="-128"/>
              </a:rPr>
              <a:t>永久凍土面の上昇</a:t>
            </a:r>
          </a:p>
        </p:txBody>
      </p:sp>
      <p:sp>
        <p:nvSpPr>
          <p:cNvPr id="72719" name="Text Box 15">
            <a:extLst>
              <a:ext uri="{FF2B5EF4-FFF2-40B4-BE49-F238E27FC236}">
                <a16:creationId xmlns:a16="http://schemas.microsoft.com/office/drawing/2014/main" id="{3B6F7634-3FE2-8FBA-1C24-7000CB0C4EAF}"/>
              </a:ext>
            </a:extLst>
          </p:cNvPr>
          <p:cNvSpPr txBox="1">
            <a:spLocks noChangeArrowheads="1"/>
          </p:cNvSpPr>
          <p:nvPr/>
        </p:nvSpPr>
        <p:spPr bwMode="auto">
          <a:xfrm>
            <a:off x="3657600" y="2938463"/>
            <a:ext cx="18256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b="0">
                <a:latin typeface="メイリオ" panose="020B0604030504040204" pitchFamily="50" charset="-128"/>
                <a:ea typeface="メイリオ" panose="020B0604030504040204" pitchFamily="50" charset="-128"/>
              </a:rPr>
              <a:t>永久凍土面の上昇</a:t>
            </a:r>
          </a:p>
        </p:txBody>
      </p:sp>
      <p:sp>
        <p:nvSpPr>
          <p:cNvPr id="72720" name="Text Box 16">
            <a:extLst>
              <a:ext uri="{FF2B5EF4-FFF2-40B4-BE49-F238E27FC236}">
                <a16:creationId xmlns:a16="http://schemas.microsoft.com/office/drawing/2014/main" id="{D9B7E964-2FD0-63BD-B49A-6EFA7C22E993}"/>
              </a:ext>
            </a:extLst>
          </p:cNvPr>
          <p:cNvSpPr txBox="1">
            <a:spLocks noChangeArrowheads="1"/>
          </p:cNvSpPr>
          <p:nvPr/>
        </p:nvSpPr>
        <p:spPr bwMode="auto">
          <a:xfrm>
            <a:off x="5603875" y="4343400"/>
            <a:ext cx="224155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b="0">
                <a:latin typeface="メイリオ" panose="020B0604030504040204" pitchFamily="50" charset="-128"/>
                <a:ea typeface="メイリオ" panose="020B0604030504040204" pitchFamily="50" charset="-128"/>
              </a:rPr>
              <a:t>林野火災</a:t>
            </a:r>
            <a:r>
              <a:rPr lang="ja-JP" altLang="en-US" sz="1400" b="0">
                <a:latin typeface="メイリオ" panose="020B0604030504040204" pitchFamily="50" charset="-128"/>
                <a:ea typeface="メイリオ" panose="020B0604030504040204" pitchFamily="50" charset="-128"/>
              </a:rPr>
              <a:t>（東シベリアのカラマツ林帯では、</a:t>
            </a:r>
            <a:r>
              <a:rPr lang="en-US" altLang="ja-JP" sz="1400" b="0">
                <a:latin typeface="メイリオ" panose="020B0604030504040204" pitchFamily="50" charset="-128"/>
                <a:ea typeface="メイリオ" panose="020B0604030504040204" pitchFamily="50" charset="-128"/>
              </a:rPr>
              <a:t>100</a:t>
            </a:r>
            <a:r>
              <a:rPr lang="ja-JP" altLang="en-US" sz="1400" b="0">
                <a:latin typeface="メイリオ" panose="020B0604030504040204" pitchFamily="50" charset="-128"/>
                <a:ea typeface="メイリオ" panose="020B0604030504040204" pitchFamily="50" charset="-128"/>
              </a:rPr>
              <a:t>～</a:t>
            </a:r>
            <a:r>
              <a:rPr lang="en-US" altLang="ja-JP" sz="1400" b="0">
                <a:latin typeface="メイリオ" panose="020B0604030504040204" pitchFamily="50" charset="-128"/>
                <a:ea typeface="メイリオ" panose="020B0604030504040204" pitchFamily="50" charset="-128"/>
              </a:rPr>
              <a:t>200</a:t>
            </a:r>
            <a:r>
              <a:rPr lang="ja-JP" altLang="en-US" sz="1400" b="0">
                <a:latin typeface="メイリオ" panose="020B0604030504040204" pitchFamily="50" charset="-128"/>
                <a:ea typeface="メイリオ" panose="020B0604030504040204" pitchFamily="50" charset="-128"/>
              </a:rPr>
              <a:t>年に</a:t>
            </a:r>
            <a:r>
              <a:rPr lang="en-US" altLang="ja-JP" sz="1400" b="0">
                <a:latin typeface="メイリオ" panose="020B0604030504040204" pitchFamily="50" charset="-128"/>
                <a:ea typeface="メイリオ" panose="020B0604030504040204" pitchFamily="50" charset="-128"/>
              </a:rPr>
              <a:t>1</a:t>
            </a:r>
            <a:r>
              <a:rPr lang="ja-JP" altLang="en-US" sz="1400" b="0">
                <a:latin typeface="メイリオ" panose="020B0604030504040204" pitchFamily="50" charset="-128"/>
                <a:ea typeface="メイリオ" panose="020B0604030504040204" pitchFamily="50" charset="-128"/>
              </a:rPr>
              <a:t>回程度、大規模な林野火災が生じる）</a:t>
            </a:r>
          </a:p>
        </p:txBody>
      </p:sp>
      <p:sp>
        <p:nvSpPr>
          <p:cNvPr id="72721" name="Rectangle 17" descr="コルク">
            <a:extLst>
              <a:ext uri="{FF2B5EF4-FFF2-40B4-BE49-F238E27FC236}">
                <a16:creationId xmlns:a16="http://schemas.microsoft.com/office/drawing/2014/main" id="{3838E606-0080-3C22-58D6-12B43F7762BD}"/>
              </a:ext>
            </a:extLst>
          </p:cNvPr>
          <p:cNvSpPr>
            <a:spLocks noChangeArrowheads="1"/>
          </p:cNvSpPr>
          <p:nvPr/>
        </p:nvSpPr>
        <p:spPr bwMode="auto">
          <a:xfrm>
            <a:off x="3429000" y="2514600"/>
            <a:ext cx="2209800" cy="76200"/>
          </a:xfrm>
          <a:prstGeom prst="rect">
            <a:avLst/>
          </a:prstGeom>
          <a:blipFill dpi="0" rotWithShape="1">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72722" name="Text Box 19">
            <a:extLst>
              <a:ext uri="{FF2B5EF4-FFF2-40B4-BE49-F238E27FC236}">
                <a16:creationId xmlns:a16="http://schemas.microsoft.com/office/drawing/2014/main" id="{1CAC3C91-56C9-DF7C-BE30-73562A7A8FCB}"/>
              </a:ext>
            </a:extLst>
          </p:cNvPr>
          <p:cNvSpPr txBox="1">
            <a:spLocks noChangeArrowheads="1"/>
          </p:cNvSpPr>
          <p:nvPr/>
        </p:nvSpPr>
        <p:spPr bwMode="auto">
          <a:xfrm>
            <a:off x="1011238" y="1338263"/>
            <a:ext cx="26463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b="0">
                <a:latin typeface="メイリオ" panose="020B0604030504040204" pitchFamily="50" charset="-128"/>
                <a:ea typeface="メイリオ" panose="020B0604030504040204" pitchFamily="50" charset="-128"/>
              </a:rPr>
              <a:t>リター層と林床植生の発達</a:t>
            </a:r>
          </a:p>
        </p:txBody>
      </p:sp>
      <p:sp>
        <p:nvSpPr>
          <p:cNvPr id="72723" name="Text Box 20">
            <a:extLst>
              <a:ext uri="{FF2B5EF4-FFF2-40B4-BE49-F238E27FC236}">
                <a16:creationId xmlns:a16="http://schemas.microsoft.com/office/drawing/2014/main" id="{20088889-C498-7020-113F-4C08212DC780}"/>
              </a:ext>
            </a:extLst>
          </p:cNvPr>
          <p:cNvSpPr txBox="1">
            <a:spLocks noChangeArrowheads="1"/>
          </p:cNvSpPr>
          <p:nvPr/>
        </p:nvSpPr>
        <p:spPr bwMode="auto">
          <a:xfrm>
            <a:off x="838200" y="1720850"/>
            <a:ext cx="996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b="0">
                <a:latin typeface="メイリオ" panose="020B0604030504040204" pitchFamily="50" charset="-128"/>
                <a:ea typeface="メイリオ" panose="020B0604030504040204" pitchFamily="50" charset="-128"/>
              </a:rPr>
              <a:t>一斉更新</a:t>
            </a:r>
          </a:p>
        </p:txBody>
      </p:sp>
      <p:sp>
        <p:nvSpPr>
          <p:cNvPr id="72724" name="Rectangle 22">
            <a:extLst>
              <a:ext uri="{FF2B5EF4-FFF2-40B4-BE49-F238E27FC236}">
                <a16:creationId xmlns:a16="http://schemas.microsoft.com/office/drawing/2014/main" id="{A60953A4-6CEB-F3C4-F963-751AB7C5761E}"/>
              </a:ext>
            </a:extLst>
          </p:cNvPr>
          <p:cNvSpPr>
            <a:spLocks noChangeArrowheads="1"/>
          </p:cNvSpPr>
          <p:nvPr/>
        </p:nvSpPr>
        <p:spPr bwMode="auto">
          <a:xfrm>
            <a:off x="609600" y="2438400"/>
            <a:ext cx="74613" cy="152400"/>
          </a:xfrm>
          <a:prstGeom prst="rect">
            <a:avLst/>
          </a:prstGeom>
          <a:solidFill>
            <a:srgbClr val="993300"/>
          </a:solidFill>
          <a:ln w="317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72725" name="AutoShape 21">
            <a:extLst>
              <a:ext uri="{FF2B5EF4-FFF2-40B4-BE49-F238E27FC236}">
                <a16:creationId xmlns:a16="http://schemas.microsoft.com/office/drawing/2014/main" id="{58FA1737-B316-85A7-4279-C783EA7F2F04}"/>
              </a:ext>
            </a:extLst>
          </p:cNvPr>
          <p:cNvSpPr>
            <a:spLocks noChangeArrowheads="1"/>
          </p:cNvSpPr>
          <p:nvPr/>
        </p:nvSpPr>
        <p:spPr bwMode="auto">
          <a:xfrm>
            <a:off x="533400" y="2286000"/>
            <a:ext cx="228600" cy="228600"/>
          </a:xfrm>
          <a:prstGeom prst="triangle">
            <a:avLst>
              <a:gd name="adj" fmla="val 50000"/>
            </a:avLst>
          </a:prstGeom>
          <a:solidFill>
            <a:srgbClr val="70A962"/>
          </a:solidFill>
          <a:ln w="317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72726" name="Rectangle 23">
            <a:extLst>
              <a:ext uri="{FF2B5EF4-FFF2-40B4-BE49-F238E27FC236}">
                <a16:creationId xmlns:a16="http://schemas.microsoft.com/office/drawing/2014/main" id="{17FFD0D4-D6DB-0272-0CDC-70C01722C9DF}"/>
              </a:ext>
            </a:extLst>
          </p:cNvPr>
          <p:cNvSpPr>
            <a:spLocks noChangeArrowheads="1"/>
          </p:cNvSpPr>
          <p:nvPr/>
        </p:nvSpPr>
        <p:spPr bwMode="auto">
          <a:xfrm>
            <a:off x="914400" y="2438400"/>
            <a:ext cx="74613" cy="152400"/>
          </a:xfrm>
          <a:prstGeom prst="rect">
            <a:avLst/>
          </a:prstGeom>
          <a:solidFill>
            <a:srgbClr val="993300"/>
          </a:solidFill>
          <a:ln w="317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72727" name="AutoShape 24">
            <a:extLst>
              <a:ext uri="{FF2B5EF4-FFF2-40B4-BE49-F238E27FC236}">
                <a16:creationId xmlns:a16="http://schemas.microsoft.com/office/drawing/2014/main" id="{27B59ABD-250C-2604-085A-D13A506CF5E5}"/>
              </a:ext>
            </a:extLst>
          </p:cNvPr>
          <p:cNvSpPr>
            <a:spLocks noChangeArrowheads="1"/>
          </p:cNvSpPr>
          <p:nvPr/>
        </p:nvSpPr>
        <p:spPr bwMode="auto">
          <a:xfrm>
            <a:off x="838200" y="2286000"/>
            <a:ext cx="228600" cy="228600"/>
          </a:xfrm>
          <a:prstGeom prst="triangle">
            <a:avLst>
              <a:gd name="adj" fmla="val 50000"/>
            </a:avLst>
          </a:prstGeom>
          <a:solidFill>
            <a:srgbClr val="70A962"/>
          </a:solidFill>
          <a:ln w="317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72728" name="Rectangle 25">
            <a:extLst>
              <a:ext uri="{FF2B5EF4-FFF2-40B4-BE49-F238E27FC236}">
                <a16:creationId xmlns:a16="http://schemas.microsoft.com/office/drawing/2014/main" id="{74AB5F7A-E5F8-5CBD-0FD7-181D7586BCA8}"/>
              </a:ext>
            </a:extLst>
          </p:cNvPr>
          <p:cNvSpPr>
            <a:spLocks noChangeArrowheads="1"/>
          </p:cNvSpPr>
          <p:nvPr/>
        </p:nvSpPr>
        <p:spPr bwMode="auto">
          <a:xfrm>
            <a:off x="1295400" y="2438400"/>
            <a:ext cx="74613" cy="152400"/>
          </a:xfrm>
          <a:prstGeom prst="rect">
            <a:avLst/>
          </a:prstGeom>
          <a:solidFill>
            <a:srgbClr val="993300"/>
          </a:solidFill>
          <a:ln w="317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72729" name="AutoShape 26">
            <a:extLst>
              <a:ext uri="{FF2B5EF4-FFF2-40B4-BE49-F238E27FC236}">
                <a16:creationId xmlns:a16="http://schemas.microsoft.com/office/drawing/2014/main" id="{168D6DA1-94DB-7531-B923-98B9C37D886E}"/>
              </a:ext>
            </a:extLst>
          </p:cNvPr>
          <p:cNvSpPr>
            <a:spLocks noChangeArrowheads="1"/>
          </p:cNvSpPr>
          <p:nvPr/>
        </p:nvSpPr>
        <p:spPr bwMode="auto">
          <a:xfrm>
            <a:off x="1219200" y="2286000"/>
            <a:ext cx="228600" cy="228600"/>
          </a:xfrm>
          <a:prstGeom prst="triangle">
            <a:avLst>
              <a:gd name="adj" fmla="val 50000"/>
            </a:avLst>
          </a:prstGeom>
          <a:solidFill>
            <a:srgbClr val="70A962"/>
          </a:solidFill>
          <a:ln w="317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72730" name="Rectangle 27">
            <a:extLst>
              <a:ext uri="{FF2B5EF4-FFF2-40B4-BE49-F238E27FC236}">
                <a16:creationId xmlns:a16="http://schemas.microsoft.com/office/drawing/2014/main" id="{695789A0-2D70-C107-9787-08688375DC86}"/>
              </a:ext>
            </a:extLst>
          </p:cNvPr>
          <p:cNvSpPr>
            <a:spLocks noChangeArrowheads="1"/>
          </p:cNvSpPr>
          <p:nvPr/>
        </p:nvSpPr>
        <p:spPr bwMode="auto">
          <a:xfrm>
            <a:off x="1600200" y="2438400"/>
            <a:ext cx="74613" cy="152400"/>
          </a:xfrm>
          <a:prstGeom prst="rect">
            <a:avLst/>
          </a:prstGeom>
          <a:solidFill>
            <a:srgbClr val="993300"/>
          </a:solidFill>
          <a:ln w="317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72731" name="AutoShape 28">
            <a:extLst>
              <a:ext uri="{FF2B5EF4-FFF2-40B4-BE49-F238E27FC236}">
                <a16:creationId xmlns:a16="http://schemas.microsoft.com/office/drawing/2014/main" id="{EE350BFA-21D2-AFD3-9C2A-AF0512417396}"/>
              </a:ext>
            </a:extLst>
          </p:cNvPr>
          <p:cNvSpPr>
            <a:spLocks noChangeArrowheads="1"/>
          </p:cNvSpPr>
          <p:nvPr/>
        </p:nvSpPr>
        <p:spPr bwMode="auto">
          <a:xfrm>
            <a:off x="1524000" y="2286000"/>
            <a:ext cx="228600" cy="228600"/>
          </a:xfrm>
          <a:prstGeom prst="triangle">
            <a:avLst>
              <a:gd name="adj" fmla="val 50000"/>
            </a:avLst>
          </a:prstGeom>
          <a:solidFill>
            <a:srgbClr val="70A962"/>
          </a:solidFill>
          <a:ln w="317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72732" name="Rectangle 29">
            <a:extLst>
              <a:ext uri="{FF2B5EF4-FFF2-40B4-BE49-F238E27FC236}">
                <a16:creationId xmlns:a16="http://schemas.microsoft.com/office/drawing/2014/main" id="{D8CEB84F-ABC4-BA71-90E5-62D6D00C643A}"/>
              </a:ext>
            </a:extLst>
          </p:cNvPr>
          <p:cNvSpPr>
            <a:spLocks noChangeArrowheads="1"/>
          </p:cNvSpPr>
          <p:nvPr/>
        </p:nvSpPr>
        <p:spPr bwMode="auto">
          <a:xfrm>
            <a:off x="1905000" y="2438400"/>
            <a:ext cx="74613" cy="152400"/>
          </a:xfrm>
          <a:prstGeom prst="rect">
            <a:avLst/>
          </a:prstGeom>
          <a:solidFill>
            <a:srgbClr val="993300"/>
          </a:solidFill>
          <a:ln w="317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72733" name="AutoShape 30">
            <a:extLst>
              <a:ext uri="{FF2B5EF4-FFF2-40B4-BE49-F238E27FC236}">
                <a16:creationId xmlns:a16="http://schemas.microsoft.com/office/drawing/2014/main" id="{23C228B5-E7DC-A221-E688-19ECC8EC37C4}"/>
              </a:ext>
            </a:extLst>
          </p:cNvPr>
          <p:cNvSpPr>
            <a:spLocks noChangeArrowheads="1"/>
          </p:cNvSpPr>
          <p:nvPr/>
        </p:nvSpPr>
        <p:spPr bwMode="auto">
          <a:xfrm>
            <a:off x="1828800" y="2286000"/>
            <a:ext cx="228600" cy="228600"/>
          </a:xfrm>
          <a:prstGeom prst="triangle">
            <a:avLst>
              <a:gd name="adj" fmla="val 50000"/>
            </a:avLst>
          </a:prstGeom>
          <a:solidFill>
            <a:srgbClr val="70A962"/>
          </a:solidFill>
          <a:ln w="317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72734" name="Rectangle 31">
            <a:extLst>
              <a:ext uri="{FF2B5EF4-FFF2-40B4-BE49-F238E27FC236}">
                <a16:creationId xmlns:a16="http://schemas.microsoft.com/office/drawing/2014/main" id="{DF86C9E1-2D5A-2B85-76CC-E7AA4B093679}"/>
              </a:ext>
            </a:extLst>
          </p:cNvPr>
          <p:cNvSpPr>
            <a:spLocks noChangeArrowheads="1"/>
          </p:cNvSpPr>
          <p:nvPr/>
        </p:nvSpPr>
        <p:spPr bwMode="auto">
          <a:xfrm>
            <a:off x="2209800" y="2438400"/>
            <a:ext cx="74613" cy="152400"/>
          </a:xfrm>
          <a:prstGeom prst="rect">
            <a:avLst/>
          </a:prstGeom>
          <a:solidFill>
            <a:srgbClr val="993300"/>
          </a:solidFill>
          <a:ln w="317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72735" name="AutoShape 32">
            <a:extLst>
              <a:ext uri="{FF2B5EF4-FFF2-40B4-BE49-F238E27FC236}">
                <a16:creationId xmlns:a16="http://schemas.microsoft.com/office/drawing/2014/main" id="{68217679-19A8-A275-47A7-6AA2F81AD364}"/>
              </a:ext>
            </a:extLst>
          </p:cNvPr>
          <p:cNvSpPr>
            <a:spLocks noChangeArrowheads="1"/>
          </p:cNvSpPr>
          <p:nvPr/>
        </p:nvSpPr>
        <p:spPr bwMode="auto">
          <a:xfrm>
            <a:off x="2133600" y="2286000"/>
            <a:ext cx="228600" cy="228600"/>
          </a:xfrm>
          <a:prstGeom prst="triangle">
            <a:avLst>
              <a:gd name="adj" fmla="val 50000"/>
            </a:avLst>
          </a:prstGeom>
          <a:solidFill>
            <a:srgbClr val="70A962"/>
          </a:solidFill>
          <a:ln w="317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72736" name="Rectangle 33">
            <a:extLst>
              <a:ext uri="{FF2B5EF4-FFF2-40B4-BE49-F238E27FC236}">
                <a16:creationId xmlns:a16="http://schemas.microsoft.com/office/drawing/2014/main" id="{D4C2415D-D47F-EB64-602D-2DB79180E42D}"/>
              </a:ext>
            </a:extLst>
          </p:cNvPr>
          <p:cNvSpPr>
            <a:spLocks noChangeArrowheads="1"/>
          </p:cNvSpPr>
          <p:nvPr/>
        </p:nvSpPr>
        <p:spPr bwMode="auto">
          <a:xfrm>
            <a:off x="2590800" y="2438400"/>
            <a:ext cx="74613" cy="152400"/>
          </a:xfrm>
          <a:prstGeom prst="rect">
            <a:avLst/>
          </a:prstGeom>
          <a:solidFill>
            <a:srgbClr val="993300"/>
          </a:solidFill>
          <a:ln w="317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72737" name="AutoShape 34">
            <a:extLst>
              <a:ext uri="{FF2B5EF4-FFF2-40B4-BE49-F238E27FC236}">
                <a16:creationId xmlns:a16="http://schemas.microsoft.com/office/drawing/2014/main" id="{7413C8CC-4781-A828-B92E-BCEBB99DEB57}"/>
              </a:ext>
            </a:extLst>
          </p:cNvPr>
          <p:cNvSpPr>
            <a:spLocks noChangeArrowheads="1"/>
          </p:cNvSpPr>
          <p:nvPr/>
        </p:nvSpPr>
        <p:spPr bwMode="auto">
          <a:xfrm>
            <a:off x="2514600" y="2286000"/>
            <a:ext cx="228600" cy="228600"/>
          </a:xfrm>
          <a:prstGeom prst="triangle">
            <a:avLst>
              <a:gd name="adj" fmla="val 50000"/>
            </a:avLst>
          </a:prstGeom>
          <a:solidFill>
            <a:srgbClr val="70A962"/>
          </a:solidFill>
          <a:ln w="317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72738" name="Rectangle 36">
            <a:extLst>
              <a:ext uri="{FF2B5EF4-FFF2-40B4-BE49-F238E27FC236}">
                <a16:creationId xmlns:a16="http://schemas.microsoft.com/office/drawing/2014/main" id="{40306EE3-27FC-C7B6-8FE5-6074C9FA087C}"/>
              </a:ext>
            </a:extLst>
          </p:cNvPr>
          <p:cNvSpPr>
            <a:spLocks noChangeArrowheads="1"/>
          </p:cNvSpPr>
          <p:nvPr/>
        </p:nvSpPr>
        <p:spPr bwMode="auto">
          <a:xfrm>
            <a:off x="3613150" y="2209800"/>
            <a:ext cx="74613" cy="304800"/>
          </a:xfrm>
          <a:prstGeom prst="rect">
            <a:avLst/>
          </a:prstGeom>
          <a:solidFill>
            <a:srgbClr val="993300"/>
          </a:solidFill>
          <a:ln w="317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72739" name="AutoShape 35">
            <a:extLst>
              <a:ext uri="{FF2B5EF4-FFF2-40B4-BE49-F238E27FC236}">
                <a16:creationId xmlns:a16="http://schemas.microsoft.com/office/drawing/2014/main" id="{465A4B96-4585-B0CA-6A70-60E457D4D966}"/>
              </a:ext>
            </a:extLst>
          </p:cNvPr>
          <p:cNvSpPr>
            <a:spLocks noChangeArrowheads="1"/>
          </p:cNvSpPr>
          <p:nvPr/>
        </p:nvSpPr>
        <p:spPr bwMode="auto">
          <a:xfrm>
            <a:off x="3505200" y="1828800"/>
            <a:ext cx="304800" cy="533400"/>
          </a:xfrm>
          <a:prstGeom prst="triangle">
            <a:avLst>
              <a:gd name="adj" fmla="val 50000"/>
            </a:avLst>
          </a:prstGeom>
          <a:solidFill>
            <a:srgbClr val="70A962"/>
          </a:solidFill>
          <a:ln w="317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72740" name="Rectangle 43">
            <a:extLst>
              <a:ext uri="{FF2B5EF4-FFF2-40B4-BE49-F238E27FC236}">
                <a16:creationId xmlns:a16="http://schemas.microsoft.com/office/drawing/2014/main" id="{C4B725A4-CA2D-6219-4B3E-E9896F2A3AAA}"/>
              </a:ext>
            </a:extLst>
          </p:cNvPr>
          <p:cNvSpPr>
            <a:spLocks noChangeArrowheads="1"/>
          </p:cNvSpPr>
          <p:nvPr/>
        </p:nvSpPr>
        <p:spPr bwMode="auto">
          <a:xfrm>
            <a:off x="3994150" y="2209800"/>
            <a:ext cx="74613" cy="304800"/>
          </a:xfrm>
          <a:prstGeom prst="rect">
            <a:avLst/>
          </a:prstGeom>
          <a:solidFill>
            <a:srgbClr val="993300"/>
          </a:solidFill>
          <a:ln w="317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72741" name="AutoShape 44">
            <a:extLst>
              <a:ext uri="{FF2B5EF4-FFF2-40B4-BE49-F238E27FC236}">
                <a16:creationId xmlns:a16="http://schemas.microsoft.com/office/drawing/2014/main" id="{497CE0CA-B034-67B1-E561-F4252190565E}"/>
              </a:ext>
            </a:extLst>
          </p:cNvPr>
          <p:cNvSpPr>
            <a:spLocks noChangeArrowheads="1"/>
          </p:cNvSpPr>
          <p:nvPr/>
        </p:nvSpPr>
        <p:spPr bwMode="auto">
          <a:xfrm>
            <a:off x="3886200" y="1828800"/>
            <a:ext cx="304800" cy="533400"/>
          </a:xfrm>
          <a:prstGeom prst="triangle">
            <a:avLst>
              <a:gd name="adj" fmla="val 50000"/>
            </a:avLst>
          </a:prstGeom>
          <a:solidFill>
            <a:srgbClr val="70A962"/>
          </a:solidFill>
          <a:ln w="317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72742" name="Rectangle 45">
            <a:extLst>
              <a:ext uri="{FF2B5EF4-FFF2-40B4-BE49-F238E27FC236}">
                <a16:creationId xmlns:a16="http://schemas.microsoft.com/office/drawing/2014/main" id="{1652FCF1-D9E0-D2AE-4A4F-930010382498}"/>
              </a:ext>
            </a:extLst>
          </p:cNvPr>
          <p:cNvSpPr>
            <a:spLocks noChangeArrowheads="1"/>
          </p:cNvSpPr>
          <p:nvPr/>
        </p:nvSpPr>
        <p:spPr bwMode="auto">
          <a:xfrm>
            <a:off x="4451350" y="2209800"/>
            <a:ext cx="74613" cy="304800"/>
          </a:xfrm>
          <a:prstGeom prst="rect">
            <a:avLst/>
          </a:prstGeom>
          <a:solidFill>
            <a:srgbClr val="993300"/>
          </a:solidFill>
          <a:ln w="317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72743" name="AutoShape 46">
            <a:extLst>
              <a:ext uri="{FF2B5EF4-FFF2-40B4-BE49-F238E27FC236}">
                <a16:creationId xmlns:a16="http://schemas.microsoft.com/office/drawing/2014/main" id="{B96FBAF1-85FE-F0A0-CA18-84CAF7145383}"/>
              </a:ext>
            </a:extLst>
          </p:cNvPr>
          <p:cNvSpPr>
            <a:spLocks noChangeArrowheads="1"/>
          </p:cNvSpPr>
          <p:nvPr/>
        </p:nvSpPr>
        <p:spPr bwMode="auto">
          <a:xfrm>
            <a:off x="4343400" y="1828800"/>
            <a:ext cx="304800" cy="533400"/>
          </a:xfrm>
          <a:prstGeom prst="triangle">
            <a:avLst>
              <a:gd name="adj" fmla="val 50000"/>
            </a:avLst>
          </a:prstGeom>
          <a:solidFill>
            <a:srgbClr val="70A962"/>
          </a:solidFill>
          <a:ln w="317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72744" name="Rectangle 47">
            <a:extLst>
              <a:ext uri="{FF2B5EF4-FFF2-40B4-BE49-F238E27FC236}">
                <a16:creationId xmlns:a16="http://schemas.microsoft.com/office/drawing/2014/main" id="{2FA0D5C9-85BB-BA17-BBE8-F4076F795854}"/>
              </a:ext>
            </a:extLst>
          </p:cNvPr>
          <p:cNvSpPr>
            <a:spLocks noChangeArrowheads="1"/>
          </p:cNvSpPr>
          <p:nvPr/>
        </p:nvSpPr>
        <p:spPr bwMode="auto">
          <a:xfrm>
            <a:off x="4908550" y="2209800"/>
            <a:ext cx="74613" cy="304800"/>
          </a:xfrm>
          <a:prstGeom prst="rect">
            <a:avLst/>
          </a:prstGeom>
          <a:solidFill>
            <a:srgbClr val="993300"/>
          </a:solidFill>
          <a:ln w="317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72745" name="AutoShape 48">
            <a:extLst>
              <a:ext uri="{FF2B5EF4-FFF2-40B4-BE49-F238E27FC236}">
                <a16:creationId xmlns:a16="http://schemas.microsoft.com/office/drawing/2014/main" id="{697D6269-6A17-591E-E720-C998EC7736E6}"/>
              </a:ext>
            </a:extLst>
          </p:cNvPr>
          <p:cNvSpPr>
            <a:spLocks noChangeArrowheads="1"/>
          </p:cNvSpPr>
          <p:nvPr/>
        </p:nvSpPr>
        <p:spPr bwMode="auto">
          <a:xfrm>
            <a:off x="4800600" y="1828800"/>
            <a:ext cx="304800" cy="533400"/>
          </a:xfrm>
          <a:prstGeom prst="triangle">
            <a:avLst>
              <a:gd name="adj" fmla="val 50000"/>
            </a:avLst>
          </a:prstGeom>
          <a:solidFill>
            <a:srgbClr val="70A962"/>
          </a:solidFill>
          <a:ln w="317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72746" name="Rectangle 49">
            <a:extLst>
              <a:ext uri="{FF2B5EF4-FFF2-40B4-BE49-F238E27FC236}">
                <a16:creationId xmlns:a16="http://schemas.microsoft.com/office/drawing/2014/main" id="{A6AF70BB-16B7-F360-CAE9-ABE9E2B91F69}"/>
              </a:ext>
            </a:extLst>
          </p:cNvPr>
          <p:cNvSpPr>
            <a:spLocks noChangeArrowheads="1"/>
          </p:cNvSpPr>
          <p:nvPr/>
        </p:nvSpPr>
        <p:spPr bwMode="auto">
          <a:xfrm>
            <a:off x="5441950" y="2209800"/>
            <a:ext cx="74613" cy="304800"/>
          </a:xfrm>
          <a:prstGeom prst="rect">
            <a:avLst/>
          </a:prstGeom>
          <a:solidFill>
            <a:srgbClr val="993300"/>
          </a:solidFill>
          <a:ln w="317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72747" name="AutoShape 50">
            <a:extLst>
              <a:ext uri="{FF2B5EF4-FFF2-40B4-BE49-F238E27FC236}">
                <a16:creationId xmlns:a16="http://schemas.microsoft.com/office/drawing/2014/main" id="{0D85305F-7A62-9F42-BC90-81A1CC588CB0}"/>
              </a:ext>
            </a:extLst>
          </p:cNvPr>
          <p:cNvSpPr>
            <a:spLocks noChangeArrowheads="1"/>
          </p:cNvSpPr>
          <p:nvPr/>
        </p:nvSpPr>
        <p:spPr bwMode="auto">
          <a:xfrm>
            <a:off x="5334000" y="1828800"/>
            <a:ext cx="304800" cy="533400"/>
          </a:xfrm>
          <a:prstGeom prst="triangle">
            <a:avLst>
              <a:gd name="adj" fmla="val 50000"/>
            </a:avLst>
          </a:prstGeom>
          <a:solidFill>
            <a:srgbClr val="70A962"/>
          </a:solidFill>
          <a:ln w="317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72748" name="Line 51">
            <a:extLst>
              <a:ext uri="{FF2B5EF4-FFF2-40B4-BE49-F238E27FC236}">
                <a16:creationId xmlns:a16="http://schemas.microsoft.com/office/drawing/2014/main" id="{568B464B-7E20-E543-1EB0-909F4C740E6D}"/>
              </a:ext>
            </a:extLst>
          </p:cNvPr>
          <p:cNvSpPr>
            <a:spLocks noChangeShapeType="1"/>
          </p:cNvSpPr>
          <p:nvPr/>
        </p:nvSpPr>
        <p:spPr bwMode="auto">
          <a:xfrm flipV="1">
            <a:off x="2514600" y="28956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72749" name="Line 52">
            <a:extLst>
              <a:ext uri="{FF2B5EF4-FFF2-40B4-BE49-F238E27FC236}">
                <a16:creationId xmlns:a16="http://schemas.microsoft.com/office/drawing/2014/main" id="{50FE8C9D-78D0-7D53-01BE-FFF6AC423043}"/>
              </a:ext>
            </a:extLst>
          </p:cNvPr>
          <p:cNvSpPr>
            <a:spLocks noChangeShapeType="1"/>
          </p:cNvSpPr>
          <p:nvPr/>
        </p:nvSpPr>
        <p:spPr bwMode="auto">
          <a:xfrm flipV="1">
            <a:off x="2163763" y="28956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72750" name="Line 53">
            <a:extLst>
              <a:ext uri="{FF2B5EF4-FFF2-40B4-BE49-F238E27FC236}">
                <a16:creationId xmlns:a16="http://schemas.microsoft.com/office/drawing/2014/main" id="{4F3F2E51-033C-25EA-C098-FE9B286DFFE1}"/>
              </a:ext>
            </a:extLst>
          </p:cNvPr>
          <p:cNvSpPr>
            <a:spLocks noChangeShapeType="1"/>
          </p:cNvSpPr>
          <p:nvPr/>
        </p:nvSpPr>
        <p:spPr bwMode="auto">
          <a:xfrm flipV="1">
            <a:off x="1812925" y="28956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72751" name="Line 54">
            <a:extLst>
              <a:ext uri="{FF2B5EF4-FFF2-40B4-BE49-F238E27FC236}">
                <a16:creationId xmlns:a16="http://schemas.microsoft.com/office/drawing/2014/main" id="{B511C99B-7095-7654-A569-02D852954D5D}"/>
              </a:ext>
            </a:extLst>
          </p:cNvPr>
          <p:cNvSpPr>
            <a:spLocks noChangeShapeType="1"/>
          </p:cNvSpPr>
          <p:nvPr/>
        </p:nvSpPr>
        <p:spPr bwMode="auto">
          <a:xfrm flipV="1">
            <a:off x="1462088" y="28956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72752" name="Line 55">
            <a:extLst>
              <a:ext uri="{FF2B5EF4-FFF2-40B4-BE49-F238E27FC236}">
                <a16:creationId xmlns:a16="http://schemas.microsoft.com/office/drawing/2014/main" id="{30C3F128-4788-7439-022D-1428671D068A}"/>
              </a:ext>
            </a:extLst>
          </p:cNvPr>
          <p:cNvSpPr>
            <a:spLocks noChangeShapeType="1"/>
          </p:cNvSpPr>
          <p:nvPr/>
        </p:nvSpPr>
        <p:spPr bwMode="auto">
          <a:xfrm flipV="1">
            <a:off x="1111250" y="28956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72753" name="Line 56">
            <a:extLst>
              <a:ext uri="{FF2B5EF4-FFF2-40B4-BE49-F238E27FC236}">
                <a16:creationId xmlns:a16="http://schemas.microsoft.com/office/drawing/2014/main" id="{DE5C0DB4-EF3C-59BF-E2EC-611839E42153}"/>
              </a:ext>
            </a:extLst>
          </p:cNvPr>
          <p:cNvSpPr>
            <a:spLocks noChangeShapeType="1"/>
          </p:cNvSpPr>
          <p:nvPr/>
        </p:nvSpPr>
        <p:spPr bwMode="auto">
          <a:xfrm flipV="1">
            <a:off x="762000" y="28956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72754" name="Line 57">
            <a:extLst>
              <a:ext uri="{FF2B5EF4-FFF2-40B4-BE49-F238E27FC236}">
                <a16:creationId xmlns:a16="http://schemas.microsoft.com/office/drawing/2014/main" id="{BB868266-73C5-8D9B-5848-29141BB9CC1B}"/>
              </a:ext>
            </a:extLst>
          </p:cNvPr>
          <p:cNvSpPr>
            <a:spLocks noChangeShapeType="1"/>
          </p:cNvSpPr>
          <p:nvPr/>
        </p:nvSpPr>
        <p:spPr bwMode="auto">
          <a:xfrm flipV="1">
            <a:off x="5410200" y="26670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72755" name="Line 58">
            <a:extLst>
              <a:ext uri="{FF2B5EF4-FFF2-40B4-BE49-F238E27FC236}">
                <a16:creationId xmlns:a16="http://schemas.microsoft.com/office/drawing/2014/main" id="{918AEBC1-4664-60F3-C4F1-0BC3C33DB058}"/>
              </a:ext>
            </a:extLst>
          </p:cNvPr>
          <p:cNvSpPr>
            <a:spLocks noChangeShapeType="1"/>
          </p:cNvSpPr>
          <p:nvPr/>
        </p:nvSpPr>
        <p:spPr bwMode="auto">
          <a:xfrm flipV="1">
            <a:off x="5059363" y="26670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72756" name="Line 59">
            <a:extLst>
              <a:ext uri="{FF2B5EF4-FFF2-40B4-BE49-F238E27FC236}">
                <a16:creationId xmlns:a16="http://schemas.microsoft.com/office/drawing/2014/main" id="{7A19015F-2ACC-6789-4007-6CC4F52ED8C6}"/>
              </a:ext>
            </a:extLst>
          </p:cNvPr>
          <p:cNvSpPr>
            <a:spLocks noChangeShapeType="1"/>
          </p:cNvSpPr>
          <p:nvPr/>
        </p:nvSpPr>
        <p:spPr bwMode="auto">
          <a:xfrm flipV="1">
            <a:off x="4708525" y="26670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72757" name="Line 60">
            <a:extLst>
              <a:ext uri="{FF2B5EF4-FFF2-40B4-BE49-F238E27FC236}">
                <a16:creationId xmlns:a16="http://schemas.microsoft.com/office/drawing/2014/main" id="{CCF7B4C5-290C-685F-5D95-FE51AE42BDE8}"/>
              </a:ext>
            </a:extLst>
          </p:cNvPr>
          <p:cNvSpPr>
            <a:spLocks noChangeShapeType="1"/>
          </p:cNvSpPr>
          <p:nvPr/>
        </p:nvSpPr>
        <p:spPr bwMode="auto">
          <a:xfrm flipV="1">
            <a:off x="4357688" y="26670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72758" name="Line 61">
            <a:extLst>
              <a:ext uri="{FF2B5EF4-FFF2-40B4-BE49-F238E27FC236}">
                <a16:creationId xmlns:a16="http://schemas.microsoft.com/office/drawing/2014/main" id="{B969598E-4830-526F-EBEE-96F32301F445}"/>
              </a:ext>
            </a:extLst>
          </p:cNvPr>
          <p:cNvSpPr>
            <a:spLocks noChangeShapeType="1"/>
          </p:cNvSpPr>
          <p:nvPr/>
        </p:nvSpPr>
        <p:spPr bwMode="auto">
          <a:xfrm flipV="1">
            <a:off x="4006850" y="26670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72759" name="Line 62">
            <a:extLst>
              <a:ext uri="{FF2B5EF4-FFF2-40B4-BE49-F238E27FC236}">
                <a16:creationId xmlns:a16="http://schemas.microsoft.com/office/drawing/2014/main" id="{66C1C8EE-EF49-1C41-4644-2503862E52D2}"/>
              </a:ext>
            </a:extLst>
          </p:cNvPr>
          <p:cNvSpPr>
            <a:spLocks noChangeShapeType="1"/>
          </p:cNvSpPr>
          <p:nvPr/>
        </p:nvSpPr>
        <p:spPr bwMode="auto">
          <a:xfrm flipV="1">
            <a:off x="3657600" y="26670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72760" name="AutoShape 63">
            <a:extLst>
              <a:ext uri="{FF2B5EF4-FFF2-40B4-BE49-F238E27FC236}">
                <a16:creationId xmlns:a16="http://schemas.microsoft.com/office/drawing/2014/main" id="{57C9FFB3-6B79-B44E-0BF4-142C2B05F0F6}"/>
              </a:ext>
            </a:extLst>
          </p:cNvPr>
          <p:cNvSpPr>
            <a:spLocks noChangeArrowheads="1"/>
          </p:cNvSpPr>
          <p:nvPr/>
        </p:nvSpPr>
        <p:spPr bwMode="auto">
          <a:xfrm>
            <a:off x="960438" y="3505200"/>
            <a:ext cx="1173162" cy="304800"/>
          </a:xfrm>
          <a:prstGeom prst="roundRect">
            <a:avLst>
              <a:gd name="adj" fmla="val 16667"/>
            </a:avLst>
          </a:prstGeom>
          <a:solidFill>
            <a:srgbClr val="CCFFCC"/>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b="0">
                <a:latin typeface="メイリオ" panose="020B0604030504040204" pitchFamily="50" charset="-128"/>
                <a:ea typeface="メイリオ" panose="020B0604030504040204" pitchFamily="50" charset="-128"/>
              </a:rPr>
              <a:t>山火事直後</a:t>
            </a:r>
          </a:p>
        </p:txBody>
      </p:sp>
      <p:sp>
        <p:nvSpPr>
          <p:cNvPr id="72761" name="AutoShape 65">
            <a:extLst>
              <a:ext uri="{FF2B5EF4-FFF2-40B4-BE49-F238E27FC236}">
                <a16:creationId xmlns:a16="http://schemas.microsoft.com/office/drawing/2014/main" id="{0F8C2BAE-F731-9774-9264-17017C121696}"/>
              </a:ext>
            </a:extLst>
          </p:cNvPr>
          <p:cNvSpPr>
            <a:spLocks noChangeArrowheads="1"/>
          </p:cNvSpPr>
          <p:nvPr/>
        </p:nvSpPr>
        <p:spPr bwMode="auto">
          <a:xfrm>
            <a:off x="3778250" y="3505200"/>
            <a:ext cx="1250950" cy="304800"/>
          </a:xfrm>
          <a:prstGeom prst="roundRect">
            <a:avLst>
              <a:gd name="adj" fmla="val 16667"/>
            </a:avLst>
          </a:prstGeom>
          <a:solidFill>
            <a:srgbClr val="CCFFCC"/>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600" b="0">
                <a:latin typeface="メイリオ" panose="020B0604030504040204" pitchFamily="50" charset="-128"/>
                <a:ea typeface="メイリオ" panose="020B0604030504040204" pitchFamily="50" charset="-128"/>
              </a:rPr>
              <a:t>20~40</a:t>
            </a:r>
            <a:r>
              <a:rPr lang="ja-JP" altLang="en-US" sz="1600" b="0">
                <a:latin typeface="メイリオ" panose="020B0604030504040204" pitchFamily="50" charset="-128"/>
                <a:ea typeface="メイリオ" panose="020B0604030504040204" pitchFamily="50" charset="-128"/>
              </a:rPr>
              <a:t>年後</a:t>
            </a:r>
          </a:p>
        </p:txBody>
      </p:sp>
      <p:sp>
        <p:nvSpPr>
          <p:cNvPr id="72762" name="AutoShape 66">
            <a:extLst>
              <a:ext uri="{FF2B5EF4-FFF2-40B4-BE49-F238E27FC236}">
                <a16:creationId xmlns:a16="http://schemas.microsoft.com/office/drawing/2014/main" id="{950D297D-C2BC-3250-A785-2A0BF7128CD3}"/>
              </a:ext>
            </a:extLst>
          </p:cNvPr>
          <p:cNvSpPr>
            <a:spLocks noChangeArrowheads="1"/>
          </p:cNvSpPr>
          <p:nvPr/>
        </p:nvSpPr>
        <p:spPr bwMode="auto">
          <a:xfrm>
            <a:off x="6629400" y="3505200"/>
            <a:ext cx="1676400" cy="304800"/>
          </a:xfrm>
          <a:prstGeom prst="roundRect">
            <a:avLst>
              <a:gd name="adj" fmla="val 16667"/>
            </a:avLst>
          </a:prstGeom>
          <a:solidFill>
            <a:srgbClr val="CCFFCC"/>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600" b="0">
                <a:latin typeface="メイリオ" panose="020B0604030504040204" pitchFamily="50" charset="-128"/>
                <a:ea typeface="メイリオ" panose="020B0604030504040204" pitchFamily="50" charset="-128"/>
              </a:rPr>
              <a:t>100</a:t>
            </a:r>
            <a:r>
              <a:rPr lang="ja-JP" altLang="en-US" sz="1600" b="0">
                <a:latin typeface="メイリオ" panose="020B0604030504040204" pitchFamily="50" charset="-128"/>
                <a:ea typeface="メイリオ" panose="020B0604030504040204" pitchFamily="50" charset="-128"/>
              </a:rPr>
              <a:t>年以上経過</a:t>
            </a:r>
          </a:p>
        </p:txBody>
      </p:sp>
      <p:sp>
        <p:nvSpPr>
          <p:cNvPr id="72763" name="Line 67">
            <a:extLst>
              <a:ext uri="{FF2B5EF4-FFF2-40B4-BE49-F238E27FC236}">
                <a16:creationId xmlns:a16="http://schemas.microsoft.com/office/drawing/2014/main" id="{93AC54F0-4F8D-EF4C-057B-E1D5F77F7937}"/>
              </a:ext>
            </a:extLst>
          </p:cNvPr>
          <p:cNvSpPr>
            <a:spLocks noChangeShapeType="1"/>
          </p:cNvSpPr>
          <p:nvPr/>
        </p:nvSpPr>
        <p:spPr bwMode="auto">
          <a:xfrm>
            <a:off x="3200400" y="1600200"/>
            <a:ext cx="22860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72764" name="Line 68">
            <a:extLst>
              <a:ext uri="{FF2B5EF4-FFF2-40B4-BE49-F238E27FC236}">
                <a16:creationId xmlns:a16="http://schemas.microsoft.com/office/drawing/2014/main" id="{1D98D7DF-E3DF-E5D8-E08E-EC88B706BA6B}"/>
              </a:ext>
            </a:extLst>
          </p:cNvPr>
          <p:cNvSpPr>
            <a:spLocks noChangeShapeType="1"/>
          </p:cNvSpPr>
          <p:nvPr/>
        </p:nvSpPr>
        <p:spPr bwMode="auto">
          <a:xfrm>
            <a:off x="1676400" y="19812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72765" name="Line 70">
            <a:extLst>
              <a:ext uri="{FF2B5EF4-FFF2-40B4-BE49-F238E27FC236}">
                <a16:creationId xmlns:a16="http://schemas.microsoft.com/office/drawing/2014/main" id="{2517EB6B-96EF-7E2B-0B06-68346EC2D0BC}"/>
              </a:ext>
            </a:extLst>
          </p:cNvPr>
          <p:cNvSpPr>
            <a:spLocks noChangeShapeType="1"/>
          </p:cNvSpPr>
          <p:nvPr/>
        </p:nvSpPr>
        <p:spPr bwMode="auto">
          <a:xfrm>
            <a:off x="3429000" y="2498725"/>
            <a:ext cx="2209800" cy="0"/>
          </a:xfrm>
          <a:prstGeom prst="line">
            <a:avLst/>
          </a:prstGeom>
          <a:noFill/>
          <a:ln w="50800">
            <a:solidFill>
              <a:srgbClr val="008000">
                <a:alpha val="29019"/>
              </a:srgbClr>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72766" name="Line 71">
            <a:extLst>
              <a:ext uri="{FF2B5EF4-FFF2-40B4-BE49-F238E27FC236}">
                <a16:creationId xmlns:a16="http://schemas.microsoft.com/office/drawing/2014/main" id="{C5C4BD39-A5C2-E0C2-8CD6-474EF7E0E71E}"/>
              </a:ext>
            </a:extLst>
          </p:cNvPr>
          <p:cNvSpPr>
            <a:spLocks noChangeShapeType="1"/>
          </p:cNvSpPr>
          <p:nvPr/>
        </p:nvSpPr>
        <p:spPr bwMode="auto">
          <a:xfrm>
            <a:off x="6324600" y="2422525"/>
            <a:ext cx="2209800" cy="0"/>
          </a:xfrm>
          <a:prstGeom prst="line">
            <a:avLst/>
          </a:prstGeom>
          <a:noFill/>
          <a:ln w="50800">
            <a:solidFill>
              <a:srgbClr val="008000">
                <a:alpha val="29019"/>
              </a:srgbClr>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72767" name="Text Box 81">
            <a:extLst>
              <a:ext uri="{FF2B5EF4-FFF2-40B4-BE49-F238E27FC236}">
                <a16:creationId xmlns:a16="http://schemas.microsoft.com/office/drawing/2014/main" id="{D81051F5-12BD-3CF3-88B8-048A53B0263B}"/>
              </a:ext>
            </a:extLst>
          </p:cNvPr>
          <p:cNvSpPr txBox="1">
            <a:spLocks noChangeArrowheads="1"/>
          </p:cNvSpPr>
          <p:nvPr/>
        </p:nvSpPr>
        <p:spPr bwMode="auto">
          <a:xfrm>
            <a:off x="4292600" y="1219200"/>
            <a:ext cx="203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b="0">
                <a:latin typeface="メイリオ" panose="020B0604030504040204" pitchFamily="50" charset="-128"/>
                <a:ea typeface="メイリオ" panose="020B0604030504040204" pitchFamily="50" charset="-128"/>
              </a:rPr>
              <a:t>水不足による</a:t>
            </a:r>
            <a:endParaRPr lang="en-US" altLang="ja-JP" sz="1600" b="0">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600" b="0">
                <a:latin typeface="メイリオ" panose="020B0604030504040204" pitchFamily="50" charset="-128"/>
                <a:ea typeface="メイリオ" panose="020B0604030504040204" pitchFamily="50" charset="-128"/>
              </a:rPr>
              <a:t>カラマツの成長鈍化</a:t>
            </a:r>
          </a:p>
        </p:txBody>
      </p:sp>
      <p:sp>
        <p:nvSpPr>
          <p:cNvPr id="72768" name="Line 82">
            <a:extLst>
              <a:ext uri="{FF2B5EF4-FFF2-40B4-BE49-F238E27FC236}">
                <a16:creationId xmlns:a16="http://schemas.microsoft.com/office/drawing/2014/main" id="{63B01843-42A6-8ACB-AC4C-A45B364712C6}"/>
              </a:ext>
            </a:extLst>
          </p:cNvPr>
          <p:cNvSpPr>
            <a:spLocks noChangeShapeType="1"/>
          </p:cNvSpPr>
          <p:nvPr/>
        </p:nvSpPr>
        <p:spPr bwMode="auto">
          <a:xfrm>
            <a:off x="6237288" y="1600200"/>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72769" name="Rectangle 85">
            <a:extLst>
              <a:ext uri="{FF2B5EF4-FFF2-40B4-BE49-F238E27FC236}">
                <a16:creationId xmlns:a16="http://schemas.microsoft.com/office/drawing/2014/main" id="{B4FB876C-D6A7-BBAC-A256-2DCCA76ACE84}"/>
              </a:ext>
            </a:extLst>
          </p:cNvPr>
          <p:cNvSpPr>
            <a:spLocks noChangeArrowheads="1"/>
          </p:cNvSpPr>
          <p:nvPr/>
        </p:nvSpPr>
        <p:spPr bwMode="auto">
          <a:xfrm>
            <a:off x="6553200" y="1981200"/>
            <a:ext cx="76200" cy="457200"/>
          </a:xfrm>
          <a:prstGeom prst="rect">
            <a:avLst/>
          </a:prstGeom>
          <a:solidFill>
            <a:srgbClr val="993300"/>
          </a:solidFill>
          <a:ln w="317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72770" name="AutoShape 86">
            <a:extLst>
              <a:ext uri="{FF2B5EF4-FFF2-40B4-BE49-F238E27FC236}">
                <a16:creationId xmlns:a16="http://schemas.microsoft.com/office/drawing/2014/main" id="{E127A5EF-F37A-BD74-3287-023FBE947B55}"/>
              </a:ext>
            </a:extLst>
          </p:cNvPr>
          <p:cNvSpPr>
            <a:spLocks noChangeArrowheads="1"/>
          </p:cNvSpPr>
          <p:nvPr/>
        </p:nvSpPr>
        <p:spPr bwMode="auto">
          <a:xfrm>
            <a:off x="6400800" y="1524000"/>
            <a:ext cx="381000" cy="685800"/>
          </a:xfrm>
          <a:prstGeom prst="triangle">
            <a:avLst>
              <a:gd name="adj" fmla="val 50000"/>
            </a:avLst>
          </a:prstGeom>
          <a:solidFill>
            <a:srgbClr val="70A962"/>
          </a:solidFill>
          <a:ln w="317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72771" name="Rectangle 18" descr="コルク">
            <a:extLst>
              <a:ext uri="{FF2B5EF4-FFF2-40B4-BE49-F238E27FC236}">
                <a16:creationId xmlns:a16="http://schemas.microsoft.com/office/drawing/2014/main" id="{8ECDCDB2-E6E7-2876-1D5A-574A384D2AD0}"/>
              </a:ext>
            </a:extLst>
          </p:cNvPr>
          <p:cNvSpPr>
            <a:spLocks noChangeArrowheads="1"/>
          </p:cNvSpPr>
          <p:nvPr/>
        </p:nvSpPr>
        <p:spPr bwMode="auto">
          <a:xfrm>
            <a:off x="6324600" y="2438400"/>
            <a:ext cx="2209800" cy="152400"/>
          </a:xfrm>
          <a:prstGeom prst="rect">
            <a:avLst/>
          </a:prstGeom>
          <a:blipFill dpi="0" rotWithShape="1">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72772" name="Rectangle 87">
            <a:extLst>
              <a:ext uri="{FF2B5EF4-FFF2-40B4-BE49-F238E27FC236}">
                <a16:creationId xmlns:a16="http://schemas.microsoft.com/office/drawing/2014/main" id="{ADF157B4-0223-3C01-B530-5B160D9A669F}"/>
              </a:ext>
            </a:extLst>
          </p:cNvPr>
          <p:cNvSpPr>
            <a:spLocks noChangeArrowheads="1"/>
          </p:cNvSpPr>
          <p:nvPr/>
        </p:nvSpPr>
        <p:spPr bwMode="auto">
          <a:xfrm>
            <a:off x="7086600" y="1981200"/>
            <a:ext cx="76200" cy="457200"/>
          </a:xfrm>
          <a:prstGeom prst="rect">
            <a:avLst/>
          </a:prstGeom>
          <a:solidFill>
            <a:srgbClr val="993300"/>
          </a:solidFill>
          <a:ln w="317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72773" name="AutoShape 88">
            <a:extLst>
              <a:ext uri="{FF2B5EF4-FFF2-40B4-BE49-F238E27FC236}">
                <a16:creationId xmlns:a16="http://schemas.microsoft.com/office/drawing/2014/main" id="{82F47ED6-36FB-FC90-789C-657F53A12882}"/>
              </a:ext>
            </a:extLst>
          </p:cNvPr>
          <p:cNvSpPr>
            <a:spLocks noChangeArrowheads="1"/>
          </p:cNvSpPr>
          <p:nvPr/>
        </p:nvSpPr>
        <p:spPr bwMode="auto">
          <a:xfrm>
            <a:off x="6934200" y="1524000"/>
            <a:ext cx="381000" cy="685800"/>
          </a:xfrm>
          <a:prstGeom prst="triangle">
            <a:avLst>
              <a:gd name="adj" fmla="val 50000"/>
            </a:avLst>
          </a:prstGeom>
          <a:solidFill>
            <a:srgbClr val="70A962"/>
          </a:solidFill>
          <a:ln w="317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72774" name="Rectangle 89">
            <a:extLst>
              <a:ext uri="{FF2B5EF4-FFF2-40B4-BE49-F238E27FC236}">
                <a16:creationId xmlns:a16="http://schemas.microsoft.com/office/drawing/2014/main" id="{76B66EA6-05F5-3867-428E-93195C4FCB67}"/>
              </a:ext>
            </a:extLst>
          </p:cNvPr>
          <p:cNvSpPr>
            <a:spLocks noChangeArrowheads="1"/>
          </p:cNvSpPr>
          <p:nvPr/>
        </p:nvSpPr>
        <p:spPr bwMode="auto">
          <a:xfrm>
            <a:off x="7848600" y="1981200"/>
            <a:ext cx="76200" cy="457200"/>
          </a:xfrm>
          <a:prstGeom prst="rect">
            <a:avLst/>
          </a:prstGeom>
          <a:solidFill>
            <a:srgbClr val="993300"/>
          </a:solidFill>
          <a:ln w="317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72775" name="AutoShape 90">
            <a:extLst>
              <a:ext uri="{FF2B5EF4-FFF2-40B4-BE49-F238E27FC236}">
                <a16:creationId xmlns:a16="http://schemas.microsoft.com/office/drawing/2014/main" id="{354D8B2A-A2DA-A851-0072-B4D092EADFA6}"/>
              </a:ext>
            </a:extLst>
          </p:cNvPr>
          <p:cNvSpPr>
            <a:spLocks noChangeArrowheads="1"/>
          </p:cNvSpPr>
          <p:nvPr/>
        </p:nvSpPr>
        <p:spPr bwMode="auto">
          <a:xfrm>
            <a:off x="7696200" y="1524000"/>
            <a:ext cx="381000" cy="685800"/>
          </a:xfrm>
          <a:prstGeom prst="triangle">
            <a:avLst>
              <a:gd name="adj" fmla="val 50000"/>
            </a:avLst>
          </a:prstGeom>
          <a:solidFill>
            <a:srgbClr val="70A962"/>
          </a:solidFill>
          <a:ln w="317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72776" name="Rectangle 91">
            <a:extLst>
              <a:ext uri="{FF2B5EF4-FFF2-40B4-BE49-F238E27FC236}">
                <a16:creationId xmlns:a16="http://schemas.microsoft.com/office/drawing/2014/main" id="{DA4744F2-A384-4646-ACE2-64F67CED800B}"/>
              </a:ext>
            </a:extLst>
          </p:cNvPr>
          <p:cNvSpPr>
            <a:spLocks noChangeArrowheads="1"/>
          </p:cNvSpPr>
          <p:nvPr/>
        </p:nvSpPr>
        <p:spPr bwMode="auto">
          <a:xfrm>
            <a:off x="7467600" y="1905000"/>
            <a:ext cx="76200" cy="533400"/>
          </a:xfrm>
          <a:prstGeom prst="rect">
            <a:avLst/>
          </a:prstGeom>
          <a:solidFill>
            <a:srgbClr val="993300"/>
          </a:solidFill>
          <a:ln w="317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72777" name="Line 92">
            <a:extLst>
              <a:ext uri="{FF2B5EF4-FFF2-40B4-BE49-F238E27FC236}">
                <a16:creationId xmlns:a16="http://schemas.microsoft.com/office/drawing/2014/main" id="{46FB0512-C69C-219D-51B6-6A81BD6B4086}"/>
              </a:ext>
            </a:extLst>
          </p:cNvPr>
          <p:cNvSpPr>
            <a:spLocks noChangeShapeType="1"/>
          </p:cNvSpPr>
          <p:nvPr/>
        </p:nvSpPr>
        <p:spPr bwMode="auto">
          <a:xfrm flipV="1">
            <a:off x="7543800" y="1905000"/>
            <a:ext cx="76200" cy="76200"/>
          </a:xfrm>
          <a:prstGeom prst="line">
            <a:avLst/>
          </a:prstGeom>
          <a:noFill/>
          <a:ln w="25400">
            <a:solidFill>
              <a:srgbClr val="9933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72778" name="Line 93">
            <a:extLst>
              <a:ext uri="{FF2B5EF4-FFF2-40B4-BE49-F238E27FC236}">
                <a16:creationId xmlns:a16="http://schemas.microsoft.com/office/drawing/2014/main" id="{052385BA-BE09-C6AE-234B-EAAAB43C5D5D}"/>
              </a:ext>
            </a:extLst>
          </p:cNvPr>
          <p:cNvSpPr>
            <a:spLocks noChangeShapeType="1"/>
          </p:cNvSpPr>
          <p:nvPr/>
        </p:nvSpPr>
        <p:spPr bwMode="auto">
          <a:xfrm flipV="1">
            <a:off x="7543800" y="1981200"/>
            <a:ext cx="76200" cy="76200"/>
          </a:xfrm>
          <a:prstGeom prst="line">
            <a:avLst/>
          </a:prstGeom>
          <a:noFill/>
          <a:ln w="25400">
            <a:solidFill>
              <a:srgbClr val="9933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72779" name="Line 94">
            <a:extLst>
              <a:ext uri="{FF2B5EF4-FFF2-40B4-BE49-F238E27FC236}">
                <a16:creationId xmlns:a16="http://schemas.microsoft.com/office/drawing/2014/main" id="{77157BFF-116B-7B9B-1626-A14B66524952}"/>
              </a:ext>
            </a:extLst>
          </p:cNvPr>
          <p:cNvSpPr>
            <a:spLocks noChangeShapeType="1"/>
          </p:cNvSpPr>
          <p:nvPr/>
        </p:nvSpPr>
        <p:spPr bwMode="auto">
          <a:xfrm flipV="1">
            <a:off x="7543800" y="2057400"/>
            <a:ext cx="152400" cy="152400"/>
          </a:xfrm>
          <a:prstGeom prst="line">
            <a:avLst/>
          </a:prstGeom>
          <a:noFill/>
          <a:ln w="25400">
            <a:solidFill>
              <a:srgbClr val="9933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72780" name="Line 95">
            <a:extLst>
              <a:ext uri="{FF2B5EF4-FFF2-40B4-BE49-F238E27FC236}">
                <a16:creationId xmlns:a16="http://schemas.microsoft.com/office/drawing/2014/main" id="{3E07D845-C780-7560-1C57-498CACDF2292}"/>
              </a:ext>
            </a:extLst>
          </p:cNvPr>
          <p:cNvSpPr>
            <a:spLocks noChangeShapeType="1"/>
          </p:cNvSpPr>
          <p:nvPr/>
        </p:nvSpPr>
        <p:spPr bwMode="auto">
          <a:xfrm flipH="1" flipV="1">
            <a:off x="7315200" y="1981200"/>
            <a:ext cx="152400" cy="152400"/>
          </a:xfrm>
          <a:prstGeom prst="line">
            <a:avLst/>
          </a:prstGeom>
          <a:noFill/>
          <a:ln w="25400">
            <a:solidFill>
              <a:srgbClr val="9933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72781" name="Line 96">
            <a:extLst>
              <a:ext uri="{FF2B5EF4-FFF2-40B4-BE49-F238E27FC236}">
                <a16:creationId xmlns:a16="http://schemas.microsoft.com/office/drawing/2014/main" id="{C162C4A7-8042-839C-B070-EE60959B1277}"/>
              </a:ext>
            </a:extLst>
          </p:cNvPr>
          <p:cNvSpPr>
            <a:spLocks noChangeShapeType="1"/>
          </p:cNvSpPr>
          <p:nvPr/>
        </p:nvSpPr>
        <p:spPr bwMode="auto">
          <a:xfrm flipH="1" flipV="1">
            <a:off x="7391400" y="2209800"/>
            <a:ext cx="76200" cy="76200"/>
          </a:xfrm>
          <a:prstGeom prst="line">
            <a:avLst/>
          </a:prstGeom>
          <a:noFill/>
          <a:ln w="25400">
            <a:solidFill>
              <a:srgbClr val="9933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72782" name="Rectangle 97">
            <a:extLst>
              <a:ext uri="{FF2B5EF4-FFF2-40B4-BE49-F238E27FC236}">
                <a16:creationId xmlns:a16="http://schemas.microsoft.com/office/drawing/2014/main" id="{60E3EF26-C87D-32D5-87CF-1772A888B25E}"/>
              </a:ext>
            </a:extLst>
          </p:cNvPr>
          <p:cNvSpPr>
            <a:spLocks noChangeArrowheads="1"/>
          </p:cNvSpPr>
          <p:nvPr/>
        </p:nvSpPr>
        <p:spPr bwMode="auto">
          <a:xfrm>
            <a:off x="8305800" y="1981200"/>
            <a:ext cx="76200" cy="457200"/>
          </a:xfrm>
          <a:prstGeom prst="rect">
            <a:avLst/>
          </a:prstGeom>
          <a:solidFill>
            <a:srgbClr val="993300"/>
          </a:solidFill>
          <a:ln w="317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72783" name="AutoShape 98">
            <a:extLst>
              <a:ext uri="{FF2B5EF4-FFF2-40B4-BE49-F238E27FC236}">
                <a16:creationId xmlns:a16="http://schemas.microsoft.com/office/drawing/2014/main" id="{A0ACF0D4-DE7A-923F-CEDB-77D1B8EF7A9D}"/>
              </a:ext>
            </a:extLst>
          </p:cNvPr>
          <p:cNvSpPr>
            <a:spLocks noChangeArrowheads="1"/>
          </p:cNvSpPr>
          <p:nvPr/>
        </p:nvSpPr>
        <p:spPr bwMode="auto">
          <a:xfrm>
            <a:off x="8153400" y="1524000"/>
            <a:ext cx="381000" cy="685800"/>
          </a:xfrm>
          <a:prstGeom prst="triangle">
            <a:avLst>
              <a:gd name="adj" fmla="val 50000"/>
            </a:avLst>
          </a:prstGeom>
          <a:solidFill>
            <a:srgbClr val="70A962"/>
          </a:solidFill>
          <a:ln w="317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72784" name="Rectangle 101">
            <a:extLst>
              <a:ext uri="{FF2B5EF4-FFF2-40B4-BE49-F238E27FC236}">
                <a16:creationId xmlns:a16="http://schemas.microsoft.com/office/drawing/2014/main" id="{463966D0-E119-27E3-2A37-ACC74215D0B8}"/>
              </a:ext>
            </a:extLst>
          </p:cNvPr>
          <p:cNvSpPr>
            <a:spLocks noChangeArrowheads="1"/>
          </p:cNvSpPr>
          <p:nvPr/>
        </p:nvSpPr>
        <p:spPr bwMode="auto">
          <a:xfrm>
            <a:off x="211138" y="242888"/>
            <a:ext cx="8580437"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400" b="0">
                <a:solidFill>
                  <a:srgbClr val="0000FF"/>
                </a:solidFill>
                <a:latin typeface="メイリオ" panose="020B0604030504040204" pitchFamily="50" charset="-128"/>
                <a:ea typeface="メイリオ" panose="020B0604030504040204" pitchFamily="50" charset="-128"/>
              </a:rPr>
              <a:t>林野火災が制御する東シベリアの凍土</a:t>
            </a:r>
            <a:r>
              <a:rPr lang="en-US" altLang="ja-JP" sz="2400" b="0">
                <a:solidFill>
                  <a:srgbClr val="0000FF"/>
                </a:solidFill>
                <a:latin typeface="メイリオ" panose="020B0604030504040204" pitchFamily="50" charset="-128"/>
                <a:ea typeface="メイリオ" panose="020B0604030504040204" pitchFamily="50" charset="-128"/>
              </a:rPr>
              <a:t>-</a:t>
            </a:r>
            <a:r>
              <a:rPr lang="ja-JP" altLang="en-US" sz="2400" b="0">
                <a:solidFill>
                  <a:srgbClr val="0000FF"/>
                </a:solidFill>
                <a:latin typeface="メイリオ" panose="020B0604030504040204" pitchFamily="50" charset="-128"/>
                <a:ea typeface="メイリオ" panose="020B0604030504040204" pitchFamily="50" charset="-128"/>
              </a:rPr>
              <a:t>植生動態サイクル</a:t>
            </a:r>
            <a:endParaRPr lang="en-US" altLang="ja-JP" sz="2400" b="0">
              <a:solidFill>
                <a:srgbClr val="0000FF"/>
              </a:solidFill>
              <a:latin typeface="メイリオ" panose="020B0604030504040204" pitchFamily="50" charset="-128"/>
              <a:ea typeface="メイリオ" panose="020B0604030504040204" pitchFamily="50" charset="-128"/>
            </a:endParaRPr>
          </a:p>
        </p:txBody>
      </p:sp>
      <p:sp>
        <p:nvSpPr>
          <p:cNvPr id="72785" name="Rectangle 2">
            <a:extLst>
              <a:ext uri="{FF2B5EF4-FFF2-40B4-BE49-F238E27FC236}">
                <a16:creationId xmlns:a16="http://schemas.microsoft.com/office/drawing/2014/main" id="{55AE9A79-9A5A-E358-3540-00DB9496D59D}"/>
              </a:ext>
            </a:extLst>
          </p:cNvPr>
          <p:cNvSpPr>
            <a:spLocks noChangeArrowheads="1"/>
          </p:cNvSpPr>
          <p:nvPr/>
        </p:nvSpPr>
        <p:spPr bwMode="auto">
          <a:xfrm>
            <a:off x="3200400" y="5365750"/>
            <a:ext cx="2209800" cy="228600"/>
          </a:xfrm>
          <a:prstGeom prst="rect">
            <a:avLst/>
          </a:prstGeom>
          <a:blipFill dpi="0" rotWithShape="1">
            <a:blip r:embed="rId3"/>
            <a:srcRect/>
            <a:tile tx="0" ty="0" sx="100000" sy="100000" flip="none" algn="tl"/>
          </a:blip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72786" name="Rectangle 3">
            <a:extLst>
              <a:ext uri="{FF2B5EF4-FFF2-40B4-BE49-F238E27FC236}">
                <a16:creationId xmlns:a16="http://schemas.microsoft.com/office/drawing/2014/main" id="{647C93AC-B1A5-ED29-A633-03F176E250BE}"/>
              </a:ext>
            </a:extLst>
          </p:cNvPr>
          <p:cNvSpPr>
            <a:spLocks noChangeArrowheads="1"/>
          </p:cNvSpPr>
          <p:nvPr/>
        </p:nvSpPr>
        <p:spPr bwMode="auto">
          <a:xfrm>
            <a:off x="3200400" y="4832350"/>
            <a:ext cx="2209800" cy="533400"/>
          </a:xfrm>
          <a:prstGeom prst="rect">
            <a:avLst/>
          </a:prstGeom>
          <a:solidFill>
            <a:srgbClr val="FF99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72787" name="Text Box 14">
            <a:extLst>
              <a:ext uri="{FF2B5EF4-FFF2-40B4-BE49-F238E27FC236}">
                <a16:creationId xmlns:a16="http://schemas.microsoft.com/office/drawing/2014/main" id="{6EAACA44-BB0D-614B-D946-F4B956B1E662}"/>
              </a:ext>
            </a:extLst>
          </p:cNvPr>
          <p:cNvSpPr txBox="1">
            <a:spLocks noChangeArrowheads="1"/>
          </p:cNvSpPr>
          <p:nvPr/>
        </p:nvSpPr>
        <p:spPr bwMode="auto">
          <a:xfrm>
            <a:off x="3432175" y="4843463"/>
            <a:ext cx="18256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b="0">
                <a:latin typeface="メイリオ" panose="020B0604030504040204" pitchFamily="50" charset="-128"/>
                <a:ea typeface="メイリオ" panose="020B0604030504040204" pitchFamily="50" charset="-128"/>
              </a:rPr>
              <a:t>永久凍土面の下降</a:t>
            </a:r>
          </a:p>
        </p:txBody>
      </p:sp>
      <p:sp>
        <p:nvSpPr>
          <p:cNvPr id="72788" name="Line 51">
            <a:extLst>
              <a:ext uri="{FF2B5EF4-FFF2-40B4-BE49-F238E27FC236}">
                <a16:creationId xmlns:a16="http://schemas.microsoft.com/office/drawing/2014/main" id="{528D430F-2F05-4B79-4849-2CC9F00D54D4}"/>
              </a:ext>
            </a:extLst>
          </p:cNvPr>
          <p:cNvSpPr>
            <a:spLocks noChangeShapeType="1"/>
          </p:cNvSpPr>
          <p:nvPr/>
        </p:nvSpPr>
        <p:spPr bwMode="auto">
          <a:xfrm>
            <a:off x="5181600" y="513715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72789" name="Line 52">
            <a:extLst>
              <a:ext uri="{FF2B5EF4-FFF2-40B4-BE49-F238E27FC236}">
                <a16:creationId xmlns:a16="http://schemas.microsoft.com/office/drawing/2014/main" id="{C97F0C3D-13C7-3DD1-E9F0-0F538A5F2300}"/>
              </a:ext>
            </a:extLst>
          </p:cNvPr>
          <p:cNvSpPr>
            <a:spLocks noChangeShapeType="1"/>
          </p:cNvSpPr>
          <p:nvPr/>
        </p:nvSpPr>
        <p:spPr bwMode="auto">
          <a:xfrm>
            <a:off x="4830763" y="513715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72790" name="Line 53">
            <a:extLst>
              <a:ext uri="{FF2B5EF4-FFF2-40B4-BE49-F238E27FC236}">
                <a16:creationId xmlns:a16="http://schemas.microsoft.com/office/drawing/2014/main" id="{85280D54-7089-50B5-BCFA-209FC7555921}"/>
              </a:ext>
            </a:extLst>
          </p:cNvPr>
          <p:cNvSpPr>
            <a:spLocks noChangeShapeType="1"/>
          </p:cNvSpPr>
          <p:nvPr/>
        </p:nvSpPr>
        <p:spPr bwMode="auto">
          <a:xfrm>
            <a:off x="4479925" y="513715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72791" name="Line 54">
            <a:extLst>
              <a:ext uri="{FF2B5EF4-FFF2-40B4-BE49-F238E27FC236}">
                <a16:creationId xmlns:a16="http://schemas.microsoft.com/office/drawing/2014/main" id="{26DD554A-0D68-841F-3297-FCED32269F4C}"/>
              </a:ext>
            </a:extLst>
          </p:cNvPr>
          <p:cNvSpPr>
            <a:spLocks noChangeShapeType="1"/>
          </p:cNvSpPr>
          <p:nvPr/>
        </p:nvSpPr>
        <p:spPr bwMode="auto">
          <a:xfrm>
            <a:off x="4129088" y="513715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72792" name="Line 55">
            <a:extLst>
              <a:ext uri="{FF2B5EF4-FFF2-40B4-BE49-F238E27FC236}">
                <a16:creationId xmlns:a16="http://schemas.microsoft.com/office/drawing/2014/main" id="{A00611E1-C1BF-5946-E35E-893E51346FDC}"/>
              </a:ext>
            </a:extLst>
          </p:cNvPr>
          <p:cNvSpPr>
            <a:spLocks noChangeShapeType="1"/>
          </p:cNvSpPr>
          <p:nvPr/>
        </p:nvSpPr>
        <p:spPr bwMode="auto">
          <a:xfrm>
            <a:off x="3778250" y="513715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72793" name="Line 56">
            <a:extLst>
              <a:ext uri="{FF2B5EF4-FFF2-40B4-BE49-F238E27FC236}">
                <a16:creationId xmlns:a16="http://schemas.microsoft.com/office/drawing/2014/main" id="{F7F4FFF6-0029-B6AE-7D70-8A965E17428A}"/>
              </a:ext>
            </a:extLst>
          </p:cNvPr>
          <p:cNvSpPr>
            <a:spLocks noChangeShapeType="1"/>
          </p:cNvSpPr>
          <p:nvPr/>
        </p:nvSpPr>
        <p:spPr bwMode="auto">
          <a:xfrm>
            <a:off x="3429000" y="513715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72794" name="AutoShape 63">
            <a:extLst>
              <a:ext uri="{FF2B5EF4-FFF2-40B4-BE49-F238E27FC236}">
                <a16:creationId xmlns:a16="http://schemas.microsoft.com/office/drawing/2014/main" id="{160FE6A3-C5D2-458A-4E29-86E01921D921}"/>
              </a:ext>
            </a:extLst>
          </p:cNvPr>
          <p:cNvSpPr>
            <a:spLocks noChangeArrowheads="1"/>
          </p:cNvSpPr>
          <p:nvPr/>
        </p:nvSpPr>
        <p:spPr bwMode="auto">
          <a:xfrm>
            <a:off x="3657600" y="5670550"/>
            <a:ext cx="1325563" cy="304800"/>
          </a:xfrm>
          <a:prstGeom prst="roundRect">
            <a:avLst>
              <a:gd name="adj" fmla="val 16667"/>
            </a:avLst>
          </a:prstGeom>
          <a:solidFill>
            <a:srgbClr val="CCFFCC"/>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b="0">
                <a:latin typeface="メイリオ" panose="020B0604030504040204" pitchFamily="50" charset="-128"/>
                <a:ea typeface="メイリオ" panose="020B0604030504040204" pitchFamily="50" charset="-128"/>
              </a:rPr>
              <a:t>山火事直後</a:t>
            </a:r>
          </a:p>
        </p:txBody>
      </p:sp>
      <p:sp>
        <p:nvSpPr>
          <p:cNvPr id="72795" name="AutoShape 11">
            <a:extLst>
              <a:ext uri="{FF2B5EF4-FFF2-40B4-BE49-F238E27FC236}">
                <a16:creationId xmlns:a16="http://schemas.microsoft.com/office/drawing/2014/main" id="{095D2728-5747-080A-190E-1609EE684103}"/>
              </a:ext>
            </a:extLst>
          </p:cNvPr>
          <p:cNvSpPr>
            <a:spLocks noChangeArrowheads="1"/>
          </p:cNvSpPr>
          <p:nvPr/>
        </p:nvSpPr>
        <p:spPr bwMode="auto">
          <a:xfrm rot="10800000">
            <a:off x="5715000" y="5334000"/>
            <a:ext cx="457200" cy="304800"/>
          </a:xfrm>
          <a:prstGeom prst="rightArrow">
            <a:avLst>
              <a:gd name="adj1" fmla="val 50000"/>
              <a:gd name="adj2" fmla="val 72500"/>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72796" name="Text Box 20">
            <a:extLst>
              <a:ext uri="{FF2B5EF4-FFF2-40B4-BE49-F238E27FC236}">
                <a16:creationId xmlns:a16="http://schemas.microsoft.com/office/drawing/2014/main" id="{04B4FC21-CE1C-B64A-D8F1-926C89305CD5}"/>
              </a:ext>
            </a:extLst>
          </p:cNvPr>
          <p:cNvSpPr txBox="1">
            <a:spLocks noChangeArrowheads="1"/>
          </p:cNvSpPr>
          <p:nvPr/>
        </p:nvSpPr>
        <p:spPr bwMode="auto">
          <a:xfrm>
            <a:off x="342900" y="4673600"/>
            <a:ext cx="28194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b="0">
                <a:latin typeface="メイリオ" panose="020B0604030504040204" pitchFamily="50" charset="-128"/>
                <a:ea typeface="メイリオ" panose="020B0604030504040204" pitchFamily="50" charset="-128"/>
              </a:rPr>
              <a:t>地表面に到達する太陽光量が増加。さらに、地表面の有機物が除去されることで、大気</a:t>
            </a:r>
            <a:r>
              <a:rPr lang="en-US" altLang="ja-JP" sz="1600" b="0">
                <a:latin typeface="メイリオ" panose="020B0604030504040204" pitchFamily="50" charset="-128"/>
                <a:ea typeface="メイリオ" panose="020B0604030504040204" pitchFamily="50" charset="-128"/>
              </a:rPr>
              <a:t>-</a:t>
            </a:r>
            <a:r>
              <a:rPr lang="ja-JP" altLang="en-US" sz="1600" b="0">
                <a:latin typeface="メイリオ" panose="020B0604030504040204" pitchFamily="50" charset="-128"/>
                <a:ea typeface="メイリオ" panose="020B0604030504040204" pitchFamily="50" charset="-128"/>
              </a:rPr>
              <a:t>陸面間の熱交換が盛んになる</a:t>
            </a:r>
          </a:p>
        </p:txBody>
      </p:sp>
      <p:pic>
        <p:nvPicPr>
          <p:cNvPr id="72797" name="Picture 1" descr="C:\Users\hsato\AppData\Local\Microsoft\Windows\Temporary Internet Files\Content.IE5\FN7G63KG\MC900104980[1].wmf">
            <a:extLst>
              <a:ext uri="{FF2B5EF4-FFF2-40B4-BE49-F238E27FC236}">
                <a16:creationId xmlns:a16="http://schemas.microsoft.com/office/drawing/2014/main" id="{AC142A23-8CA3-77D6-751A-ACFFB70363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6200" y="4956175"/>
            <a:ext cx="904875"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01">
            <a:extLst>
              <a:ext uri="{FF2B5EF4-FFF2-40B4-BE49-F238E27FC236}">
                <a16:creationId xmlns:a16="http://schemas.microsoft.com/office/drawing/2014/main" id="{6985A96E-F7DB-E62B-F00D-5842276A34FF}"/>
              </a:ext>
            </a:extLst>
          </p:cNvPr>
          <p:cNvSpPr>
            <a:spLocks noChangeArrowheads="1"/>
          </p:cNvSpPr>
          <p:nvPr/>
        </p:nvSpPr>
        <p:spPr bwMode="auto">
          <a:xfrm>
            <a:off x="561975" y="474663"/>
            <a:ext cx="8020050" cy="703262"/>
          </a:xfrm>
          <a:prstGeom prst="rect">
            <a:avLst/>
          </a:prstGeom>
          <a:noFill/>
          <a:ln>
            <a:noFill/>
          </a:ln>
        </p:spPr>
        <p:txBody>
          <a:bodyPr anchor="ct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lgn="ctr">
              <a:defRPr/>
            </a:pPr>
            <a:r>
              <a:rPr lang="ja-JP" altLang="en-US" sz="2585" dirty="0">
                <a:solidFill>
                  <a:srgbClr val="0000CC"/>
                </a:solidFill>
                <a:latin typeface="メイリオ" panose="020B0604030504040204" pitchFamily="50" charset="-128"/>
                <a:ea typeface="メイリオ" panose="020B0604030504040204" pitchFamily="50" charset="-128"/>
              </a:rPr>
              <a:t>まとめ（</a:t>
            </a:r>
            <a:r>
              <a:rPr lang="en-US" altLang="ja-JP" sz="2585" dirty="0">
                <a:solidFill>
                  <a:srgbClr val="0000CC"/>
                </a:solidFill>
                <a:latin typeface="メイリオ" panose="020B0604030504040204" pitchFamily="50" charset="-128"/>
                <a:ea typeface="メイリオ" panose="020B0604030504040204" pitchFamily="50" charset="-128"/>
              </a:rPr>
              <a:t>1</a:t>
            </a:r>
            <a:r>
              <a:rPr lang="ja-JP" altLang="en-US" sz="2585" dirty="0">
                <a:solidFill>
                  <a:srgbClr val="0000CC"/>
                </a:solidFill>
                <a:latin typeface="メイリオ" panose="020B0604030504040204" pitchFamily="50" charset="-128"/>
                <a:ea typeface="メイリオ" panose="020B0604030504040204" pitchFamily="50" charset="-128"/>
              </a:rPr>
              <a:t>／</a:t>
            </a:r>
            <a:r>
              <a:rPr lang="en-US" altLang="ja-JP" sz="2585" dirty="0">
                <a:solidFill>
                  <a:srgbClr val="0000CC"/>
                </a:solidFill>
                <a:latin typeface="メイリオ" panose="020B0604030504040204" pitchFamily="50" charset="-128"/>
                <a:ea typeface="メイリオ" panose="020B0604030504040204" pitchFamily="50" charset="-128"/>
              </a:rPr>
              <a:t>3</a:t>
            </a:r>
            <a:r>
              <a:rPr lang="ja-JP" altLang="en-US" sz="2585" dirty="0">
                <a:solidFill>
                  <a:srgbClr val="0000CC"/>
                </a:solidFill>
                <a:latin typeface="メイリオ" panose="020B0604030504040204" pitchFamily="50" charset="-128"/>
                <a:ea typeface="メイリオ" panose="020B0604030504040204" pitchFamily="50" charset="-128"/>
              </a:rPr>
              <a:t>）</a:t>
            </a:r>
            <a:endParaRPr lang="en-US" altLang="ja-JP" sz="2585" dirty="0">
              <a:solidFill>
                <a:srgbClr val="0000CC"/>
              </a:solidFill>
              <a:latin typeface="メイリオ" panose="020B0604030504040204" pitchFamily="50" charset="-128"/>
              <a:ea typeface="メイリオ" panose="020B0604030504040204" pitchFamily="50" charset="-128"/>
            </a:endParaRPr>
          </a:p>
        </p:txBody>
      </p:sp>
      <p:sp>
        <p:nvSpPr>
          <p:cNvPr id="13315" name="正方形/長方形 7">
            <a:extLst>
              <a:ext uri="{FF2B5EF4-FFF2-40B4-BE49-F238E27FC236}">
                <a16:creationId xmlns:a16="http://schemas.microsoft.com/office/drawing/2014/main" id="{6A5F4428-BC6E-45C4-4862-85BD417DF952}"/>
              </a:ext>
            </a:extLst>
          </p:cNvPr>
          <p:cNvSpPr>
            <a:spLocks noChangeArrowheads="1"/>
          </p:cNvSpPr>
          <p:nvPr/>
        </p:nvSpPr>
        <p:spPr bwMode="auto">
          <a:xfrm>
            <a:off x="376238" y="1331785"/>
            <a:ext cx="8440737" cy="1572610"/>
          </a:xfrm>
          <a:prstGeom prst="rect">
            <a:avLst/>
          </a:prstGeom>
          <a:solidFill>
            <a:schemeClr val="bg1"/>
          </a:solidFill>
          <a:ln w="9525">
            <a:solidFill>
              <a:schemeClr val="tx1"/>
            </a:solidFill>
            <a:miter lim="800000"/>
            <a:headEnd/>
            <a:tailEnd/>
          </a:ln>
        </p:spPr>
        <p:txBody>
          <a:bodyPr anchor="ctr">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ts val="3000"/>
              </a:lnSpc>
              <a:spcAft>
                <a:spcPts val="600"/>
              </a:spcAft>
              <a:defRPr/>
            </a:pPr>
            <a:r>
              <a:rPr lang="ja-JP" altLang="en-US" sz="2031" b="0" dirty="0">
                <a:latin typeface="BIZ UDP明朝 Medium" panose="02020500000000000000" pitchFamily="18" charset="-128"/>
                <a:ea typeface="BIZ UDP明朝 Medium" panose="02020500000000000000" pitchFamily="18" charset="-128"/>
                <a:cs typeface="Times New Roman" panose="02020603050405020304" pitchFamily="18" charset="0"/>
              </a:rPr>
              <a:t>高緯度陸域には広大な永久凍土地帯が拡がる。永久凍土地帯には膨大な土壌炭素がプールされている。ここは現在、急速な融解が進行しており、それに伴い大規模な炭素の放出が生じる可能性が高い。しかし、その定量的予測には、地形や土壌炭素プールの大きな空間的不均質性が妨げとなっている。</a:t>
            </a:r>
            <a:endParaRPr lang="ja-JP" altLang="ja-JP" sz="2031" b="0" dirty="0">
              <a:latin typeface="BIZ UDP明朝 Medium" panose="02020500000000000000" pitchFamily="18" charset="-128"/>
              <a:ea typeface="BIZ UDP明朝 Medium" panose="02020500000000000000" pitchFamily="18" charset="-128"/>
              <a:cs typeface="Times New Roman" panose="02020603050405020304" pitchFamily="18" charset="0"/>
            </a:endParaRPr>
          </a:p>
        </p:txBody>
      </p:sp>
      <p:sp>
        <p:nvSpPr>
          <p:cNvPr id="2" name="正方形/長方形 7">
            <a:extLst>
              <a:ext uri="{FF2B5EF4-FFF2-40B4-BE49-F238E27FC236}">
                <a16:creationId xmlns:a16="http://schemas.microsoft.com/office/drawing/2014/main" id="{47558B40-F7EF-FF3A-D1D0-B99BC5E0CAD2}"/>
              </a:ext>
            </a:extLst>
          </p:cNvPr>
          <p:cNvSpPr>
            <a:spLocks noChangeArrowheads="1"/>
          </p:cNvSpPr>
          <p:nvPr/>
        </p:nvSpPr>
        <p:spPr bwMode="auto">
          <a:xfrm>
            <a:off x="376238" y="3430276"/>
            <a:ext cx="8440737" cy="803275"/>
          </a:xfrm>
          <a:prstGeom prst="rect">
            <a:avLst/>
          </a:prstGeom>
          <a:solidFill>
            <a:schemeClr val="bg1"/>
          </a:solidFill>
          <a:ln w="9525">
            <a:solidFill>
              <a:schemeClr val="tx1"/>
            </a:solidFill>
            <a:miter lim="800000"/>
            <a:headEnd/>
            <a:tailEnd/>
          </a:ln>
        </p:spPr>
        <p:txBody>
          <a:bodyPr anchor="ctr">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ts val="3000"/>
              </a:lnSpc>
              <a:spcAft>
                <a:spcPts val="600"/>
              </a:spcAft>
              <a:defRPr/>
            </a:pPr>
            <a:r>
              <a:rPr lang="ja-JP" altLang="en-US" sz="2031" b="0" dirty="0">
                <a:latin typeface="BIZ UDP明朝 Medium" panose="02020500000000000000" pitchFamily="18" charset="-128"/>
                <a:ea typeface="BIZ UDP明朝 Medium" panose="02020500000000000000" pitchFamily="18" charset="-128"/>
                <a:cs typeface="Times New Roman" panose="02020603050405020304" pitchFamily="18" charset="0"/>
              </a:rPr>
              <a:t>高緯度帯の優占植生は比較的単純で、ツンドラ・灌木帯・常緑性針葉樹林・落葉性針葉樹林に大雑把に分けられる。</a:t>
            </a:r>
            <a:endParaRPr lang="ja-JP" altLang="ja-JP" sz="2031" b="0" dirty="0">
              <a:latin typeface="BIZ UDP明朝 Medium" panose="02020500000000000000" pitchFamily="18" charset="-128"/>
              <a:ea typeface="BIZ UDP明朝 Medium" panose="02020500000000000000" pitchFamily="18" charset="-128"/>
              <a:cs typeface="Times New Roman" panose="02020603050405020304" pitchFamily="18" charset="0"/>
            </a:endParaRPr>
          </a:p>
        </p:txBody>
      </p:sp>
      <p:sp>
        <p:nvSpPr>
          <p:cNvPr id="3" name="正方形/長方形 7">
            <a:extLst>
              <a:ext uri="{FF2B5EF4-FFF2-40B4-BE49-F238E27FC236}">
                <a16:creationId xmlns:a16="http://schemas.microsoft.com/office/drawing/2014/main" id="{90451242-2073-F72B-7FA7-2B7B5D6EA57C}"/>
              </a:ext>
            </a:extLst>
          </p:cNvPr>
          <p:cNvSpPr>
            <a:spLocks noChangeArrowheads="1"/>
          </p:cNvSpPr>
          <p:nvPr/>
        </p:nvSpPr>
        <p:spPr bwMode="auto">
          <a:xfrm>
            <a:off x="376238" y="4759431"/>
            <a:ext cx="8440737" cy="803169"/>
          </a:xfrm>
          <a:prstGeom prst="rect">
            <a:avLst/>
          </a:prstGeom>
          <a:solidFill>
            <a:schemeClr val="bg1"/>
          </a:solidFill>
          <a:ln w="9525">
            <a:solidFill>
              <a:schemeClr val="tx1"/>
            </a:solidFill>
            <a:miter lim="800000"/>
            <a:headEnd/>
            <a:tailEnd/>
          </a:ln>
        </p:spPr>
        <p:txBody>
          <a:bodyPr anchor="ctr">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ts val="3000"/>
              </a:lnSpc>
              <a:spcAft>
                <a:spcPts val="600"/>
              </a:spcAft>
              <a:defRPr/>
            </a:pPr>
            <a:r>
              <a:rPr lang="ja-JP" altLang="en-US" sz="2031" b="0" dirty="0">
                <a:latin typeface="BIZ UDP明朝 Medium" panose="02020500000000000000" pitchFamily="18" charset="-128"/>
                <a:ea typeface="BIZ UDP明朝 Medium" panose="02020500000000000000" pitchFamily="18" charset="-128"/>
                <a:cs typeface="Times New Roman" panose="02020603050405020304" pitchFamily="18" charset="0"/>
              </a:rPr>
              <a:t>亜寒帯性常緑針葉樹林帯（タイガ林）の南側には、針広混交林が拡がる場合がある。内陸部など、十分な降水量の無い地域には、草原や灌木帯が拡がる。</a:t>
            </a:r>
            <a:endParaRPr lang="ja-JP" altLang="ja-JP" sz="2031" b="0" dirty="0">
              <a:latin typeface="BIZ UDP明朝 Medium" panose="02020500000000000000" pitchFamily="18" charset="-128"/>
              <a:ea typeface="BIZ UDP明朝 Medium" panose="02020500000000000000" pitchFamily="18" charset="-128"/>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CA43D024-DC3C-9B66-86AC-62BF55A28985}"/>
              </a:ext>
            </a:extLst>
          </p:cNvPr>
          <p:cNvSpPr txBox="1"/>
          <p:nvPr/>
        </p:nvSpPr>
        <p:spPr>
          <a:xfrm>
            <a:off x="228600" y="2133600"/>
            <a:ext cx="8610600" cy="2971800"/>
          </a:xfrm>
          <a:prstGeom prst="rect">
            <a:avLst/>
          </a:prstGeom>
          <a:solidFill>
            <a:schemeClr val="bg1"/>
          </a:solidFill>
          <a:ln>
            <a:solidFill>
              <a:schemeClr val="tx1"/>
            </a:solidFill>
          </a:ln>
        </p:spPr>
        <p:txBody>
          <a:bodyPr wrap="square">
            <a:noAutofit/>
          </a:bodyPr>
          <a:lstStyle/>
          <a:p>
            <a:pPr>
              <a:lnSpc>
                <a:spcPct val="200000"/>
              </a:lnSpc>
              <a:defRPr/>
            </a:pPr>
            <a:r>
              <a:rPr lang="ja-JP" altLang="en-US" sz="2800" b="0" dirty="0">
                <a:solidFill>
                  <a:schemeClr val="bg1">
                    <a:lumMod val="75000"/>
                  </a:schemeClr>
                </a:solidFill>
                <a:latin typeface="メイリオ" panose="020B0604030504040204" pitchFamily="50" charset="-128"/>
                <a:ea typeface="メイリオ" panose="020B0604030504040204" pitchFamily="50" charset="-128"/>
              </a:rPr>
              <a:t>1. 永久凍土と北方植生の基礎</a:t>
            </a:r>
          </a:p>
          <a:p>
            <a:pPr>
              <a:lnSpc>
                <a:spcPct val="200000"/>
              </a:lnSpc>
              <a:defRPr/>
            </a:pPr>
            <a:r>
              <a:rPr lang="ja-JP" altLang="en-US" sz="2800" b="0" dirty="0">
                <a:latin typeface="メイリオ" panose="020B0604030504040204" pitchFamily="50" charset="-128"/>
                <a:ea typeface="メイリオ" panose="020B0604030504040204" pitchFamily="50" charset="-128"/>
              </a:rPr>
              <a:t>2. 近年の温暖化傾向に伴った北方植生の変化</a:t>
            </a:r>
          </a:p>
          <a:p>
            <a:pPr>
              <a:lnSpc>
                <a:spcPct val="200000"/>
              </a:lnSpc>
              <a:spcAft>
                <a:spcPts val="2400"/>
              </a:spcAft>
              <a:defRPr/>
            </a:pPr>
            <a:r>
              <a:rPr lang="en-US" altLang="ja-JP" sz="2800" b="0" dirty="0">
                <a:solidFill>
                  <a:schemeClr val="bg1">
                    <a:lumMod val="75000"/>
                  </a:schemeClr>
                </a:solidFill>
                <a:latin typeface="メイリオ" panose="020B0604030504040204" pitchFamily="50" charset="-128"/>
                <a:ea typeface="メイリオ" panose="020B0604030504040204" pitchFamily="50" charset="-128"/>
              </a:rPr>
              <a:t>3. </a:t>
            </a:r>
            <a:r>
              <a:rPr lang="ja-JP" altLang="en-US" sz="2800" b="0" dirty="0">
                <a:solidFill>
                  <a:schemeClr val="bg1">
                    <a:lumMod val="75000"/>
                  </a:schemeClr>
                </a:solidFill>
                <a:latin typeface="メイリオ" panose="020B0604030504040204" pitchFamily="50" charset="-128"/>
                <a:ea typeface="メイリオ" panose="020B0604030504040204" pitchFamily="50" charset="-128"/>
              </a:rPr>
              <a:t>近年の温暖化傾向に伴った東シベリア植生の変化</a:t>
            </a:r>
          </a:p>
        </p:txBody>
      </p:sp>
      <p:sp>
        <p:nvSpPr>
          <p:cNvPr id="8195" name="Rectangle 5">
            <a:extLst>
              <a:ext uri="{FF2B5EF4-FFF2-40B4-BE49-F238E27FC236}">
                <a16:creationId xmlns:a16="http://schemas.microsoft.com/office/drawing/2014/main" id="{6FC24F92-1903-D15E-8B0F-34A40B1578CD}"/>
              </a:ext>
            </a:extLst>
          </p:cNvPr>
          <p:cNvSpPr>
            <a:spLocks noChangeArrowheads="1"/>
          </p:cNvSpPr>
          <p:nvPr/>
        </p:nvSpPr>
        <p:spPr bwMode="auto">
          <a:xfrm>
            <a:off x="838200" y="914400"/>
            <a:ext cx="72469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800" b="0">
                <a:solidFill>
                  <a:srgbClr val="0000FF"/>
                </a:solidFill>
                <a:latin typeface="メイリオ" panose="020B0604030504040204" pitchFamily="50" charset="-128"/>
                <a:ea typeface="メイリオ" panose="020B0604030504040204" pitchFamily="50" charset="-128"/>
              </a:rPr>
              <a:t>コンテンツ</a:t>
            </a:r>
          </a:p>
        </p:txBody>
      </p:sp>
    </p:spTree>
    <p:extLst>
      <p:ext uri="{BB962C8B-B14F-4D97-AF65-F5344CB8AC3E}">
        <p14:creationId xmlns:p14="http://schemas.microsoft.com/office/powerpoint/2010/main" val="3928242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正方形/長方形 11">
            <a:extLst>
              <a:ext uri="{FF2B5EF4-FFF2-40B4-BE49-F238E27FC236}">
                <a16:creationId xmlns:a16="http://schemas.microsoft.com/office/drawing/2014/main" id="{CBAB95D1-F350-CB5F-7DC0-FD6DC064E361}"/>
              </a:ext>
            </a:extLst>
          </p:cNvPr>
          <p:cNvSpPr>
            <a:spLocks noChangeArrowheads="1"/>
          </p:cNvSpPr>
          <p:nvPr/>
        </p:nvSpPr>
        <p:spPr bwMode="auto">
          <a:xfrm>
            <a:off x="533400" y="946150"/>
            <a:ext cx="7543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b="0">
                <a:solidFill>
                  <a:srgbClr val="00B050"/>
                </a:solidFill>
                <a:latin typeface="メイリオ" panose="020B0604030504040204" pitchFamily="50" charset="-128"/>
                <a:ea typeface="メイリオ" panose="020B0604030504040204" pitchFamily="50" charset="-128"/>
              </a:rPr>
              <a:t>北緯</a:t>
            </a:r>
            <a:r>
              <a:rPr lang="en-US" altLang="ja-JP" sz="1800" b="0">
                <a:solidFill>
                  <a:srgbClr val="00B050"/>
                </a:solidFill>
                <a:latin typeface="メイリオ" panose="020B0604030504040204" pitchFamily="50" charset="-128"/>
                <a:ea typeface="メイリオ" panose="020B0604030504040204" pitchFamily="50" charset="-128"/>
              </a:rPr>
              <a:t>50</a:t>
            </a:r>
            <a:r>
              <a:rPr lang="ja-JP" altLang="en-US" sz="1800" b="0">
                <a:solidFill>
                  <a:srgbClr val="00B050"/>
                </a:solidFill>
                <a:latin typeface="メイリオ" panose="020B0604030504040204" pitchFamily="50" charset="-128"/>
                <a:ea typeface="メイリオ" panose="020B0604030504040204" pitchFamily="50" charset="-128"/>
              </a:rPr>
              <a:t>度以北の</a:t>
            </a:r>
            <a:r>
              <a:rPr lang="en-US" altLang="ja-JP" sz="1800" b="0">
                <a:solidFill>
                  <a:srgbClr val="00B050"/>
                </a:solidFill>
                <a:latin typeface="メイリオ" panose="020B0604030504040204" pitchFamily="50" charset="-128"/>
                <a:ea typeface="メイリオ" panose="020B0604030504040204" pitchFamily="50" charset="-128"/>
              </a:rPr>
              <a:t>NDVI(</a:t>
            </a:r>
            <a:r>
              <a:rPr lang="ja-JP" altLang="en-US" sz="1800" b="0">
                <a:solidFill>
                  <a:srgbClr val="00B050"/>
                </a:solidFill>
                <a:latin typeface="メイリオ" panose="020B0604030504040204" pitchFamily="50" charset="-128"/>
                <a:ea typeface="メイリオ" panose="020B0604030504040204" pitchFamily="50" charset="-128"/>
              </a:rPr>
              <a:t>正規化植生指数</a:t>
            </a:r>
            <a:r>
              <a:rPr lang="en-US" altLang="ja-JP" sz="1800" b="0">
                <a:solidFill>
                  <a:srgbClr val="00B050"/>
                </a:solidFill>
                <a:latin typeface="メイリオ" panose="020B0604030504040204" pitchFamily="50" charset="-128"/>
                <a:ea typeface="メイリオ" panose="020B0604030504040204" pitchFamily="50" charset="-128"/>
              </a:rPr>
              <a:t>)</a:t>
            </a:r>
            <a:r>
              <a:rPr lang="ja-JP" altLang="en-US" sz="1800" b="0">
                <a:solidFill>
                  <a:srgbClr val="00B050"/>
                </a:solidFill>
                <a:latin typeface="メイリオ" panose="020B0604030504040204" pitchFamily="50" charset="-128"/>
                <a:ea typeface="メイリオ" panose="020B0604030504040204" pitchFamily="50" charset="-128"/>
              </a:rPr>
              <a:t>季節変化トレンド</a:t>
            </a:r>
          </a:p>
        </p:txBody>
      </p:sp>
      <p:sp>
        <p:nvSpPr>
          <p:cNvPr id="30723" name="テキスト ボックス 11">
            <a:extLst>
              <a:ext uri="{FF2B5EF4-FFF2-40B4-BE49-F238E27FC236}">
                <a16:creationId xmlns:a16="http://schemas.microsoft.com/office/drawing/2014/main" id="{72B4A6D7-7791-4E06-7792-67A919026D1E}"/>
              </a:ext>
            </a:extLst>
          </p:cNvPr>
          <p:cNvSpPr txBox="1">
            <a:spLocks noChangeArrowheads="1"/>
          </p:cNvSpPr>
          <p:nvPr/>
        </p:nvSpPr>
        <p:spPr bwMode="auto">
          <a:xfrm>
            <a:off x="3406775" y="6389688"/>
            <a:ext cx="5486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r">
              <a:spcBef>
                <a:spcPct val="0"/>
              </a:spcBef>
              <a:buFontTx/>
              <a:buNone/>
            </a:pPr>
            <a:r>
              <a:rPr lang="en-US" altLang="ja-JP" sz="1400" b="0">
                <a:latin typeface="Century" panose="02040604050505020304" pitchFamily="18" charset="0"/>
              </a:rPr>
              <a:t>Piao</a:t>
            </a:r>
            <a:r>
              <a:rPr lang="ja-JP" altLang="en-US" sz="1400" b="0">
                <a:latin typeface="Century" panose="02040604050505020304" pitchFamily="18" charset="0"/>
              </a:rPr>
              <a:t>ら</a:t>
            </a:r>
            <a:r>
              <a:rPr lang="en-US" altLang="ja-JP" sz="1400" b="0">
                <a:latin typeface="Century" panose="02040604050505020304" pitchFamily="18" charset="0"/>
              </a:rPr>
              <a:t>(2020) Nat Rev Earth Environ</a:t>
            </a:r>
            <a:endParaRPr lang="ja-JP" altLang="en-US" sz="1400" b="0">
              <a:latin typeface="Century" panose="02040604050505020304" pitchFamily="18" charset="0"/>
            </a:endParaRPr>
          </a:p>
        </p:txBody>
      </p:sp>
      <p:pic>
        <p:nvPicPr>
          <p:cNvPr id="30724" name="図 8">
            <a:extLst>
              <a:ext uri="{FF2B5EF4-FFF2-40B4-BE49-F238E27FC236}">
                <a16:creationId xmlns:a16="http://schemas.microsoft.com/office/drawing/2014/main" id="{45FEBFC4-E024-0CE4-8E9D-91BAEE6252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438" y="1322388"/>
            <a:ext cx="5160962"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88A54C33-C3C8-78AA-CC0A-6C09BAA85A98}"/>
              </a:ext>
            </a:extLst>
          </p:cNvPr>
          <p:cNvSpPr txBox="1">
            <a:spLocks/>
          </p:cNvSpPr>
          <p:nvPr/>
        </p:nvSpPr>
        <p:spPr>
          <a:xfrm>
            <a:off x="5505450" y="4321175"/>
            <a:ext cx="3394075" cy="1676400"/>
          </a:xfrm>
          <a:prstGeom prst="rect">
            <a:avLst/>
          </a:prstGeom>
          <a:solidFill>
            <a:srgbClr val="FFFF99"/>
          </a:solidFill>
          <a:ln>
            <a:solidFill>
              <a:schemeClr val="tx1"/>
            </a:solidFill>
          </a:ln>
        </p:spPr>
        <p:txBody>
          <a:bodyPr lIns="68580" tIns="34290" rIns="68580" bIns="34290" anchor="ctr"/>
          <a:lstStyle/>
          <a:p>
            <a:pPr>
              <a:lnSpc>
                <a:spcPts val="2500"/>
              </a:lnSpc>
              <a:spcAft>
                <a:spcPts val="1200"/>
              </a:spcAft>
              <a:defRPr/>
            </a:pPr>
            <a:r>
              <a:rPr lang="ja-JP" altLang="en-US" sz="1800" b="0" dirty="0">
                <a:latin typeface="BIZ UDP明朝 Medium" panose="02020500000000000000" pitchFamily="18" charset="-128"/>
                <a:ea typeface="BIZ UDP明朝 Medium" panose="02020500000000000000" pitchFamily="18" charset="-128"/>
                <a:cs typeface="+mj-cs"/>
              </a:rPr>
              <a:t>近年の温暖化傾向に伴って、展葉時期の早まりと落葉時期の遅延が生じ、その結果、展葉期間が長期化する傾向が観測されている</a:t>
            </a:r>
          </a:p>
        </p:txBody>
      </p:sp>
      <p:sp>
        <p:nvSpPr>
          <p:cNvPr id="30726" name="正方形/長方形 3">
            <a:extLst>
              <a:ext uri="{FF2B5EF4-FFF2-40B4-BE49-F238E27FC236}">
                <a16:creationId xmlns:a16="http://schemas.microsoft.com/office/drawing/2014/main" id="{CF2A2032-5918-29A0-8801-94D353EE1F8B}"/>
              </a:ext>
            </a:extLst>
          </p:cNvPr>
          <p:cNvSpPr>
            <a:spLocks noChangeArrowheads="1"/>
          </p:cNvSpPr>
          <p:nvPr/>
        </p:nvSpPr>
        <p:spPr bwMode="auto">
          <a:xfrm>
            <a:off x="361950" y="314325"/>
            <a:ext cx="8193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400" b="0">
                <a:solidFill>
                  <a:srgbClr val="0000FF"/>
                </a:solidFill>
                <a:latin typeface="メイリオ" panose="020B0604030504040204" pitchFamily="50" charset="-128"/>
                <a:ea typeface="メイリオ" panose="020B0604030504040204" pitchFamily="50" charset="-128"/>
              </a:rPr>
              <a:t>高緯度帯の展葉期間は長期化しつつある</a:t>
            </a:r>
          </a:p>
        </p:txBody>
      </p:sp>
      <p:sp>
        <p:nvSpPr>
          <p:cNvPr id="30727" name="テキスト ボックス 4">
            <a:extLst>
              <a:ext uri="{FF2B5EF4-FFF2-40B4-BE49-F238E27FC236}">
                <a16:creationId xmlns:a16="http://schemas.microsoft.com/office/drawing/2014/main" id="{777AF822-EF55-E26E-428E-3B4A6C78A27D}"/>
              </a:ext>
            </a:extLst>
          </p:cNvPr>
          <p:cNvSpPr txBox="1">
            <a:spLocks noChangeArrowheads="1"/>
          </p:cNvSpPr>
          <p:nvPr/>
        </p:nvSpPr>
        <p:spPr bwMode="auto">
          <a:xfrm>
            <a:off x="4762500" y="1476375"/>
            <a:ext cx="4114800" cy="830263"/>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600" b="0">
                <a:latin typeface="メイリオ" panose="020B0604030504040204" pitchFamily="50" charset="-128"/>
                <a:ea typeface="メイリオ" panose="020B0604030504040204" pitchFamily="50" charset="-128"/>
              </a:rPr>
              <a:t>SOS: Start of the growing season</a:t>
            </a:r>
          </a:p>
          <a:p>
            <a:pPr>
              <a:spcBef>
                <a:spcPct val="0"/>
              </a:spcBef>
              <a:buFontTx/>
              <a:buNone/>
            </a:pPr>
            <a:r>
              <a:rPr lang="ja-JP" altLang="en-US" sz="1600" b="0">
                <a:latin typeface="メイリオ" panose="020B0604030504040204" pitchFamily="50" charset="-128"/>
                <a:ea typeface="メイリオ" panose="020B0604030504040204" pitchFamily="50" charset="-128"/>
              </a:rPr>
              <a:t>EOS: End of the growing season</a:t>
            </a:r>
          </a:p>
          <a:p>
            <a:pPr>
              <a:spcBef>
                <a:spcPct val="0"/>
              </a:spcBef>
              <a:buFontTx/>
              <a:buNone/>
            </a:pPr>
            <a:r>
              <a:rPr lang="ja-JP" altLang="en-US" sz="1600" b="0">
                <a:latin typeface="メイリオ" panose="020B0604030504040204" pitchFamily="50" charset="-128"/>
                <a:ea typeface="メイリオ" panose="020B0604030504040204" pitchFamily="50" charset="-128"/>
              </a:rPr>
              <a:t>LOS: Length of the growing season</a:t>
            </a:r>
          </a:p>
        </p:txBody>
      </p:sp>
      <p:sp>
        <p:nvSpPr>
          <p:cNvPr id="3" name="楕円 2">
            <a:extLst>
              <a:ext uri="{FF2B5EF4-FFF2-40B4-BE49-F238E27FC236}">
                <a16:creationId xmlns:a16="http://schemas.microsoft.com/office/drawing/2014/main" id="{0F047DDB-2F17-7BAB-1FA9-50EF460E6F17}"/>
              </a:ext>
            </a:extLst>
          </p:cNvPr>
          <p:cNvSpPr/>
          <p:nvPr/>
        </p:nvSpPr>
        <p:spPr bwMode="auto">
          <a:xfrm>
            <a:off x="3276600" y="1676400"/>
            <a:ext cx="457200" cy="457200"/>
          </a:xfrm>
          <a:prstGeom prst="ellipse">
            <a:avLst/>
          </a:prstGeom>
          <a:noFill/>
          <a:ln w="22225" cap="flat" cmpd="sng" algn="ctr">
            <a:solidFill>
              <a:srgbClr val="FF0000"/>
            </a:solidFill>
            <a:prstDash val="sysDash"/>
            <a:round/>
            <a:headEnd type="none" w="med" len="med"/>
            <a:tailEnd type="none" w="med" len="med"/>
          </a:ln>
          <a:effectLst/>
        </p:spPr>
        <p:txBody>
          <a:bodyPr vert="horz" wrap="none" lIns="0" tIns="0" rIns="0" bIns="0" numCol="1" rtlCol="0" anchor="t" anchorCtr="0" compatLnSpc="1">
            <a:prstTxWarp prst="textNoShape">
              <a:avLst/>
            </a:prstTxWarp>
            <a:spAutoFit/>
          </a:bodyPr>
          <a:lstStyle/>
          <a:p>
            <a:pPr marL="0" marR="0" indent="0" algn="ctr" defTabSz="828675" rtl="0" eaLnBrk="1" fontAlgn="base" latinLnBrk="0" hangingPunct="0">
              <a:lnSpc>
                <a:spcPct val="116000"/>
              </a:lnSpc>
              <a:spcBef>
                <a:spcPct val="0"/>
              </a:spcBef>
              <a:spcAft>
                <a:spcPct val="0"/>
              </a:spcAft>
              <a:buClr>
                <a:srgbClr val="000000"/>
              </a:buClr>
              <a:buSzPct val="45000"/>
              <a:buFont typeface="StarSymbol" charset="0"/>
              <a:buNone/>
              <a:tabLst>
                <a:tab pos="657225" algn="l"/>
                <a:tab pos="1312863" algn="l"/>
                <a:tab pos="1970088" algn="l"/>
                <a:tab pos="2627313" algn="l"/>
                <a:tab pos="3282950" algn="l"/>
                <a:tab pos="3940175" algn="l"/>
                <a:tab pos="4595813" algn="l"/>
              </a:tabLst>
            </a:pPr>
            <a:endParaRPr kumimoji="0" lang="ja-JP" altLang="en-US" sz="1600" b="1" i="0" u="none" strike="noStrike" cap="none" normalizeH="0" baseline="0" dirty="0">
              <a:ln>
                <a:noFill/>
              </a:ln>
              <a:solidFill>
                <a:schemeClr val="tx1"/>
              </a:solidFill>
              <a:effectLst/>
              <a:latin typeface="Nimbus Roman No9 L" pitchFamily="16" charset="0"/>
              <a:ea typeface="HG Mincho Light J" charset="0"/>
              <a:cs typeface="HG Mincho Light J" charset="0"/>
            </a:endParaRPr>
          </a:p>
        </p:txBody>
      </p:sp>
      <p:sp>
        <p:nvSpPr>
          <p:cNvPr id="4" name="正方形/長方形 11">
            <a:extLst>
              <a:ext uri="{FF2B5EF4-FFF2-40B4-BE49-F238E27FC236}">
                <a16:creationId xmlns:a16="http://schemas.microsoft.com/office/drawing/2014/main" id="{30E1ED0B-CC33-81C3-163A-31F421A8B196}"/>
              </a:ext>
            </a:extLst>
          </p:cNvPr>
          <p:cNvSpPr>
            <a:spLocks noChangeArrowheads="1"/>
          </p:cNvSpPr>
          <p:nvPr/>
        </p:nvSpPr>
        <p:spPr bwMode="auto">
          <a:xfrm>
            <a:off x="5865812" y="3105275"/>
            <a:ext cx="28971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000" b="0" dirty="0">
                <a:solidFill>
                  <a:srgbClr val="FF0000"/>
                </a:solidFill>
                <a:latin typeface="メイリオ" panose="020B0604030504040204" pitchFamily="50" charset="-128"/>
                <a:ea typeface="メイリオ" panose="020B0604030504040204" pitchFamily="50" charset="-128"/>
              </a:rPr>
              <a:t>ただし、ピークとなる</a:t>
            </a:r>
            <a:r>
              <a:rPr lang="en-US" altLang="ja-JP" sz="2000" b="0" dirty="0">
                <a:solidFill>
                  <a:srgbClr val="FF0000"/>
                </a:solidFill>
                <a:latin typeface="メイリオ" panose="020B0604030504040204" pitchFamily="50" charset="-128"/>
                <a:ea typeface="メイリオ" panose="020B0604030504040204" pitchFamily="50" charset="-128"/>
              </a:rPr>
              <a:t>DOY</a:t>
            </a:r>
            <a:r>
              <a:rPr lang="ja-JP" altLang="en-US" sz="2000" b="0" dirty="0">
                <a:solidFill>
                  <a:srgbClr val="FF0000"/>
                </a:solidFill>
                <a:latin typeface="メイリオ" panose="020B0604030504040204" pitchFamily="50" charset="-128"/>
                <a:ea typeface="メイリオ" panose="020B0604030504040204" pitchFamily="50" charset="-128"/>
              </a:rPr>
              <a:t>は早まっている</a:t>
            </a:r>
          </a:p>
        </p:txBody>
      </p:sp>
      <p:sp>
        <p:nvSpPr>
          <p:cNvPr id="5" name="円弧 4">
            <a:extLst>
              <a:ext uri="{FF2B5EF4-FFF2-40B4-BE49-F238E27FC236}">
                <a16:creationId xmlns:a16="http://schemas.microsoft.com/office/drawing/2014/main" id="{CEA54E6E-3778-38DE-D754-C92DCEB1588E}"/>
              </a:ext>
            </a:extLst>
          </p:cNvPr>
          <p:cNvSpPr/>
          <p:nvPr/>
        </p:nvSpPr>
        <p:spPr bwMode="auto">
          <a:xfrm rot="10800000">
            <a:off x="3486150" y="930273"/>
            <a:ext cx="4743450" cy="2346323"/>
          </a:xfrm>
          <a:prstGeom prst="arc">
            <a:avLst/>
          </a:prstGeom>
          <a:noFill/>
          <a:ln w="19050" cap="rnd" cmpd="sng" algn="ctr">
            <a:solidFill>
              <a:srgbClr val="FF0000"/>
            </a:solidFill>
            <a:prstDash val="sysDash"/>
            <a:round/>
            <a:headEnd type="none" w="med" len="med"/>
            <a:tailEnd type="oval" w="med" len="med"/>
          </a:ln>
          <a:effectLst/>
        </p:spPr>
        <p:txBody>
          <a:bodyPr wrap="square" lIns="0" tIns="0" rIns="0" bIns="0">
            <a:noAutofit/>
          </a:bodyPr>
          <a:lstStyle/>
          <a:p>
            <a:pPr algn="ctr" defTabSz="828675" eaLnBrk="1">
              <a:lnSpc>
                <a:spcPct val="116000"/>
              </a:lnSpc>
              <a:buClr>
                <a:srgbClr val="000000"/>
              </a:buClr>
              <a:buSzPct val="45000"/>
              <a:buFont typeface="StarSymbol" charset="0"/>
              <a:buNone/>
              <a:tabLst>
                <a:tab pos="657225" algn="l"/>
                <a:tab pos="1312863" algn="l"/>
                <a:tab pos="1970088" algn="l"/>
                <a:tab pos="2627313" algn="l"/>
                <a:tab pos="3282950" algn="l"/>
                <a:tab pos="3940175" algn="l"/>
                <a:tab pos="4595813" algn="l"/>
              </a:tabLst>
              <a:defRPr/>
            </a:pPr>
            <a:endParaRPr lang="ja-JP" altLang="en-US">
              <a:ea typeface="HG Mincho Light J" charset="0"/>
              <a:cs typeface="HG Mincho Light J" charset="0"/>
            </a:endParaRPr>
          </a:p>
        </p:txBody>
      </p:sp>
      <p:sp>
        <p:nvSpPr>
          <p:cNvPr id="6" name="テキスト ボックス 5">
            <a:extLst>
              <a:ext uri="{FF2B5EF4-FFF2-40B4-BE49-F238E27FC236}">
                <a16:creationId xmlns:a16="http://schemas.microsoft.com/office/drawing/2014/main" id="{951A3471-2636-1C3D-F7BA-496BB3D527B7}"/>
              </a:ext>
            </a:extLst>
          </p:cNvPr>
          <p:cNvSpPr txBox="1">
            <a:spLocks noChangeArrowheads="1"/>
          </p:cNvSpPr>
          <p:nvPr/>
        </p:nvSpPr>
        <p:spPr bwMode="auto">
          <a:xfrm>
            <a:off x="838200" y="3886200"/>
            <a:ext cx="16237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en-US" altLang="ja-JP" sz="1200" b="0" dirty="0">
                <a:solidFill>
                  <a:srgbClr val="0000FF"/>
                </a:solidFill>
                <a:latin typeface="メイリオ" panose="020B0604030504040204" pitchFamily="50" charset="-128"/>
                <a:ea typeface="メイリオ" panose="020B0604030504040204" pitchFamily="50" charset="-128"/>
              </a:rPr>
              <a:t>SOS</a:t>
            </a:r>
            <a:r>
              <a:rPr kumimoji="1" lang="ja-JP" altLang="en-US" sz="1200" b="0" dirty="0">
                <a:solidFill>
                  <a:srgbClr val="0000FF"/>
                </a:solidFill>
                <a:latin typeface="メイリオ" panose="020B0604030504040204" pitchFamily="50" charset="-128"/>
                <a:ea typeface="メイリオ" panose="020B0604030504040204" pitchFamily="50" charset="-128"/>
              </a:rPr>
              <a:t>変化の頻度分布</a:t>
            </a:r>
          </a:p>
        </p:txBody>
      </p:sp>
      <p:sp>
        <p:nvSpPr>
          <p:cNvPr id="7" name="テキスト ボックス 6">
            <a:extLst>
              <a:ext uri="{FF2B5EF4-FFF2-40B4-BE49-F238E27FC236}">
                <a16:creationId xmlns:a16="http://schemas.microsoft.com/office/drawing/2014/main" id="{BE01F01F-B006-7604-5FFE-431A0504DECA}"/>
              </a:ext>
            </a:extLst>
          </p:cNvPr>
          <p:cNvSpPr txBox="1">
            <a:spLocks noChangeArrowheads="1"/>
          </p:cNvSpPr>
          <p:nvPr/>
        </p:nvSpPr>
        <p:spPr bwMode="auto">
          <a:xfrm>
            <a:off x="3733800" y="3927088"/>
            <a:ext cx="16237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en-US" altLang="ja-JP" sz="1200" b="0" dirty="0">
                <a:solidFill>
                  <a:srgbClr val="0000FF"/>
                </a:solidFill>
                <a:latin typeface="メイリオ" panose="020B0604030504040204" pitchFamily="50" charset="-128"/>
                <a:ea typeface="メイリオ" panose="020B0604030504040204" pitchFamily="50" charset="-128"/>
              </a:rPr>
              <a:t>EOS</a:t>
            </a:r>
            <a:r>
              <a:rPr kumimoji="1" lang="ja-JP" altLang="en-US" sz="1200" b="0" dirty="0">
                <a:solidFill>
                  <a:srgbClr val="0000FF"/>
                </a:solidFill>
                <a:latin typeface="メイリオ" panose="020B0604030504040204" pitchFamily="50" charset="-128"/>
                <a:ea typeface="メイリオ" panose="020B0604030504040204" pitchFamily="50" charset="-128"/>
              </a:rPr>
              <a:t>変化の頻度分布</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正方形/長方形 22">
            <a:extLst>
              <a:ext uri="{FF2B5EF4-FFF2-40B4-BE49-F238E27FC236}">
                <a16:creationId xmlns:a16="http://schemas.microsoft.com/office/drawing/2014/main" id="{05913E08-51D3-7F7A-AC8F-DE8FB752F1B3}"/>
              </a:ext>
            </a:extLst>
          </p:cNvPr>
          <p:cNvSpPr>
            <a:spLocks noChangeArrowheads="1"/>
          </p:cNvSpPr>
          <p:nvPr/>
        </p:nvSpPr>
        <p:spPr bwMode="auto">
          <a:xfrm>
            <a:off x="460375" y="685800"/>
            <a:ext cx="3903663" cy="4114800"/>
          </a:xfrm>
          <a:prstGeom prst="rect">
            <a:avLst/>
          </a:prstGeom>
          <a:solidFill>
            <a:schemeClr val="bg1"/>
          </a:solidFill>
          <a:ln w="9525" algn="ctr">
            <a:solidFill>
              <a:schemeClr val="tx1"/>
            </a:solidFill>
            <a:round/>
            <a:headEnd/>
            <a:tailEnd/>
          </a:ln>
        </p:spPr>
        <p:txBody>
          <a:bodyPr wrap="none" lIns="0" tIns="0" rIns="0" bIns="0"/>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sp>
        <p:nvSpPr>
          <p:cNvPr id="24579" name="正方形/長方形 25">
            <a:extLst>
              <a:ext uri="{FF2B5EF4-FFF2-40B4-BE49-F238E27FC236}">
                <a16:creationId xmlns:a16="http://schemas.microsoft.com/office/drawing/2014/main" id="{01B589CF-B686-6FA9-82EF-897D8710E9A8}"/>
              </a:ext>
            </a:extLst>
          </p:cNvPr>
          <p:cNvSpPr>
            <a:spLocks noChangeArrowheads="1"/>
          </p:cNvSpPr>
          <p:nvPr/>
        </p:nvSpPr>
        <p:spPr bwMode="auto">
          <a:xfrm>
            <a:off x="4462463" y="660400"/>
            <a:ext cx="4475162" cy="2692400"/>
          </a:xfrm>
          <a:prstGeom prst="rect">
            <a:avLst/>
          </a:prstGeom>
          <a:solidFill>
            <a:schemeClr val="bg1"/>
          </a:solidFill>
          <a:ln w="9525" algn="ctr">
            <a:solidFill>
              <a:schemeClr val="tx1"/>
            </a:solidFill>
            <a:round/>
            <a:headEnd/>
            <a:tailEnd/>
          </a:ln>
        </p:spPr>
        <p:txBody>
          <a:bodyPr wrap="none" lIns="0" tIns="0" rIns="0" bIns="0"/>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sp>
        <p:nvSpPr>
          <p:cNvPr id="24580" name="正方形/長方形 26">
            <a:extLst>
              <a:ext uri="{FF2B5EF4-FFF2-40B4-BE49-F238E27FC236}">
                <a16:creationId xmlns:a16="http://schemas.microsoft.com/office/drawing/2014/main" id="{A2FB1DFD-9EDD-0523-D92F-BF55E59D5996}"/>
              </a:ext>
            </a:extLst>
          </p:cNvPr>
          <p:cNvSpPr>
            <a:spLocks noChangeArrowheads="1"/>
          </p:cNvSpPr>
          <p:nvPr/>
        </p:nvSpPr>
        <p:spPr bwMode="auto">
          <a:xfrm>
            <a:off x="5334000" y="3429000"/>
            <a:ext cx="3581400" cy="3263900"/>
          </a:xfrm>
          <a:prstGeom prst="rect">
            <a:avLst/>
          </a:prstGeom>
          <a:solidFill>
            <a:schemeClr val="bg1"/>
          </a:solidFill>
          <a:ln w="9525" algn="ctr">
            <a:solidFill>
              <a:schemeClr val="tx1"/>
            </a:solidFill>
            <a:round/>
            <a:headEnd/>
            <a:tailEnd/>
          </a:ln>
        </p:spPr>
        <p:txBody>
          <a:bodyPr wrap="none" lIns="0" tIns="0" rIns="0" bIns="0"/>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pic>
        <p:nvPicPr>
          <p:cNvPr id="24581" name="図 3">
            <a:extLst>
              <a:ext uri="{FF2B5EF4-FFF2-40B4-BE49-F238E27FC236}">
                <a16:creationId xmlns:a16="http://schemas.microsoft.com/office/drawing/2014/main" id="{8591902E-0117-829B-39CD-8160DFEA52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950" y="1122363"/>
            <a:ext cx="375285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11">
            <a:extLst>
              <a:ext uri="{FF2B5EF4-FFF2-40B4-BE49-F238E27FC236}">
                <a16:creationId xmlns:a16="http://schemas.microsoft.com/office/drawing/2014/main" id="{0A086D5A-61E7-ACA5-A4FF-BC5200191E5D}"/>
              </a:ext>
            </a:extLst>
          </p:cNvPr>
          <p:cNvSpPr txBox="1">
            <a:spLocks noChangeArrowheads="1"/>
          </p:cNvSpPr>
          <p:nvPr/>
        </p:nvSpPr>
        <p:spPr bwMode="auto">
          <a:xfrm>
            <a:off x="525463" y="4279900"/>
            <a:ext cx="2286000" cy="261938"/>
          </a:xfrm>
          <a:prstGeom prst="rect">
            <a:avLst/>
          </a:prstGeom>
          <a:solidFill>
            <a:schemeClr val="bg1"/>
          </a:solid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r">
              <a:spcBef>
                <a:spcPct val="0"/>
              </a:spcBef>
              <a:buFontTx/>
              <a:buNone/>
              <a:defRPr/>
            </a:pPr>
            <a:r>
              <a:rPr lang="ja-JP" altLang="en-US" sz="1050" b="0" dirty="0">
                <a:latin typeface="メイリオ" panose="020B0604030504040204" pitchFamily="50" charset="-128"/>
                <a:ea typeface="メイリオ" panose="020B0604030504040204" pitchFamily="50" charset="-128"/>
              </a:rPr>
              <a:t>Beck &amp; Goetz (2011) E</a:t>
            </a:r>
            <a:r>
              <a:rPr lang="en-US" altLang="ja-JP" sz="1050" b="0" dirty="0">
                <a:latin typeface="メイリオ" panose="020B0604030504040204" pitchFamily="50" charset="-128"/>
                <a:ea typeface="メイリオ" panose="020B0604030504040204" pitchFamily="50" charset="-128"/>
              </a:rPr>
              <a:t>RL</a:t>
            </a:r>
            <a:r>
              <a:rPr lang="ja-JP" altLang="en-US" sz="1050" b="0" dirty="0">
                <a:latin typeface="メイリオ" panose="020B0604030504040204" pitchFamily="50" charset="-128"/>
                <a:ea typeface="メイリオ" panose="020B0604030504040204" pitchFamily="50" charset="-128"/>
              </a:rPr>
              <a:t>6(4)</a:t>
            </a:r>
          </a:p>
        </p:txBody>
      </p:sp>
      <p:sp>
        <p:nvSpPr>
          <p:cNvPr id="24583" name="正方形/長方形 11">
            <a:extLst>
              <a:ext uri="{FF2B5EF4-FFF2-40B4-BE49-F238E27FC236}">
                <a16:creationId xmlns:a16="http://schemas.microsoft.com/office/drawing/2014/main" id="{CFE06104-10C1-6E76-10FD-18DFCF1D7B0F}"/>
              </a:ext>
            </a:extLst>
          </p:cNvPr>
          <p:cNvSpPr>
            <a:spLocks noChangeArrowheads="1"/>
          </p:cNvSpPr>
          <p:nvPr/>
        </p:nvSpPr>
        <p:spPr bwMode="auto">
          <a:xfrm>
            <a:off x="525463" y="784225"/>
            <a:ext cx="3810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0">
                <a:solidFill>
                  <a:srgbClr val="00B050"/>
                </a:solidFill>
                <a:latin typeface="メイリオ" panose="020B0604030504040204" pitchFamily="50" charset="-128"/>
                <a:ea typeface="メイリオ" panose="020B0604030504040204" pitchFamily="50" charset="-128"/>
              </a:rPr>
              <a:t>NDVI</a:t>
            </a:r>
            <a:r>
              <a:rPr lang="ja-JP" altLang="en-US" sz="1600" b="0">
                <a:solidFill>
                  <a:srgbClr val="00B050"/>
                </a:solidFill>
                <a:latin typeface="メイリオ" panose="020B0604030504040204" pitchFamily="50" charset="-128"/>
                <a:ea typeface="メイリオ" panose="020B0604030504040204" pitchFamily="50" charset="-128"/>
              </a:rPr>
              <a:t>変化トレンド </a:t>
            </a:r>
            <a:r>
              <a:rPr lang="en-US" altLang="ja-JP" sz="1600" b="0">
                <a:solidFill>
                  <a:srgbClr val="00B050"/>
                </a:solidFill>
                <a:latin typeface="メイリオ" panose="020B0604030504040204" pitchFamily="50" charset="-128"/>
                <a:ea typeface="メイリオ" panose="020B0604030504040204" pitchFamily="50" charset="-128"/>
              </a:rPr>
              <a:t>(1982</a:t>
            </a:r>
            <a:r>
              <a:rPr lang="ja-JP" altLang="en-US" sz="1600" b="0">
                <a:solidFill>
                  <a:srgbClr val="00B050"/>
                </a:solidFill>
                <a:latin typeface="メイリオ" panose="020B0604030504040204" pitchFamily="50" charset="-128"/>
                <a:ea typeface="メイリオ" panose="020B0604030504040204" pitchFamily="50" charset="-128"/>
              </a:rPr>
              <a:t>～</a:t>
            </a:r>
            <a:r>
              <a:rPr lang="en-US" altLang="ja-JP" sz="1600" b="0">
                <a:solidFill>
                  <a:srgbClr val="00B050"/>
                </a:solidFill>
                <a:latin typeface="メイリオ" panose="020B0604030504040204" pitchFamily="50" charset="-128"/>
                <a:ea typeface="メイリオ" panose="020B0604030504040204" pitchFamily="50" charset="-128"/>
              </a:rPr>
              <a:t>2008</a:t>
            </a:r>
            <a:r>
              <a:rPr lang="ja-JP" altLang="en-US" sz="1600" b="0">
                <a:solidFill>
                  <a:srgbClr val="00B050"/>
                </a:solidFill>
                <a:latin typeface="メイリオ" panose="020B0604030504040204" pitchFamily="50" charset="-128"/>
                <a:ea typeface="メイリオ" panose="020B0604030504040204" pitchFamily="50" charset="-128"/>
              </a:rPr>
              <a:t>年</a:t>
            </a:r>
            <a:r>
              <a:rPr lang="en-US" altLang="ja-JP" sz="1600" b="0">
                <a:solidFill>
                  <a:srgbClr val="00B050"/>
                </a:solidFill>
                <a:latin typeface="メイリオ" panose="020B0604030504040204" pitchFamily="50" charset="-128"/>
                <a:ea typeface="メイリオ" panose="020B0604030504040204" pitchFamily="50" charset="-128"/>
              </a:rPr>
              <a:t>)</a:t>
            </a:r>
            <a:endParaRPr lang="ja-JP" altLang="en-US" sz="1600" b="0">
              <a:solidFill>
                <a:srgbClr val="00B050"/>
              </a:solidFill>
              <a:latin typeface="メイリオ" panose="020B0604030504040204" pitchFamily="50" charset="-128"/>
              <a:ea typeface="メイリオ" panose="020B0604030504040204" pitchFamily="50" charset="-128"/>
            </a:endParaRPr>
          </a:p>
        </p:txBody>
      </p:sp>
      <p:sp>
        <p:nvSpPr>
          <p:cNvPr id="24584" name="正方形/長方形 11">
            <a:extLst>
              <a:ext uri="{FF2B5EF4-FFF2-40B4-BE49-F238E27FC236}">
                <a16:creationId xmlns:a16="http://schemas.microsoft.com/office/drawing/2014/main" id="{721EB403-66D7-9495-B34F-84310F0DF898}"/>
              </a:ext>
            </a:extLst>
          </p:cNvPr>
          <p:cNvSpPr>
            <a:spLocks noChangeArrowheads="1"/>
          </p:cNvSpPr>
          <p:nvPr/>
        </p:nvSpPr>
        <p:spPr bwMode="auto">
          <a:xfrm>
            <a:off x="4495800" y="719138"/>
            <a:ext cx="44148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600" b="0">
                <a:solidFill>
                  <a:srgbClr val="00B050"/>
                </a:solidFill>
                <a:latin typeface="メイリオ" panose="020B0604030504040204" pitchFamily="50" charset="-128"/>
                <a:ea typeface="メイリオ" panose="020B0604030504040204" pitchFamily="50" charset="-128"/>
              </a:rPr>
              <a:t>ツンドラ域で観測される低木の侵入拡大</a:t>
            </a:r>
          </a:p>
        </p:txBody>
      </p:sp>
      <p:sp>
        <p:nvSpPr>
          <p:cNvPr id="24585" name="正方形/長方形 3">
            <a:extLst>
              <a:ext uri="{FF2B5EF4-FFF2-40B4-BE49-F238E27FC236}">
                <a16:creationId xmlns:a16="http://schemas.microsoft.com/office/drawing/2014/main" id="{FFF81D3E-B155-0700-7180-7B8D358A8136}"/>
              </a:ext>
            </a:extLst>
          </p:cNvPr>
          <p:cNvSpPr>
            <a:spLocks noChangeArrowheads="1"/>
          </p:cNvSpPr>
          <p:nvPr/>
        </p:nvSpPr>
        <p:spPr bwMode="auto">
          <a:xfrm>
            <a:off x="569913" y="165100"/>
            <a:ext cx="8004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400" b="0" dirty="0">
                <a:solidFill>
                  <a:srgbClr val="0000FF"/>
                </a:solidFill>
                <a:latin typeface="メイリオ" panose="020B0604030504040204" pitchFamily="50" charset="-128"/>
                <a:ea typeface="メイリオ" panose="020B0604030504040204" pitchFamily="50" charset="-128"/>
              </a:rPr>
              <a:t>温暖化への応答はツンドラと森林で異なる</a:t>
            </a:r>
          </a:p>
        </p:txBody>
      </p:sp>
      <p:pic>
        <p:nvPicPr>
          <p:cNvPr id="24586" name="図 13">
            <a:extLst>
              <a:ext uri="{FF2B5EF4-FFF2-40B4-BE49-F238E27FC236}">
                <a16:creationId xmlns:a16="http://schemas.microsoft.com/office/drawing/2014/main" id="{223520F0-CD56-407F-DDCF-A801745255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0550" y="3919538"/>
            <a:ext cx="264477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図 15">
            <a:extLst>
              <a:ext uri="{FF2B5EF4-FFF2-40B4-BE49-F238E27FC236}">
                <a16:creationId xmlns:a16="http://schemas.microsoft.com/office/drawing/2014/main" id="{AE441E1B-5D32-B442-84F9-216E4EEB02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7388" y="1020763"/>
            <a:ext cx="4414837"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テキスト ボックス 10">
            <a:extLst>
              <a:ext uri="{FF2B5EF4-FFF2-40B4-BE49-F238E27FC236}">
                <a16:creationId xmlns:a16="http://schemas.microsoft.com/office/drawing/2014/main" id="{78AE393A-55F4-F208-D65C-0A04FB3F0667}"/>
              </a:ext>
            </a:extLst>
          </p:cNvPr>
          <p:cNvSpPr txBox="1"/>
          <p:nvPr/>
        </p:nvSpPr>
        <p:spPr>
          <a:xfrm>
            <a:off x="6600825" y="3006725"/>
            <a:ext cx="2336800" cy="261938"/>
          </a:xfrm>
          <a:prstGeom prst="rect">
            <a:avLst/>
          </a:prstGeom>
          <a:noFill/>
        </p:spPr>
        <p:txBody>
          <a:bodyPr>
            <a:spAutoFit/>
          </a:bodyPr>
          <a:lstStyle/>
          <a:p>
            <a:pPr algn="r">
              <a:defRPr/>
            </a:pPr>
            <a:r>
              <a:rPr lang="ja-JP" altLang="en-US" sz="1050" b="0" dirty="0">
                <a:latin typeface="メイリオ" panose="020B0604030504040204" pitchFamily="50" charset="-128"/>
                <a:ea typeface="メイリオ" panose="020B0604030504040204" pitchFamily="50" charset="-128"/>
              </a:rPr>
              <a:t>Myers-Smithら(2011) ERL 6(4)</a:t>
            </a:r>
          </a:p>
        </p:txBody>
      </p:sp>
      <p:sp>
        <p:nvSpPr>
          <p:cNvPr id="24589" name="正方形/長方形 11">
            <a:extLst>
              <a:ext uri="{FF2B5EF4-FFF2-40B4-BE49-F238E27FC236}">
                <a16:creationId xmlns:a16="http://schemas.microsoft.com/office/drawing/2014/main" id="{FA0F666B-2E81-D448-A876-0EBFBDA6ADFA}"/>
              </a:ext>
            </a:extLst>
          </p:cNvPr>
          <p:cNvSpPr>
            <a:spLocks noChangeArrowheads="1"/>
          </p:cNvSpPr>
          <p:nvPr/>
        </p:nvSpPr>
        <p:spPr bwMode="auto">
          <a:xfrm>
            <a:off x="5614988" y="3444875"/>
            <a:ext cx="28844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600" b="0">
                <a:solidFill>
                  <a:srgbClr val="00B050"/>
                </a:solidFill>
                <a:latin typeface="メイリオ" panose="020B0604030504040204" pitchFamily="50" charset="-128"/>
                <a:ea typeface="メイリオ" panose="020B0604030504040204" pitchFamily="50" charset="-128"/>
              </a:rPr>
              <a:t>ツンドラ</a:t>
            </a:r>
            <a:r>
              <a:rPr lang="en-US" altLang="ja-JP" sz="1600" b="0">
                <a:solidFill>
                  <a:srgbClr val="00B050"/>
                </a:solidFill>
                <a:latin typeface="メイリオ" panose="020B0604030504040204" pitchFamily="50" charset="-128"/>
                <a:ea typeface="メイリオ" panose="020B0604030504040204" pitchFamily="50" charset="-128"/>
              </a:rPr>
              <a:t>-</a:t>
            </a:r>
            <a:r>
              <a:rPr lang="ja-JP" altLang="en-US" sz="1600" b="0">
                <a:solidFill>
                  <a:srgbClr val="00B050"/>
                </a:solidFill>
                <a:latin typeface="メイリオ" panose="020B0604030504040204" pitchFamily="50" charset="-128"/>
                <a:ea typeface="メイリオ" panose="020B0604030504040204" pitchFamily="50" charset="-128"/>
              </a:rPr>
              <a:t>タイガ境界域で観測されるタイガの北上傾向</a:t>
            </a:r>
          </a:p>
        </p:txBody>
      </p:sp>
      <p:sp>
        <p:nvSpPr>
          <p:cNvPr id="19" name="テキスト ボックス 18">
            <a:extLst>
              <a:ext uri="{FF2B5EF4-FFF2-40B4-BE49-F238E27FC236}">
                <a16:creationId xmlns:a16="http://schemas.microsoft.com/office/drawing/2014/main" id="{F296C73B-D032-93AE-BF72-2F8ADE137325}"/>
              </a:ext>
            </a:extLst>
          </p:cNvPr>
          <p:cNvSpPr txBox="1"/>
          <p:nvPr/>
        </p:nvSpPr>
        <p:spPr>
          <a:xfrm rot="16200000">
            <a:off x="7056437" y="5497513"/>
            <a:ext cx="3197225" cy="260350"/>
          </a:xfrm>
          <a:prstGeom prst="rect">
            <a:avLst/>
          </a:prstGeom>
          <a:noFill/>
        </p:spPr>
        <p:txBody>
          <a:bodyPr>
            <a:spAutoFit/>
          </a:bodyPr>
          <a:lstStyle/>
          <a:p>
            <a:pPr algn="r">
              <a:defRPr/>
            </a:pPr>
            <a:r>
              <a:rPr lang="ja-JP" altLang="en-US" sz="1050" b="0" dirty="0">
                <a:latin typeface="メイリオ" panose="020B0604030504040204" pitchFamily="50" charset="-128"/>
                <a:ea typeface="メイリオ" panose="020B0604030504040204" pitchFamily="50" charset="-128"/>
              </a:rPr>
              <a:t>Reesら(2020) Glob.Chang.Biol. 26(7)</a:t>
            </a:r>
          </a:p>
        </p:txBody>
      </p:sp>
      <p:sp>
        <p:nvSpPr>
          <p:cNvPr id="22" name="テキスト ボックス 21">
            <a:extLst>
              <a:ext uri="{FF2B5EF4-FFF2-40B4-BE49-F238E27FC236}">
                <a16:creationId xmlns:a16="http://schemas.microsoft.com/office/drawing/2014/main" id="{230AA698-6DF2-A157-A0C4-DE128E6A596C}"/>
              </a:ext>
            </a:extLst>
          </p:cNvPr>
          <p:cNvSpPr txBox="1"/>
          <p:nvPr/>
        </p:nvSpPr>
        <p:spPr>
          <a:xfrm>
            <a:off x="458788" y="4478338"/>
            <a:ext cx="3903663" cy="754062"/>
          </a:xfrm>
          <a:prstGeom prst="rect">
            <a:avLst/>
          </a:prstGeom>
          <a:solidFill>
            <a:srgbClr val="FFFF99"/>
          </a:solidFill>
          <a:ln>
            <a:solidFill>
              <a:schemeClr val="tx1"/>
            </a:solidFill>
          </a:ln>
        </p:spPr>
        <p:txBody>
          <a:bodyPr wrap="square">
            <a:spAutoFit/>
          </a:bodyPr>
          <a:lstStyle/>
          <a:p>
            <a:pPr>
              <a:spcAft>
                <a:spcPts val="600"/>
              </a:spcAft>
              <a:defRPr/>
            </a:pPr>
            <a:r>
              <a:rPr lang="ja-JP" altLang="en-US" sz="1900" b="0" dirty="0">
                <a:latin typeface="BIZ UDP明朝 Medium" panose="02020500000000000000" pitchFamily="18" charset="-128"/>
                <a:ea typeface="BIZ UDP明朝 Medium" panose="02020500000000000000" pitchFamily="18" charset="-128"/>
                <a:cs typeface="+mj-cs"/>
              </a:rPr>
              <a:t>全体的な傾向　</a:t>
            </a:r>
            <a:r>
              <a:rPr lang="ja-JP" altLang="en-US" sz="1900" b="0" dirty="0">
                <a:solidFill>
                  <a:srgbClr val="FF0000"/>
                </a:solidFill>
                <a:latin typeface="BIZ UDP明朝 Medium" panose="02020500000000000000" pitchFamily="18" charset="-128"/>
                <a:ea typeface="BIZ UDP明朝 Medium" panose="02020500000000000000" pitchFamily="18" charset="-128"/>
                <a:cs typeface="+mj-cs"/>
              </a:rPr>
              <a:t>ツンドラ域：</a:t>
            </a:r>
            <a:r>
              <a:rPr lang="en-US" altLang="ja-JP" sz="1900" b="0" dirty="0">
                <a:solidFill>
                  <a:srgbClr val="FF0000"/>
                </a:solidFill>
                <a:latin typeface="BIZ UDP明朝 Medium" panose="02020500000000000000" pitchFamily="18" charset="-128"/>
                <a:ea typeface="BIZ UDP明朝 Medium" panose="02020500000000000000" pitchFamily="18" charset="-128"/>
                <a:cs typeface="+mj-cs"/>
              </a:rPr>
              <a:t>UP</a:t>
            </a:r>
          </a:p>
          <a:p>
            <a:pPr>
              <a:spcAft>
                <a:spcPts val="1200"/>
              </a:spcAft>
              <a:defRPr/>
            </a:pPr>
            <a:r>
              <a:rPr lang="ja-JP" altLang="en-US" sz="1900" b="0" dirty="0">
                <a:latin typeface="BIZ UDP明朝 Medium" panose="02020500000000000000" pitchFamily="18" charset="-128"/>
                <a:ea typeface="BIZ UDP明朝 Medium" panose="02020500000000000000" pitchFamily="18" charset="-128"/>
                <a:cs typeface="+mj-cs"/>
              </a:rPr>
              <a:t>　　　　　　　　　　</a:t>
            </a:r>
            <a:r>
              <a:rPr lang="ja-JP" altLang="en-US" sz="1900" b="0" dirty="0">
                <a:solidFill>
                  <a:srgbClr val="FF0000"/>
                </a:solidFill>
                <a:latin typeface="BIZ UDP明朝 Medium" panose="02020500000000000000" pitchFamily="18" charset="-128"/>
                <a:ea typeface="BIZ UDP明朝 Medium" panose="02020500000000000000" pitchFamily="18" charset="-128"/>
                <a:cs typeface="+mj-cs"/>
              </a:rPr>
              <a:t>亜寒帯林域：</a:t>
            </a:r>
            <a:r>
              <a:rPr lang="en-US" altLang="ja-JP" sz="1900" b="0" dirty="0">
                <a:solidFill>
                  <a:srgbClr val="FF0000"/>
                </a:solidFill>
                <a:latin typeface="BIZ UDP明朝 Medium" panose="02020500000000000000" pitchFamily="18" charset="-128"/>
                <a:ea typeface="BIZ UDP明朝 Medium" panose="02020500000000000000" pitchFamily="18" charset="-128"/>
                <a:cs typeface="+mj-cs"/>
              </a:rPr>
              <a:t>Down</a:t>
            </a:r>
          </a:p>
        </p:txBody>
      </p:sp>
      <p:sp>
        <p:nvSpPr>
          <p:cNvPr id="24592" name="テキスト ボックス 28">
            <a:extLst>
              <a:ext uri="{FF2B5EF4-FFF2-40B4-BE49-F238E27FC236}">
                <a16:creationId xmlns:a16="http://schemas.microsoft.com/office/drawing/2014/main" id="{87370301-8A64-76D5-7C02-639E8260CA39}"/>
              </a:ext>
            </a:extLst>
          </p:cNvPr>
          <p:cNvSpPr txBox="1">
            <a:spLocks noChangeArrowheads="1"/>
          </p:cNvSpPr>
          <p:nvPr/>
        </p:nvSpPr>
        <p:spPr bwMode="auto">
          <a:xfrm>
            <a:off x="458788" y="5432425"/>
            <a:ext cx="4875212" cy="1262063"/>
          </a:xfrm>
          <a:prstGeom prst="rect">
            <a:avLst/>
          </a:prstGeom>
          <a:solidFill>
            <a:srgbClr val="FFFF99"/>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ja-JP" altLang="en-US" sz="1900" b="0" dirty="0">
                <a:latin typeface="BIZ UDP明朝 Medium" panose="02020500000000000000" pitchFamily="18" charset="-128"/>
                <a:ea typeface="BIZ UDP明朝 Medium" panose="02020500000000000000" pitchFamily="18" charset="-128"/>
              </a:rPr>
              <a:t>北上速度は、サイトごとにマチマチであるが、いずれにせよ気候変化から期待される速度の</a:t>
            </a:r>
            <a:r>
              <a:rPr kumimoji="1" lang="en-US" altLang="ja-JP" sz="1900" b="0" dirty="0">
                <a:latin typeface="BIZ UDP明朝 Medium" panose="02020500000000000000" pitchFamily="18" charset="-128"/>
                <a:ea typeface="BIZ UDP明朝 Medium" panose="02020500000000000000" pitchFamily="18" charset="-128"/>
              </a:rPr>
              <a:t>1</a:t>
            </a:r>
            <a:r>
              <a:rPr kumimoji="1" lang="ja-JP" altLang="en-US" sz="1900" b="0" dirty="0">
                <a:latin typeface="BIZ UDP明朝 Medium" panose="02020500000000000000" pitchFamily="18" charset="-128"/>
                <a:ea typeface="BIZ UDP明朝 Medium" panose="02020500000000000000" pitchFamily="18" charset="-128"/>
              </a:rPr>
              <a:t>～</a:t>
            </a:r>
            <a:r>
              <a:rPr kumimoji="1" lang="en-US" altLang="ja-JP" sz="1900" b="0" dirty="0">
                <a:latin typeface="BIZ UDP明朝 Medium" panose="02020500000000000000" pitchFamily="18" charset="-128"/>
                <a:ea typeface="BIZ UDP明朝 Medium" panose="02020500000000000000" pitchFamily="18" charset="-128"/>
              </a:rPr>
              <a:t>2</a:t>
            </a:r>
            <a:r>
              <a:rPr kumimoji="1" lang="ja-JP" altLang="en-US" sz="1900" b="0" dirty="0">
                <a:latin typeface="BIZ UDP明朝 Medium" panose="02020500000000000000" pitchFamily="18" charset="-128"/>
                <a:ea typeface="BIZ UDP明朝 Medium" panose="02020500000000000000" pitchFamily="18" charset="-128"/>
              </a:rPr>
              <a:t>オーダー低かった。その速度は、</a:t>
            </a:r>
            <a:r>
              <a:rPr kumimoji="1" lang="ja-JP" altLang="en-US" sz="1900" b="0" dirty="0">
                <a:solidFill>
                  <a:srgbClr val="FF0000"/>
                </a:solidFill>
                <a:latin typeface="BIZ UDP明朝 Medium" panose="02020500000000000000" pitchFamily="18" charset="-128"/>
                <a:ea typeface="BIZ UDP明朝 Medium" panose="02020500000000000000" pitchFamily="18" charset="-128"/>
              </a:rPr>
              <a:t>気温よりも降水量と強く相関していた</a:t>
            </a:r>
            <a:r>
              <a:rPr kumimoji="1" lang="ja-JP" altLang="en-US" sz="1900" b="0" dirty="0">
                <a:latin typeface="BIZ UDP明朝 Medium" panose="02020500000000000000" pitchFamily="18" charset="-128"/>
                <a:ea typeface="BIZ UDP明朝 Medium" panose="02020500000000000000" pitchFamily="18" charset="-128"/>
              </a:rPr>
              <a:t>。</a:t>
            </a:r>
            <a:endParaRPr lang="ja-JP" altLang="en-US" sz="1900" b="0" dirty="0">
              <a:latin typeface="BIZ UDP明朝 Medium" panose="02020500000000000000" pitchFamily="18" charset="-128"/>
              <a:ea typeface="BIZ UDP明朝 Medium" panose="02020500000000000000" pitchFamily="18" charset="-128"/>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テキスト ボックス 3">
            <a:extLst>
              <a:ext uri="{FF2B5EF4-FFF2-40B4-BE49-F238E27FC236}">
                <a16:creationId xmlns:a16="http://schemas.microsoft.com/office/drawing/2014/main" id="{14DF3152-0020-D68E-2FF0-47884DF42B1F}"/>
              </a:ext>
            </a:extLst>
          </p:cNvPr>
          <p:cNvSpPr txBox="1">
            <a:spLocks noChangeArrowheads="1"/>
          </p:cNvSpPr>
          <p:nvPr/>
        </p:nvSpPr>
        <p:spPr bwMode="auto">
          <a:xfrm>
            <a:off x="5830888" y="4005263"/>
            <a:ext cx="3119437" cy="1328737"/>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nSpc>
                <a:spcPts val="2500"/>
              </a:lnSpc>
              <a:spcBef>
                <a:spcPct val="0"/>
              </a:spcBef>
              <a:buFontTx/>
              <a:buNone/>
            </a:pPr>
            <a:r>
              <a:rPr lang="ja-JP" altLang="en-US" sz="1900" b="0">
                <a:latin typeface="BIZ UDP明朝 Medium" panose="02020500000000000000" pitchFamily="18" charset="-128"/>
                <a:ea typeface="BIZ UDP明朝 Medium" panose="02020500000000000000" pitchFamily="18" charset="-128"/>
              </a:rPr>
              <a:t>20世紀前半では、夏が暑い年ほど木本成長が良かったが、</a:t>
            </a:r>
            <a:r>
              <a:rPr lang="en-US" altLang="ja-JP" sz="1900" b="0">
                <a:latin typeface="BIZ UDP明朝 Medium" panose="02020500000000000000" pitchFamily="18" charset="-128"/>
                <a:ea typeface="BIZ UDP明朝 Medium" panose="02020500000000000000" pitchFamily="18" charset="-128"/>
              </a:rPr>
              <a:t>20</a:t>
            </a:r>
            <a:r>
              <a:rPr lang="ja-JP" altLang="en-US" sz="1900" b="0">
                <a:latin typeface="BIZ UDP明朝 Medium" panose="02020500000000000000" pitchFamily="18" charset="-128"/>
                <a:ea typeface="BIZ UDP明朝 Medium" panose="02020500000000000000" pitchFamily="18" charset="-128"/>
              </a:rPr>
              <a:t>世紀後半では、この傾向が逆になった</a:t>
            </a:r>
          </a:p>
        </p:txBody>
      </p:sp>
      <p:sp>
        <p:nvSpPr>
          <p:cNvPr id="26627" name="テキスト ボックス 5">
            <a:extLst>
              <a:ext uri="{FF2B5EF4-FFF2-40B4-BE49-F238E27FC236}">
                <a16:creationId xmlns:a16="http://schemas.microsoft.com/office/drawing/2014/main" id="{580964A0-A9B7-85FB-6305-9A1AE19E96CB}"/>
              </a:ext>
            </a:extLst>
          </p:cNvPr>
          <p:cNvSpPr txBox="1">
            <a:spLocks noChangeArrowheads="1"/>
          </p:cNvSpPr>
          <p:nvPr/>
        </p:nvSpPr>
        <p:spPr bwMode="auto">
          <a:xfrm>
            <a:off x="5257800" y="6350000"/>
            <a:ext cx="37925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r">
              <a:spcBef>
                <a:spcPct val="0"/>
              </a:spcBef>
              <a:buFontTx/>
              <a:buNone/>
            </a:pPr>
            <a:r>
              <a:rPr lang="ja-JP" altLang="en-US" sz="1600" b="0">
                <a:latin typeface="メイリオ" panose="020B0604030504040204" pitchFamily="50" charset="-128"/>
                <a:ea typeface="メイリオ" panose="020B0604030504040204" pitchFamily="50" charset="-128"/>
              </a:rPr>
              <a:t>Briffaら</a:t>
            </a:r>
            <a:r>
              <a:rPr lang="en-US" altLang="ja-JP" sz="1600" b="0">
                <a:latin typeface="メイリオ" panose="020B0604030504040204" pitchFamily="50" charset="-128"/>
                <a:ea typeface="メイリオ" panose="020B0604030504040204" pitchFamily="50" charset="-128"/>
              </a:rPr>
              <a:t>(1998)</a:t>
            </a:r>
            <a:r>
              <a:rPr lang="ja-JP" altLang="en-US" sz="1600" b="0">
                <a:latin typeface="メイリオ" panose="020B0604030504040204" pitchFamily="50" charset="-128"/>
                <a:ea typeface="メイリオ" panose="020B0604030504040204" pitchFamily="50" charset="-128"/>
              </a:rPr>
              <a:t> Nature </a:t>
            </a:r>
            <a:r>
              <a:rPr lang="en-US" altLang="ja-JP" sz="1600" b="0">
                <a:latin typeface="メイリオ" panose="020B0604030504040204" pitchFamily="50" charset="-128"/>
                <a:ea typeface="メイリオ" panose="020B0604030504040204" pitchFamily="50" charset="-128"/>
              </a:rPr>
              <a:t>391</a:t>
            </a:r>
            <a:endParaRPr lang="ja-JP" altLang="en-US" sz="1600">
              <a:latin typeface="メイリオ" panose="020B0604030504040204" pitchFamily="50" charset="-128"/>
              <a:ea typeface="メイリオ" panose="020B0604030504040204" pitchFamily="50" charset="-128"/>
            </a:endParaRPr>
          </a:p>
        </p:txBody>
      </p:sp>
      <p:pic>
        <p:nvPicPr>
          <p:cNvPr id="26628" name="図 7">
            <a:extLst>
              <a:ext uri="{FF2B5EF4-FFF2-40B4-BE49-F238E27FC236}">
                <a16:creationId xmlns:a16="http://schemas.microsoft.com/office/drawing/2014/main" id="{DE9DB7CC-4A0E-F22F-4A6F-B0CE09B1CB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5" y="838200"/>
            <a:ext cx="51689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図 9">
            <a:extLst>
              <a:ext uri="{FF2B5EF4-FFF2-40B4-BE49-F238E27FC236}">
                <a16:creationId xmlns:a16="http://schemas.microsoft.com/office/drawing/2014/main" id="{89A0AFC8-7D7B-723F-85A8-6620FC89ED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1375" y="762000"/>
            <a:ext cx="2765425"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正方形/長方形 11">
            <a:extLst>
              <a:ext uri="{FF2B5EF4-FFF2-40B4-BE49-F238E27FC236}">
                <a16:creationId xmlns:a16="http://schemas.microsoft.com/office/drawing/2014/main" id="{45B18A6C-5C09-154D-A964-1EC68D663B33}"/>
              </a:ext>
            </a:extLst>
          </p:cNvPr>
          <p:cNvSpPr>
            <a:spLocks noChangeArrowheads="1"/>
          </p:cNvSpPr>
          <p:nvPr/>
        </p:nvSpPr>
        <p:spPr bwMode="auto">
          <a:xfrm>
            <a:off x="1428750" y="285750"/>
            <a:ext cx="152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000" b="0">
                <a:solidFill>
                  <a:srgbClr val="00B050"/>
                </a:solidFill>
                <a:latin typeface="メイリオ" panose="020B0604030504040204" pitchFamily="50" charset="-128"/>
                <a:ea typeface="メイリオ" panose="020B0604030504040204" pitchFamily="50" charset="-128"/>
              </a:rPr>
              <a:t>年輪密度</a:t>
            </a:r>
          </a:p>
        </p:txBody>
      </p:sp>
      <p:sp>
        <p:nvSpPr>
          <p:cNvPr id="26631" name="正方形/長方形 11">
            <a:extLst>
              <a:ext uri="{FF2B5EF4-FFF2-40B4-BE49-F238E27FC236}">
                <a16:creationId xmlns:a16="http://schemas.microsoft.com/office/drawing/2014/main" id="{319A8EEC-D4B0-D779-7B10-602041869B8D}"/>
              </a:ext>
            </a:extLst>
          </p:cNvPr>
          <p:cNvSpPr>
            <a:spLocks noChangeArrowheads="1"/>
          </p:cNvSpPr>
          <p:nvPr/>
        </p:nvSpPr>
        <p:spPr bwMode="auto">
          <a:xfrm>
            <a:off x="3633788" y="257175"/>
            <a:ext cx="152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000" b="0">
                <a:solidFill>
                  <a:srgbClr val="00B050"/>
                </a:solidFill>
                <a:latin typeface="メイリオ" panose="020B0604030504040204" pitchFamily="50" charset="-128"/>
                <a:ea typeface="メイリオ" panose="020B0604030504040204" pitchFamily="50" charset="-128"/>
              </a:rPr>
              <a:t>年輪幅</a:t>
            </a:r>
          </a:p>
        </p:txBody>
      </p:sp>
      <p:sp>
        <p:nvSpPr>
          <p:cNvPr id="26632" name="正方形/長方形 11">
            <a:extLst>
              <a:ext uri="{FF2B5EF4-FFF2-40B4-BE49-F238E27FC236}">
                <a16:creationId xmlns:a16="http://schemas.microsoft.com/office/drawing/2014/main" id="{F45ADEDF-0E13-EDA1-E2F3-EDC901A97ADA}"/>
              </a:ext>
            </a:extLst>
          </p:cNvPr>
          <p:cNvSpPr>
            <a:spLocks noChangeArrowheads="1"/>
          </p:cNvSpPr>
          <p:nvPr/>
        </p:nvSpPr>
        <p:spPr bwMode="auto">
          <a:xfrm rot="-5400000">
            <a:off x="-2101056" y="2978944"/>
            <a:ext cx="5307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000" b="0">
                <a:latin typeface="メイリオ" panose="020B0604030504040204" pitchFamily="50" charset="-128"/>
                <a:ea typeface="メイリオ" panose="020B0604030504040204" pitchFamily="50" charset="-128"/>
              </a:rPr>
              <a:t>規格化した値のアノマリー（</a:t>
            </a:r>
            <a:r>
              <a:rPr lang="en-US" altLang="ja-JP" sz="2000" b="0">
                <a:latin typeface="メイリオ" panose="020B0604030504040204" pitchFamily="50" charset="-128"/>
                <a:ea typeface="メイリオ" panose="020B0604030504040204" pitchFamily="50" charset="-128"/>
              </a:rPr>
              <a:t>smoothed</a:t>
            </a:r>
            <a:r>
              <a:rPr lang="ja-JP" altLang="en-US" sz="2000" b="0">
                <a:latin typeface="メイリオ" panose="020B0604030504040204" pitchFamily="50" charset="-128"/>
                <a:ea typeface="メイリオ" panose="020B0604030504040204" pitchFamily="50" charset="-128"/>
              </a:rPr>
              <a:t>）</a:t>
            </a:r>
          </a:p>
        </p:txBody>
      </p:sp>
      <p:sp>
        <p:nvSpPr>
          <p:cNvPr id="26633" name="右中かっこ 4">
            <a:extLst>
              <a:ext uri="{FF2B5EF4-FFF2-40B4-BE49-F238E27FC236}">
                <a16:creationId xmlns:a16="http://schemas.microsoft.com/office/drawing/2014/main" id="{3798515C-1687-F173-BED2-8F9FDC793DBD}"/>
              </a:ext>
            </a:extLst>
          </p:cNvPr>
          <p:cNvSpPr>
            <a:spLocks/>
          </p:cNvSpPr>
          <p:nvPr/>
        </p:nvSpPr>
        <p:spPr bwMode="auto">
          <a:xfrm rot="-5400000">
            <a:off x="1967707" y="-369094"/>
            <a:ext cx="317500" cy="2243137"/>
          </a:xfrm>
          <a:prstGeom prst="rightBrace">
            <a:avLst>
              <a:gd name="adj1" fmla="val 38334"/>
              <a:gd name="adj2" fmla="val 32167"/>
            </a:avLst>
          </a:prstGeom>
          <a:noFill/>
          <a:ln w="3175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sp>
        <p:nvSpPr>
          <p:cNvPr id="26634" name="右中かっこ 5">
            <a:extLst>
              <a:ext uri="{FF2B5EF4-FFF2-40B4-BE49-F238E27FC236}">
                <a16:creationId xmlns:a16="http://schemas.microsoft.com/office/drawing/2014/main" id="{DBE453B0-2CD0-1479-4F49-BB05D00502B7}"/>
              </a:ext>
            </a:extLst>
          </p:cNvPr>
          <p:cNvSpPr>
            <a:spLocks/>
          </p:cNvSpPr>
          <p:nvPr/>
        </p:nvSpPr>
        <p:spPr bwMode="auto">
          <a:xfrm rot="-5400000">
            <a:off x="4323557" y="-375444"/>
            <a:ext cx="317500" cy="2243137"/>
          </a:xfrm>
          <a:prstGeom prst="rightBrace">
            <a:avLst>
              <a:gd name="adj1" fmla="val 38334"/>
              <a:gd name="adj2" fmla="val 32167"/>
            </a:avLst>
          </a:prstGeom>
          <a:noFill/>
          <a:ln w="3175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sp>
        <p:nvSpPr>
          <p:cNvPr id="26635" name="正方形/長方形 11">
            <a:extLst>
              <a:ext uri="{FF2B5EF4-FFF2-40B4-BE49-F238E27FC236}">
                <a16:creationId xmlns:a16="http://schemas.microsoft.com/office/drawing/2014/main" id="{2AE882FE-8B9B-B5AF-73C3-88780FD079FE}"/>
              </a:ext>
            </a:extLst>
          </p:cNvPr>
          <p:cNvSpPr>
            <a:spLocks noChangeArrowheads="1"/>
          </p:cNvSpPr>
          <p:nvPr/>
        </p:nvSpPr>
        <p:spPr bwMode="auto">
          <a:xfrm>
            <a:off x="552450" y="6118225"/>
            <a:ext cx="3640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000" b="0" dirty="0">
                <a:solidFill>
                  <a:srgbClr val="FF0000"/>
                </a:solidFill>
                <a:latin typeface="メイリオ" panose="020B0604030504040204" pitchFamily="50" charset="-128"/>
                <a:ea typeface="メイリオ" panose="020B0604030504040204" pitchFamily="50" charset="-128"/>
              </a:rPr>
              <a:t>太線</a:t>
            </a:r>
            <a:r>
              <a:rPr lang="en-US" altLang="ja-JP" sz="2000" b="0" dirty="0">
                <a:solidFill>
                  <a:srgbClr val="FF0000"/>
                </a:solidFill>
                <a:latin typeface="メイリオ" panose="020B0604030504040204" pitchFamily="50" charset="-128"/>
                <a:ea typeface="メイリオ" panose="020B0604030504040204" pitchFamily="50" charset="-128"/>
              </a:rPr>
              <a:t>:</a:t>
            </a:r>
            <a:r>
              <a:rPr lang="ja-JP" altLang="en-US" sz="2000" b="0" dirty="0">
                <a:solidFill>
                  <a:srgbClr val="FF0000"/>
                </a:solidFill>
                <a:latin typeface="メイリオ" panose="020B0604030504040204" pitchFamily="50" charset="-128"/>
                <a:ea typeface="メイリオ" panose="020B0604030504040204" pitchFamily="50" charset="-128"/>
              </a:rPr>
              <a:t>夏期気温</a:t>
            </a:r>
            <a:r>
              <a:rPr lang="en-US" altLang="ja-JP" sz="2000" b="0" dirty="0">
                <a:solidFill>
                  <a:srgbClr val="FF0000"/>
                </a:solidFill>
                <a:latin typeface="メイリオ" panose="020B0604030504040204" pitchFamily="50" charset="-128"/>
                <a:ea typeface="メイリオ" panose="020B0604030504040204" pitchFamily="50" charset="-128"/>
              </a:rPr>
              <a:t>, </a:t>
            </a:r>
            <a:r>
              <a:rPr lang="ja-JP" altLang="en-US" sz="2000" b="0" dirty="0">
                <a:solidFill>
                  <a:srgbClr val="FF0000"/>
                </a:solidFill>
                <a:latin typeface="メイリオ" panose="020B0604030504040204" pitchFamily="50" charset="-128"/>
                <a:ea typeface="メイリオ" panose="020B0604030504040204" pitchFamily="50" charset="-128"/>
              </a:rPr>
              <a:t>細線</a:t>
            </a:r>
            <a:r>
              <a:rPr lang="en-US" altLang="ja-JP" sz="2000" b="0" dirty="0">
                <a:solidFill>
                  <a:srgbClr val="FF0000"/>
                </a:solidFill>
                <a:latin typeface="メイリオ" panose="020B0604030504040204" pitchFamily="50" charset="-128"/>
                <a:ea typeface="メイリオ" panose="020B0604030504040204" pitchFamily="50" charset="-128"/>
              </a:rPr>
              <a:t>:</a:t>
            </a:r>
            <a:r>
              <a:rPr lang="ja-JP" altLang="en-US" sz="2000" b="0" dirty="0">
                <a:solidFill>
                  <a:srgbClr val="FF0000"/>
                </a:solidFill>
                <a:latin typeface="メイリオ" panose="020B0604030504040204" pitchFamily="50" charset="-128"/>
                <a:ea typeface="メイリオ" panose="020B0604030504040204" pitchFamily="50" charset="-128"/>
              </a:rPr>
              <a:t>年輪値</a:t>
            </a:r>
          </a:p>
        </p:txBody>
      </p:sp>
      <p:sp>
        <p:nvSpPr>
          <p:cNvPr id="26636" name="正方形/長方形 11">
            <a:extLst>
              <a:ext uri="{FF2B5EF4-FFF2-40B4-BE49-F238E27FC236}">
                <a16:creationId xmlns:a16="http://schemas.microsoft.com/office/drawing/2014/main" id="{801634E2-04BD-0C0C-A786-01C00EEB1B9A}"/>
              </a:ext>
            </a:extLst>
          </p:cNvPr>
          <p:cNvSpPr>
            <a:spLocks noChangeArrowheads="1"/>
          </p:cNvSpPr>
          <p:nvPr/>
        </p:nvSpPr>
        <p:spPr bwMode="auto">
          <a:xfrm>
            <a:off x="6170613" y="5683250"/>
            <a:ext cx="2441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000" b="0">
                <a:solidFill>
                  <a:srgbClr val="0000FF"/>
                </a:solidFill>
                <a:latin typeface="メイリオ" panose="020B0604030504040204" pitchFamily="50" charset="-128"/>
                <a:ea typeface="メイリオ" panose="020B0604030504040204" pitchFamily="50" charset="-128"/>
              </a:rPr>
              <a:t>夏期気温－年輪値</a:t>
            </a:r>
          </a:p>
        </p:txBody>
      </p:sp>
      <p:sp>
        <p:nvSpPr>
          <p:cNvPr id="18" name="円弧 17">
            <a:extLst>
              <a:ext uri="{FF2B5EF4-FFF2-40B4-BE49-F238E27FC236}">
                <a16:creationId xmlns:a16="http://schemas.microsoft.com/office/drawing/2014/main" id="{839CF82D-C49D-AA8C-9FAF-C65AFDB46432}"/>
              </a:ext>
            </a:extLst>
          </p:cNvPr>
          <p:cNvSpPr/>
          <p:nvPr/>
        </p:nvSpPr>
        <p:spPr bwMode="auto">
          <a:xfrm rot="10800000">
            <a:off x="1430338" y="5486400"/>
            <a:ext cx="417512" cy="631825"/>
          </a:xfrm>
          <a:prstGeom prst="arc">
            <a:avLst/>
          </a:prstGeom>
          <a:noFill/>
          <a:ln w="19050" cap="rnd" cmpd="sng" algn="ctr">
            <a:solidFill>
              <a:srgbClr val="FF0000"/>
            </a:solidFill>
            <a:prstDash val="sysDash"/>
            <a:round/>
            <a:headEnd type="none" w="med" len="med"/>
            <a:tailEnd type="oval" w="med" len="med"/>
          </a:ln>
          <a:effectLst/>
        </p:spPr>
        <p:txBody>
          <a:bodyPr lIns="0" tIns="0" rIns="0" bIns="0">
            <a:spAutoFit/>
          </a:bodyPr>
          <a:lstStyle/>
          <a:p>
            <a:pPr algn="ctr" defTabSz="828675" eaLnBrk="1">
              <a:lnSpc>
                <a:spcPct val="116000"/>
              </a:lnSpc>
              <a:buClr>
                <a:srgbClr val="000000"/>
              </a:buClr>
              <a:buSzPct val="45000"/>
              <a:buFont typeface="StarSymbol" charset="0"/>
              <a:buNone/>
              <a:tabLst>
                <a:tab pos="657225" algn="l"/>
                <a:tab pos="1312863" algn="l"/>
                <a:tab pos="1970088" algn="l"/>
                <a:tab pos="2627313" algn="l"/>
                <a:tab pos="3282950" algn="l"/>
                <a:tab pos="3940175" algn="l"/>
                <a:tab pos="4595813" algn="l"/>
              </a:tabLst>
              <a:defRPr/>
            </a:pPr>
            <a:endParaRPr lang="ja-JP" altLang="en-US">
              <a:ea typeface="HG Mincho Light J" charset="0"/>
              <a:cs typeface="HG Mincho Light J" charset="0"/>
            </a:endParaRPr>
          </a:p>
        </p:txBody>
      </p:sp>
      <p:sp>
        <p:nvSpPr>
          <p:cNvPr id="19" name="円弧 18">
            <a:extLst>
              <a:ext uri="{FF2B5EF4-FFF2-40B4-BE49-F238E27FC236}">
                <a16:creationId xmlns:a16="http://schemas.microsoft.com/office/drawing/2014/main" id="{4CF15E5A-7BDC-0AA5-928F-D795CE6490E8}"/>
              </a:ext>
            </a:extLst>
          </p:cNvPr>
          <p:cNvSpPr/>
          <p:nvPr/>
        </p:nvSpPr>
        <p:spPr bwMode="auto">
          <a:xfrm rot="10800000">
            <a:off x="5364163" y="5502275"/>
            <a:ext cx="1962150" cy="533400"/>
          </a:xfrm>
          <a:prstGeom prst="arc">
            <a:avLst/>
          </a:prstGeom>
          <a:noFill/>
          <a:ln w="19050" cap="rnd" cmpd="sng" algn="ctr">
            <a:solidFill>
              <a:srgbClr val="0000FF"/>
            </a:solidFill>
            <a:prstDash val="sysDash"/>
            <a:round/>
            <a:headEnd type="none" w="med" len="med"/>
            <a:tailEnd type="oval" w="med" len="med"/>
          </a:ln>
          <a:effectLst/>
        </p:spPr>
        <p:txBody>
          <a:bodyPr lIns="0" tIns="0" rIns="0" bIns="0">
            <a:spAutoFit/>
          </a:bodyPr>
          <a:lstStyle/>
          <a:p>
            <a:pPr algn="ctr" defTabSz="828675" eaLnBrk="1">
              <a:lnSpc>
                <a:spcPct val="116000"/>
              </a:lnSpc>
              <a:buClr>
                <a:srgbClr val="000000"/>
              </a:buClr>
              <a:buSzPct val="45000"/>
              <a:buFont typeface="StarSymbol" charset="0"/>
              <a:buNone/>
              <a:tabLst>
                <a:tab pos="657225" algn="l"/>
                <a:tab pos="1312863" algn="l"/>
                <a:tab pos="1970088" algn="l"/>
                <a:tab pos="2627313" algn="l"/>
                <a:tab pos="3282950" algn="l"/>
                <a:tab pos="3940175" algn="l"/>
                <a:tab pos="4595813" algn="l"/>
              </a:tabLst>
              <a:defRPr/>
            </a:pPr>
            <a:endParaRPr lang="ja-JP" altLang="en-US">
              <a:ea typeface="HG Mincho Light J" charset="0"/>
              <a:cs typeface="HG Mincho Light J" charset="0"/>
            </a:endParaRPr>
          </a:p>
        </p:txBody>
      </p:sp>
      <p:sp>
        <p:nvSpPr>
          <p:cNvPr id="20" name="円弧 19">
            <a:extLst>
              <a:ext uri="{FF2B5EF4-FFF2-40B4-BE49-F238E27FC236}">
                <a16:creationId xmlns:a16="http://schemas.microsoft.com/office/drawing/2014/main" id="{9D875AB4-5EE8-0231-E8CE-F9857D849D3F}"/>
              </a:ext>
            </a:extLst>
          </p:cNvPr>
          <p:cNvSpPr/>
          <p:nvPr/>
        </p:nvSpPr>
        <p:spPr bwMode="auto">
          <a:xfrm rot="10800000">
            <a:off x="3055938" y="5514975"/>
            <a:ext cx="6645275" cy="533400"/>
          </a:xfrm>
          <a:prstGeom prst="arc">
            <a:avLst/>
          </a:prstGeom>
          <a:noFill/>
          <a:ln w="19050" cap="rnd" cmpd="sng" algn="ctr">
            <a:solidFill>
              <a:srgbClr val="0000FF"/>
            </a:solidFill>
            <a:prstDash val="sysDash"/>
            <a:round/>
            <a:headEnd type="none" w="med" len="med"/>
            <a:tailEnd type="oval" w="med" len="med"/>
          </a:ln>
          <a:effectLst/>
        </p:spPr>
        <p:txBody>
          <a:bodyPr lIns="0" tIns="0" rIns="0" bIns="0">
            <a:spAutoFit/>
          </a:bodyPr>
          <a:lstStyle/>
          <a:p>
            <a:pPr algn="ctr" defTabSz="828675" eaLnBrk="1">
              <a:lnSpc>
                <a:spcPct val="116000"/>
              </a:lnSpc>
              <a:buClr>
                <a:srgbClr val="000000"/>
              </a:buClr>
              <a:buSzPct val="45000"/>
              <a:buFont typeface="StarSymbol" charset="0"/>
              <a:buNone/>
              <a:tabLst>
                <a:tab pos="657225" algn="l"/>
                <a:tab pos="1312863" algn="l"/>
                <a:tab pos="1970088" algn="l"/>
                <a:tab pos="2627313" algn="l"/>
                <a:tab pos="3282950" algn="l"/>
                <a:tab pos="3940175" algn="l"/>
                <a:tab pos="4595813" algn="l"/>
              </a:tabLst>
              <a:defRPr/>
            </a:pPr>
            <a:endParaRPr lang="ja-JP" altLang="en-US">
              <a:ea typeface="HG Mincho Light J" charset="0"/>
              <a:cs typeface="HG Mincho Light J" charset="0"/>
            </a:endParaRPr>
          </a:p>
        </p:txBody>
      </p:sp>
      <p:sp>
        <p:nvSpPr>
          <p:cNvPr id="26640" name="四角形: 角を丸くする 1">
            <a:extLst>
              <a:ext uri="{FF2B5EF4-FFF2-40B4-BE49-F238E27FC236}">
                <a16:creationId xmlns:a16="http://schemas.microsoft.com/office/drawing/2014/main" id="{4D594F82-D3C9-2618-7A63-44EBF76811EA}"/>
              </a:ext>
            </a:extLst>
          </p:cNvPr>
          <p:cNvSpPr>
            <a:spLocks noChangeArrowheads="1"/>
          </p:cNvSpPr>
          <p:nvPr/>
        </p:nvSpPr>
        <p:spPr bwMode="auto">
          <a:xfrm>
            <a:off x="2203450" y="989013"/>
            <a:ext cx="1076325" cy="4787900"/>
          </a:xfrm>
          <a:prstGeom prst="roundRect">
            <a:avLst>
              <a:gd name="adj" fmla="val 16667"/>
            </a:avLst>
          </a:prstGeom>
          <a:noFill/>
          <a:ln w="31750" algn="ctr">
            <a:solidFill>
              <a:srgbClr val="0000FF"/>
            </a:solidFill>
            <a:prstDash val="sysDash"/>
            <a:round/>
            <a:headEnd/>
            <a:tailEnd/>
          </a:ln>
          <a:extLst>
            <a:ext uri="{909E8E84-426E-40DD-AFC4-6F175D3DCCD1}">
              <a14:hiddenFill xmlns:a14="http://schemas.microsoft.com/office/drawing/2010/main">
                <a:solidFill>
                  <a:srgbClr val="FFFFFF"/>
                </a:solidFill>
              </a14:hiddenFill>
            </a:ext>
          </a:extLst>
        </p:spPr>
        <p:txBody>
          <a:bodyPr lIns="0" tIns="0" rIns="0" bIns="0"/>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sp>
        <p:nvSpPr>
          <p:cNvPr id="26641" name="四角形: 角を丸くする 2">
            <a:extLst>
              <a:ext uri="{FF2B5EF4-FFF2-40B4-BE49-F238E27FC236}">
                <a16:creationId xmlns:a16="http://schemas.microsoft.com/office/drawing/2014/main" id="{F3B886EB-D6BA-FB45-DBF3-C506320FB472}"/>
              </a:ext>
            </a:extLst>
          </p:cNvPr>
          <p:cNvSpPr>
            <a:spLocks noChangeArrowheads="1"/>
          </p:cNvSpPr>
          <p:nvPr/>
        </p:nvSpPr>
        <p:spPr bwMode="auto">
          <a:xfrm>
            <a:off x="4524375" y="941388"/>
            <a:ext cx="1076325" cy="4787900"/>
          </a:xfrm>
          <a:prstGeom prst="roundRect">
            <a:avLst>
              <a:gd name="adj" fmla="val 16667"/>
            </a:avLst>
          </a:prstGeom>
          <a:noFill/>
          <a:ln w="31750" algn="ctr">
            <a:solidFill>
              <a:srgbClr val="0000FF"/>
            </a:solidFill>
            <a:prstDash val="sysDash"/>
            <a:round/>
            <a:headEnd/>
            <a:tailEnd/>
          </a:ln>
          <a:extLst>
            <a:ext uri="{909E8E84-426E-40DD-AFC4-6F175D3DCCD1}">
              <a14:hiddenFill xmlns:a14="http://schemas.microsoft.com/office/drawing/2010/main">
                <a:solidFill>
                  <a:srgbClr val="FFFFFF"/>
                </a:solidFill>
              </a14:hiddenFill>
            </a:ext>
          </a:extLst>
        </p:spPr>
        <p:txBody>
          <a:bodyPr lIns="0" tIns="0" rIns="0" bIns="0"/>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sp>
        <p:nvSpPr>
          <p:cNvPr id="26642" name="四角形: 角を丸くする 3">
            <a:extLst>
              <a:ext uri="{FF2B5EF4-FFF2-40B4-BE49-F238E27FC236}">
                <a16:creationId xmlns:a16="http://schemas.microsoft.com/office/drawing/2014/main" id="{A9161BEC-079A-5DE8-00EE-9BD1E23C9B47}"/>
              </a:ext>
            </a:extLst>
          </p:cNvPr>
          <p:cNvSpPr>
            <a:spLocks noChangeArrowheads="1"/>
          </p:cNvSpPr>
          <p:nvPr/>
        </p:nvSpPr>
        <p:spPr bwMode="auto">
          <a:xfrm>
            <a:off x="3352800" y="990600"/>
            <a:ext cx="1076325" cy="4787900"/>
          </a:xfrm>
          <a:prstGeom prst="roundRect">
            <a:avLst>
              <a:gd name="adj" fmla="val 16667"/>
            </a:avLst>
          </a:prstGeom>
          <a:noFill/>
          <a:ln w="31750" algn="ctr">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lIns="0" tIns="0" rIns="0" bIns="0"/>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sp>
        <p:nvSpPr>
          <p:cNvPr id="26643" name="四角形: 角を丸くする 4">
            <a:extLst>
              <a:ext uri="{FF2B5EF4-FFF2-40B4-BE49-F238E27FC236}">
                <a16:creationId xmlns:a16="http://schemas.microsoft.com/office/drawing/2014/main" id="{7DFE4E31-48DC-8685-2B95-C4B5AB77CC02}"/>
              </a:ext>
            </a:extLst>
          </p:cNvPr>
          <p:cNvSpPr>
            <a:spLocks noChangeArrowheads="1"/>
          </p:cNvSpPr>
          <p:nvPr/>
        </p:nvSpPr>
        <p:spPr bwMode="auto">
          <a:xfrm>
            <a:off x="1057275" y="990600"/>
            <a:ext cx="1076325" cy="4787900"/>
          </a:xfrm>
          <a:prstGeom prst="roundRect">
            <a:avLst>
              <a:gd name="adj" fmla="val 16667"/>
            </a:avLst>
          </a:prstGeom>
          <a:noFill/>
          <a:ln w="31750" algn="ctr">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lIns="0" tIns="0" rIns="0" bIns="0"/>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sp>
        <p:nvSpPr>
          <p:cNvPr id="6" name="円弧 5">
            <a:extLst>
              <a:ext uri="{FF2B5EF4-FFF2-40B4-BE49-F238E27FC236}">
                <a16:creationId xmlns:a16="http://schemas.microsoft.com/office/drawing/2014/main" id="{7232FCF3-E365-665B-F832-0041E976808F}"/>
              </a:ext>
            </a:extLst>
          </p:cNvPr>
          <p:cNvSpPr/>
          <p:nvPr/>
        </p:nvSpPr>
        <p:spPr bwMode="auto">
          <a:xfrm rot="10800000" flipH="1">
            <a:off x="3576638" y="5334000"/>
            <a:ext cx="709612" cy="860425"/>
          </a:xfrm>
          <a:prstGeom prst="arc">
            <a:avLst/>
          </a:prstGeom>
          <a:noFill/>
          <a:ln w="19050" cap="rnd" cmpd="sng" algn="ctr">
            <a:solidFill>
              <a:srgbClr val="FF0000"/>
            </a:solidFill>
            <a:prstDash val="sysDash"/>
            <a:round/>
            <a:headEnd type="none" w="med" len="med"/>
            <a:tailEnd type="oval" w="med" len="med"/>
          </a:ln>
          <a:effectLst/>
        </p:spPr>
        <p:txBody>
          <a:bodyPr lIns="0" tIns="0" rIns="0" bIns="0">
            <a:spAutoFit/>
          </a:bodyPr>
          <a:lstStyle/>
          <a:p>
            <a:pPr algn="ctr" defTabSz="828675" eaLnBrk="1">
              <a:lnSpc>
                <a:spcPct val="116000"/>
              </a:lnSpc>
              <a:buClr>
                <a:srgbClr val="000000"/>
              </a:buClr>
              <a:buSzPct val="45000"/>
              <a:buFont typeface="StarSymbol" charset="0"/>
              <a:buNone/>
              <a:tabLst>
                <a:tab pos="657225" algn="l"/>
                <a:tab pos="1312863" algn="l"/>
                <a:tab pos="1970088" algn="l"/>
                <a:tab pos="2627313" algn="l"/>
                <a:tab pos="3282950" algn="l"/>
                <a:tab pos="3940175" algn="l"/>
                <a:tab pos="4595813" algn="l"/>
              </a:tabLst>
              <a:defRPr/>
            </a:pPr>
            <a:endParaRPr lang="ja-JP" altLang="en-US">
              <a:ea typeface="HG Mincho Light J" charset="0"/>
              <a:cs typeface="HG Mincho Light J" charset="0"/>
            </a:endParaRPr>
          </a:p>
        </p:txBody>
      </p:sp>
      <p:sp>
        <p:nvSpPr>
          <p:cNvPr id="26645" name="Rectangle 5">
            <a:extLst>
              <a:ext uri="{FF2B5EF4-FFF2-40B4-BE49-F238E27FC236}">
                <a16:creationId xmlns:a16="http://schemas.microsoft.com/office/drawing/2014/main" id="{1B361CE0-EAA2-8998-5048-AFCBDCB24AEB}"/>
              </a:ext>
            </a:extLst>
          </p:cNvPr>
          <p:cNvSpPr>
            <a:spLocks noChangeArrowheads="1"/>
          </p:cNvSpPr>
          <p:nvPr/>
        </p:nvSpPr>
        <p:spPr bwMode="auto">
          <a:xfrm>
            <a:off x="5748338" y="133350"/>
            <a:ext cx="3119437"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800" b="0">
                <a:solidFill>
                  <a:srgbClr val="0000FF"/>
                </a:solidFill>
                <a:latin typeface="メイリオ" panose="020B0604030504040204" pitchFamily="50" charset="-128"/>
                <a:ea typeface="メイリオ" panose="020B0604030504040204" pitchFamily="50" charset="-128"/>
              </a:rPr>
              <a:t>年輪記録の解析</a:t>
            </a:r>
          </a:p>
        </p:txBody>
      </p:sp>
      <p:sp>
        <p:nvSpPr>
          <p:cNvPr id="26646" name="テキスト ボックス 5">
            <a:extLst>
              <a:ext uri="{FF2B5EF4-FFF2-40B4-BE49-F238E27FC236}">
                <a16:creationId xmlns:a16="http://schemas.microsoft.com/office/drawing/2014/main" id="{15BF9999-3E5C-307B-5070-55C7FEF5965D}"/>
              </a:ext>
            </a:extLst>
          </p:cNvPr>
          <p:cNvSpPr txBox="1">
            <a:spLocks noChangeArrowheads="1"/>
          </p:cNvSpPr>
          <p:nvPr/>
        </p:nvSpPr>
        <p:spPr bwMode="auto">
          <a:xfrm>
            <a:off x="6956425" y="3429000"/>
            <a:ext cx="17303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r">
              <a:spcBef>
                <a:spcPct val="0"/>
              </a:spcBef>
              <a:buFontTx/>
              <a:buNone/>
            </a:pPr>
            <a:r>
              <a:rPr lang="ja-JP" altLang="en-US" sz="1100" b="0">
                <a:latin typeface="メイリオ" panose="020B0604030504040204" pitchFamily="50" charset="-128"/>
                <a:ea typeface="メイリオ" panose="020B0604030504040204" pitchFamily="50" charset="-128"/>
              </a:rPr>
              <a:t>〇：サンプル入手地点</a:t>
            </a:r>
            <a:endParaRPr lang="ja-JP" altLang="en-US" sz="1100">
              <a:latin typeface="メイリオ" panose="020B0604030504040204" pitchFamily="50" charset="-128"/>
              <a:ea typeface="メイリオ" panose="020B0604030504040204" pitchFamily="50" charset="-128"/>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正方形/長方形 4">
            <a:extLst>
              <a:ext uri="{FF2B5EF4-FFF2-40B4-BE49-F238E27FC236}">
                <a16:creationId xmlns:a16="http://schemas.microsoft.com/office/drawing/2014/main" id="{8DF4933F-8BF1-3B35-EEC8-E480854BB45E}"/>
              </a:ext>
            </a:extLst>
          </p:cNvPr>
          <p:cNvSpPr>
            <a:spLocks noChangeArrowheads="1"/>
          </p:cNvSpPr>
          <p:nvPr/>
        </p:nvSpPr>
        <p:spPr bwMode="auto">
          <a:xfrm>
            <a:off x="312738" y="1262063"/>
            <a:ext cx="8526462" cy="361473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rIns="0" bIns="0"/>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sp>
        <p:nvSpPr>
          <p:cNvPr id="28675" name="テキスト ボックス 3">
            <a:extLst>
              <a:ext uri="{FF2B5EF4-FFF2-40B4-BE49-F238E27FC236}">
                <a16:creationId xmlns:a16="http://schemas.microsoft.com/office/drawing/2014/main" id="{2FBA62D9-1772-67C6-76CC-64B9E092FA02}"/>
              </a:ext>
            </a:extLst>
          </p:cNvPr>
          <p:cNvSpPr txBox="1">
            <a:spLocks noChangeArrowheads="1"/>
          </p:cNvSpPr>
          <p:nvPr/>
        </p:nvSpPr>
        <p:spPr bwMode="auto">
          <a:xfrm>
            <a:off x="312738" y="5062538"/>
            <a:ext cx="8505825" cy="118745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nSpc>
                <a:spcPts val="3000"/>
              </a:lnSpc>
              <a:spcBef>
                <a:spcPct val="0"/>
              </a:spcBef>
              <a:buFontTx/>
              <a:buNone/>
            </a:pPr>
            <a:r>
              <a:rPr lang="ja-JP" altLang="en-US" sz="2000" b="0" dirty="0">
                <a:latin typeface="BIZ UDP明朝 Medium" panose="02020500000000000000" pitchFamily="18" charset="-128"/>
                <a:ea typeface="BIZ UDP明朝 Medium" panose="02020500000000000000" pitchFamily="18" charset="-128"/>
              </a:rPr>
              <a:t>さらに2000～2019年に取得された衛星リモートセンシングデータの解析からは、植物生産性に関わる指標が温暖年に弱まる傾向が示されている。そしてその傾向は、森林被覆度の高い地域ほど強く生じていた</a:t>
            </a:r>
          </a:p>
        </p:txBody>
      </p:sp>
      <p:pic>
        <p:nvPicPr>
          <p:cNvPr id="28676" name="図 2">
            <a:extLst>
              <a:ext uri="{FF2B5EF4-FFF2-40B4-BE49-F238E27FC236}">
                <a16:creationId xmlns:a16="http://schemas.microsoft.com/office/drawing/2014/main" id="{0FCC2A12-A57D-60BA-D15C-BC0EC9DCAF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95400"/>
            <a:ext cx="266700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図 4">
            <a:extLst>
              <a:ext uri="{FF2B5EF4-FFF2-40B4-BE49-F238E27FC236}">
                <a16:creationId xmlns:a16="http://schemas.microsoft.com/office/drawing/2014/main" id="{2D50685B-1A68-F8E0-059F-CFD0046363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9900" y="1463675"/>
            <a:ext cx="2971800"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図 6">
            <a:extLst>
              <a:ext uri="{FF2B5EF4-FFF2-40B4-BE49-F238E27FC236}">
                <a16:creationId xmlns:a16="http://schemas.microsoft.com/office/drawing/2014/main" id="{60AE801F-1DEC-A1C8-7D87-9990F8EB5D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1790700"/>
            <a:ext cx="2798763"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テキスト ボックス 2">
            <a:extLst>
              <a:ext uri="{FF2B5EF4-FFF2-40B4-BE49-F238E27FC236}">
                <a16:creationId xmlns:a16="http://schemas.microsoft.com/office/drawing/2014/main" id="{FF1B041A-0B90-D0F0-1699-74761211FEBA}"/>
              </a:ext>
            </a:extLst>
          </p:cNvPr>
          <p:cNvSpPr txBox="1">
            <a:spLocks noChangeArrowheads="1"/>
          </p:cNvSpPr>
          <p:nvPr/>
        </p:nvSpPr>
        <p:spPr bwMode="auto">
          <a:xfrm>
            <a:off x="4572000" y="6469063"/>
            <a:ext cx="4572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600" b="0">
                <a:latin typeface="BIZ UDP明朝 Medium" panose="02020500000000000000" pitchFamily="18" charset="-128"/>
                <a:ea typeface="BIZ UDP明朝 Medium" panose="02020500000000000000" pitchFamily="18" charset="-128"/>
              </a:rPr>
              <a:t>Ber</a:t>
            </a:r>
            <a:r>
              <a:rPr lang="en-US" altLang="ja-JP" sz="1600" b="0">
                <a:latin typeface="BIZ UDP明朝 Medium" panose="02020500000000000000" pitchFamily="18" charset="-128"/>
                <a:ea typeface="BIZ UDP明朝 Medium" panose="02020500000000000000" pitchFamily="18" charset="-128"/>
              </a:rPr>
              <a:t>n</a:t>
            </a:r>
            <a:r>
              <a:rPr lang="ja-JP" altLang="en-US" sz="1600" b="0">
                <a:latin typeface="BIZ UDP明朝 Medium" panose="02020500000000000000" pitchFamily="18" charset="-128"/>
                <a:ea typeface="BIZ UDP明朝 Medium" panose="02020500000000000000" pitchFamily="18" charset="-128"/>
              </a:rPr>
              <a:t>er &amp; Goetz </a:t>
            </a:r>
            <a:r>
              <a:rPr lang="en-US" altLang="ja-JP" sz="1600" b="0">
                <a:latin typeface="BIZ UDP明朝 Medium" panose="02020500000000000000" pitchFamily="18" charset="-128"/>
                <a:ea typeface="BIZ UDP明朝 Medium" panose="02020500000000000000" pitchFamily="18" charset="-128"/>
              </a:rPr>
              <a:t>(2022)</a:t>
            </a:r>
            <a:r>
              <a:rPr lang="ja-JP" altLang="en-US" sz="1600" b="0">
                <a:latin typeface="BIZ UDP明朝 Medium" panose="02020500000000000000" pitchFamily="18" charset="-128"/>
                <a:ea typeface="BIZ UDP明朝 Medium" panose="02020500000000000000" pitchFamily="18" charset="-128"/>
              </a:rPr>
              <a:t> Glob Chang Biol </a:t>
            </a:r>
            <a:endParaRPr lang="ja-JP" altLang="en-US" sz="1600">
              <a:latin typeface="Nimbus Roman No9 L" pitchFamily="16" charset="0"/>
              <a:ea typeface="BIZ UDP明朝 Medium" panose="02020500000000000000" pitchFamily="18" charset="-128"/>
            </a:endParaRPr>
          </a:p>
        </p:txBody>
      </p:sp>
      <p:sp>
        <p:nvSpPr>
          <p:cNvPr id="28680" name="Rectangle 5">
            <a:extLst>
              <a:ext uri="{FF2B5EF4-FFF2-40B4-BE49-F238E27FC236}">
                <a16:creationId xmlns:a16="http://schemas.microsoft.com/office/drawing/2014/main" id="{BCC0AD70-3DC2-8681-8865-A265C139B805}"/>
              </a:ext>
            </a:extLst>
          </p:cNvPr>
          <p:cNvSpPr>
            <a:spLocks noChangeArrowheads="1"/>
          </p:cNvSpPr>
          <p:nvPr/>
        </p:nvSpPr>
        <p:spPr bwMode="auto">
          <a:xfrm>
            <a:off x="381000" y="357188"/>
            <a:ext cx="822960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800" b="0">
                <a:solidFill>
                  <a:srgbClr val="0000FF"/>
                </a:solidFill>
                <a:latin typeface="メイリオ" panose="020B0604030504040204" pitchFamily="50" charset="-128"/>
                <a:ea typeface="メイリオ" panose="020B0604030504040204" pitchFamily="50" charset="-128"/>
              </a:rPr>
              <a:t>周北極域の森林成長速度変化、その傾向</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図 4">
            <a:extLst>
              <a:ext uri="{FF2B5EF4-FFF2-40B4-BE49-F238E27FC236}">
                <a16:creationId xmlns:a16="http://schemas.microsoft.com/office/drawing/2014/main" id="{BD13E1A8-BDA5-9B31-CC0D-EA0A11FBA5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035050"/>
            <a:ext cx="4521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正方形/長方形 3">
            <a:extLst>
              <a:ext uri="{FF2B5EF4-FFF2-40B4-BE49-F238E27FC236}">
                <a16:creationId xmlns:a16="http://schemas.microsoft.com/office/drawing/2014/main" id="{879246DC-150B-5D4F-F172-EFEFCD3B0E56}"/>
              </a:ext>
            </a:extLst>
          </p:cNvPr>
          <p:cNvSpPr>
            <a:spLocks noChangeArrowheads="1"/>
          </p:cNvSpPr>
          <p:nvPr/>
        </p:nvSpPr>
        <p:spPr bwMode="auto">
          <a:xfrm>
            <a:off x="569913" y="381000"/>
            <a:ext cx="8004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400" b="0">
                <a:solidFill>
                  <a:srgbClr val="0000FF"/>
                </a:solidFill>
                <a:latin typeface="メイリオ" panose="020B0604030504040204" pitchFamily="50" charset="-128"/>
                <a:ea typeface="メイリオ" panose="020B0604030504040204" pitchFamily="50" charset="-128"/>
              </a:rPr>
              <a:t>北半球における</a:t>
            </a:r>
            <a:r>
              <a:rPr lang="en-US" altLang="ja-JP" sz="2400" b="0">
                <a:solidFill>
                  <a:srgbClr val="0000FF"/>
                </a:solidFill>
                <a:latin typeface="メイリオ" panose="020B0604030504040204" pitchFamily="50" charset="-128"/>
                <a:ea typeface="メイリオ" panose="020B0604030504040204" pitchFamily="50" charset="-128"/>
              </a:rPr>
              <a:t>Net</a:t>
            </a:r>
            <a:r>
              <a:rPr lang="ja-JP" altLang="en-US" sz="2400" b="0">
                <a:solidFill>
                  <a:srgbClr val="0000FF"/>
                </a:solidFill>
                <a:latin typeface="メイリオ" panose="020B0604030504040204" pitchFamily="50" charset="-128"/>
                <a:ea typeface="メイリオ" panose="020B0604030504040204" pitchFamily="50" charset="-128"/>
              </a:rPr>
              <a:t>炭素吸収期間の短化</a:t>
            </a:r>
          </a:p>
        </p:txBody>
      </p:sp>
      <p:sp>
        <p:nvSpPr>
          <p:cNvPr id="31748" name="テキスト ボックス 7">
            <a:extLst>
              <a:ext uri="{FF2B5EF4-FFF2-40B4-BE49-F238E27FC236}">
                <a16:creationId xmlns:a16="http://schemas.microsoft.com/office/drawing/2014/main" id="{A2A31670-44C7-48B9-8D19-A513E9F02D97}"/>
              </a:ext>
            </a:extLst>
          </p:cNvPr>
          <p:cNvSpPr txBox="1">
            <a:spLocks noChangeArrowheads="1"/>
          </p:cNvSpPr>
          <p:nvPr/>
        </p:nvSpPr>
        <p:spPr bwMode="auto">
          <a:xfrm>
            <a:off x="5356225" y="1014413"/>
            <a:ext cx="35591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b="0" dirty="0">
                <a:solidFill>
                  <a:srgbClr val="FF0000"/>
                </a:solidFill>
                <a:latin typeface="メイリオ" panose="020B0604030504040204" pitchFamily="50" charset="-128"/>
                <a:ea typeface="メイリオ" panose="020B0604030504040204" pitchFamily="50" charset="-128"/>
              </a:rPr>
              <a:t>赤線</a:t>
            </a:r>
            <a:r>
              <a:rPr lang="en-US" altLang="ja-JP" sz="1400" b="0" dirty="0">
                <a:latin typeface="メイリオ" panose="020B0604030504040204" pitchFamily="50" charset="-128"/>
                <a:ea typeface="メイリオ" panose="020B0604030504040204" pitchFamily="50" charset="-128"/>
              </a:rPr>
              <a:t>: </a:t>
            </a:r>
            <a:r>
              <a:rPr lang="ja-JP" altLang="en-US" sz="1400" b="0" dirty="0">
                <a:latin typeface="メイリオ" panose="020B0604030504040204" pitchFamily="50" charset="-128"/>
                <a:ea typeface="メイリオ" panose="020B0604030504040204" pitchFamily="50" charset="-128"/>
              </a:rPr>
              <a:t>炭素収支が負になる</a:t>
            </a:r>
            <a:r>
              <a:rPr lang="en-US" altLang="ja-JP" sz="1400" b="0" dirty="0">
                <a:latin typeface="メイリオ" panose="020B0604030504040204" pitchFamily="50" charset="-128"/>
                <a:ea typeface="メイリオ" panose="020B0604030504040204" pitchFamily="50" charset="-128"/>
              </a:rPr>
              <a:t>DOY</a:t>
            </a:r>
            <a:r>
              <a:rPr lang="ja-JP" altLang="en-US" sz="1400" b="0" dirty="0">
                <a:latin typeface="メイリオ" panose="020B0604030504040204" pitchFamily="50" charset="-128"/>
                <a:ea typeface="メイリオ" panose="020B0604030504040204" pitchFamily="50" charset="-128"/>
              </a:rPr>
              <a:t>のアノマリ</a:t>
            </a:r>
            <a:endParaRPr kumimoji="1" lang="ja-JP" altLang="en-US" sz="1400" b="0" dirty="0">
              <a:latin typeface="メイリオ" panose="020B0604030504040204" pitchFamily="50" charset="-128"/>
              <a:ea typeface="メイリオ" panose="020B0604030504040204" pitchFamily="50" charset="-128"/>
            </a:endParaRPr>
          </a:p>
        </p:txBody>
      </p:sp>
      <p:sp>
        <p:nvSpPr>
          <p:cNvPr id="31749" name="テキスト ボックス 7">
            <a:extLst>
              <a:ext uri="{FF2B5EF4-FFF2-40B4-BE49-F238E27FC236}">
                <a16:creationId xmlns:a16="http://schemas.microsoft.com/office/drawing/2014/main" id="{96B91F81-5EC0-D1CA-7E6F-BBEDED26AE8F}"/>
              </a:ext>
            </a:extLst>
          </p:cNvPr>
          <p:cNvSpPr txBox="1">
            <a:spLocks noChangeArrowheads="1"/>
          </p:cNvSpPr>
          <p:nvPr/>
        </p:nvSpPr>
        <p:spPr bwMode="auto">
          <a:xfrm>
            <a:off x="5356225" y="1308100"/>
            <a:ext cx="281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b="0">
                <a:latin typeface="メイリオ" panose="020B0604030504040204" pitchFamily="50" charset="-128"/>
                <a:ea typeface="メイリオ" panose="020B0604030504040204" pitchFamily="50" charset="-128"/>
              </a:rPr>
              <a:t>黒線</a:t>
            </a:r>
            <a:r>
              <a:rPr lang="en-US" altLang="ja-JP" sz="1400" b="0">
                <a:latin typeface="メイリオ" panose="020B0604030504040204" pitchFamily="50" charset="-128"/>
                <a:ea typeface="メイリオ" panose="020B0604030504040204" pitchFamily="50" charset="-128"/>
              </a:rPr>
              <a:t>: </a:t>
            </a:r>
            <a:r>
              <a:rPr lang="ja-JP" altLang="en-US" sz="1400" b="0">
                <a:latin typeface="メイリオ" panose="020B0604030504040204" pitchFamily="50" charset="-128"/>
                <a:ea typeface="メイリオ" panose="020B0604030504040204" pitchFamily="50" charset="-128"/>
              </a:rPr>
              <a:t>秋気温のアノマリ</a:t>
            </a:r>
            <a:endParaRPr kumimoji="1" lang="ja-JP" altLang="en-US" sz="1400" b="0">
              <a:latin typeface="メイリオ" panose="020B0604030504040204" pitchFamily="50" charset="-128"/>
              <a:ea typeface="メイリオ" panose="020B0604030504040204" pitchFamily="50" charset="-128"/>
            </a:endParaRPr>
          </a:p>
        </p:txBody>
      </p:sp>
      <p:sp>
        <p:nvSpPr>
          <p:cNvPr id="31750" name="テキスト ボックス 7">
            <a:extLst>
              <a:ext uri="{FF2B5EF4-FFF2-40B4-BE49-F238E27FC236}">
                <a16:creationId xmlns:a16="http://schemas.microsoft.com/office/drawing/2014/main" id="{C6A2FDA6-7849-EC03-606E-D30DD8844941}"/>
              </a:ext>
            </a:extLst>
          </p:cNvPr>
          <p:cNvSpPr txBox="1">
            <a:spLocks noChangeArrowheads="1"/>
          </p:cNvSpPr>
          <p:nvPr/>
        </p:nvSpPr>
        <p:spPr bwMode="auto">
          <a:xfrm>
            <a:off x="1066800" y="1143000"/>
            <a:ext cx="3292475" cy="307975"/>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1" lang="ja-JP" altLang="en-US" sz="1400" b="0">
                <a:solidFill>
                  <a:srgbClr val="0000FF"/>
                </a:solidFill>
                <a:latin typeface="メイリオ" panose="020B0604030504040204" pitchFamily="50" charset="-128"/>
                <a:ea typeface="メイリオ" panose="020B0604030504040204" pitchFamily="50" charset="-128"/>
              </a:rPr>
              <a:t>バロー（アラスカ）における観測結果</a:t>
            </a:r>
          </a:p>
        </p:txBody>
      </p:sp>
      <p:sp>
        <p:nvSpPr>
          <p:cNvPr id="31751" name="テキスト ボックス 7">
            <a:extLst>
              <a:ext uri="{FF2B5EF4-FFF2-40B4-BE49-F238E27FC236}">
                <a16:creationId xmlns:a16="http://schemas.microsoft.com/office/drawing/2014/main" id="{DAC34C45-2428-F145-8EDD-4E5213415B97}"/>
              </a:ext>
            </a:extLst>
          </p:cNvPr>
          <p:cNvSpPr txBox="1">
            <a:spLocks noChangeArrowheads="1"/>
          </p:cNvSpPr>
          <p:nvPr/>
        </p:nvSpPr>
        <p:spPr bwMode="auto">
          <a:xfrm>
            <a:off x="5329238" y="3895725"/>
            <a:ext cx="3586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b="0" dirty="0">
                <a:solidFill>
                  <a:srgbClr val="FF0000"/>
                </a:solidFill>
                <a:latin typeface="メイリオ" panose="020B0604030504040204" pitchFamily="50" charset="-128"/>
                <a:ea typeface="メイリオ" panose="020B0604030504040204" pitchFamily="50" charset="-128"/>
              </a:rPr>
              <a:t>赤棒</a:t>
            </a:r>
            <a:r>
              <a:rPr lang="en-US" altLang="ja-JP" sz="1400" b="0" dirty="0">
                <a:latin typeface="メイリオ" panose="020B0604030504040204" pitchFamily="50" charset="-128"/>
                <a:ea typeface="メイリオ" panose="020B0604030504040204" pitchFamily="50" charset="-128"/>
              </a:rPr>
              <a:t>: </a:t>
            </a:r>
            <a:r>
              <a:rPr lang="ja-JP" altLang="en-US" sz="1400" b="0" dirty="0">
                <a:latin typeface="メイリオ" panose="020B0604030504040204" pitchFamily="50" charset="-128"/>
                <a:ea typeface="メイリオ" panose="020B0604030504040204" pitchFamily="50" charset="-128"/>
              </a:rPr>
              <a:t>炭素収支が負になる</a:t>
            </a:r>
            <a:r>
              <a:rPr lang="en-US" altLang="ja-JP" sz="1400" b="0" dirty="0">
                <a:latin typeface="メイリオ" panose="020B0604030504040204" pitchFamily="50" charset="-128"/>
                <a:ea typeface="メイリオ" panose="020B0604030504040204" pitchFamily="50" charset="-128"/>
              </a:rPr>
              <a:t>DOY</a:t>
            </a:r>
            <a:r>
              <a:rPr lang="ja-JP" altLang="en-US" sz="1400" b="0" dirty="0">
                <a:latin typeface="メイリオ" panose="020B0604030504040204" pitchFamily="50" charset="-128"/>
                <a:ea typeface="メイリオ" panose="020B0604030504040204" pitchFamily="50" charset="-128"/>
              </a:rPr>
              <a:t>のトレンド</a:t>
            </a:r>
            <a:endParaRPr kumimoji="1" lang="ja-JP" altLang="en-US" sz="1400" b="0" dirty="0">
              <a:latin typeface="メイリオ" panose="020B0604030504040204" pitchFamily="50" charset="-128"/>
              <a:ea typeface="メイリオ" panose="020B0604030504040204" pitchFamily="50" charset="-128"/>
            </a:endParaRPr>
          </a:p>
        </p:txBody>
      </p:sp>
      <p:sp>
        <p:nvSpPr>
          <p:cNvPr id="31752" name="テキスト ボックス 7">
            <a:extLst>
              <a:ext uri="{FF2B5EF4-FFF2-40B4-BE49-F238E27FC236}">
                <a16:creationId xmlns:a16="http://schemas.microsoft.com/office/drawing/2014/main" id="{65AC45A2-355E-37B0-05ED-1B777F8CDC06}"/>
              </a:ext>
            </a:extLst>
          </p:cNvPr>
          <p:cNvSpPr txBox="1">
            <a:spLocks noChangeArrowheads="1"/>
          </p:cNvSpPr>
          <p:nvPr/>
        </p:nvSpPr>
        <p:spPr bwMode="auto">
          <a:xfrm>
            <a:off x="5359400" y="4200525"/>
            <a:ext cx="332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b="0" dirty="0">
                <a:solidFill>
                  <a:srgbClr val="00B050"/>
                </a:solidFill>
                <a:latin typeface="メイリオ" panose="020B0604030504040204" pitchFamily="50" charset="-128"/>
                <a:ea typeface="メイリオ" panose="020B0604030504040204" pitchFamily="50" charset="-128"/>
              </a:rPr>
              <a:t>緑棒</a:t>
            </a:r>
            <a:r>
              <a:rPr lang="en-US" altLang="ja-JP" sz="1400" b="0" dirty="0">
                <a:latin typeface="メイリオ" panose="020B0604030504040204" pitchFamily="50" charset="-128"/>
                <a:ea typeface="メイリオ" panose="020B0604030504040204" pitchFamily="50" charset="-128"/>
              </a:rPr>
              <a:t>: </a:t>
            </a:r>
            <a:r>
              <a:rPr lang="ja-JP" altLang="en-US" sz="1400" b="0" dirty="0">
                <a:latin typeface="メイリオ" panose="020B0604030504040204" pitchFamily="50" charset="-128"/>
                <a:ea typeface="メイリオ" panose="020B0604030504040204" pitchFamily="50" charset="-128"/>
              </a:rPr>
              <a:t>陸面の正味炭素吸収が正である日数のトレンド</a:t>
            </a:r>
            <a:endParaRPr kumimoji="1" lang="ja-JP" altLang="en-US" sz="1400" b="0" dirty="0">
              <a:latin typeface="メイリオ" panose="020B0604030504040204" pitchFamily="50" charset="-128"/>
              <a:ea typeface="メイリオ" panose="020B0604030504040204" pitchFamily="50" charset="-128"/>
            </a:endParaRPr>
          </a:p>
        </p:txBody>
      </p:sp>
      <p:sp>
        <p:nvSpPr>
          <p:cNvPr id="31753" name="テキスト ボックス 7">
            <a:extLst>
              <a:ext uri="{FF2B5EF4-FFF2-40B4-BE49-F238E27FC236}">
                <a16:creationId xmlns:a16="http://schemas.microsoft.com/office/drawing/2014/main" id="{88045CAE-C8E6-C240-6443-C75612079AD2}"/>
              </a:ext>
            </a:extLst>
          </p:cNvPr>
          <p:cNvSpPr txBox="1">
            <a:spLocks noChangeArrowheads="1"/>
          </p:cNvSpPr>
          <p:nvPr/>
        </p:nvSpPr>
        <p:spPr bwMode="auto">
          <a:xfrm>
            <a:off x="1143000" y="3886200"/>
            <a:ext cx="2533650" cy="307975"/>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1" lang="ja-JP" altLang="en-US" sz="1400" b="0">
                <a:solidFill>
                  <a:srgbClr val="0000FF"/>
                </a:solidFill>
                <a:latin typeface="メイリオ" panose="020B0604030504040204" pitchFamily="50" charset="-128"/>
                <a:ea typeface="メイリオ" panose="020B0604030504040204" pitchFamily="50" charset="-128"/>
              </a:rPr>
              <a:t>北半球各所における観測結果</a:t>
            </a:r>
          </a:p>
        </p:txBody>
      </p:sp>
      <p:sp>
        <p:nvSpPr>
          <p:cNvPr id="31754" name="テキスト ボックス 9">
            <a:extLst>
              <a:ext uri="{FF2B5EF4-FFF2-40B4-BE49-F238E27FC236}">
                <a16:creationId xmlns:a16="http://schemas.microsoft.com/office/drawing/2014/main" id="{73F85CBC-6CAA-208A-3797-A9602579BDF1}"/>
              </a:ext>
            </a:extLst>
          </p:cNvPr>
          <p:cNvSpPr txBox="1">
            <a:spLocks noChangeArrowheads="1"/>
          </p:cNvSpPr>
          <p:nvPr/>
        </p:nvSpPr>
        <p:spPr bwMode="auto">
          <a:xfrm>
            <a:off x="6172200" y="6400800"/>
            <a:ext cx="2768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r">
              <a:spcBef>
                <a:spcPct val="0"/>
              </a:spcBef>
              <a:buFontTx/>
              <a:buNone/>
            </a:pPr>
            <a:r>
              <a:rPr lang="ja-JP" altLang="en-US" sz="1600" b="0">
                <a:latin typeface="Nimbus Roman No9 L" pitchFamily="16" charset="0"/>
              </a:rPr>
              <a:t>Piaoら(2008) Nature 451</a:t>
            </a:r>
          </a:p>
        </p:txBody>
      </p:sp>
      <p:sp>
        <p:nvSpPr>
          <p:cNvPr id="31755" name="テキスト ボックス 3">
            <a:extLst>
              <a:ext uri="{FF2B5EF4-FFF2-40B4-BE49-F238E27FC236}">
                <a16:creationId xmlns:a16="http://schemas.microsoft.com/office/drawing/2014/main" id="{8EE915B0-FA64-E5E7-E03C-469E7F54FABD}"/>
              </a:ext>
            </a:extLst>
          </p:cNvPr>
          <p:cNvSpPr txBox="1">
            <a:spLocks noChangeArrowheads="1"/>
          </p:cNvSpPr>
          <p:nvPr/>
        </p:nvSpPr>
        <p:spPr bwMode="auto">
          <a:xfrm>
            <a:off x="5029200" y="1600200"/>
            <a:ext cx="3886200" cy="1956689"/>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nSpc>
                <a:spcPts val="3000"/>
              </a:lnSpc>
              <a:spcBef>
                <a:spcPct val="0"/>
              </a:spcBef>
              <a:buFontTx/>
              <a:buNone/>
            </a:pPr>
            <a:r>
              <a:rPr lang="ja-JP" altLang="en-US" sz="2000" b="0" dirty="0">
                <a:latin typeface="BIZ UDP明朝 Medium" panose="02020500000000000000" pitchFamily="18" charset="-128"/>
                <a:ea typeface="BIZ UDP明朝 Medium" panose="02020500000000000000" pitchFamily="18" charset="-128"/>
              </a:rPr>
              <a:t>北半球の陸域生態系では、秋に</a:t>
            </a:r>
            <a:r>
              <a:rPr lang="en-US" altLang="ja-JP" sz="2000" b="0" dirty="0">
                <a:latin typeface="BIZ UDP明朝 Medium" panose="02020500000000000000" pitchFamily="18" charset="-128"/>
                <a:ea typeface="BIZ UDP明朝 Medium" panose="02020500000000000000" pitchFamily="18" charset="-128"/>
              </a:rPr>
              <a:t>CO</a:t>
            </a:r>
            <a:r>
              <a:rPr lang="en-US" altLang="ja-JP" sz="2000" b="0" baseline="-25000" dirty="0">
                <a:latin typeface="BIZ UDP明朝 Medium" panose="02020500000000000000" pitchFamily="18" charset="-128"/>
                <a:ea typeface="BIZ UDP明朝 Medium" panose="02020500000000000000" pitchFamily="18" charset="-128"/>
              </a:rPr>
              <a:t>2</a:t>
            </a:r>
            <a:r>
              <a:rPr lang="ja-JP" altLang="en-US" sz="2000" b="0" dirty="0">
                <a:latin typeface="BIZ UDP明朝 Medium" panose="02020500000000000000" pitchFamily="18" charset="-128"/>
                <a:ea typeface="BIZ UDP明朝 Medium" panose="02020500000000000000" pitchFamily="18" charset="-128"/>
              </a:rPr>
              <a:t>の</a:t>
            </a:r>
            <a:r>
              <a:rPr lang="en-US" altLang="ja-JP" sz="2000" b="0" dirty="0">
                <a:latin typeface="BIZ UDP明朝 Medium" panose="02020500000000000000" pitchFamily="18" charset="-128"/>
                <a:ea typeface="BIZ UDP明朝 Medium" panose="02020500000000000000" pitchFamily="18" charset="-128"/>
              </a:rPr>
              <a:t>net</a:t>
            </a:r>
            <a:r>
              <a:rPr lang="ja-JP" altLang="en-US" sz="2000" b="0" dirty="0">
                <a:latin typeface="BIZ UDP明朝 Medium" panose="02020500000000000000" pitchFamily="18" charset="-128"/>
                <a:ea typeface="BIZ UDP明朝 Medium" panose="02020500000000000000" pitchFamily="18" charset="-128"/>
              </a:rPr>
              <a:t>吸収源から放出源に切り替わるが、切り替わり日のアノマリーは秋気温と強く相関（他方で</a:t>
            </a:r>
            <a:r>
              <a:rPr lang="ja-JP" altLang="en-US" sz="2000" u="sng" dirty="0">
                <a:solidFill>
                  <a:srgbClr val="FF0000"/>
                </a:solidFill>
                <a:latin typeface="BIZ UDP明朝 Medium" panose="02020500000000000000" pitchFamily="18" charset="-128"/>
                <a:ea typeface="BIZ UDP明朝 Medium" panose="02020500000000000000" pitchFamily="18" charset="-128"/>
              </a:rPr>
              <a:t>降水量とは有意に相関しない</a:t>
            </a:r>
            <a:r>
              <a:rPr lang="ja-JP" altLang="en-US" sz="2000" b="0" dirty="0">
                <a:latin typeface="BIZ UDP明朝 Medium" panose="02020500000000000000" pitchFamily="18" charset="-128"/>
                <a:ea typeface="BIZ UDP明朝 Medium" panose="02020500000000000000" pitchFamily="18" charset="-128"/>
              </a:rPr>
              <a:t>）</a:t>
            </a:r>
          </a:p>
        </p:txBody>
      </p:sp>
      <p:sp>
        <p:nvSpPr>
          <p:cNvPr id="31756" name="テキスト ボックス 3">
            <a:extLst>
              <a:ext uri="{FF2B5EF4-FFF2-40B4-BE49-F238E27FC236}">
                <a16:creationId xmlns:a16="http://schemas.microsoft.com/office/drawing/2014/main" id="{F9A38394-780A-D0DF-655F-1EF13C0E8B39}"/>
              </a:ext>
            </a:extLst>
          </p:cNvPr>
          <p:cNvSpPr txBox="1">
            <a:spLocks noChangeArrowheads="1"/>
          </p:cNvSpPr>
          <p:nvPr/>
        </p:nvSpPr>
        <p:spPr bwMode="auto">
          <a:xfrm>
            <a:off x="5029200" y="4724400"/>
            <a:ext cx="3886200" cy="1571969"/>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nSpc>
                <a:spcPts val="3000"/>
              </a:lnSpc>
              <a:spcBef>
                <a:spcPct val="0"/>
              </a:spcBef>
              <a:buFontTx/>
              <a:buNone/>
            </a:pPr>
            <a:r>
              <a:rPr lang="ja-JP" altLang="en-US" sz="2000" b="0" dirty="0">
                <a:latin typeface="BIZ UDP明朝 Medium" panose="02020500000000000000" pitchFamily="18" charset="-128"/>
                <a:ea typeface="BIZ UDP明朝 Medium" panose="02020500000000000000" pitchFamily="18" charset="-128"/>
              </a:rPr>
              <a:t>北半球陸域全域で、炭素収支が負になる</a:t>
            </a:r>
            <a:r>
              <a:rPr lang="en-US" altLang="ja-JP" sz="2000" b="0" dirty="0">
                <a:latin typeface="BIZ UDP明朝 Medium" panose="02020500000000000000" pitchFamily="18" charset="-128"/>
                <a:ea typeface="BIZ UDP明朝 Medium" panose="02020500000000000000" pitchFamily="18" charset="-128"/>
              </a:rPr>
              <a:t>DOY</a:t>
            </a:r>
            <a:r>
              <a:rPr lang="ja-JP" altLang="en-US" sz="2000" b="0" dirty="0">
                <a:latin typeface="BIZ UDP明朝 Medium" panose="02020500000000000000" pitchFamily="18" charset="-128"/>
                <a:ea typeface="BIZ UDP明朝 Medium" panose="02020500000000000000" pitchFamily="18" charset="-128"/>
              </a:rPr>
              <a:t>が早くなり、これが炭素吸収期間の低下をもたらしている要因の一つ</a:t>
            </a:r>
          </a:p>
        </p:txBody>
      </p:sp>
      <p:cxnSp>
        <p:nvCxnSpPr>
          <p:cNvPr id="31757" name="直線矢印コネクタ 13">
            <a:extLst>
              <a:ext uri="{FF2B5EF4-FFF2-40B4-BE49-F238E27FC236}">
                <a16:creationId xmlns:a16="http://schemas.microsoft.com/office/drawing/2014/main" id="{0DBFBFE5-953E-3292-8D9D-FB2CE8584D32}"/>
              </a:ext>
            </a:extLst>
          </p:cNvPr>
          <p:cNvCxnSpPr>
            <a:cxnSpLocks/>
          </p:cNvCxnSpPr>
          <p:nvPr/>
        </p:nvCxnSpPr>
        <p:spPr bwMode="auto">
          <a:xfrm flipH="1">
            <a:off x="5207000" y="1143000"/>
            <a:ext cx="228600" cy="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1758" name="直線矢印コネクタ 16">
            <a:extLst>
              <a:ext uri="{FF2B5EF4-FFF2-40B4-BE49-F238E27FC236}">
                <a16:creationId xmlns:a16="http://schemas.microsoft.com/office/drawing/2014/main" id="{EC6106DA-1C05-35F6-5C5F-0097AD7EB176}"/>
              </a:ext>
            </a:extLst>
          </p:cNvPr>
          <p:cNvCxnSpPr>
            <a:cxnSpLocks/>
          </p:cNvCxnSpPr>
          <p:nvPr/>
        </p:nvCxnSpPr>
        <p:spPr bwMode="auto">
          <a:xfrm flipH="1">
            <a:off x="5207000" y="1450975"/>
            <a:ext cx="228600" cy="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1759" name="直線矢印コネクタ 17">
            <a:extLst>
              <a:ext uri="{FF2B5EF4-FFF2-40B4-BE49-F238E27FC236}">
                <a16:creationId xmlns:a16="http://schemas.microsoft.com/office/drawing/2014/main" id="{BE51C1F9-9F84-B33C-6E6B-BA7ABC23A3E7}"/>
              </a:ext>
            </a:extLst>
          </p:cNvPr>
          <p:cNvCxnSpPr>
            <a:cxnSpLocks/>
          </p:cNvCxnSpPr>
          <p:nvPr/>
        </p:nvCxnSpPr>
        <p:spPr bwMode="auto">
          <a:xfrm flipH="1">
            <a:off x="5181600" y="4351338"/>
            <a:ext cx="228600" cy="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1760" name="直線矢印コネクタ 18">
            <a:extLst>
              <a:ext uri="{FF2B5EF4-FFF2-40B4-BE49-F238E27FC236}">
                <a16:creationId xmlns:a16="http://schemas.microsoft.com/office/drawing/2014/main" id="{2FDAE2AC-C407-0EF0-123E-2A441F19CF28}"/>
              </a:ext>
            </a:extLst>
          </p:cNvPr>
          <p:cNvCxnSpPr>
            <a:cxnSpLocks/>
          </p:cNvCxnSpPr>
          <p:nvPr/>
        </p:nvCxnSpPr>
        <p:spPr bwMode="auto">
          <a:xfrm flipH="1">
            <a:off x="5181600" y="3983038"/>
            <a:ext cx="228600" cy="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CA43D024-DC3C-9B66-86AC-62BF55A28985}"/>
              </a:ext>
            </a:extLst>
          </p:cNvPr>
          <p:cNvSpPr txBox="1"/>
          <p:nvPr/>
        </p:nvSpPr>
        <p:spPr>
          <a:xfrm>
            <a:off x="304800" y="2133600"/>
            <a:ext cx="8610600" cy="2971800"/>
          </a:xfrm>
          <a:prstGeom prst="rect">
            <a:avLst/>
          </a:prstGeom>
          <a:solidFill>
            <a:schemeClr val="bg1"/>
          </a:solidFill>
          <a:ln>
            <a:solidFill>
              <a:schemeClr val="tx1"/>
            </a:solidFill>
          </a:ln>
        </p:spPr>
        <p:txBody>
          <a:bodyPr wrap="square">
            <a:noAutofit/>
          </a:bodyPr>
          <a:lstStyle/>
          <a:p>
            <a:pPr>
              <a:lnSpc>
                <a:spcPct val="200000"/>
              </a:lnSpc>
              <a:defRPr/>
            </a:pPr>
            <a:r>
              <a:rPr lang="ja-JP" altLang="en-US" sz="2800" b="0" dirty="0">
                <a:latin typeface="メイリオ" panose="020B0604030504040204" pitchFamily="50" charset="-128"/>
                <a:ea typeface="メイリオ" panose="020B0604030504040204" pitchFamily="50" charset="-128"/>
              </a:rPr>
              <a:t>1. 永久凍土と北方植生の基礎</a:t>
            </a:r>
          </a:p>
          <a:p>
            <a:pPr>
              <a:lnSpc>
                <a:spcPct val="200000"/>
              </a:lnSpc>
              <a:defRPr/>
            </a:pPr>
            <a:r>
              <a:rPr lang="ja-JP" altLang="en-US" sz="2800" b="0" dirty="0">
                <a:solidFill>
                  <a:schemeClr val="bg1">
                    <a:lumMod val="75000"/>
                  </a:schemeClr>
                </a:solidFill>
                <a:latin typeface="メイリオ" panose="020B0604030504040204" pitchFamily="50" charset="-128"/>
                <a:ea typeface="メイリオ" panose="020B0604030504040204" pitchFamily="50" charset="-128"/>
              </a:rPr>
              <a:t>2. 近年の温暖化傾向に伴った北方植生の変化</a:t>
            </a:r>
          </a:p>
          <a:p>
            <a:pPr>
              <a:lnSpc>
                <a:spcPct val="200000"/>
              </a:lnSpc>
              <a:spcAft>
                <a:spcPts val="2400"/>
              </a:spcAft>
              <a:defRPr/>
            </a:pPr>
            <a:r>
              <a:rPr lang="en-US" altLang="ja-JP" sz="2800" b="0" dirty="0">
                <a:solidFill>
                  <a:schemeClr val="bg1">
                    <a:lumMod val="75000"/>
                  </a:schemeClr>
                </a:solidFill>
                <a:latin typeface="メイリオ" panose="020B0604030504040204" pitchFamily="50" charset="-128"/>
                <a:ea typeface="メイリオ" panose="020B0604030504040204" pitchFamily="50" charset="-128"/>
              </a:rPr>
              <a:t>3. </a:t>
            </a:r>
            <a:r>
              <a:rPr lang="ja-JP" altLang="en-US" sz="2800" b="0" dirty="0">
                <a:solidFill>
                  <a:schemeClr val="bg1">
                    <a:lumMod val="75000"/>
                  </a:schemeClr>
                </a:solidFill>
                <a:latin typeface="メイリオ" panose="020B0604030504040204" pitchFamily="50" charset="-128"/>
                <a:ea typeface="メイリオ" panose="020B0604030504040204" pitchFamily="50" charset="-128"/>
              </a:rPr>
              <a:t>近年の温暖化傾向に伴った東シベリア植生の変化</a:t>
            </a:r>
          </a:p>
        </p:txBody>
      </p:sp>
      <p:sp>
        <p:nvSpPr>
          <p:cNvPr id="8195" name="Rectangle 5">
            <a:extLst>
              <a:ext uri="{FF2B5EF4-FFF2-40B4-BE49-F238E27FC236}">
                <a16:creationId xmlns:a16="http://schemas.microsoft.com/office/drawing/2014/main" id="{6FC24F92-1903-D15E-8B0F-34A40B1578CD}"/>
              </a:ext>
            </a:extLst>
          </p:cNvPr>
          <p:cNvSpPr>
            <a:spLocks noChangeArrowheads="1"/>
          </p:cNvSpPr>
          <p:nvPr/>
        </p:nvSpPr>
        <p:spPr bwMode="auto">
          <a:xfrm>
            <a:off x="914400" y="914400"/>
            <a:ext cx="72469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800" b="0">
                <a:solidFill>
                  <a:srgbClr val="0000FF"/>
                </a:solidFill>
                <a:latin typeface="メイリオ" panose="020B0604030504040204" pitchFamily="50" charset="-128"/>
                <a:ea typeface="メイリオ" panose="020B0604030504040204" pitchFamily="50" charset="-128"/>
              </a:rPr>
              <a:t>コンテンツ</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正方形/長方形 4">
            <a:extLst>
              <a:ext uri="{FF2B5EF4-FFF2-40B4-BE49-F238E27FC236}">
                <a16:creationId xmlns:a16="http://schemas.microsoft.com/office/drawing/2014/main" id="{F1696FF1-1CE6-7AD7-D4DE-C3AA8273ED4B}"/>
              </a:ext>
            </a:extLst>
          </p:cNvPr>
          <p:cNvSpPr>
            <a:spLocks noChangeArrowheads="1"/>
          </p:cNvSpPr>
          <p:nvPr/>
        </p:nvSpPr>
        <p:spPr bwMode="auto">
          <a:xfrm>
            <a:off x="304800" y="1130300"/>
            <a:ext cx="3489325" cy="3614738"/>
          </a:xfrm>
          <a:prstGeom prst="rect">
            <a:avLst/>
          </a:prstGeom>
          <a:solidFill>
            <a:schemeClr val="bg1"/>
          </a:solidFill>
          <a:ln w="9525" algn="ctr">
            <a:solidFill>
              <a:srgbClr val="000000"/>
            </a:solidFill>
            <a:round/>
            <a:headEnd/>
            <a:tailEnd/>
          </a:ln>
        </p:spPr>
        <p:txBody>
          <a:bodyPr wrap="none" lIns="0" tIns="0" rIns="0" bIns="0"/>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sp>
        <p:nvSpPr>
          <p:cNvPr id="33795" name="正方形/長方形 4">
            <a:extLst>
              <a:ext uri="{FF2B5EF4-FFF2-40B4-BE49-F238E27FC236}">
                <a16:creationId xmlns:a16="http://schemas.microsoft.com/office/drawing/2014/main" id="{2983BFDD-0023-3462-008C-8E245259D597}"/>
              </a:ext>
            </a:extLst>
          </p:cNvPr>
          <p:cNvSpPr>
            <a:spLocks noChangeArrowheads="1"/>
          </p:cNvSpPr>
          <p:nvPr/>
        </p:nvSpPr>
        <p:spPr bwMode="auto">
          <a:xfrm>
            <a:off x="3851275" y="1130300"/>
            <a:ext cx="4987925" cy="3614738"/>
          </a:xfrm>
          <a:prstGeom prst="rect">
            <a:avLst/>
          </a:prstGeom>
          <a:solidFill>
            <a:schemeClr val="bg1"/>
          </a:solidFill>
          <a:ln w="9525" algn="ctr">
            <a:solidFill>
              <a:srgbClr val="000000"/>
            </a:solidFill>
            <a:round/>
            <a:headEnd/>
            <a:tailEnd/>
          </a:ln>
        </p:spPr>
        <p:txBody>
          <a:bodyPr wrap="none" lIns="0" tIns="0" rIns="0" bIns="0"/>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sp>
        <p:nvSpPr>
          <p:cNvPr id="33796" name="正方形/長方形 3">
            <a:extLst>
              <a:ext uri="{FF2B5EF4-FFF2-40B4-BE49-F238E27FC236}">
                <a16:creationId xmlns:a16="http://schemas.microsoft.com/office/drawing/2014/main" id="{91B0598E-0A18-AD6D-E87C-73515116ECCC}"/>
              </a:ext>
            </a:extLst>
          </p:cNvPr>
          <p:cNvSpPr>
            <a:spLocks noChangeArrowheads="1"/>
          </p:cNvSpPr>
          <p:nvPr/>
        </p:nvSpPr>
        <p:spPr bwMode="auto">
          <a:xfrm>
            <a:off x="381000" y="381000"/>
            <a:ext cx="8193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400" b="0">
                <a:solidFill>
                  <a:srgbClr val="0000FF"/>
                </a:solidFill>
                <a:latin typeface="メイリオ" panose="020B0604030504040204" pitchFamily="50" charset="-128"/>
                <a:ea typeface="メイリオ" panose="020B0604030504040204" pitchFamily="50" charset="-128"/>
              </a:rPr>
              <a:t>開葉日が早まると、植物生産性のピークアウトも早まる</a:t>
            </a:r>
          </a:p>
        </p:txBody>
      </p:sp>
      <p:pic>
        <p:nvPicPr>
          <p:cNvPr id="33797" name="図 5">
            <a:extLst>
              <a:ext uri="{FF2B5EF4-FFF2-40B4-BE49-F238E27FC236}">
                <a16:creationId xmlns:a16="http://schemas.microsoft.com/office/drawing/2014/main" id="{3EA6D9B0-EA4C-023A-845C-CBD2EAC1BA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5" y="1727200"/>
            <a:ext cx="34036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正方形/長方形 11">
            <a:extLst>
              <a:ext uri="{FF2B5EF4-FFF2-40B4-BE49-F238E27FC236}">
                <a16:creationId xmlns:a16="http://schemas.microsoft.com/office/drawing/2014/main" id="{AB3B7553-A654-3FAE-3C14-65790ED518B3}"/>
              </a:ext>
            </a:extLst>
          </p:cNvPr>
          <p:cNvSpPr>
            <a:spLocks noChangeArrowheads="1"/>
          </p:cNvSpPr>
          <p:nvPr/>
        </p:nvSpPr>
        <p:spPr bwMode="auto">
          <a:xfrm>
            <a:off x="685800" y="1143000"/>
            <a:ext cx="3048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600" b="0">
                <a:solidFill>
                  <a:srgbClr val="00B050"/>
                </a:solidFill>
                <a:latin typeface="メイリオ" panose="020B0604030504040204" pitchFamily="50" charset="-128"/>
                <a:ea typeface="メイリオ" panose="020B0604030504040204" pitchFamily="50" charset="-128"/>
              </a:rPr>
              <a:t>成長ピーク日</a:t>
            </a:r>
            <a:r>
              <a:rPr lang="en-US" altLang="ja-JP" sz="1600" b="0">
                <a:solidFill>
                  <a:srgbClr val="00B050"/>
                </a:solidFill>
                <a:latin typeface="メイリオ" panose="020B0604030504040204" pitchFamily="50" charset="-128"/>
                <a:ea typeface="メイリオ" panose="020B0604030504040204" pitchFamily="50" charset="-128"/>
              </a:rPr>
              <a:t>(SIF</a:t>
            </a:r>
            <a:r>
              <a:rPr lang="ja-JP" altLang="en-US" sz="1600" b="0">
                <a:solidFill>
                  <a:srgbClr val="00B050"/>
                </a:solidFill>
                <a:latin typeface="メイリオ" panose="020B0604030504040204" pitchFamily="50" charset="-128"/>
                <a:ea typeface="メイリオ" panose="020B0604030504040204" pitchFamily="50" charset="-128"/>
              </a:rPr>
              <a:t>最大日</a:t>
            </a:r>
            <a:r>
              <a:rPr lang="en-US" altLang="ja-JP" sz="1600" b="0">
                <a:solidFill>
                  <a:srgbClr val="00B050"/>
                </a:solidFill>
                <a:latin typeface="メイリオ" panose="020B0604030504040204" pitchFamily="50" charset="-128"/>
                <a:ea typeface="メイリオ" panose="020B0604030504040204" pitchFamily="50" charset="-128"/>
              </a:rPr>
              <a:t>)</a:t>
            </a:r>
            <a:r>
              <a:rPr lang="ja-JP" altLang="en-US" sz="1600" b="0">
                <a:solidFill>
                  <a:srgbClr val="00B050"/>
                </a:solidFill>
                <a:latin typeface="メイリオ" panose="020B0604030504040204" pitchFamily="50" charset="-128"/>
                <a:ea typeface="メイリオ" panose="020B0604030504040204" pitchFamily="50" charset="-128"/>
              </a:rPr>
              <a:t>の</a:t>
            </a:r>
            <a:r>
              <a:rPr lang="en-US" altLang="ja-JP" sz="1600" b="0">
                <a:solidFill>
                  <a:srgbClr val="00B050"/>
                </a:solidFill>
                <a:latin typeface="メイリオ" panose="020B0604030504040204" pitchFamily="50" charset="-128"/>
                <a:ea typeface="メイリオ" panose="020B0604030504040204" pitchFamily="50" charset="-128"/>
              </a:rPr>
              <a:t> 2001-2020</a:t>
            </a:r>
            <a:r>
              <a:rPr lang="ja-JP" altLang="en-US" sz="1600" b="0">
                <a:solidFill>
                  <a:srgbClr val="00B050"/>
                </a:solidFill>
                <a:latin typeface="メイリオ" panose="020B0604030504040204" pitchFamily="50" charset="-128"/>
                <a:ea typeface="メイリオ" panose="020B0604030504040204" pitchFamily="50" charset="-128"/>
              </a:rPr>
              <a:t>年のトレンド</a:t>
            </a:r>
          </a:p>
        </p:txBody>
      </p:sp>
      <p:pic>
        <p:nvPicPr>
          <p:cNvPr id="33799" name="図 8">
            <a:extLst>
              <a:ext uri="{FF2B5EF4-FFF2-40B4-BE49-F238E27FC236}">
                <a16:creationId xmlns:a16="http://schemas.microsoft.com/office/drawing/2014/main" id="{FB4A25BD-BCD7-97F6-9B81-C01FA97621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604963"/>
            <a:ext cx="4908550"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0" name="正方形/長方形 11">
            <a:extLst>
              <a:ext uri="{FF2B5EF4-FFF2-40B4-BE49-F238E27FC236}">
                <a16:creationId xmlns:a16="http://schemas.microsoft.com/office/drawing/2014/main" id="{97250E19-E02F-6EC9-89CA-5E411D4EC2EB}"/>
              </a:ext>
            </a:extLst>
          </p:cNvPr>
          <p:cNvSpPr>
            <a:spLocks noChangeArrowheads="1"/>
          </p:cNvSpPr>
          <p:nvPr/>
        </p:nvSpPr>
        <p:spPr bwMode="auto">
          <a:xfrm>
            <a:off x="4098925" y="1219200"/>
            <a:ext cx="44354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600" b="0" dirty="0">
                <a:solidFill>
                  <a:srgbClr val="00B050"/>
                </a:solidFill>
                <a:latin typeface="メイリオ" panose="020B0604030504040204" pitchFamily="50" charset="-128"/>
                <a:ea typeface="メイリオ" panose="020B0604030504040204" pitchFamily="50" charset="-128"/>
              </a:rPr>
              <a:t>成長ピーク日アノマリーへの説明寄与</a:t>
            </a:r>
          </a:p>
        </p:txBody>
      </p:sp>
      <p:sp>
        <p:nvSpPr>
          <p:cNvPr id="33801" name="テキスト ボックス 10">
            <a:extLst>
              <a:ext uri="{FF2B5EF4-FFF2-40B4-BE49-F238E27FC236}">
                <a16:creationId xmlns:a16="http://schemas.microsoft.com/office/drawing/2014/main" id="{811F41A5-881B-0553-FBDF-629E077A4F65}"/>
              </a:ext>
            </a:extLst>
          </p:cNvPr>
          <p:cNvSpPr txBox="1">
            <a:spLocks noChangeArrowheads="1"/>
          </p:cNvSpPr>
          <p:nvPr/>
        </p:nvSpPr>
        <p:spPr bwMode="auto">
          <a:xfrm>
            <a:off x="3962400" y="4386263"/>
            <a:ext cx="1219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ja-JP" altLang="en-US" sz="1600">
                <a:latin typeface="Nimbus Roman No9 L" pitchFamily="16" charset="0"/>
              </a:rPr>
              <a:t>北半球全体</a:t>
            </a:r>
          </a:p>
        </p:txBody>
      </p:sp>
      <p:sp>
        <p:nvSpPr>
          <p:cNvPr id="33802" name="テキスト ボックス 11">
            <a:extLst>
              <a:ext uri="{FF2B5EF4-FFF2-40B4-BE49-F238E27FC236}">
                <a16:creationId xmlns:a16="http://schemas.microsoft.com/office/drawing/2014/main" id="{C5A574B2-1523-2D44-20FE-02F29692DA72}"/>
              </a:ext>
            </a:extLst>
          </p:cNvPr>
          <p:cNvSpPr txBox="1">
            <a:spLocks noChangeArrowheads="1"/>
          </p:cNvSpPr>
          <p:nvPr/>
        </p:nvSpPr>
        <p:spPr bwMode="auto">
          <a:xfrm>
            <a:off x="6064250" y="4386263"/>
            <a:ext cx="16319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ja-JP" altLang="en-US" sz="1600">
                <a:latin typeface="Nimbus Roman No9 L" pitchFamily="16" charset="0"/>
              </a:rPr>
              <a:t>バイオームごと</a:t>
            </a:r>
          </a:p>
        </p:txBody>
      </p:sp>
      <p:sp>
        <p:nvSpPr>
          <p:cNvPr id="2" name="タイトル 1">
            <a:extLst>
              <a:ext uri="{FF2B5EF4-FFF2-40B4-BE49-F238E27FC236}">
                <a16:creationId xmlns:a16="http://schemas.microsoft.com/office/drawing/2014/main" id="{EDF63E5B-0AE2-14C0-2CC2-D9CF273003B6}"/>
              </a:ext>
            </a:extLst>
          </p:cNvPr>
          <p:cNvSpPr txBox="1">
            <a:spLocks/>
          </p:cNvSpPr>
          <p:nvPr/>
        </p:nvSpPr>
        <p:spPr>
          <a:xfrm>
            <a:off x="508203" y="5181600"/>
            <a:ext cx="8208963" cy="1295400"/>
          </a:xfrm>
          <a:prstGeom prst="rect">
            <a:avLst/>
          </a:prstGeom>
          <a:solidFill>
            <a:srgbClr val="FFFF99"/>
          </a:solidFill>
          <a:ln>
            <a:solidFill>
              <a:schemeClr val="tx1"/>
            </a:solidFill>
          </a:ln>
        </p:spPr>
        <p:txBody>
          <a:bodyPr lIns="68580" tIns="34290" rIns="68580" bIns="34290" anchor="ctr"/>
          <a:lstStyle/>
          <a:p>
            <a:pPr>
              <a:lnSpc>
                <a:spcPts val="3000"/>
              </a:lnSpc>
              <a:spcBef>
                <a:spcPts val="1200"/>
              </a:spcBef>
              <a:spcAft>
                <a:spcPts val="1200"/>
              </a:spcAft>
              <a:defRPr/>
            </a:pPr>
            <a:r>
              <a:rPr lang="ja-JP" altLang="en-US" sz="2400" b="0" dirty="0">
                <a:latin typeface="BIZ UDP明朝 Medium" panose="02020500000000000000" pitchFamily="18" charset="-128"/>
                <a:ea typeface="BIZ UDP明朝 Medium" panose="02020500000000000000" pitchFamily="18" charset="-128"/>
                <a:cs typeface="+mj-cs"/>
              </a:rPr>
              <a:t>春の高温などで展葉期が早まった場合、その後の気象環境とは無関係に、植物生産性のピークアウトも早まる。この傾向をもたらしている原因の</a:t>
            </a:r>
            <a:r>
              <a:rPr lang="en-US" altLang="ja-JP" sz="2400" b="0" dirty="0">
                <a:latin typeface="BIZ UDP明朝 Medium" panose="02020500000000000000" pitchFamily="18" charset="-128"/>
                <a:ea typeface="BIZ UDP明朝 Medium" panose="02020500000000000000" pitchFamily="18" charset="-128"/>
                <a:cs typeface="+mj-cs"/>
              </a:rPr>
              <a:t>1</a:t>
            </a:r>
            <a:r>
              <a:rPr lang="ja-JP" altLang="en-US" sz="2400" b="0" dirty="0">
                <a:latin typeface="BIZ UDP明朝 Medium" panose="02020500000000000000" pitchFamily="18" charset="-128"/>
                <a:ea typeface="BIZ UDP明朝 Medium" panose="02020500000000000000" pitchFamily="18" charset="-128"/>
                <a:cs typeface="+mj-cs"/>
              </a:rPr>
              <a:t>つとして、</a:t>
            </a:r>
            <a:r>
              <a:rPr lang="ja-JP" altLang="en-US" sz="2400" dirty="0">
                <a:solidFill>
                  <a:srgbClr val="FF0000"/>
                </a:solidFill>
                <a:latin typeface="BIZ UDP明朝 Medium" panose="02020500000000000000" pitchFamily="18" charset="-128"/>
                <a:ea typeface="BIZ UDP明朝 Medium" panose="02020500000000000000" pitchFamily="18" charset="-128"/>
                <a:cs typeface="+mj-cs"/>
              </a:rPr>
              <a:t>葉の老化</a:t>
            </a:r>
            <a:r>
              <a:rPr lang="ja-JP" altLang="en-US" sz="2400" b="0" dirty="0">
                <a:latin typeface="BIZ UDP明朝 Medium" panose="02020500000000000000" pitchFamily="18" charset="-128"/>
                <a:ea typeface="BIZ UDP明朝 Medium" panose="02020500000000000000" pitchFamily="18" charset="-128"/>
                <a:cs typeface="+mj-cs"/>
              </a:rPr>
              <a:t>が指摘されている</a:t>
            </a:r>
          </a:p>
        </p:txBody>
      </p:sp>
      <p:sp>
        <p:nvSpPr>
          <p:cNvPr id="33804" name="左中かっこ 5">
            <a:extLst>
              <a:ext uri="{FF2B5EF4-FFF2-40B4-BE49-F238E27FC236}">
                <a16:creationId xmlns:a16="http://schemas.microsoft.com/office/drawing/2014/main" id="{5199DEB5-45AB-8F7F-5F2E-61EBD74F6C74}"/>
              </a:ext>
            </a:extLst>
          </p:cNvPr>
          <p:cNvSpPr>
            <a:spLocks/>
          </p:cNvSpPr>
          <p:nvPr/>
        </p:nvSpPr>
        <p:spPr bwMode="auto">
          <a:xfrm rot="-5400000">
            <a:off x="4498181" y="3715544"/>
            <a:ext cx="284163" cy="1082675"/>
          </a:xfrm>
          <a:prstGeom prst="leftBrace">
            <a:avLst>
              <a:gd name="adj1" fmla="val 8326"/>
              <a:gd name="adj2" fmla="val 46736"/>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sp>
        <p:nvSpPr>
          <p:cNvPr id="33805" name="左中かっこ 6">
            <a:extLst>
              <a:ext uri="{FF2B5EF4-FFF2-40B4-BE49-F238E27FC236}">
                <a16:creationId xmlns:a16="http://schemas.microsoft.com/office/drawing/2014/main" id="{F5C3FD25-6136-F6F2-5D3E-391E0C367076}"/>
              </a:ext>
            </a:extLst>
          </p:cNvPr>
          <p:cNvSpPr>
            <a:spLocks/>
          </p:cNvSpPr>
          <p:nvPr/>
        </p:nvSpPr>
        <p:spPr bwMode="auto">
          <a:xfrm rot="-5400000">
            <a:off x="6876256" y="2496344"/>
            <a:ext cx="284163" cy="3521075"/>
          </a:xfrm>
          <a:prstGeom prst="leftBrace">
            <a:avLst>
              <a:gd name="adj1" fmla="val 8318"/>
              <a:gd name="adj2" fmla="val 44602"/>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grpSp>
        <p:nvGrpSpPr>
          <p:cNvPr id="33806" name="グループ化 13">
            <a:extLst>
              <a:ext uri="{FF2B5EF4-FFF2-40B4-BE49-F238E27FC236}">
                <a16:creationId xmlns:a16="http://schemas.microsoft.com/office/drawing/2014/main" id="{9D8D3C68-FCFC-8A27-6ADC-529E8EA6A5E2}"/>
              </a:ext>
            </a:extLst>
          </p:cNvPr>
          <p:cNvGrpSpPr>
            <a:grpSpLocks/>
          </p:cNvGrpSpPr>
          <p:nvPr/>
        </p:nvGrpSpPr>
        <p:grpSpPr bwMode="auto">
          <a:xfrm>
            <a:off x="7750175" y="1219200"/>
            <a:ext cx="1241425" cy="1004888"/>
            <a:chOff x="609600" y="4705686"/>
            <a:chExt cx="1240651" cy="1004121"/>
          </a:xfrm>
        </p:grpSpPr>
        <p:sp>
          <p:nvSpPr>
            <p:cNvPr id="33808" name="正方形/長方形 12">
              <a:extLst>
                <a:ext uri="{FF2B5EF4-FFF2-40B4-BE49-F238E27FC236}">
                  <a16:creationId xmlns:a16="http://schemas.microsoft.com/office/drawing/2014/main" id="{8790E08B-C731-DEB4-D82B-10E2D3D68BEB}"/>
                </a:ext>
              </a:extLst>
            </p:cNvPr>
            <p:cNvSpPr>
              <a:spLocks noChangeArrowheads="1"/>
            </p:cNvSpPr>
            <p:nvPr/>
          </p:nvSpPr>
          <p:spPr bwMode="auto">
            <a:xfrm>
              <a:off x="609600" y="4745434"/>
              <a:ext cx="1164451" cy="933893"/>
            </a:xfrm>
            <a:prstGeom prst="rect">
              <a:avLst/>
            </a:prstGeom>
            <a:solidFill>
              <a:schemeClr val="bg1"/>
            </a:solidFill>
            <a:ln w="9525" algn="ctr">
              <a:solidFill>
                <a:schemeClr val="tx1"/>
              </a:solidFill>
              <a:round/>
              <a:headEnd/>
              <a:tailEnd/>
            </a:ln>
          </p:spPr>
          <p:txBody>
            <a:bodyPr wrap="none" lIns="0" tIns="0" rIns="0" bIns="0">
              <a:spAutoFit/>
            </a:bodyPr>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sp>
          <p:nvSpPr>
            <p:cNvPr id="33809" name="正方形/長方形 7">
              <a:extLst>
                <a:ext uri="{FF2B5EF4-FFF2-40B4-BE49-F238E27FC236}">
                  <a16:creationId xmlns:a16="http://schemas.microsoft.com/office/drawing/2014/main" id="{131216A6-1106-95C8-6CF2-EBE1119F3B4C}"/>
                </a:ext>
              </a:extLst>
            </p:cNvPr>
            <p:cNvSpPr>
              <a:spLocks noChangeArrowheads="1"/>
            </p:cNvSpPr>
            <p:nvPr/>
          </p:nvSpPr>
          <p:spPr bwMode="auto">
            <a:xfrm>
              <a:off x="685800" y="4788693"/>
              <a:ext cx="228600" cy="164307"/>
            </a:xfrm>
            <a:prstGeom prst="rect">
              <a:avLst/>
            </a:prstGeom>
            <a:solidFill>
              <a:srgbClr val="EB9985"/>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rIns="0" bIns="0"/>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sp>
          <p:nvSpPr>
            <p:cNvPr id="33810" name="正方形/長方形 8">
              <a:extLst>
                <a:ext uri="{FF2B5EF4-FFF2-40B4-BE49-F238E27FC236}">
                  <a16:creationId xmlns:a16="http://schemas.microsoft.com/office/drawing/2014/main" id="{A5C9591E-B569-C276-DF12-B69286C2C994}"/>
                </a:ext>
              </a:extLst>
            </p:cNvPr>
            <p:cNvSpPr>
              <a:spLocks noChangeArrowheads="1"/>
            </p:cNvSpPr>
            <p:nvPr/>
          </p:nvSpPr>
          <p:spPr bwMode="auto">
            <a:xfrm>
              <a:off x="685800" y="5012213"/>
              <a:ext cx="228600" cy="164307"/>
            </a:xfrm>
            <a:prstGeom prst="rect">
              <a:avLst/>
            </a:prstGeom>
            <a:solidFill>
              <a:srgbClr val="FFEBAD"/>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rIns="0" bIns="0"/>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sp>
          <p:nvSpPr>
            <p:cNvPr id="33811" name="正方形/長方形 9">
              <a:extLst>
                <a:ext uri="{FF2B5EF4-FFF2-40B4-BE49-F238E27FC236}">
                  <a16:creationId xmlns:a16="http://schemas.microsoft.com/office/drawing/2014/main" id="{DC4BFDE7-A790-2F39-D34E-8C3CF622A132}"/>
                </a:ext>
              </a:extLst>
            </p:cNvPr>
            <p:cNvSpPr>
              <a:spLocks noChangeArrowheads="1"/>
            </p:cNvSpPr>
            <p:nvPr/>
          </p:nvSpPr>
          <p:spPr bwMode="auto">
            <a:xfrm>
              <a:off x="685800" y="5235733"/>
              <a:ext cx="228600" cy="164307"/>
            </a:xfrm>
            <a:prstGeom prst="rect">
              <a:avLst/>
            </a:prstGeom>
            <a:solidFill>
              <a:srgbClr val="33C2EB"/>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rIns="0" bIns="0"/>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sp>
          <p:nvSpPr>
            <p:cNvPr id="33812" name="正方形/長方形 10">
              <a:extLst>
                <a:ext uri="{FF2B5EF4-FFF2-40B4-BE49-F238E27FC236}">
                  <a16:creationId xmlns:a16="http://schemas.microsoft.com/office/drawing/2014/main" id="{2B281FE6-8034-1A11-B8E5-A2A297F2378B}"/>
                </a:ext>
              </a:extLst>
            </p:cNvPr>
            <p:cNvSpPr>
              <a:spLocks noChangeArrowheads="1"/>
            </p:cNvSpPr>
            <p:nvPr/>
          </p:nvSpPr>
          <p:spPr bwMode="auto">
            <a:xfrm>
              <a:off x="685800" y="5459253"/>
              <a:ext cx="228600" cy="164307"/>
            </a:xfrm>
            <a:prstGeom prst="rect">
              <a:avLst/>
            </a:prstGeom>
            <a:solidFill>
              <a:srgbClr val="71C27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rIns="0" bIns="0"/>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sp>
          <p:nvSpPr>
            <p:cNvPr id="33813" name="テキスト ボックス 11">
              <a:extLst>
                <a:ext uri="{FF2B5EF4-FFF2-40B4-BE49-F238E27FC236}">
                  <a16:creationId xmlns:a16="http://schemas.microsoft.com/office/drawing/2014/main" id="{D331AD36-4939-4E4C-ED7D-E616258C1FEA}"/>
                </a:ext>
              </a:extLst>
            </p:cNvPr>
            <p:cNvSpPr txBox="1">
              <a:spLocks noChangeArrowheads="1"/>
            </p:cNvSpPr>
            <p:nvPr/>
          </p:nvSpPr>
          <p:spPr bwMode="auto">
            <a:xfrm>
              <a:off x="896144" y="4705686"/>
              <a:ext cx="954107" cy="1004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nSpc>
                  <a:spcPts val="1800"/>
                </a:lnSpc>
                <a:spcBef>
                  <a:spcPct val="0"/>
                </a:spcBef>
                <a:buFontTx/>
                <a:buNone/>
              </a:pPr>
              <a:r>
                <a:rPr kumimoji="1" lang="ja-JP" altLang="en-US" sz="1200" b="0">
                  <a:latin typeface="メイリオ" panose="020B0604030504040204" pitchFamily="50" charset="-128"/>
                  <a:ea typeface="メイリオ" panose="020B0604030504040204" pitchFamily="50" charset="-128"/>
                </a:rPr>
                <a:t>展葉開始日</a:t>
              </a:r>
              <a:endParaRPr kumimoji="1" lang="en-US" altLang="ja-JP" sz="1200" b="0">
                <a:latin typeface="メイリオ" panose="020B0604030504040204" pitchFamily="50" charset="-128"/>
                <a:ea typeface="メイリオ" panose="020B0604030504040204" pitchFamily="50" charset="-128"/>
              </a:endParaRPr>
            </a:p>
            <a:p>
              <a:pPr>
                <a:lnSpc>
                  <a:spcPts val="1800"/>
                </a:lnSpc>
                <a:spcBef>
                  <a:spcPct val="0"/>
                </a:spcBef>
                <a:buFontTx/>
                <a:buNone/>
              </a:pPr>
              <a:r>
                <a:rPr kumimoji="1" lang="ja-JP" altLang="en-US" sz="1200" b="0">
                  <a:latin typeface="メイリオ" panose="020B0604030504040204" pitchFamily="50" charset="-128"/>
                  <a:ea typeface="メイリオ" panose="020B0604030504040204" pitchFamily="50" charset="-128"/>
                </a:rPr>
                <a:t>気温</a:t>
              </a:r>
              <a:endParaRPr kumimoji="1" lang="en-US" altLang="ja-JP" sz="1200" b="0">
                <a:latin typeface="メイリオ" panose="020B0604030504040204" pitchFamily="50" charset="-128"/>
                <a:ea typeface="メイリオ" panose="020B0604030504040204" pitchFamily="50" charset="-128"/>
              </a:endParaRPr>
            </a:p>
            <a:p>
              <a:pPr>
                <a:lnSpc>
                  <a:spcPts val="1800"/>
                </a:lnSpc>
                <a:spcBef>
                  <a:spcPct val="0"/>
                </a:spcBef>
                <a:buFontTx/>
                <a:buNone/>
              </a:pPr>
              <a:r>
                <a:rPr kumimoji="1" lang="ja-JP" altLang="en-US" sz="1200" b="0">
                  <a:latin typeface="メイリオ" panose="020B0604030504040204" pitchFamily="50" charset="-128"/>
                  <a:ea typeface="メイリオ" panose="020B0604030504040204" pitchFamily="50" charset="-128"/>
                </a:rPr>
                <a:t>降水量</a:t>
              </a:r>
              <a:endParaRPr kumimoji="1" lang="en-US" altLang="ja-JP" sz="1200" b="0">
                <a:latin typeface="メイリオ" panose="020B0604030504040204" pitchFamily="50" charset="-128"/>
                <a:ea typeface="メイリオ" panose="020B0604030504040204" pitchFamily="50" charset="-128"/>
              </a:endParaRPr>
            </a:p>
            <a:p>
              <a:pPr>
                <a:lnSpc>
                  <a:spcPts val="1800"/>
                </a:lnSpc>
                <a:spcBef>
                  <a:spcPct val="0"/>
                </a:spcBef>
                <a:buFontTx/>
                <a:buNone/>
              </a:pPr>
              <a:r>
                <a:rPr kumimoji="1" lang="ja-JP" altLang="en-US" sz="1200" b="0">
                  <a:latin typeface="メイリオ" panose="020B0604030504040204" pitchFamily="50" charset="-128"/>
                  <a:ea typeface="メイリオ" panose="020B0604030504040204" pitchFamily="50" charset="-128"/>
                </a:rPr>
                <a:t>放射量</a:t>
              </a:r>
            </a:p>
          </p:txBody>
        </p:sp>
      </p:grpSp>
      <p:sp>
        <p:nvSpPr>
          <p:cNvPr id="33807" name="テキスト ボックス 15">
            <a:extLst>
              <a:ext uri="{FF2B5EF4-FFF2-40B4-BE49-F238E27FC236}">
                <a16:creationId xmlns:a16="http://schemas.microsoft.com/office/drawing/2014/main" id="{391A05AB-77D0-77C3-8FC2-9074A29DD790}"/>
              </a:ext>
            </a:extLst>
          </p:cNvPr>
          <p:cNvSpPr txBox="1">
            <a:spLocks noChangeArrowheads="1"/>
          </p:cNvSpPr>
          <p:nvPr/>
        </p:nvSpPr>
        <p:spPr bwMode="auto">
          <a:xfrm>
            <a:off x="4351338" y="4754563"/>
            <a:ext cx="4572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r">
              <a:spcBef>
                <a:spcPct val="0"/>
              </a:spcBef>
              <a:buFontTx/>
              <a:buNone/>
            </a:pPr>
            <a:r>
              <a:rPr lang="ja-JP" altLang="en-US" sz="1600" b="0">
                <a:latin typeface="Nimbus Roman No9 L" pitchFamily="16" charset="0"/>
              </a:rPr>
              <a:t>Huangら(2023) Glob Chang Biol 29(16)</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テキスト ボックス 4">
            <a:extLst>
              <a:ext uri="{FF2B5EF4-FFF2-40B4-BE49-F238E27FC236}">
                <a16:creationId xmlns:a16="http://schemas.microsoft.com/office/drawing/2014/main" id="{89263B13-7523-0AD1-D036-673789984B41}"/>
              </a:ext>
            </a:extLst>
          </p:cNvPr>
          <p:cNvSpPr txBox="1">
            <a:spLocks noChangeArrowheads="1"/>
          </p:cNvSpPr>
          <p:nvPr/>
        </p:nvSpPr>
        <p:spPr bwMode="auto">
          <a:xfrm>
            <a:off x="1447800" y="466725"/>
            <a:ext cx="55705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800" b="0">
                <a:solidFill>
                  <a:srgbClr val="0000FF"/>
                </a:solidFill>
                <a:latin typeface="メイリオ" panose="020B0604030504040204" pitchFamily="50" charset="-128"/>
                <a:ea typeface="メイリオ" panose="020B0604030504040204" pitchFamily="50" charset="-128"/>
              </a:rPr>
              <a:t>葉齢と光飽和光合成速度との関係</a:t>
            </a:r>
            <a:endParaRPr kumimoji="1" lang="ja-JP" altLang="en-US" sz="2800" b="0">
              <a:solidFill>
                <a:srgbClr val="0000FF"/>
              </a:solidFill>
              <a:latin typeface="メイリオ" panose="020B0604030504040204" pitchFamily="50" charset="-128"/>
              <a:ea typeface="メイリオ" panose="020B0604030504040204" pitchFamily="50" charset="-128"/>
            </a:endParaRPr>
          </a:p>
        </p:txBody>
      </p:sp>
      <p:pic>
        <p:nvPicPr>
          <p:cNvPr id="34819" name="Picture 2">
            <a:extLst>
              <a:ext uri="{FF2B5EF4-FFF2-40B4-BE49-F238E27FC236}">
                <a16:creationId xmlns:a16="http://schemas.microsoft.com/office/drawing/2014/main" id="{F5B48AC7-BBCE-10E7-E801-22329067B3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379538"/>
            <a:ext cx="7864475" cy="334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正方形/長方形 11">
            <a:extLst>
              <a:ext uri="{FF2B5EF4-FFF2-40B4-BE49-F238E27FC236}">
                <a16:creationId xmlns:a16="http://schemas.microsoft.com/office/drawing/2014/main" id="{D02F2764-C170-291B-29CD-C453201EBB08}"/>
              </a:ext>
            </a:extLst>
          </p:cNvPr>
          <p:cNvSpPr>
            <a:spLocks noChangeArrowheads="1"/>
          </p:cNvSpPr>
          <p:nvPr/>
        </p:nvSpPr>
        <p:spPr bwMode="auto">
          <a:xfrm>
            <a:off x="2514600" y="1093788"/>
            <a:ext cx="846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000" b="0">
                <a:solidFill>
                  <a:srgbClr val="00B050"/>
                </a:solidFill>
                <a:latin typeface="メイリオ" panose="020B0604030504040204" pitchFamily="50" charset="-128"/>
                <a:ea typeface="メイリオ" panose="020B0604030504040204" pitchFamily="50" charset="-128"/>
              </a:rPr>
              <a:t>イネ</a:t>
            </a:r>
          </a:p>
        </p:txBody>
      </p:sp>
      <p:sp>
        <p:nvSpPr>
          <p:cNvPr id="34821" name="正方形/長方形 11">
            <a:extLst>
              <a:ext uri="{FF2B5EF4-FFF2-40B4-BE49-F238E27FC236}">
                <a16:creationId xmlns:a16="http://schemas.microsoft.com/office/drawing/2014/main" id="{652646AE-8313-656D-D234-F583EA2E2CD8}"/>
              </a:ext>
            </a:extLst>
          </p:cNvPr>
          <p:cNvSpPr>
            <a:spLocks noChangeArrowheads="1"/>
          </p:cNvSpPr>
          <p:nvPr/>
        </p:nvSpPr>
        <p:spPr bwMode="auto">
          <a:xfrm>
            <a:off x="5500688" y="1076325"/>
            <a:ext cx="3048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000" b="0">
                <a:solidFill>
                  <a:srgbClr val="00B050"/>
                </a:solidFill>
                <a:latin typeface="メイリオ" panose="020B0604030504040204" pitchFamily="50" charset="-128"/>
                <a:ea typeface="メイリオ" panose="020B0604030504040204" pitchFamily="50" charset="-128"/>
              </a:rPr>
              <a:t>ヨーロッパアカマツ</a:t>
            </a:r>
          </a:p>
        </p:txBody>
      </p:sp>
      <p:sp>
        <p:nvSpPr>
          <p:cNvPr id="8" name="タイトル 1">
            <a:extLst>
              <a:ext uri="{FF2B5EF4-FFF2-40B4-BE49-F238E27FC236}">
                <a16:creationId xmlns:a16="http://schemas.microsoft.com/office/drawing/2014/main" id="{9D9BD98C-0962-F9B3-F087-70BF94E956E0}"/>
              </a:ext>
            </a:extLst>
          </p:cNvPr>
          <p:cNvSpPr txBox="1">
            <a:spLocks/>
          </p:cNvSpPr>
          <p:nvPr/>
        </p:nvSpPr>
        <p:spPr>
          <a:xfrm>
            <a:off x="533400" y="5105400"/>
            <a:ext cx="8077200" cy="1209675"/>
          </a:xfrm>
          <a:prstGeom prst="rect">
            <a:avLst/>
          </a:prstGeom>
          <a:solidFill>
            <a:srgbClr val="FFFF99"/>
          </a:solidFill>
          <a:ln>
            <a:solidFill>
              <a:schemeClr val="tx1"/>
            </a:solidFill>
          </a:ln>
        </p:spPr>
        <p:txBody>
          <a:bodyPr lIns="68580" tIns="34290" rIns="68580" bIns="34290" anchor="ctr"/>
          <a:lstStyle/>
          <a:p>
            <a:pPr>
              <a:lnSpc>
                <a:spcPts val="3000"/>
              </a:lnSpc>
              <a:spcAft>
                <a:spcPts val="1200"/>
              </a:spcAft>
              <a:defRPr/>
            </a:pPr>
            <a:r>
              <a:rPr lang="ja-JP" altLang="en-US" sz="2200" b="0" dirty="0">
                <a:latin typeface="BIZ UDP明朝 Medium" panose="02020500000000000000" pitchFamily="18" charset="-128"/>
                <a:ea typeface="BIZ UDP明朝 Medium" panose="02020500000000000000" pitchFamily="18" charset="-128"/>
                <a:cs typeface="+mj-cs"/>
              </a:rPr>
              <a:t>葉の光合成能力は、展葉直後に最大値に達し、その後は徐々に低下していく。従って、展葉期間と年間植物生産量との関係は、水や日光不足などの条件が同じであったとしても、正比例にはならない。</a:t>
            </a:r>
            <a:endParaRPr lang="en-US" altLang="ja-JP" sz="2200" b="0" dirty="0">
              <a:latin typeface="BIZ UDP明朝 Medium" panose="02020500000000000000" pitchFamily="18" charset="-128"/>
              <a:ea typeface="BIZ UDP明朝 Medium" panose="02020500000000000000" pitchFamily="18" charset="-128"/>
              <a:cs typeface="+mj-cs"/>
            </a:endParaRPr>
          </a:p>
        </p:txBody>
      </p:sp>
      <p:cxnSp>
        <p:nvCxnSpPr>
          <p:cNvPr id="3" name="直線矢印コネクタ 2">
            <a:extLst>
              <a:ext uri="{FF2B5EF4-FFF2-40B4-BE49-F238E27FC236}">
                <a16:creationId xmlns:a16="http://schemas.microsoft.com/office/drawing/2014/main" id="{970D0AC1-6646-A07D-3006-EB3C15774D0E}"/>
              </a:ext>
            </a:extLst>
          </p:cNvPr>
          <p:cNvCxnSpPr>
            <a:cxnSpLocks/>
          </p:cNvCxnSpPr>
          <p:nvPr/>
        </p:nvCxnSpPr>
        <p:spPr bwMode="auto">
          <a:xfrm flipH="1" flipV="1">
            <a:off x="3733800" y="4597192"/>
            <a:ext cx="685800" cy="279608"/>
          </a:xfrm>
          <a:prstGeom prst="straightConnector1">
            <a:avLst/>
          </a:prstGeom>
          <a:solidFill>
            <a:schemeClr val="bg1"/>
          </a:solidFill>
          <a:ln w="19050" cap="flat" cmpd="sng" algn="ctr">
            <a:solidFill>
              <a:srgbClr val="FF0000"/>
            </a:solidFill>
            <a:prstDash val="solid"/>
            <a:round/>
            <a:headEnd type="none" w="med" len="med"/>
            <a:tailEnd type="triangle" w="lg" len="lg"/>
          </a:ln>
          <a:effectLst/>
        </p:spPr>
      </p:cxnSp>
      <p:sp>
        <p:nvSpPr>
          <p:cNvPr id="6" name="テキスト ボックス 5">
            <a:extLst>
              <a:ext uri="{FF2B5EF4-FFF2-40B4-BE49-F238E27FC236}">
                <a16:creationId xmlns:a16="http://schemas.microsoft.com/office/drawing/2014/main" id="{66E32103-7F89-94F0-AC47-DEDC943120BD}"/>
              </a:ext>
            </a:extLst>
          </p:cNvPr>
          <p:cNvSpPr txBox="1"/>
          <p:nvPr/>
        </p:nvSpPr>
        <p:spPr>
          <a:xfrm>
            <a:off x="4419600" y="4724400"/>
            <a:ext cx="2459328" cy="338554"/>
          </a:xfrm>
          <a:prstGeom prst="rect">
            <a:avLst/>
          </a:prstGeom>
          <a:noFill/>
        </p:spPr>
        <p:txBody>
          <a:bodyPr wrap="none" rtlCol="0">
            <a:spAutoFit/>
          </a:bodyPr>
          <a:lstStyle/>
          <a:p>
            <a:r>
              <a:rPr kumimoji="1" lang="ja-JP" altLang="en-US" dirty="0">
                <a:solidFill>
                  <a:srgbClr val="FF0000"/>
                </a:solidFill>
              </a:rPr>
              <a:t>スケールの違いに注意！</a:t>
            </a:r>
          </a:p>
        </p:txBody>
      </p:sp>
      <p:cxnSp>
        <p:nvCxnSpPr>
          <p:cNvPr id="9" name="直線矢印コネクタ 8">
            <a:extLst>
              <a:ext uri="{FF2B5EF4-FFF2-40B4-BE49-F238E27FC236}">
                <a16:creationId xmlns:a16="http://schemas.microsoft.com/office/drawing/2014/main" id="{4E74D8B7-87DC-11AA-A2B7-FBE70ADB7688}"/>
              </a:ext>
            </a:extLst>
          </p:cNvPr>
          <p:cNvCxnSpPr>
            <a:cxnSpLocks/>
          </p:cNvCxnSpPr>
          <p:nvPr/>
        </p:nvCxnSpPr>
        <p:spPr bwMode="auto">
          <a:xfrm flipV="1">
            <a:off x="6796088" y="4724400"/>
            <a:ext cx="671512" cy="221822"/>
          </a:xfrm>
          <a:prstGeom prst="straightConnector1">
            <a:avLst/>
          </a:prstGeom>
          <a:solidFill>
            <a:schemeClr val="bg1"/>
          </a:solidFill>
          <a:ln w="19050" cap="flat" cmpd="sng" algn="ctr">
            <a:solidFill>
              <a:srgbClr val="FF0000"/>
            </a:solidFill>
            <a:prstDash val="solid"/>
            <a:round/>
            <a:headEnd type="none" w="med" len="med"/>
            <a:tailEnd type="triangle" w="lg" len="lg"/>
          </a:ln>
          <a:effectLst/>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01">
            <a:extLst>
              <a:ext uri="{FF2B5EF4-FFF2-40B4-BE49-F238E27FC236}">
                <a16:creationId xmlns:a16="http://schemas.microsoft.com/office/drawing/2014/main" id="{EC0947A9-270D-BD9D-4B7A-CA9969F49E10}"/>
              </a:ext>
            </a:extLst>
          </p:cNvPr>
          <p:cNvSpPr>
            <a:spLocks noChangeArrowheads="1"/>
          </p:cNvSpPr>
          <p:nvPr/>
        </p:nvSpPr>
        <p:spPr bwMode="auto">
          <a:xfrm>
            <a:off x="561975" y="474663"/>
            <a:ext cx="8020050" cy="703262"/>
          </a:xfrm>
          <a:prstGeom prst="rect">
            <a:avLst/>
          </a:prstGeom>
          <a:noFill/>
          <a:ln>
            <a:noFill/>
          </a:ln>
        </p:spPr>
        <p:txBody>
          <a:bodyPr anchor="ct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lgn="ctr">
              <a:defRPr/>
            </a:pPr>
            <a:r>
              <a:rPr lang="ja-JP" altLang="en-US" sz="2585" dirty="0">
                <a:solidFill>
                  <a:srgbClr val="0000CC"/>
                </a:solidFill>
                <a:latin typeface="メイリオ" panose="020B0604030504040204" pitchFamily="50" charset="-128"/>
                <a:ea typeface="メイリオ" panose="020B0604030504040204" pitchFamily="50" charset="-128"/>
              </a:rPr>
              <a:t>まとめ（</a:t>
            </a:r>
            <a:r>
              <a:rPr lang="en-US" altLang="ja-JP" sz="2585" dirty="0">
                <a:solidFill>
                  <a:srgbClr val="0000CC"/>
                </a:solidFill>
                <a:latin typeface="メイリオ" panose="020B0604030504040204" pitchFamily="50" charset="-128"/>
                <a:ea typeface="メイリオ" panose="020B0604030504040204" pitchFamily="50" charset="-128"/>
              </a:rPr>
              <a:t>2</a:t>
            </a:r>
            <a:r>
              <a:rPr lang="ja-JP" altLang="en-US" sz="2585" dirty="0">
                <a:solidFill>
                  <a:srgbClr val="0000CC"/>
                </a:solidFill>
                <a:latin typeface="メイリオ" panose="020B0604030504040204" pitchFamily="50" charset="-128"/>
                <a:ea typeface="メイリオ" panose="020B0604030504040204" pitchFamily="50" charset="-128"/>
              </a:rPr>
              <a:t>／</a:t>
            </a:r>
            <a:r>
              <a:rPr lang="en-US" altLang="ja-JP" sz="2585" dirty="0">
                <a:solidFill>
                  <a:srgbClr val="0000CC"/>
                </a:solidFill>
                <a:latin typeface="メイリオ" panose="020B0604030504040204" pitchFamily="50" charset="-128"/>
                <a:ea typeface="メイリオ" panose="020B0604030504040204" pitchFamily="50" charset="-128"/>
              </a:rPr>
              <a:t>3</a:t>
            </a:r>
            <a:r>
              <a:rPr lang="ja-JP" altLang="en-US" sz="2585" dirty="0">
                <a:solidFill>
                  <a:srgbClr val="0000CC"/>
                </a:solidFill>
                <a:latin typeface="メイリオ" panose="020B0604030504040204" pitchFamily="50" charset="-128"/>
                <a:ea typeface="メイリオ" panose="020B0604030504040204" pitchFamily="50" charset="-128"/>
              </a:rPr>
              <a:t>）</a:t>
            </a:r>
            <a:endParaRPr lang="en-US" altLang="ja-JP" sz="2585" dirty="0">
              <a:solidFill>
                <a:srgbClr val="0000CC"/>
              </a:solidFill>
              <a:latin typeface="メイリオ" panose="020B0604030504040204" pitchFamily="50" charset="-128"/>
              <a:ea typeface="メイリオ" panose="020B0604030504040204" pitchFamily="50" charset="-128"/>
            </a:endParaRPr>
          </a:p>
        </p:txBody>
      </p:sp>
      <p:sp>
        <p:nvSpPr>
          <p:cNvPr id="13315" name="正方形/長方形 7">
            <a:extLst>
              <a:ext uri="{FF2B5EF4-FFF2-40B4-BE49-F238E27FC236}">
                <a16:creationId xmlns:a16="http://schemas.microsoft.com/office/drawing/2014/main" id="{9DD49D0F-B444-8DEC-7184-245EF936DD7A}"/>
              </a:ext>
            </a:extLst>
          </p:cNvPr>
          <p:cNvSpPr>
            <a:spLocks noChangeArrowheads="1"/>
          </p:cNvSpPr>
          <p:nvPr/>
        </p:nvSpPr>
        <p:spPr bwMode="auto">
          <a:xfrm>
            <a:off x="352425" y="1219200"/>
            <a:ext cx="8439150" cy="1573213"/>
          </a:xfrm>
          <a:prstGeom prst="rect">
            <a:avLst/>
          </a:prstGeom>
          <a:solidFill>
            <a:schemeClr val="bg1"/>
          </a:solidFill>
          <a:ln w="9525">
            <a:solidFill>
              <a:schemeClr val="tx1"/>
            </a:solidFill>
            <a:miter lim="800000"/>
            <a:headEnd/>
            <a:tailEnd/>
          </a:ln>
        </p:spPr>
        <p:txBody>
          <a:bodyPr anchor="ctr">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ts val="3000"/>
              </a:lnSpc>
              <a:spcAft>
                <a:spcPts val="600"/>
              </a:spcAft>
              <a:defRPr/>
            </a:pPr>
            <a:r>
              <a:rPr lang="ja-JP" altLang="en-US" sz="2031" b="0" dirty="0">
                <a:latin typeface="BIZ UDP明朝 Medium" panose="02020500000000000000" pitchFamily="18" charset="-128"/>
                <a:ea typeface="BIZ UDP明朝 Medium" panose="02020500000000000000" pitchFamily="18" charset="-128"/>
                <a:cs typeface="Times New Roman" panose="02020603050405020304" pitchFamily="18" charset="0"/>
              </a:rPr>
              <a:t>現在の温暖化トレンドの元で、高緯度帯植生では、展葉期間が早く生じ遅くまで持続する傾向が観測されている。しかし植物生産性指標のトレンドは、一般にツンドラ域では上昇するが、森林地帯では下降している。後者は、乾燥の影響により</a:t>
            </a:r>
            <a:r>
              <a:rPr lang="ja-JP" altLang="en-US" sz="2031" b="0">
                <a:latin typeface="BIZ UDP明朝 Medium" panose="02020500000000000000" pitchFamily="18" charset="-128"/>
                <a:ea typeface="BIZ UDP明朝 Medium" panose="02020500000000000000" pitchFamily="18" charset="-128"/>
                <a:cs typeface="Times New Roman" panose="02020603050405020304" pitchFamily="18" charset="0"/>
              </a:rPr>
              <a:t>生じていると考えられて</a:t>
            </a:r>
            <a:r>
              <a:rPr lang="ja-JP" altLang="en-US" sz="2031" b="0" dirty="0">
                <a:latin typeface="BIZ UDP明朝 Medium" panose="02020500000000000000" pitchFamily="18" charset="-128"/>
                <a:ea typeface="BIZ UDP明朝 Medium" panose="02020500000000000000" pitchFamily="18" charset="-128"/>
                <a:cs typeface="Times New Roman" panose="02020603050405020304" pitchFamily="18" charset="0"/>
              </a:rPr>
              <a:t>きた。</a:t>
            </a:r>
            <a:endParaRPr lang="ja-JP" altLang="ja-JP" sz="2031" b="0" dirty="0">
              <a:latin typeface="BIZ UDP明朝 Medium" panose="02020500000000000000" pitchFamily="18" charset="-128"/>
              <a:ea typeface="BIZ UDP明朝 Medium" panose="02020500000000000000" pitchFamily="18" charset="-128"/>
              <a:cs typeface="Times New Roman" panose="02020603050405020304" pitchFamily="18" charset="0"/>
            </a:endParaRPr>
          </a:p>
        </p:txBody>
      </p:sp>
      <p:sp>
        <p:nvSpPr>
          <p:cNvPr id="6" name="正方形/長方形 7">
            <a:extLst>
              <a:ext uri="{FF2B5EF4-FFF2-40B4-BE49-F238E27FC236}">
                <a16:creationId xmlns:a16="http://schemas.microsoft.com/office/drawing/2014/main" id="{887C14B2-C28F-9FC3-5453-644154C1184A}"/>
              </a:ext>
            </a:extLst>
          </p:cNvPr>
          <p:cNvSpPr>
            <a:spLocks noChangeArrowheads="1"/>
          </p:cNvSpPr>
          <p:nvPr/>
        </p:nvSpPr>
        <p:spPr bwMode="auto">
          <a:xfrm>
            <a:off x="352425" y="2962275"/>
            <a:ext cx="8439150" cy="1573213"/>
          </a:xfrm>
          <a:prstGeom prst="rect">
            <a:avLst/>
          </a:prstGeom>
          <a:solidFill>
            <a:schemeClr val="bg1"/>
          </a:solidFill>
          <a:ln w="9525">
            <a:solidFill>
              <a:schemeClr val="tx1"/>
            </a:solidFill>
            <a:miter lim="800000"/>
            <a:headEnd/>
            <a:tailEnd/>
          </a:ln>
        </p:spPr>
        <p:txBody>
          <a:bodyPr anchor="ctr">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ts val="3000"/>
              </a:lnSpc>
              <a:spcAft>
                <a:spcPts val="600"/>
              </a:spcAft>
              <a:defRPr/>
            </a:pPr>
            <a:r>
              <a:rPr lang="ja-JP" altLang="en-US" sz="2031" b="0" dirty="0">
                <a:latin typeface="BIZ UDP明朝 Medium" panose="02020500000000000000" pitchFamily="18" charset="-128"/>
                <a:ea typeface="BIZ UDP明朝 Medium" panose="02020500000000000000" pitchFamily="18" charset="-128"/>
                <a:cs typeface="Times New Roman" panose="02020603050405020304" pitchFamily="18" charset="0"/>
              </a:rPr>
              <a:t>他方で、秋に</a:t>
            </a:r>
            <a:r>
              <a:rPr lang="en-US" altLang="ja-JP" sz="2031" b="0" dirty="0">
                <a:latin typeface="BIZ UDP明朝 Medium" panose="02020500000000000000" pitchFamily="18" charset="-128"/>
                <a:ea typeface="BIZ UDP明朝 Medium" panose="02020500000000000000" pitchFamily="18" charset="-128"/>
                <a:cs typeface="Times New Roman" panose="02020603050405020304" pitchFamily="18" charset="0"/>
              </a:rPr>
              <a:t>CO</a:t>
            </a:r>
            <a:r>
              <a:rPr lang="en-US" altLang="ja-JP" sz="2031" b="0" baseline="-25000" dirty="0">
                <a:latin typeface="BIZ UDP明朝 Medium" panose="02020500000000000000" pitchFamily="18" charset="-128"/>
                <a:ea typeface="BIZ UDP明朝 Medium" panose="02020500000000000000" pitchFamily="18" charset="-128"/>
                <a:cs typeface="Times New Roman" panose="02020603050405020304" pitchFamily="18" charset="0"/>
              </a:rPr>
              <a:t>2</a:t>
            </a:r>
            <a:r>
              <a:rPr lang="ja-JP" altLang="en-US" sz="2031" b="0" dirty="0">
                <a:latin typeface="BIZ UDP明朝 Medium" panose="02020500000000000000" pitchFamily="18" charset="-128"/>
                <a:ea typeface="BIZ UDP明朝 Medium" panose="02020500000000000000" pitchFamily="18" charset="-128"/>
                <a:cs typeface="Times New Roman" panose="02020603050405020304" pitchFamily="18" charset="0"/>
              </a:rPr>
              <a:t>の</a:t>
            </a:r>
            <a:r>
              <a:rPr lang="en-US" altLang="ja-JP" sz="2031" b="0" dirty="0">
                <a:latin typeface="BIZ UDP明朝 Medium" panose="02020500000000000000" pitchFamily="18" charset="-128"/>
                <a:ea typeface="BIZ UDP明朝 Medium" panose="02020500000000000000" pitchFamily="18" charset="-128"/>
                <a:cs typeface="Times New Roman" panose="02020603050405020304" pitchFamily="18" charset="0"/>
              </a:rPr>
              <a:t>net</a:t>
            </a:r>
            <a:r>
              <a:rPr lang="ja-JP" altLang="en-US" sz="2031" b="0" dirty="0">
                <a:latin typeface="BIZ UDP明朝 Medium" panose="02020500000000000000" pitchFamily="18" charset="-128"/>
                <a:ea typeface="BIZ UDP明朝 Medium" panose="02020500000000000000" pitchFamily="18" charset="-128"/>
                <a:cs typeface="Times New Roman" panose="02020603050405020304" pitchFamily="18" charset="0"/>
              </a:rPr>
              <a:t>吸収源から放出源に切り替わる日のアノマリーは秋気温と強く相関するが、降水量とは有意に相関しないという報告もある。また、近年、開葉日が早まると、その後の気象環境とは無関係に、植物生産性のピークアウトも早まる傾向が観測される。</a:t>
            </a:r>
            <a:endParaRPr lang="ja-JP" altLang="ja-JP" sz="2031" b="0" dirty="0">
              <a:latin typeface="BIZ UDP明朝 Medium" panose="02020500000000000000" pitchFamily="18" charset="-128"/>
              <a:ea typeface="BIZ UDP明朝 Medium" panose="02020500000000000000" pitchFamily="18" charset="-128"/>
              <a:cs typeface="Times New Roman" panose="02020603050405020304" pitchFamily="18" charset="0"/>
            </a:endParaRPr>
          </a:p>
        </p:txBody>
      </p:sp>
      <p:sp>
        <p:nvSpPr>
          <p:cNvPr id="7" name="正方形/長方形 7">
            <a:extLst>
              <a:ext uri="{FF2B5EF4-FFF2-40B4-BE49-F238E27FC236}">
                <a16:creationId xmlns:a16="http://schemas.microsoft.com/office/drawing/2014/main" id="{A9C5D238-7631-6E6A-7F0F-843D232ACB28}"/>
              </a:ext>
            </a:extLst>
          </p:cNvPr>
          <p:cNvSpPr>
            <a:spLocks noChangeArrowheads="1"/>
          </p:cNvSpPr>
          <p:nvPr/>
        </p:nvSpPr>
        <p:spPr bwMode="auto">
          <a:xfrm>
            <a:off x="352425" y="4714875"/>
            <a:ext cx="8439150" cy="1573213"/>
          </a:xfrm>
          <a:prstGeom prst="rect">
            <a:avLst/>
          </a:prstGeom>
          <a:solidFill>
            <a:schemeClr val="bg1"/>
          </a:solidFill>
          <a:ln w="9525">
            <a:solidFill>
              <a:schemeClr val="tx1"/>
            </a:solidFill>
            <a:miter lim="800000"/>
            <a:headEnd/>
            <a:tailEnd/>
          </a:ln>
        </p:spPr>
        <p:txBody>
          <a:bodyPr anchor="ctr">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ts val="3000"/>
              </a:lnSpc>
              <a:spcAft>
                <a:spcPts val="600"/>
              </a:spcAft>
              <a:defRPr/>
            </a:pPr>
            <a:r>
              <a:rPr lang="ja-JP" altLang="en-US" sz="2031" b="0" dirty="0">
                <a:latin typeface="BIZ UDP明朝 Medium" panose="02020500000000000000" pitchFamily="18" charset="-128"/>
                <a:ea typeface="BIZ UDP明朝 Medium" panose="02020500000000000000" pitchFamily="18" charset="-128"/>
                <a:cs typeface="Times New Roman" panose="02020603050405020304" pitchFamily="18" charset="0"/>
              </a:rPr>
              <a:t>このような傾向をもたらしている原因の</a:t>
            </a:r>
            <a:r>
              <a:rPr lang="en-US" altLang="ja-JP" sz="2031" b="0" dirty="0">
                <a:latin typeface="BIZ UDP明朝 Medium" panose="02020500000000000000" pitchFamily="18" charset="-128"/>
                <a:ea typeface="BIZ UDP明朝 Medium" panose="02020500000000000000" pitchFamily="18" charset="-128"/>
                <a:cs typeface="Times New Roman" panose="02020603050405020304" pitchFamily="18" charset="0"/>
              </a:rPr>
              <a:t>1</a:t>
            </a:r>
            <a:r>
              <a:rPr lang="ja-JP" altLang="en-US" sz="2031" b="0" dirty="0">
                <a:latin typeface="BIZ UDP明朝 Medium" panose="02020500000000000000" pitchFamily="18" charset="-128"/>
                <a:ea typeface="BIZ UDP明朝 Medium" panose="02020500000000000000" pitchFamily="18" charset="-128"/>
                <a:cs typeface="Times New Roman" panose="02020603050405020304" pitchFamily="18" charset="0"/>
              </a:rPr>
              <a:t>つとして、近年、葉の老化が指摘されている。つまり、春先に早く開葉すると、秋には葉の老化が進行し、最大光合成速度が低下する。この場合、秋の高温は、それによる呼吸速度の上昇を賄えるほど、光合成速度は上昇しないことになる。</a:t>
            </a:r>
            <a:endParaRPr lang="ja-JP" altLang="ja-JP" sz="2031" b="0" dirty="0">
              <a:latin typeface="BIZ UDP明朝 Medium" panose="02020500000000000000" pitchFamily="18" charset="-128"/>
              <a:ea typeface="BIZ UDP明朝 Medium" panose="02020500000000000000" pitchFamily="18" charset="-128"/>
              <a:cs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CA43D024-DC3C-9B66-86AC-62BF55A28985}"/>
              </a:ext>
            </a:extLst>
          </p:cNvPr>
          <p:cNvSpPr txBox="1"/>
          <p:nvPr/>
        </p:nvSpPr>
        <p:spPr>
          <a:xfrm>
            <a:off x="228600" y="2133600"/>
            <a:ext cx="8610600" cy="2971800"/>
          </a:xfrm>
          <a:prstGeom prst="rect">
            <a:avLst/>
          </a:prstGeom>
          <a:solidFill>
            <a:schemeClr val="bg1"/>
          </a:solidFill>
          <a:ln>
            <a:solidFill>
              <a:schemeClr val="tx1"/>
            </a:solidFill>
          </a:ln>
        </p:spPr>
        <p:txBody>
          <a:bodyPr wrap="square">
            <a:noAutofit/>
          </a:bodyPr>
          <a:lstStyle/>
          <a:p>
            <a:pPr>
              <a:lnSpc>
                <a:spcPct val="200000"/>
              </a:lnSpc>
              <a:defRPr/>
            </a:pPr>
            <a:r>
              <a:rPr lang="ja-JP" altLang="en-US" sz="2800" b="0" dirty="0">
                <a:solidFill>
                  <a:schemeClr val="bg1">
                    <a:lumMod val="75000"/>
                  </a:schemeClr>
                </a:solidFill>
                <a:latin typeface="メイリオ" panose="020B0604030504040204" pitchFamily="50" charset="-128"/>
                <a:ea typeface="メイリオ" panose="020B0604030504040204" pitchFamily="50" charset="-128"/>
              </a:rPr>
              <a:t>1. 永久凍土と北方植生の基礎</a:t>
            </a:r>
          </a:p>
          <a:p>
            <a:pPr>
              <a:lnSpc>
                <a:spcPct val="200000"/>
              </a:lnSpc>
              <a:defRPr/>
            </a:pPr>
            <a:r>
              <a:rPr lang="ja-JP" altLang="en-US" sz="2800" b="0" dirty="0">
                <a:solidFill>
                  <a:schemeClr val="bg1">
                    <a:lumMod val="75000"/>
                  </a:schemeClr>
                </a:solidFill>
                <a:latin typeface="メイリオ" panose="020B0604030504040204" pitchFamily="50" charset="-128"/>
                <a:ea typeface="メイリオ" panose="020B0604030504040204" pitchFamily="50" charset="-128"/>
              </a:rPr>
              <a:t>2. 近年の温暖化傾向に伴った北方植生の変化</a:t>
            </a:r>
          </a:p>
          <a:p>
            <a:pPr>
              <a:lnSpc>
                <a:spcPct val="200000"/>
              </a:lnSpc>
              <a:spcAft>
                <a:spcPts val="2400"/>
              </a:spcAft>
              <a:defRPr/>
            </a:pPr>
            <a:r>
              <a:rPr lang="en-US" altLang="ja-JP" sz="2800" b="0" dirty="0">
                <a:latin typeface="メイリオ" panose="020B0604030504040204" pitchFamily="50" charset="-128"/>
                <a:ea typeface="メイリオ" panose="020B0604030504040204" pitchFamily="50" charset="-128"/>
              </a:rPr>
              <a:t>3. </a:t>
            </a:r>
            <a:r>
              <a:rPr lang="ja-JP" altLang="en-US" sz="2800" b="0" dirty="0">
                <a:latin typeface="メイリオ" panose="020B0604030504040204" pitchFamily="50" charset="-128"/>
                <a:ea typeface="メイリオ" panose="020B0604030504040204" pitchFamily="50" charset="-128"/>
              </a:rPr>
              <a:t>近年の温暖化傾向に伴った東シベリア植生の変化</a:t>
            </a:r>
          </a:p>
        </p:txBody>
      </p:sp>
      <p:sp>
        <p:nvSpPr>
          <p:cNvPr id="8195" name="Rectangle 5">
            <a:extLst>
              <a:ext uri="{FF2B5EF4-FFF2-40B4-BE49-F238E27FC236}">
                <a16:creationId xmlns:a16="http://schemas.microsoft.com/office/drawing/2014/main" id="{6FC24F92-1903-D15E-8B0F-34A40B1578CD}"/>
              </a:ext>
            </a:extLst>
          </p:cNvPr>
          <p:cNvSpPr>
            <a:spLocks noChangeArrowheads="1"/>
          </p:cNvSpPr>
          <p:nvPr/>
        </p:nvSpPr>
        <p:spPr bwMode="auto">
          <a:xfrm>
            <a:off x="838200" y="914400"/>
            <a:ext cx="72469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800" b="0">
                <a:solidFill>
                  <a:srgbClr val="0000FF"/>
                </a:solidFill>
                <a:latin typeface="メイリオ" panose="020B0604030504040204" pitchFamily="50" charset="-128"/>
                <a:ea typeface="メイリオ" panose="020B0604030504040204" pitchFamily="50" charset="-128"/>
              </a:rPr>
              <a:t>コンテンツ</a:t>
            </a:r>
          </a:p>
        </p:txBody>
      </p:sp>
    </p:spTree>
    <p:extLst>
      <p:ext uri="{BB962C8B-B14F-4D97-AF65-F5344CB8AC3E}">
        <p14:creationId xmlns:p14="http://schemas.microsoft.com/office/powerpoint/2010/main" val="8912999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01">
            <a:extLst>
              <a:ext uri="{FF2B5EF4-FFF2-40B4-BE49-F238E27FC236}">
                <a16:creationId xmlns:a16="http://schemas.microsoft.com/office/drawing/2014/main" id="{A40F21F7-F4B8-998E-6789-AB37E6ABD90B}"/>
              </a:ext>
            </a:extLst>
          </p:cNvPr>
          <p:cNvSpPr>
            <a:spLocks noChangeArrowheads="1"/>
          </p:cNvSpPr>
          <p:nvPr/>
        </p:nvSpPr>
        <p:spPr bwMode="auto">
          <a:xfrm>
            <a:off x="561975" y="5187950"/>
            <a:ext cx="8159750" cy="984250"/>
          </a:xfrm>
          <a:prstGeom prst="rect">
            <a:avLst/>
          </a:prstGeom>
          <a:solidFill>
            <a:srgbClr val="FFFF99"/>
          </a:solidFill>
          <a:ln>
            <a:noFill/>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en-US" altLang="ja-JP" sz="2123" b="0">
                <a:solidFill>
                  <a:srgbClr val="FF0000"/>
                </a:solidFill>
              </a:rPr>
              <a:t>ARIDITY</a:t>
            </a:r>
            <a:r>
              <a:rPr lang="en-US" altLang="ja-JP" sz="2123" b="0"/>
              <a:t> controls southern boarder of Siberian larch forest, </a:t>
            </a:r>
          </a:p>
          <a:p>
            <a:pPr>
              <a:spcBef>
                <a:spcPct val="0"/>
              </a:spcBef>
              <a:buFontTx/>
              <a:buNone/>
              <a:defRPr/>
            </a:pPr>
            <a:r>
              <a:rPr lang="en-US" altLang="ja-JP" sz="2123" b="0"/>
              <a:t>where larch trees mainly distribute on Valley Floors</a:t>
            </a:r>
            <a:endParaRPr lang="en-US" altLang="ja-JP" sz="2123" b="0">
              <a:latin typeface="ＭＳ Ｐゴシック" panose="020B0600070205080204" pitchFamily="50" charset="-128"/>
            </a:endParaRPr>
          </a:p>
        </p:txBody>
      </p:sp>
      <p:sp>
        <p:nvSpPr>
          <p:cNvPr id="7" name="正方形/長方形 6">
            <a:extLst>
              <a:ext uri="{FF2B5EF4-FFF2-40B4-BE49-F238E27FC236}">
                <a16:creationId xmlns:a16="http://schemas.microsoft.com/office/drawing/2014/main" id="{BB1947D2-907E-AE78-C9AD-C751E990EADA}"/>
              </a:ext>
            </a:extLst>
          </p:cNvPr>
          <p:cNvSpPr/>
          <p:nvPr/>
        </p:nvSpPr>
        <p:spPr bwMode="auto">
          <a:xfrm>
            <a:off x="492125" y="1038225"/>
            <a:ext cx="8159750" cy="39385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eaLnBrk="1" hangingPunct="1">
              <a:defRPr/>
            </a:pPr>
            <a:endParaRPr lang="ja-JP" altLang="en-US" sz="1400" b="0">
              <a:solidFill>
                <a:srgbClr val="FFFFFF"/>
              </a:solidFill>
              <a:latin typeface="Arial" panose="020B0604020202020204" pitchFamily="34" charset="0"/>
              <a:ea typeface="ＭＳ Ｐゴシック" panose="020B0600070205080204" pitchFamily="50" charset="-128"/>
            </a:endParaRPr>
          </a:p>
        </p:txBody>
      </p:sp>
      <p:sp>
        <p:nvSpPr>
          <p:cNvPr id="8196" name="正方形/長方形 2">
            <a:extLst>
              <a:ext uri="{FF2B5EF4-FFF2-40B4-BE49-F238E27FC236}">
                <a16:creationId xmlns:a16="http://schemas.microsoft.com/office/drawing/2014/main" id="{CA08A6BD-9E0F-C66B-990F-7C26AF42373B}"/>
              </a:ext>
            </a:extLst>
          </p:cNvPr>
          <p:cNvSpPr>
            <a:spLocks noChangeArrowheads="1"/>
          </p:cNvSpPr>
          <p:nvPr/>
        </p:nvSpPr>
        <p:spPr bwMode="auto">
          <a:xfrm>
            <a:off x="2673350" y="4581525"/>
            <a:ext cx="5837238" cy="263525"/>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defRPr/>
            </a:pPr>
            <a:r>
              <a:rPr lang="en-US" altLang="ja-JP" sz="1108" b="0"/>
              <a:t>Source: Forests of Northern Mongolia - FCA Today, www.fca-today.com/page13.html</a:t>
            </a:r>
            <a:endParaRPr lang="ja-JP" altLang="en-US" sz="1108" b="0"/>
          </a:p>
        </p:txBody>
      </p:sp>
      <p:sp>
        <p:nvSpPr>
          <p:cNvPr id="8197" name="Rectangle 101">
            <a:extLst>
              <a:ext uri="{FF2B5EF4-FFF2-40B4-BE49-F238E27FC236}">
                <a16:creationId xmlns:a16="http://schemas.microsoft.com/office/drawing/2014/main" id="{B54137D8-DFAE-310F-DB28-0A42D6ECE7CE}"/>
              </a:ext>
            </a:extLst>
          </p:cNvPr>
          <p:cNvSpPr>
            <a:spLocks noChangeArrowheads="1"/>
          </p:cNvSpPr>
          <p:nvPr/>
        </p:nvSpPr>
        <p:spPr bwMode="auto">
          <a:xfrm>
            <a:off x="492125" y="966788"/>
            <a:ext cx="8159750" cy="633412"/>
          </a:xfrm>
          <a:prstGeom prst="rect">
            <a:avLst/>
          </a:prstGeom>
          <a:noFill/>
          <a:ln>
            <a:noFill/>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defRPr/>
            </a:pPr>
            <a:r>
              <a:rPr lang="en-US" altLang="ja-JP" sz="2215" b="0">
                <a:solidFill>
                  <a:srgbClr val="008000"/>
                </a:solidFill>
              </a:rPr>
              <a:t>Transition zone of larch forest to steppe at Northern Mogol</a:t>
            </a:r>
            <a:endParaRPr lang="en-US" altLang="ja-JP" sz="2215" b="0">
              <a:solidFill>
                <a:srgbClr val="008000"/>
              </a:solidFill>
              <a:latin typeface="ＭＳ Ｐゴシック" panose="020B0600070205080204" pitchFamily="50" charset="-128"/>
            </a:endParaRPr>
          </a:p>
        </p:txBody>
      </p:sp>
      <p:sp>
        <p:nvSpPr>
          <p:cNvPr id="8198" name="Text Box 83">
            <a:extLst>
              <a:ext uri="{FF2B5EF4-FFF2-40B4-BE49-F238E27FC236}">
                <a16:creationId xmlns:a16="http://schemas.microsoft.com/office/drawing/2014/main" id="{B8A802F0-A0AA-0169-849D-F73F33D67BCA}"/>
              </a:ext>
            </a:extLst>
          </p:cNvPr>
          <p:cNvSpPr txBox="1">
            <a:spLocks noChangeArrowheads="1"/>
          </p:cNvSpPr>
          <p:nvPr/>
        </p:nvSpPr>
        <p:spPr bwMode="auto">
          <a:xfrm>
            <a:off x="773113" y="615950"/>
            <a:ext cx="7667625" cy="365125"/>
          </a:xfrm>
          <a:prstGeom prst="rect">
            <a:avLst/>
          </a:prstGeom>
          <a:noFill/>
          <a:ln>
            <a:noFill/>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r>
              <a:rPr lang="en-US" altLang="ja-JP" sz="2215" b="0">
                <a:solidFill>
                  <a:srgbClr val="0000FF"/>
                </a:solidFill>
                <a:latin typeface="メイリオ" panose="020B0604030504040204" pitchFamily="50" charset="-128"/>
                <a:ea typeface="メイリオ" panose="020B0604030504040204" pitchFamily="50" charset="-128"/>
              </a:rPr>
              <a:t>Topographic control on larch forest (Example 1)</a:t>
            </a:r>
          </a:p>
        </p:txBody>
      </p:sp>
      <p:pic>
        <p:nvPicPr>
          <p:cNvPr id="39943" name="Picture 16" descr="C:\Dropbox\研究\(10)シベリア広域2\図の材料\Fig1\a.png">
            <a:extLst>
              <a:ext uri="{FF2B5EF4-FFF2-40B4-BE49-F238E27FC236}">
                <a16:creationId xmlns:a16="http://schemas.microsoft.com/office/drawing/2014/main" id="{F54D4CDF-345A-F213-BCA7-96585D489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975" y="2162175"/>
            <a:ext cx="3868738" cy="1758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9944" name="Picture 9" descr="C:\Users\Hisashi\Desktop\wp7c83d2a8_05_06.jpg">
            <a:extLst>
              <a:ext uri="{FF2B5EF4-FFF2-40B4-BE49-F238E27FC236}">
                <a16:creationId xmlns:a16="http://schemas.microsoft.com/office/drawing/2014/main" id="{4964D380-E361-C1FA-AC0F-0A82C10186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9300" y="1530350"/>
            <a:ext cx="3973513"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円/楕円 10">
            <a:extLst>
              <a:ext uri="{FF2B5EF4-FFF2-40B4-BE49-F238E27FC236}">
                <a16:creationId xmlns:a16="http://schemas.microsoft.com/office/drawing/2014/main" id="{E00BA136-372D-1DF1-767C-6E4E6F22B1FC}"/>
              </a:ext>
            </a:extLst>
          </p:cNvPr>
          <p:cNvSpPr/>
          <p:nvPr/>
        </p:nvSpPr>
        <p:spPr>
          <a:xfrm>
            <a:off x="1125538" y="3359150"/>
            <a:ext cx="1125537" cy="280988"/>
          </a:xfrm>
          <a:prstGeom prst="ellipse">
            <a:avLst/>
          </a:prstGeom>
          <a:noFill/>
          <a:ln>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defRPr/>
            </a:pPr>
            <a:endParaRPr lang="ja-JP" altLang="en-US" sz="1400" b="0">
              <a:solidFill>
                <a:srgbClr val="FFFFFF"/>
              </a:solidFill>
              <a:latin typeface="Arial" panose="020B0604020202020204" pitchFamily="34" charset="0"/>
              <a:ea typeface="ＭＳ Ｐゴシック" panose="020B0600070205080204" pitchFamily="50" charset="-128"/>
            </a:endParaRPr>
          </a:p>
        </p:txBody>
      </p:sp>
      <p:sp>
        <p:nvSpPr>
          <p:cNvPr id="12" name="角丸四角形 11">
            <a:extLst>
              <a:ext uri="{FF2B5EF4-FFF2-40B4-BE49-F238E27FC236}">
                <a16:creationId xmlns:a16="http://schemas.microsoft.com/office/drawing/2014/main" id="{B38FE016-B317-3CA8-49A7-5C079EE58C4E}"/>
              </a:ext>
            </a:extLst>
          </p:cNvPr>
          <p:cNvSpPr/>
          <p:nvPr/>
        </p:nvSpPr>
        <p:spPr>
          <a:xfrm>
            <a:off x="3868738" y="2233613"/>
            <a:ext cx="350837" cy="2587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defRPr/>
            </a:pPr>
            <a:endParaRPr lang="ja-JP" altLang="en-US" sz="1400" b="0">
              <a:solidFill>
                <a:srgbClr val="FFFFFF"/>
              </a:solidFill>
              <a:latin typeface="Arial" panose="020B0604020202020204" pitchFamily="34" charset="0"/>
              <a:ea typeface="ＭＳ Ｐゴシック" panose="020B0600070205080204" pitchFamily="50" charset="-128"/>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B9A230BC-3261-2CAB-606D-20D2C526EB4D}"/>
              </a:ext>
            </a:extLst>
          </p:cNvPr>
          <p:cNvSpPr/>
          <p:nvPr/>
        </p:nvSpPr>
        <p:spPr bwMode="auto">
          <a:xfrm>
            <a:off x="352425" y="1108075"/>
            <a:ext cx="8439150" cy="40798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eaLnBrk="1" hangingPunct="1">
              <a:defRPr/>
            </a:pPr>
            <a:endParaRPr lang="ja-JP" altLang="en-US" sz="1400" b="0">
              <a:solidFill>
                <a:srgbClr val="FFFFFF"/>
              </a:solidFill>
              <a:latin typeface="Arial" panose="020B0604020202020204" pitchFamily="34" charset="0"/>
              <a:ea typeface="ＭＳ Ｐゴシック" panose="020B0600070205080204" pitchFamily="50" charset="-128"/>
            </a:endParaRPr>
          </a:p>
        </p:txBody>
      </p:sp>
      <p:pic>
        <p:nvPicPr>
          <p:cNvPr id="41987" name="図 1">
            <a:extLst>
              <a:ext uri="{FF2B5EF4-FFF2-40B4-BE49-F238E27FC236}">
                <a16:creationId xmlns:a16="http://schemas.microsoft.com/office/drawing/2014/main" id="{9AC16374-4BE8-E971-D080-32A0503B5D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850" y="2501900"/>
            <a:ext cx="3487738"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テキスト ボックス 3">
            <a:extLst>
              <a:ext uri="{FF2B5EF4-FFF2-40B4-BE49-F238E27FC236}">
                <a16:creationId xmlns:a16="http://schemas.microsoft.com/office/drawing/2014/main" id="{F1876A40-783E-3EF3-B04C-877C583BDBD8}"/>
              </a:ext>
            </a:extLst>
          </p:cNvPr>
          <p:cNvSpPr txBox="1">
            <a:spLocks noChangeArrowheads="1"/>
          </p:cNvSpPr>
          <p:nvPr/>
        </p:nvSpPr>
        <p:spPr bwMode="auto">
          <a:xfrm rot="16200000">
            <a:off x="7758907" y="4090194"/>
            <a:ext cx="1811337" cy="263525"/>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en-US" altLang="ja-JP" sz="1108" b="0"/>
              <a:t>Source</a:t>
            </a:r>
            <a:r>
              <a:rPr lang="ja-JP" altLang="en-US" sz="1108" b="0"/>
              <a:t>：</a:t>
            </a:r>
            <a:r>
              <a:rPr lang="en-US" altLang="ja-JP" sz="1108" b="0"/>
              <a:t>Liang et al (2014)</a:t>
            </a:r>
            <a:endParaRPr lang="ja-JP" altLang="en-US" sz="1108" b="0"/>
          </a:p>
        </p:txBody>
      </p:sp>
      <p:sp>
        <p:nvSpPr>
          <p:cNvPr id="10245" name="Rectangle 101">
            <a:extLst>
              <a:ext uri="{FF2B5EF4-FFF2-40B4-BE49-F238E27FC236}">
                <a16:creationId xmlns:a16="http://schemas.microsoft.com/office/drawing/2014/main" id="{2ED06618-1A38-0EA5-3CDF-1B516DCD3430}"/>
              </a:ext>
            </a:extLst>
          </p:cNvPr>
          <p:cNvSpPr>
            <a:spLocks noChangeArrowheads="1"/>
          </p:cNvSpPr>
          <p:nvPr/>
        </p:nvSpPr>
        <p:spPr bwMode="auto">
          <a:xfrm>
            <a:off x="633413" y="1038225"/>
            <a:ext cx="7737475" cy="631825"/>
          </a:xfrm>
          <a:prstGeom prst="rect">
            <a:avLst/>
          </a:prstGeom>
          <a:noFill/>
          <a:ln>
            <a:noFill/>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spcBef>
                <a:spcPct val="0"/>
              </a:spcBef>
              <a:buFontTx/>
              <a:buNone/>
              <a:defRPr/>
            </a:pPr>
            <a:r>
              <a:rPr lang="en-US" altLang="ja-JP" sz="2215" b="0">
                <a:solidFill>
                  <a:srgbClr val="008000"/>
                </a:solidFill>
              </a:rPr>
              <a:t>1ha Plot @ a Transition zone of Larch forest and Tundra</a:t>
            </a:r>
            <a:endParaRPr lang="en-US" altLang="ja-JP" sz="2215" b="0">
              <a:solidFill>
                <a:srgbClr val="008000"/>
              </a:solidFill>
              <a:latin typeface="ＭＳ Ｐゴシック" panose="020B0600070205080204" pitchFamily="50" charset="-128"/>
            </a:endParaRPr>
          </a:p>
        </p:txBody>
      </p:sp>
      <p:pic>
        <p:nvPicPr>
          <p:cNvPr id="41990" name="Picture 16" descr="C:\Dropbox\研究\(10)シベリア広域2\図の材料\Fig1\a.png">
            <a:extLst>
              <a:ext uri="{FF2B5EF4-FFF2-40B4-BE49-F238E27FC236}">
                <a16:creationId xmlns:a16="http://schemas.microsoft.com/office/drawing/2014/main" id="{2453D583-0E71-6BA9-31E9-0B4D06D3E6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275" y="1670050"/>
            <a:ext cx="1968500" cy="895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 name="円/楕円 7">
            <a:extLst>
              <a:ext uri="{FF2B5EF4-FFF2-40B4-BE49-F238E27FC236}">
                <a16:creationId xmlns:a16="http://schemas.microsoft.com/office/drawing/2014/main" id="{C3A9979C-5F4D-B38D-BA5A-F5BA6F58FCB7}"/>
              </a:ext>
            </a:extLst>
          </p:cNvPr>
          <p:cNvSpPr/>
          <p:nvPr/>
        </p:nvSpPr>
        <p:spPr>
          <a:xfrm>
            <a:off x="1687513" y="1741488"/>
            <a:ext cx="141287" cy="139700"/>
          </a:xfrm>
          <a:prstGeom prst="ellipse">
            <a:avLst/>
          </a:prstGeom>
          <a:noFill/>
          <a:ln>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defRPr/>
            </a:pPr>
            <a:endParaRPr lang="ja-JP" altLang="en-US" sz="1400" b="0">
              <a:solidFill>
                <a:srgbClr val="FFFFFF"/>
              </a:solidFill>
              <a:latin typeface="Arial" panose="020B0604020202020204" pitchFamily="34" charset="0"/>
              <a:ea typeface="ＭＳ Ｐゴシック" panose="020B0600070205080204" pitchFamily="50" charset="-128"/>
            </a:endParaRPr>
          </a:p>
        </p:txBody>
      </p:sp>
      <p:sp>
        <p:nvSpPr>
          <p:cNvPr id="9" name="角丸四角形 8">
            <a:extLst>
              <a:ext uri="{FF2B5EF4-FFF2-40B4-BE49-F238E27FC236}">
                <a16:creationId xmlns:a16="http://schemas.microsoft.com/office/drawing/2014/main" id="{6F51747E-21A9-D6A8-56A5-C09DEB50CB3F}"/>
              </a:ext>
            </a:extLst>
          </p:cNvPr>
          <p:cNvSpPr/>
          <p:nvPr/>
        </p:nvSpPr>
        <p:spPr>
          <a:xfrm>
            <a:off x="2135188" y="1719263"/>
            <a:ext cx="150812" cy="1190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defRPr/>
            </a:pPr>
            <a:endParaRPr lang="ja-JP" altLang="en-US" sz="1400" b="0">
              <a:solidFill>
                <a:srgbClr val="FFFFFF"/>
              </a:solidFill>
              <a:latin typeface="Arial" panose="020B0604020202020204" pitchFamily="34" charset="0"/>
              <a:ea typeface="ＭＳ Ｐゴシック" panose="020B0600070205080204" pitchFamily="50" charset="-128"/>
            </a:endParaRPr>
          </a:p>
        </p:txBody>
      </p:sp>
      <p:pic>
        <p:nvPicPr>
          <p:cNvPr id="41993" name="Picture 10" descr="C:\Users\Hisashi\Desktop\キャプチャ.PNG">
            <a:extLst>
              <a:ext uri="{FF2B5EF4-FFF2-40B4-BE49-F238E27FC236}">
                <a16:creationId xmlns:a16="http://schemas.microsoft.com/office/drawing/2014/main" id="{0E3EC491-76E2-446C-F495-1C906A11EE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3025" y="1708150"/>
            <a:ext cx="3448050"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 name="Rectangle 101">
            <a:extLst>
              <a:ext uri="{FF2B5EF4-FFF2-40B4-BE49-F238E27FC236}">
                <a16:creationId xmlns:a16="http://schemas.microsoft.com/office/drawing/2014/main" id="{E025AD66-9691-BDA1-7904-4C7C519DDA2D}"/>
              </a:ext>
            </a:extLst>
          </p:cNvPr>
          <p:cNvSpPr>
            <a:spLocks noChangeArrowheads="1"/>
          </p:cNvSpPr>
          <p:nvPr/>
        </p:nvSpPr>
        <p:spPr bwMode="auto">
          <a:xfrm>
            <a:off x="633413" y="5468938"/>
            <a:ext cx="7948612" cy="844550"/>
          </a:xfrm>
          <a:prstGeom prst="rect">
            <a:avLst/>
          </a:prstGeom>
          <a:solidFill>
            <a:srgbClr val="FFFF99"/>
          </a:solidFill>
          <a:ln>
            <a:noFill/>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en-US" altLang="ja-JP" sz="2215" b="0"/>
              <a:t>Larch trees only distribute on mounds, because shallow active layer makes surrounding lower flat areas </a:t>
            </a:r>
            <a:r>
              <a:rPr lang="en-US" altLang="ja-JP" sz="2215" b="0">
                <a:solidFill>
                  <a:srgbClr val="FF0000"/>
                </a:solidFill>
              </a:rPr>
              <a:t>OVER WET</a:t>
            </a:r>
            <a:endParaRPr lang="en-US" altLang="ja-JP" sz="2215" b="0">
              <a:solidFill>
                <a:srgbClr val="FF0000"/>
              </a:solidFill>
              <a:latin typeface="ＭＳ Ｐゴシック" panose="020B0600070205080204" pitchFamily="50" charset="-128"/>
            </a:endParaRPr>
          </a:p>
        </p:txBody>
      </p:sp>
      <p:grpSp>
        <p:nvGrpSpPr>
          <p:cNvPr id="41995" name="グループ化 4">
            <a:extLst>
              <a:ext uri="{FF2B5EF4-FFF2-40B4-BE49-F238E27FC236}">
                <a16:creationId xmlns:a16="http://schemas.microsoft.com/office/drawing/2014/main" id="{AE6E7361-BB27-B874-8D03-EE29DFE86F14}"/>
              </a:ext>
            </a:extLst>
          </p:cNvPr>
          <p:cNvGrpSpPr>
            <a:grpSpLocks/>
          </p:cNvGrpSpPr>
          <p:nvPr/>
        </p:nvGrpSpPr>
        <p:grpSpPr bwMode="auto">
          <a:xfrm>
            <a:off x="2743200" y="1670050"/>
            <a:ext cx="2676525" cy="1200150"/>
            <a:chOff x="1063690" y="3429000"/>
            <a:chExt cx="2898710" cy="1300078"/>
          </a:xfrm>
        </p:grpSpPr>
        <p:sp>
          <p:nvSpPr>
            <p:cNvPr id="17" name="正方形/長方形 16">
              <a:extLst>
                <a:ext uri="{FF2B5EF4-FFF2-40B4-BE49-F238E27FC236}">
                  <a16:creationId xmlns:a16="http://schemas.microsoft.com/office/drawing/2014/main" id="{17C409DC-73A4-751D-3618-42EEA7DE23C4}"/>
                </a:ext>
              </a:extLst>
            </p:cNvPr>
            <p:cNvSpPr/>
            <p:nvPr/>
          </p:nvSpPr>
          <p:spPr bwMode="auto">
            <a:xfrm>
              <a:off x="1063690" y="3504666"/>
              <a:ext cx="2594398" cy="1215814"/>
            </a:xfrm>
            <a:prstGeom prst="rect">
              <a:avLst/>
            </a:prstGeom>
            <a:solidFill>
              <a:srgbClr val="CCFFCC">
                <a:alpha val="30000"/>
              </a:srgb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defRPr/>
              </a:pPr>
              <a:endParaRPr lang="ja-JP" altLang="en-US" sz="1400" b="0">
                <a:solidFill>
                  <a:srgbClr val="FFFFFF"/>
                </a:solidFill>
                <a:latin typeface="Arial" panose="020B0604020202020204" pitchFamily="34" charset="0"/>
                <a:ea typeface="ＭＳ Ｐゴシック" panose="020B0600070205080204" pitchFamily="50" charset="-128"/>
              </a:endParaRPr>
            </a:p>
          </p:txBody>
        </p:sp>
        <p:sp>
          <p:nvSpPr>
            <p:cNvPr id="11" name="テキスト ボックス 9">
              <a:extLst>
                <a:ext uri="{FF2B5EF4-FFF2-40B4-BE49-F238E27FC236}">
                  <a16:creationId xmlns:a16="http://schemas.microsoft.com/office/drawing/2014/main" id="{6F4A8D56-9D68-63FE-B022-2B09E2CC5797}"/>
                </a:ext>
              </a:extLst>
            </p:cNvPr>
            <p:cNvSpPr txBox="1">
              <a:spLocks noChangeArrowheads="1"/>
            </p:cNvSpPr>
            <p:nvPr/>
          </p:nvSpPr>
          <p:spPr bwMode="auto">
            <a:xfrm>
              <a:off x="1063690" y="3429000"/>
              <a:ext cx="2898710" cy="1300078"/>
            </a:xfrm>
            <a:prstGeom prst="rect">
              <a:avLst/>
            </a:prstGeom>
            <a:noFill/>
            <a:ln w="9525">
              <a:noFill/>
              <a:miter lim="800000"/>
              <a:headEnd/>
              <a:tailEnd/>
            </a:ln>
          </p:spPr>
          <p:txBody>
            <a:bodyPr>
              <a:spAutoFit/>
            </a:bodyPr>
            <a:lstStyle/>
            <a:p>
              <a:pPr>
                <a:defRPr/>
              </a:pPr>
              <a:endParaRPr lang="en-US" altLang="ja-JP" sz="738" b="0" dirty="0">
                <a:latin typeface="メイリオ" pitchFamily="50" charset="-128"/>
                <a:ea typeface="メイリオ" pitchFamily="50" charset="-128"/>
              </a:endParaRPr>
            </a:p>
            <a:p>
              <a:pPr>
                <a:defRPr/>
              </a:pPr>
              <a:r>
                <a:rPr lang="ja-JP" altLang="en-US" sz="1292" b="0" dirty="0">
                  <a:latin typeface="メイリオ" pitchFamily="50" charset="-128"/>
                  <a:ea typeface="メイリオ" pitchFamily="50" charset="-128"/>
                </a:rPr>
                <a:t>●</a:t>
              </a:r>
              <a:r>
                <a:rPr lang="ja-JP" altLang="en-US" sz="1292" b="0" dirty="0">
                  <a:solidFill>
                    <a:schemeClr val="accent3">
                      <a:lumMod val="65000"/>
                    </a:schemeClr>
                  </a:solidFill>
                  <a:latin typeface="メイリオ" pitchFamily="50" charset="-128"/>
                  <a:ea typeface="メイリオ" pitchFamily="50" charset="-128"/>
                </a:rPr>
                <a:t>■▲</a:t>
              </a:r>
              <a:r>
                <a:rPr lang="ja-JP" altLang="en-US" sz="1292" b="0" dirty="0">
                  <a:latin typeface="メイリオ" pitchFamily="50" charset="-128"/>
                  <a:ea typeface="メイリオ" pitchFamily="50" charset="-128"/>
                </a:rPr>
                <a:t>・</a:t>
              </a:r>
              <a:r>
                <a:rPr lang="en-US" altLang="ja-JP" sz="1292" b="0" dirty="0">
                  <a:latin typeface="メイリオ" pitchFamily="50" charset="-128"/>
                  <a:ea typeface="メイリオ" pitchFamily="50" charset="-128"/>
                </a:rPr>
                <a:t>: Living larch trees</a:t>
              </a:r>
            </a:p>
            <a:p>
              <a:pPr>
                <a:defRPr/>
              </a:pPr>
              <a:r>
                <a:rPr lang="ja-JP" altLang="en-US" sz="1292" b="0" dirty="0">
                  <a:latin typeface="メイリオ" pitchFamily="50" charset="-128"/>
                  <a:ea typeface="メイリオ" pitchFamily="50" charset="-128"/>
                </a:rPr>
                <a:t>    Ｘ     </a:t>
              </a:r>
              <a:r>
                <a:rPr lang="en-US" altLang="ja-JP" sz="1292" b="0" dirty="0">
                  <a:latin typeface="メイリオ" pitchFamily="50" charset="-128"/>
                  <a:ea typeface="メイリオ" pitchFamily="50" charset="-128"/>
                </a:rPr>
                <a:t>: Dead larch trees</a:t>
              </a:r>
            </a:p>
            <a:p>
              <a:pPr>
                <a:defRPr/>
              </a:pPr>
              <a:r>
                <a:rPr lang="en-US" altLang="ja-JP" sz="1292" b="0" dirty="0">
                  <a:latin typeface="メイリオ" pitchFamily="50" charset="-128"/>
                  <a:ea typeface="メイリオ" pitchFamily="50" charset="-128"/>
                </a:rPr>
                <a:t>            : Mound</a:t>
              </a:r>
            </a:p>
            <a:p>
              <a:pPr>
                <a:defRPr/>
              </a:pPr>
              <a:r>
                <a:rPr lang="en-US" altLang="ja-JP" sz="1292" b="0" dirty="0">
                  <a:latin typeface="メイリオ" pitchFamily="50" charset="-128"/>
                  <a:ea typeface="メイリオ" pitchFamily="50" charset="-128"/>
                </a:rPr>
                <a:t>            : Wet Area</a:t>
              </a:r>
              <a:r>
                <a:rPr lang="en-US" altLang="ja-JP" sz="738" b="0" dirty="0">
                  <a:latin typeface="メイリオ" pitchFamily="50" charset="-128"/>
                  <a:ea typeface="メイリオ" pitchFamily="50" charset="-128"/>
                </a:rPr>
                <a:t> (sphagnum)</a:t>
              </a:r>
              <a:endParaRPr lang="en-US" altLang="ja-JP" sz="1292" b="0" dirty="0">
                <a:latin typeface="メイリオ" pitchFamily="50" charset="-128"/>
                <a:ea typeface="メイリオ" pitchFamily="50" charset="-128"/>
              </a:endParaRPr>
            </a:p>
            <a:p>
              <a:pPr lvl="1">
                <a:defRPr/>
              </a:pPr>
              <a:r>
                <a:rPr lang="en-US" altLang="ja-JP" sz="1292" b="0" dirty="0">
                  <a:latin typeface="メイリオ" pitchFamily="50" charset="-128"/>
                  <a:ea typeface="メイリオ" pitchFamily="50" charset="-128"/>
                </a:rPr>
                <a:t>    : Wet Area</a:t>
              </a:r>
              <a:r>
                <a:rPr lang="ja-JP" altLang="en-US" sz="738" b="0" dirty="0">
                  <a:latin typeface="メイリオ" pitchFamily="50" charset="-128"/>
                  <a:ea typeface="メイリオ" pitchFamily="50" charset="-128"/>
                </a:rPr>
                <a:t> </a:t>
              </a:r>
              <a:r>
                <a:rPr lang="en-US" altLang="ja-JP" sz="738" b="0" dirty="0">
                  <a:latin typeface="メイリオ" pitchFamily="50" charset="-128"/>
                  <a:ea typeface="メイリオ" pitchFamily="50" charset="-128"/>
                </a:rPr>
                <a:t>(cotton sedge)</a:t>
              </a:r>
              <a:endParaRPr lang="ja-JP" altLang="en-US" sz="1292" b="0" dirty="0">
                <a:latin typeface="メイリオ" pitchFamily="50" charset="-128"/>
                <a:ea typeface="メイリオ" pitchFamily="50" charset="-128"/>
              </a:endParaRPr>
            </a:p>
          </p:txBody>
        </p:sp>
        <p:sp>
          <p:nvSpPr>
            <p:cNvPr id="14" name="正方形/長方形 13">
              <a:extLst>
                <a:ext uri="{FF2B5EF4-FFF2-40B4-BE49-F238E27FC236}">
                  <a16:creationId xmlns:a16="http://schemas.microsoft.com/office/drawing/2014/main" id="{60E3FF92-9D2F-9699-5723-2AF700C7C9FD}"/>
                </a:ext>
              </a:extLst>
            </p:cNvPr>
            <p:cNvSpPr/>
            <p:nvPr/>
          </p:nvSpPr>
          <p:spPr bwMode="auto">
            <a:xfrm>
              <a:off x="1254531" y="4245848"/>
              <a:ext cx="421224" cy="153051"/>
            </a:xfrm>
            <a:prstGeom prst="rec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defRPr/>
              </a:pPr>
              <a:endParaRPr lang="ja-JP" altLang="en-US" sz="1400" b="0">
                <a:solidFill>
                  <a:srgbClr val="FFFFFF"/>
                </a:solidFill>
                <a:latin typeface="Arial" panose="020B0604020202020204" pitchFamily="34" charset="0"/>
                <a:ea typeface="ＭＳ Ｐゴシック" panose="020B0600070205080204" pitchFamily="50" charset="-128"/>
              </a:endParaRPr>
            </a:p>
          </p:txBody>
        </p:sp>
        <p:sp>
          <p:nvSpPr>
            <p:cNvPr id="15" name="正方形/長方形 14">
              <a:extLst>
                <a:ext uri="{FF2B5EF4-FFF2-40B4-BE49-F238E27FC236}">
                  <a16:creationId xmlns:a16="http://schemas.microsoft.com/office/drawing/2014/main" id="{74D80D24-FCCB-8ED9-D371-6584EE096DEC}"/>
                </a:ext>
              </a:extLst>
            </p:cNvPr>
            <p:cNvSpPr/>
            <p:nvPr/>
          </p:nvSpPr>
          <p:spPr bwMode="auto">
            <a:xfrm>
              <a:off x="1254531" y="4455649"/>
              <a:ext cx="421224" cy="153051"/>
            </a:xfrm>
            <a:prstGeom prst="rect">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defRPr/>
              </a:pPr>
              <a:endParaRPr lang="ja-JP" altLang="en-US" sz="1400" b="0">
                <a:solidFill>
                  <a:srgbClr val="FFFFFF"/>
                </a:solidFill>
                <a:latin typeface="Arial" panose="020B0604020202020204" pitchFamily="34" charset="0"/>
                <a:ea typeface="ＭＳ Ｐゴシック" panose="020B0600070205080204" pitchFamily="50" charset="-128"/>
              </a:endParaRPr>
            </a:p>
          </p:txBody>
        </p:sp>
        <p:sp>
          <p:nvSpPr>
            <p:cNvPr id="16" name="正方形/長方形 15">
              <a:extLst>
                <a:ext uri="{FF2B5EF4-FFF2-40B4-BE49-F238E27FC236}">
                  <a16:creationId xmlns:a16="http://schemas.microsoft.com/office/drawing/2014/main" id="{F625FBE7-72C1-6755-F42B-2C134008B4F7}"/>
                </a:ext>
              </a:extLst>
            </p:cNvPr>
            <p:cNvSpPr/>
            <p:nvPr/>
          </p:nvSpPr>
          <p:spPr bwMode="auto">
            <a:xfrm>
              <a:off x="1254531" y="4037767"/>
              <a:ext cx="421224" cy="1530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defRPr/>
              </a:pPr>
              <a:endParaRPr lang="ja-JP" altLang="en-US" sz="1400" b="0">
                <a:solidFill>
                  <a:srgbClr val="FFFFFF"/>
                </a:solidFill>
                <a:latin typeface="Arial" panose="020B0604020202020204" pitchFamily="34" charset="0"/>
                <a:ea typeface="ＭＳ Ｐゴシック" panose="020B0600070205080204" pitchFamily="50" charset="-128"/>
              </a:endParaRPr>
            </a:p>
          </p:txBody>
        </p:sp>
      </p:grpSp>
      <p:sp>
        <p:nvSpPr>
          <p:cNvPr id="10252" name="Text Box 83">
            <a:extLst>
              <a:ext uri="{FF2B5EF4-FFF2-40B4-BE49-F238E27FC236}">
                <a16:creationId xmlns:a16="http://schemas.microsoft.com/office/drawing/2014/main" id="{9F7DC463-DA1E-DE83-41A4-3C6A0212683C}"/>
              </a:ext>
            </a:extLst>
          </p:cNvPr>
          <p:cNvSpPr txBox="1">
            <a:spLocks noChangeArrowheads="1"/>
          </p:cNvSpPr>
          <p:nvPr/>
        </p:nvSpPr>
        <p:spPr bwMode="auto">
          <a:xfrm>
            <a:off x="773113" y="615950"/>
            <a:ext cx="7667625" cy="365125"/>
          </a:xfrm>
          <a:prstGeom prst="rect">
            <a:avLst/>
          </a:prstGeom>
          <a:noFill/>
          <a:ln>
            <a:noFill/>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r>
              <a:rPr lang="en-US" altLang="ja-JP" sz="2215" b="0">
                <a:solidFill>
                  <a:srgbClr val="0000FF"/>
                </a:solidFill>
                <a:latin typeface="メイリオ" panose="020B0604030504040204" pitchFamily="50" charset="-128"/>
                <a:ea typeface="メイリオ" panose="020B0604030504040204" pitchFamily="50" charset="-128"/>
              </a:rPr>
              <a:t>Topographic control on larch forest (Example 2)</a:t>
            </a:r>
          </a:p>
        </p:txBody>
      </p:sp>
      <p:sp>
        <p:nvSpPr>
          <p:cNvPr id="10253" name="テキスト ボックス 3">
            <a:extLst>
              <a:ext uri="{FF2B5EF4-FFF2-40B4-BE49-F238E27FC236}">
                <a16:creationId xmlns:a16="http://schemas.microsoft.com/office/drawing/2014/main" id="{1338C38E-CED9-9934-D003-16813B7A95F3}"/>
              </a:ext>
            </a:extLst>
          </p:cNvPr>
          <p:cNvSpPr txBox="1">
            <a:spLocks noChangeArrowheads="1"/>
          </p:cNvSpPr>
          <p:nvPr/>
        </p:nvSpPr>
        <p:spPr bwMode="auto">
          <a:xfrm rot="16200000">
            <a:off x="3359150" y="4090988"/>
            <a:ext cx="1414463" cy="261937"/>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en-US" altLang="ja-JP" sz="1108" b="0"/>
              <a:t>Photo</a:t>
            </a:r>
            <a:r>
              <a:rPr lang="ja-JP" altLang="en-US" sz="1108" b="0"/>
              <a:t>：</a:t>
            </a:r>
            <a:r>
              <a:rPr lang="en-US" altLang="ja-JP" sz="1108" b="0"/>
              <a:t>T. Morozumi</a:t>
            </a:r>
            <a:endParaRPr lang="ja-JP" altLang="en-US" sz="1108" b="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5274F9CD-DB55-237A-7499-8CABDC6024B9}"/>
              </a:ext>
            </a:extLst>
          </p:cNvPr>
          <p:cNvSpPr/>
          <p:nvPr/>
        </p:nvSpPr>
        <p:spPr bwMode="auto">
          <a:xfrm>
            <a:off x="492125" y="1038225"/>
            <a:ext cx="8159750" cy="43608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eaLnBrk="1" hangingPunct="1">
              <a:defRPr/>
            </a:pPr>
            <a:endParaRPr lang="ja-JP" altLang="en-US" sz="1400" b="0">
              <a:solidFill>
                <a:srgbClr val="FFFFFF"/>
              </a:solidFill>
              <a:latin typeface="Arial" panose="020B0604020202020204" pitchFamily="34" charset="0"/>
              <a:ea typeface="ＭＳ Ｐゴシック" panose="020B0600070205080204" pitchFamily="50" charset="-128"/>
            </a:endParaRPr>
          </a:p>
        </p:txBody>
      </p:sp>
      <p:sp>
        <p:nvSpPr>
          <p:cNvPr id="12291" name="テキスト ボックス 3">
            <a:extLst>
              <a:ext uri="{FF2B5EF4-FFF2-40B4-BE49-F238E27FC236}">
                <a16:creationId xmlns:a16="http://schemas.microsoft.com/office/drawing/2014/main" id="{92DBC757-EB7B-3170-C05F-4987096B0CA0}"/>
              </a:ext>
            </a:extLst>
          </p:cNvPr>
          <p:cNvSpPr txBox="1">
            <a:spLocks noChangeArrowheads="1"/>
          </p:cNvSpPr>
          <p:nvPr/>
        </p:nvSpPr>
        <p:spPr bwMode="auto">
          <a:xfrm>
            <a:off x="1320800" y="5846763"/>
            <a:ext cx="4103688" cy="263525"/>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a:spcBef>
                <a:spcPct val="0"/>
              </a:spcBef>
              <a:buFontTx/>
              <a:buNone/>
              <a:defRPr/>
            </a:pPr>
            <a:r>
              <a:rPr lang="en-US" altLang="ja-JP" sz="1108" b="0">
                <a:latin typeface="メイリオ" panose="020B0604030504040204" pitchFamily="50" charset="-128"/>
                <a:ea typeface="メイリオ" panose="020B0604030504040204" pitchFamily="50" charset="-128"/>
              </a:rPr>
              <a:t>Iwasaki et al. (2010) </a:t>
            </a:r>
            <a:r>
              <a:rPr lang="en-US" altLang="ja-JP" sz="1108" b="0" i="1">
                <a:latin typeface="メイリオ" panose="020B0604030504040204" pitchFamily="50" charset="-128"/>
                <a:ea typeface="メイリオ" panose="020B0604030504040204" pitchFamily="50" charset="-128"/>
              </a:rPr>
              <a:t>Hydrol. Earth. Syst. Sci.</a:t>
            </a:r>
            <a:r>
              <a:rPr lang="en-US" altLang="ja-JP" sz="1108" b="0">
                <a:latin typeface="メイリオ" panose="020B0604030504040204" pitchFamily="50" charset="-128"/>
                <a:ea typeface="メイリオ" panose="020B0604030504040204" pitchFamily="50" charset="-128"/>
              </a:rPr>
              <a:t> 14</a:t>
            </a:r>
            <a:endParaRPr lang="ja-JP" altLang="en-US" sz="1108" b="0">
              <a:latin typeface="メイリオ" panose="020B0604030504040204" pitchFamily="50" charset="-128"/>
              <a:ea typeface="メイリオ" panose="020B0604030504040204" pitchFamily="50" charset="-128"/>
            </a:endParaRPr>
          </a:p>
        </p:txBody>
      </p:sp>
      <p:pic>
        <p:nvPicPr>
          <p:cNvPr id="44036" name="Picture 3" descr="C:\Users\Hisashi\Desktop\キャプチャ.PNG">
            <a:extLst>
              <a:ext uri="{FF2B5EF4-FFF2-40B4-BE49-F238E27FC236}">
                <a16:creationId xmlns:a16="http://schemas.microsoft.com/office/drawing/2014/main" id="{C27469EC-FF8E-145A-A918-D7565A5768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7688" y="1677988"/>
            <a:ext cx="2951162"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テキスト ボックス 9">
            <a:extLst>
              <a:ext uri="{FF2B5EF4-FFF2-40B4-BE49-F238E27FC236}">
                <a16:creationId xmlns:a16="http://schemas.microsoft.com/office/drawing/2014/main" id="{A7F2C480-01F4-4047-85A3-DC660D8416D7}"/>
              </a:ext>
            </a:extLst>
          </p:cNvPr>
          <p:cNvSpPr txBox="1">
            <a:spLocks noChangeArrowheads="1"/>
          </p:cNvSpPr>
          <p:nvPr/>
        </p:nvSpPr>
        <p:spPr bwMode="auto">
          <a:xfrm>
            <a:off x="5627688" y="4967288"/>
            <a:ext cx="2882900" cy="263525"/>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en-US" altLang="ja-JP" sz="1108" b="0">
                <a:latin typeface="メイリオ" panose="020B0604030504040204" pitchFamily="50" charset="-128"/>
                <a:ea typeface="メイリオ" panose="020B0604030504040204" pitchFamily="50" charset="-128"/>
              </a:rPr>
              <a:t>Iijima </a:t>
            </a:r>
            <a:r>
              <a:rPr lang="en-US" altLang="ja-JP" sz="1108" b="0" i="1">
                <a:latin typeface="メイリオ" panose="020B0604030504040204" pitchFamily="50" charset="-128"/>
                <a:ea typeface="メイリオ" panose="020B0604030504040204" pitchFamily="50" charset="-128"/>
              </a:rPr>
              <a:t>et al.</a:t>
            </a:r>
            <a:r>
              <a:rPr lang="en-US" altLang="ja-JP" sz="1108" b="0">
                <a:latin typeface="メイリオ" panose="020B0604030504040204" pitchFamily="50" charset="-128"/>
                <a:ea typeface="メイリオ" panose="020B0604030504040204" pitchFamily="50" charset="-128"/>
              </a:rPr>
              <a:t> (2016) </a:t>
            </a:r>
            <a:r>
              <a:rPr lang="en-US" altLang="ja-JP" sz="1108" b="0" i="1">
                <a:latin typeface="メイリオ" panose="020B0604030504040204" pitchFamily="50" charset="-128"/>
                <a:ea typeface="メイリオ" panose="020B0604030504040204" pitchFamily="50" charset="-128"/>
              </a:rPr>
              <a:t>Ecohydrol.</a:t>
            </a:r>
            <a:r>
              <a:rPr lang="en-US" altLang="ja-JP" sz="1108" b="0">
                <a:latin typeface="メイリオ" panose="020B0604030504040204" pitchFamily="50" charset="-128"/>
                <a:ea typeface="メイリオ" panose="020B0604030504040204" pitchFamily="50" charset="-128"/>
              </a:rPr>
              <a:t> 7(2)</a:t>
            </a:r>
            <a:endParaRPr lang="ja-JP" altLang="en-US" sz="1108" b="0">
              <a:latin typeface="メイリオ" panose="020B0604030504040204" pitchFamily="50" charset="-128"/>
              <a:ea typeface="メイリオ" panose="020B0604030504040204" pitchFamily="50" charset="-128"/>
            </a:endParaRPr>
          </a:p>
        </p:txBody>
      </p:sp>
      <p:sp>
        <p:nvSpPr>
          <p:cNvPr id="12294" name="テキスト ボックス 10">
            <a:extLst>
              <a:ext uri="{FF2B5EF4-FFF2-40B4-BE49-F238E27FC236}">
                <a16:creationId xmlns:a16="http://schemas.microsoft.com/office/drawing/2014/main" id="{F6CB41BA-7E74-E1EF-698A-AAE01EA00937}"/>
              </a:ext>
            </a:extLst>
          </p:cNvPr>
          <p:cNvSpPr txBox="1">
            <a:spLocks noChangeArrowheads="1"/>
          </p:cNvSpPr>
          <p:nvPr/>
        </p:nvSpPr>
        <p:spPr bwMode="auto">
          <a:xfrm>
            <a:off x="5627688" y="4140200"/>
            <a:ext cx="2903537" cy="773113"/>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en-US" altLang="ja-JP" sz="1477" b="0">
                <a:solidFill>
                  <a:srgbClr val="FF0000"/>
                </a:solidFill>
                <a:latin typeface="メイリオ" panose="020B0604030504040204" pitchFamily="50" charset="-128"/>
                <a:ea typeface="メイリオ" panose="020B0604030504040204" pitchFamily="50" charset="-128"/>
              </a:rPr>
              <a:t>Damaged larch trees mainly distribute patches where soil water gathers</a:t>
            </a:r>
            <a:endParaRPr lang="ja-JP" altLang="en-US" sz="1477" b="0">
              <a:solidFill>
                <a:srgbClr val="FF0000"/>
              </a:solidFill>
              <a:latin typeface="メイリオ" panose="020B0604030504040204" pitchFamily="50" charset="-128"/>
              <a:ea typeface="メイリオ" panose="020B0604030504040204" pitchFamily="50" charset="-128"/>
            </a:endParaRPr>
          </a:p>
        </p:txBody>
      </p:sp>
      <p:sp>
        <p:nvSpPr>
          <p:cNvPr id="12295" name="Rectangle 101">
            <a:extLst>
              <a:ext uri="{FF2B5EF4-FFF2-40B4-BE49-F238E27FC236}">
                <a16:creationId xmlns:a16="http://schemas.microsoft.com/office/drawing/2014/main" id="{035B23E0-6B78-3B43-45DC-818B6B0C0FA4}"/>
              </a:ext>
            </a:extLst>
          </p:cNvPr>
          <p:cNvSpPr>
            <a:spLocks noChangeArrowheads="1"/>
          </p:cNvSpPr>
          <p:nvPr/>
        </p:nvSpPr>
        <p:spPr bwMode="auto">
          <a:xfrm>
            <a:off x="633413" y="966788"/>
            <a:ext cx="4430712" cy="633412"/>
          </a:xfrm>
          <a:prstGeom prst="rect">
            <a:avLst/>
          </a:prstGeom>
          <a:noFill/>
          <a:ln>
            <a:noFill/>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en-US" altLang="ja-JP" sz="2215" b="0" dirty="0">
                <a:solidFill>
                  <a:srgbClr val="008000"/>
                </a:solidFill>
              </a:rPr>
              <a:t>Sppaskaya-pad </a:t>
            </a:r>
            <a:r>
              <a:rPr lang="en-US" altLang="ja-JP" sz="2215" b="0" dirty="0" err="1">
                <a:solidFill>
                  <a:srgbClr val="008000"/>
                </a:solidFill>
              </a:rPr>
              <a:t>forest@Yakutsk</a:t>
            </a:r>
            <a:endParaRPr lang="en-US" altLang="ja-JP" sz="2215" b="0" dirty="0">
              <a:solidFill>
                <a:srgbClr val="008000"/>
              </a:solidFill>
              <a:latin typeface="ＭＳ Ｐゴシック" panose="020B0600070205080204" pitchFamily="50" charset="-128"/>
            </a:endParaRPr>
          </a:p>
        </p:txBody>
      </p:sp>
      <p:sp>
        <p:nvSpPr>
          <p:cNvPr id="12296" name="Rectangle 101">
            <a:extLst>
              <a:ext uri="{FF2B5EF4-FFF2-40B4-BE49-F238E27FC236}">
                <a16:creationId xmlns:a16="http://schemas.microsoft.com/office/drawing/2014/main" id="{8365C3B4-DB36-6015-2B4D-C468C1C363A0}"/>
              </a:ext>
            </a:extLst>
          </p:cNvPr>
          <p:cNvSpPr>
            <a:spLocks noChangeArrowheads="1"/>
          </p:cNvSpPr>
          <p:nvPr/>
        </p:nvSpPr>
        <p:spPr bwMode="auto">
          <a:xfrm>
            <a:off x="141288" y="5538788"/>
            <a:ext cx="8861425" cy="844550"/>
          </a:xfrm>
          <a:prstGeom prst="rect">
            <a:avLst/>
          </a:prstGeom>
          <a:solidFill>
            <a:srgbClr val="FFFF99"/>
          </a:solidFill>
          <a:ln>
            <a:noFill/>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en-US" altLang="ja-JP" sz="2215" b="0" dirty="0"/>
              <a:t>Summer </a:t>
            </a:r>
            <a:r>
              <a:rPr lang="en-US" altLang="ja-JP" sz="2215" b="0" dirty="0">
                <a:solidFill>
                  <a:srgbClr val="FF0000"/>
                </a:solidFill>
              </a:rPr>
              <a:t>drought</a:t>
            </a:r>
            <a:r>
              <a:rPr lang="en-US" altLang="ja-JP" sz="2215" b="0" dirty="0"/>
              <a:t> basically controls annual productivity of larch trees, while </a:t>
            </a:r>
            <a:r>
              <a:rPr lang="en-US" altLang="ja-JP" sz="2215" b="0" dirty="0">
                <a:solidFill>
                  <a:srgbClr val="FF0000"/>
                </a:solidFill>
              </a:rPr>
              <a:t>over wet</a:t>
            </a:r>
            <a:r>
              <a:rPr lang="en-US" altLang="ja-JP" sz="2215" b="0" dirty="0"/>
              <a:t> can kills larch trees in poorly-drained patches</a:t>
            </a:r>
            <a:endParaRPr lang="en-US" altLang="ja-JP" sz="2215" b="0" dirty="0">
              <a:latin typeface="ＭＳ Ｐゴシック" panose="020B0600070205080204" pitchFamily="50" charset="-128"/>
            </a:endParaRPr>
          </a:p>
        </p:txBody>
      </p:sp>
      <p:pic>
        <p:nvPicPr>
          <p:cNvPr id="44041" name="Picture 11" descr="C:\Users\Hisashi\Desktop\キャプチャ.PNG">
            <a:extLst>
              <a:ext uri="{FF2B5EF4-FFF2-40B4-BE49-F238E27FC236}">
                <a16:creationId xmlns:a16="http://schemas.microsoft.com/office/drawing/2014/main" id="{C09FB728-CFCA-96A6-7182-969C7FD44F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113" y="2725738"/>
            <a:ext cx="2624137" cy="19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8" name="テキスト ボックス 7">
            <a:extLst>
              <a:ext uri="{FF2B5EF4-FFF2-40B4-BE49-F238E27FC236}">
                <a16:creationId xmlns:a16="http://schemas.microsoft.com/office/drawing/2014/main" id="{4BC2B9F1-7F05-6C4D-3458-7EF987C62691}"/>
              </a:ext>
            </a:extLst>
          </p:cNvPr>
          <p:cNvSpPr txBox="1">
            <a:spLocks noChangeArrowheads="1"/>
          </p:cNvSpPr>
          <p:nvPr/>
        </p:nvSpPr>
        <p:spPr bwMode="auto">
          <a:xfrm>
            <a:off x="3235325" y="3684588"/>
            <a:ext cx="2109788" cy="1001712"/>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en-US" altLang="ja-JP" sz="1477" b="0">
                <a:solidFill>
                  <a:srgbClr val="FF0000"/>
                </a:solidFill>
                <a:latin typeface="メイリオ" panose="020B0604030504040204" pitchFamily="50" charset="-128"/>
                <a:ea typeface="メイリオ" panose="020B0604030504040204" pitchFamily="50" charset="-128"/>
              </a:rPr>
              <a:t>Excessive precipitation during 2007</a:t>
            </a:r>
            <a:r>
              <a:rPr lang="ja-JP" altLang="en-US" sz="1477" b="0">
                <a:solidFill>
                  <a:srgbClr val="FF0000"/>
                </a:solidFill>
                <a:latin typeface="メイリオ" panose="020B0604030504040204" pitchFamily="50" charset="-128"/>
                <a:ea typeface="メイリオ" panose="020B0604030504040204" pitchFamily="50" charset="-128"/>
              </a:rPr>
              <a:t>～</a:t>
            </a:r>
            <a:r>
              <a:rPr lang="en-US" altLang="ja-JP" sz="1477" b="0">
                <a:solidFill>
                  <a:srgbClr val="FF0000"/>
                </a:solidFill>
                <a:latin typeface="メイリオ" panose="020B0604030504040204" pitchFamily="50" charset="-128"/>
                <a:ea typeface="メイリオ" panose="020B0604030504040204" pitchFamily="50" charset="-128"/>
              </a:rPr>
              <a:t>2008 caused forest decline</a:t>
            </a:r>
            <a:endParaRPr lang="ja-JP" altLang="en-US" sz="1477" b="0">
              <a:solidFill>
                <a:srgbClr val="FF0000"/>
              </a:solidFill>
              <a:latin typeface="メイリオ" panose="020B0604030504040204" pitchFamily="50" charset="-128"/>
              <a:ea typeface="メイリオ" panose="020B0604030504040204" pitchFamily="50" charset="-128"/>
            </a:endParaRPr>
          </a:p>
        </p:txBody>
      </p:sp>
      <p:pic>
        <p:nvPicPr>
          <p:cNvPr id="44043" name="Picture 16" descr="C:\Dropbox\研究\(10)シベリア広域2\図の材料\Fig1\a.png">
            <a:extLst>
              <a:ext uri="{FF2B5EF4-FFF2-40B4-BE49-F238E27FC236}">
                <a16:creationId xmlns:a16="http://schemas.microsoft.com/office/drawing/2014/main" id="{13B928CE-0823-4255-D15C-D863D3BFE9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113" y="1600200"/>
            <a:ext cx="1970087" cy="895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5" name="円/楕円 14">
            <a:extLst>
              <a:ext uri="{FF2B5EF4-FFF2-40B4-BE49-F238E27FC236}">
                <a16:creationId xmlns:a16="http://schemas.microsoft.com/office/drawing/2014/main" id="{CCF4F882-F360-D63F-8C25-90C06801D855}"/>
              </a:ext>
            </a:extLst>
          </p:cNvPr>
          <p:cNvSpPr/>
          <p:nvPr/>
        </p:nvSpPr>
        <p:spPr>
          <a:xfrm>
            <a:off x="1898650" y="1881188"/>
            <a:ext cx="141288" cy="141287"/>
          </a:xfrm>
          <a:prstGeom prst="ellipse">
            <a:avLst/>
          </a:prstGeom>
          <a:noFill/>
          <a:ln>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defRPr/>
            </a:pPr>
            <a:endParaRPr lang="ja-JP" altLang="en-US" sz="1400" b="0">
              <a:solidFill>
                <a:srgbClr val="FFFFFF"/>
              </a:solidFill>
              <a:latin typeface="Arial" panose="020B0604020202020204" pitchFamily="34" charset="0"/>
              <a:ea typeface="ＭＳ Ｐゴシック" panose="020B0600070205080204" pitchFamily="50" charset="-128"/>
            </a:endParaRPr>
          </a:p>
        </p:txBody>
      </p:sp>
      <p:sp>
        <p:nvSpPr>
          <p:cNvPr id="16" name="角丸四角形 15">
            <a:extLst>
              <a:ext uri="{FF2B5EF4-FFF2-40B4-BE49-F238E27FC236}">
                <a16:creationId xmlns:a16="http://schemas.microsoft.com/office/drawing/2014/main" id="{C98E78DE-248D-9898-2F34-B6F3F6938F06}"/>
              </a:ext>
            </a:extLst>
          </p:cNvPr>
          <p:cNvSpPr/>
          <p:nvPr/>
        </p:nvSpPr>
        <p:spPr>
          <a:xfrm>
            <a:off x="2486025" y="1647825"/>
            <a:ext cx="152400" cy="1190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defRPr/>
            </a:pPr>
            <a:endParaRPr lang="ja-JP" altLang="en-US" sz="1400" b="0">
              <a:solidFill>
                <a:srgbClr val="FFFFFF"/>
              </a:solidFill>
              <a:latin typeface="Arial" panose="020B0604020202020204" pitchFamily="34" charset="0"/>
              <a:ea typeface="ＭＳ Ｐゴシック" panose="020B0600070205080204" pitchFamily="50" charset="-128"/>
            </a:endParaRPr>
          </a:p>
        </p:txBody>
      </p:sp>
      <p:sp>
        <p:nvSpPr>
          <p:cNvPr id="12302" name="テキスト ボックス 9">
            <a:extLst>
              <a:ext uri="{FF2B5EF4-FFF2-40B4-BE49-F238E27FC236}">
                <a16:creationId xmlns:a16="http://schemas.microsoft.com/office/drawing/2014/main" id="{DE3C0168-F6FB-8738-277D-7A5D36831919}"/>
              </a:ext>
            </a:extLst>
          </p:cNvPr>
          <p:cNvSpPr txBox="1">
            <a:spLocks noChangeArrowheads="1"/>
          </p:cNvSpPr>
          <p:nvPr/>
        </p:nvSpPr>
        <p:spPr bwMode="auto">
          <a:xfrm>
            <a:off x="773113" y="4968875"/>
            <a:ext cx="3600450" cy="263525"/>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en-US" altLang="ja-JP" sz="1108" b="0">
                <a:latin typeface="メイリオ" panose="020B0604030504040204" pitchFamily="50" charset="-128"/>
                <a:ea typeface="メイリオ" panose="020B0604030504040204" pitchFamily="50" charset="-128"/>
              </a:rPr>
              <a:t>Iwasaki </a:t>
            </a:r>
            <a:r>
              <a:rPr lang="en-US" altLang="ja-JP" sz="1108" b="0" i="1">
                <a:latin typeface="メイリオ" panose="020B0604030504040204" pitchFamily="50" charset="-128"/>
                <a:ea typeface="メイリオ" panose="020B0604030504040204" pitchFamily="50" charset="-128"/>
              </a:rPr>
              <a:t>et al.</a:t>
            </a:r>
            <a:r>
              <a:rPr lang="en-US" altLang="ja-JP" sz="1108" b="0">
                <a:latin typeface="メイリオ" panose="020B0604030504040204" pitchFamily="50" charset="-128"/>
                <a:ea typeface="メイリオ" panose="020B0604030504040204" pitchFamily="50" charset="-128"/>
              </a:rPr>
              <a:t> (2010) </a:t>
            </a:r>
            <a:r>
              <a:rPr lang="en-US" altLang="ja-JP" sz="1108" b="0" i="1">
                <a:latin typeface="メイリオ" panose="020B0604030504040204" pitchFamily="50" charset="-128"/>
                <a:ea typeface="メイリオ" panose="020B0604030504040204" pitchFamily="50" charset="-128"/>
              </a:rPr>
              <a:t>Hydrol. Earth Syst. Sc.</a:t>
            </a:r>
            <a:r>
              <a:rPr lang="en-US" altLang="ja-JP" sz="1108" b="0">
                <a:latin typeface="メイリオ" panose="020B0604030504040204" pitchFamily="50" charset="-128"/>
                <a:ea typeface="メイリオ" panose="020B0604030504040204" pitchFamily="50" charset="-128"/>
              </a:rPr>
              <a:t> 2</a:t>
            </a:r>
            <a:endParaRPr lang="ja-JP" altLang="en-US" sz="1108" b="0">
              <a:latin typeface="メイリオ" panose="020B0604030504040204" pitchFamily="50" charset="-128"/>
              <a:ea typeface="メイリオ" panose="020B0604030504040204" pitchFamily="50" charset="-128"/>
            </a:endParaRPr>
          </a:p>
        </p:txBody>
      </p:sp>
      <p:sp>
        <p:nvSpPr>
          <p:cNvPr id="12303" name="テキスト ボックス 9">
            <a:extLst>
              <a:ext uri="{FF2B5EF4-FFF2-40B4-BE49-F238E27FC236}">
                <a16:creationId xmlns:a16="http://schemas.microsoft.com/office/drawing/2014/main" id="{340D41F8-0232-A4B2-EA3E-6142EAFD46D3}"/>
              </a:ext>
            </a:extLst>
          </p:cNvPr>
          <p:cNvSpPr txBox="1">
            <a:spLocks noChangeArrowheads="1"/>
          </p:cNvSpPr>
          <p:nvPr/>
        </p:nvSpPr>
        <p:spPr bwMode="auto">
          <a:xfrm>
            <a:off x="5978525" y="1185863"/>
            <a:ext cx="2462213" cy="603250"/>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en-US" altLang="ja-JP" sz="1108" b="0">
                <a:latin typeface="メイリオ" panose="020B0604030504040204" pitchFamily="50" charset="-128"/>
                <a:ea typeface="メイリオ" panose="020B0604030504040204" pitchFamily="50" charset="-128"/>
              </a:rPr>
              <a:t>50m× 50m Plot</a:t>
            </a:r>
          </a:p>
          <a:p>
            <a:pPr>
              <a:spcBef>
                <a:spcPct val="0"/>
              </a:spcBef>
              <a:buFontTx/>
              <a:buNone/>
              <a:defRPr/>
            </a:pPr>
            <a:r>
              <a:rPr lang="en-US" altLang="ja-JP" sz="1108" b="0">
                <a:latin typeface="メイリオ" panose="020B0604030504040204" pitchFamily="50" charset="-128"/>
                <a:ea typeface="メイリオ" panose="020B0604030504040204" pitchFamily="50" charset="-128"/>
              </a:rPr>
              <a:t>Contour   : Active Layer Depth</a:t>
            </a:r>
          </a:p>
          <a:p>
            <a:pPr>
              <a:spcBef>
                <a:spcPct val="0"/>
              </a:spcBef>
              <a:buFontTx/>
              <a:buNone/>
              <a:defRPr/>
            </a:pPr>
            <a:r>
              <a:rPr lang="en-US" altLang="ja-JP" sz="1108" b="0">
                <a:latin typeface="メイリオ" panose="020B0604030504040204" pitchFamily="50" charset="-128"/>
                <a:ea typeface="メイリオ" panose="020B0604030504040204" pitchFamily="50" charset="-128"/>
              </a:rPr>
              <a:t>Red Points: Damaged larch trees</a:t>
            </a:r>
            <a:endParaRPr lang="ja-JP" altLang="en-US" sz="1108" b="0">
              <a:latin typeface="メイリオ" panose="020B0604030504040204" pitchFamily="50" charset="-128"/>
              <a:ea typeface="メイリオ" panose="020B0604030504040204" pitchFamily="50" charset="-128"/>
            </a:endParaRPr>
          </a:p>
        </p:txBody>
      </p:sp>
      <p:sp>
        <p:nvSpPr>
          <p:cNvPr id="12304" name="Text Box 83">
            <a:extLst>
              <a:ext uri="{FF2B5EF4-FFF2-40B4-BE49-F238E27FC236}">
                <a16:creationId xmlns:a16="http://schemas.microsoft.com/office/drawing/2014/main" id="{074C3E2B-71E7-9DDD-995E-72E0222D3E13}"/>
              </a:ext>
            </a:extLst>
          </p:cNvPr>
          <p:cNvSpPr txBox="1">
            <a:spLocks noChangeArrowheads="1"/>
          </p:cNvSpPr>
          <p:nvPr/>
        </p:nvSpPr>
        <p:spPr bwMode="auto">
          <a:xfrm>
            <a:off x="773113" y="530225"/>
            <a:ext cx="7667625" cy="366713"/>
          </a:xfrm>
          <a:prstGeom prst="rect">
            <a:avLst/>
          </a:prstGeom>
          <a:noFill/>
          <a:ln>
            <a:noFill/>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r>
              <a:rPr lang="en-US" altLang="ja-JP" sz="2215" b="0">
                <a:solidFill>
                  <a:srgbClr val="0000FF"/>
                </a:solidFill>
                <a:latin typeface="メイリオ" panose="020B0604030504040204" pitchFamily="50" charset="-128"/>
                <a:ea typeface="メイリオ" panose="020B0604030504040204" pitchFamily="50" charset="-128"/>
              </a:rPr>
              <a:t>Topographic control on larch forest (Example 3)</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a:extLst>
              <a:ext uri="{FF2B5EF4-FFF2-40B4-BE49-F238E27FC236}">
                <a16:creationId xmlns:a16="http://schemas.microsoft.com/office/drawing/2014/main" id="{83B1DD2A-36B8-929E-CBD1-C1E6EF83A9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675" y="2047875"/>
            <a:ext cx="7834313" cy="335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8131" name="オブジェクト 1">
            <a:extLst>
              <a:ext uri="{FF2B5EF4-FFF2-40B4-BE49-F238E27FC236}">
                <a16:creationId xmlns:a16="http://schemas.microsoft.com/office/drawing/2014/main" id="{F095BCF4-51E5-82EB-C402-8E3B50B14A68}"/>
              </a:ext>
            </a:extLst>
          </p:cNvPr>
          <p:cNvGraphicFramePr>
            <a:graphicFrameLocks noChangeAspect="1"/>
          </p:cNvGraphicFramePr>
          <p:nvPr/>
        </p:nvGraphicFramePr>
        <p:xfrm>
          <a:off x="280988" y="755650"/>
          <a:ext cx="3559175" cy="1617663"/>
        </p:xfrm>
        <a:graphic>
          <a:graphicData uri="http://schemas.openxmlformats.org/presentationml/2006/ole">
            <mc:AlternateContent xmlns:mc="http://schemas.openxmlformats.org/markup-compatibility/2006">
              <mc:Choice xmlns:v="urn:schemas-microsoft-com:vml" Requires="v">
                <p:oleObj name="Acrobat Document" r:id="rId3" imgW="5028981" imgH="2285883" progId="Acrobat.Document.11">
                  <p:embed/>
                </p:oleObj>
              </mc:Choice>
              <mc:Fallback>
                <p:oleObj name="Acrobat Document" r:id="rId3" imgW="5028981" imgH="2285883" progId="Acrobat.Document.11">
                  <p:embed/>
                  <p:pic>
                    <p:nvPicPr>
                      <p:cNvPr id="48131" name="オブジェクト 1">
                        <a:extLst>
                          <a:ext uri="{FF2B5EF4-FFF2-40B4-BE49-F238E27FC236}">
                            <a16:creationId xmlns:a16="http://schemas.microsoft.com/office/drawing/2014/main" id="{F095BCF4-51E5-82EB-C402-8E3B50B14A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988" y="755650"/>
                        <a:ext cx="3559175"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52" name="正方形/長方形 9">
            <a:extLst>
              <a:ext uri="{FF2B5EF4-FFF2-40B4-BE49-F238E27FC236}">
                <a16:creationId xmlns:a16="http://schemas.microsoft.com/office/drawing/2014/main" id="{85DC8C62-8260-6B7C-4EB8-8914F5D28798}"/>
              </a:ext>
            </a:extLst>
          </p:cNvPr>
          <p:cNvSpPr>
            <a:spLocks noChangeArrowheads="1"/>
          </p:cNvSpPr>
          <p:nvPr/>
        </p:nvSpPr>
        <p:spPr bwMode="auto">
          <a:xfrm>
            <a:off x="773113" y="5538788"/>
            <a:ext cx="7808912" cy="889000"/>
          </a:xfrm>
          <a:prstGeom prst="rect">
            <a:avLst/>
          </a:prstGeom>
          <a:solidFill>
            <a:srgbClr val="FFFF00">
              <a:alpha val="50195"/>
            </a:srgbClr>
          </a:solidFill>
          <a:ln>
            <a:noFill/>
          </a:ln>
        </p:spPr>
        <p:txBody>
          <a:bodyPr>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en-US" altLang="ja-JP" sz="2585" b="0"/>
              <a:t>Topography mediated controls of hydrology would alter the vegetation response to climatic changes </a:t>
            </a:r>
            <a:endParaRPr lang="ja-JP" altLang="en-US" sz="2585" b="0"/>
          </a:p>
        </p:txBody>
      </p:sp>
      <p:sp>
        <p:nvSpPr>
          <p:cNvPr id="2053" name="テキスト ボックス 5">
            <a:extLst>
              <a:ext uri="{FF2B5EF4-FFF2-40B4-BE49-F238E27FC236}">
                <a16:creationId xmlns:a16="http://schemas.microsoft.com/office/drawing/2014/main" id="{19ACA1A0-5F02-D964-EB50-ABC071C2B13D}"/>
              </a:ext>
            </a:extLst>
          </p:cNvPr>
          <p:cNvSpPr txBox="1">
            <a:spLocks noChangeArrowheads="1"/>
          </p:cNvSpPr>
          <p:nvPr/>
        </p:nvSpPr>
        <p:spPr bwMode="auto">
          <a:xfrm rot="16200000">
            <a:off x="7262019" y="3479006"/>
            <a:ext cx="2219325" cy="290513"/>
          </a:xfrm>
          <a:prstGeom prst="rect">
            <a:avLst/>
          </a:prstGeom>
          <a:noFill/>
          <a:ln>
            <a:noFill/>
          </a:ln>
        </p:spPr>
        <p:txBody>
          <a:bodyPr>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en-US" altLang="ja-JP" sz="1292" b="0"/>
              <a:t>Sato &amp; Kobayashi (2018)</a:t>
            </a:r>
            <a:endParaRPr lang="ja-JP" altLang="en-US" sz="1292" b="0"/>
          </a:p>
        </p:txBody>
      </p:sp>
      <p:sp>
        <p:nvSpPr>
          <p:cNvPr id="40" name="正方形/長方形 39">
            <a:extLst>
              <a:ext uri="{FF2B5EF4-FFF2-40B4-BE49-F238E27FC236}">
                <a16:creationId xmlns:a16="http://schemas.microsoft.com/office/drawing/2014/main" id="{32529502-E746-1613-ABFD-B8D94DFB210A}"/>
              </a:ext>
            </a:extLst>
          </p:cNvPr>
          <p:cNvSpPr/>
          <p:nvPr/>
        </p:nvSpPr>
        <p:spPr>
          <a:xfrm>
            <a:off x="3376613" y="827088"/>
            <a:ext cx="280987" cy="211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endParaRPr lang="ja-JP" altLang="en-US" sz="1400" b="0">
              <a:solidFill>
                <a:srgbClr val="FFFFFF"/>
              </a:solidFill>
              <a:latin typeface="Arial" panose="020B0604020202020204" pitchFamily="34" charset="0"/>
              <a:ea typeface="ＭＳ Ｐゴシック" panose="020B0600070205080204" pitchFamily="50" charset="-128"/>
            </a:endParaRPr>
          </a:p>
        </p:txBody>
      </p:sp>
      <p:sp>
        <p:nvSpPr>
          <p:cNvPr id="41" name="円/楕円 40">
            <a:extLst>
              <a:ext uri="{FF2B5EF4-FFF2-40B4-BE49-F238E27FC236}">
                <a16:creationId xmlns:a16="http://schemas.microsoft.com/office/drawing/2014/main" id="{8D2D379C-13CF-67B3-3595-0520C58C18D7}"/>
              </a:ext>
            </a:extLst>
          </p:cNvPr>
          <p:cNvSpPr/>
          <p:nvPr/>
        </p:nvSpPr>
        <p:spPr>
          <a:xfrm rot="665889">
            <a:off x="3081338" y="2860675"/>
            <a:ext cx="2573337" cy="746125"/>
          </a:xfrm>
          <a:prstGeom prst="ellipse">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endParaRPr lang="ja-JP" altLang="en-US" sz="1400" b="0">
              <a:solidFill>
                <a:srgbClr val="FFFFFF"/>
              </a:solidFill>
              <a:latin typeface="Arial" panose="020B0604020202020204" pitchFamily="34" charset="0"/>
              <a:ea typeface="ＭＳ Ｐゴシック" panose="020B0600070205080204" pitchFamily="50" charset="-128"/>
            </a:endParaRPr>
          </a:p>
        </p:txBody>
      </p:sp>
      <p:sp>
        <p:nvSpPr>
          <p:cNvPr id="42" name="円/楕円 41">
            <a:extLst>
              <a:ext uri="{FF2B5EF4-FFF2-40B4-BE49-F238E27FC236}">
                <a16:creationId xmlns:a16="http://schemas.microsoft.com/office/drawing/2014/main" id="{6C44BC82-0A9F-54EB-8BB8-FB117C59A99B}"/>
              </a:ext>
            </a:extLst>
          </p:cNvPr>
          <p:cNvSpPr/>
          <p:nvPr/>
        </p:nvSpPr>
        <p:spPr>
          <a:xfrm rot="665889">
            <a:off x="4767263" y="2581275"/>
            <a:ext cx="2230437" cy="708025"/>
          </a:xfrm>
          <a:prstGeom prst="ellipse">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endParaRPr lang="ja-JP" altLang="en-US" sz="1400" b="0">
              <a:solidFill>
                <a:srgbClr val="FFFFFF"/>
              </a:solidFill>
              <a:latin typeface="Arial" panose="020B0604020202020204" pitchFamily="34" charset="0"/>
              <a:ea typeface="ＭＳ Ｐゴシック" panose="020B0600070205080204" pitchFamily="50" charset="-128"/>
            </a:endParaRPr>
          </a:p>
        </p:txBody>
      </p:sp>
      <p:sp>
        <p:nvSpPr>
          <p:cNvPr id="43" name="円弧 42">
            <a:extLst>
              <a:ext uri="{FF2B5EF4-FFF2-40B4-BE49-F238E27FC236}">
                <a16:creationId xmlns:a16="http://schemas.microsoft.com/office/drawing/2014/main" id="{C9A91DF5-F59B-9E99-8D2B-A7EBA633A39C}"/>
              </a:ext>
            </a:extLst>
          </p:cNvPr>
          <p:cNvSpPr/>
          <p:nvPr/>
        </p:nvSpPr>
        <p:spPr>
          <a:xfrm rot="998864" flipH="1">
            <a:off x="3873500" y="1427163"/>
            <a:ext cx="322263" cy="2673350"/>
          </a:xfrm>
          <a:prstGeom prst="arc">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1477" b="0"/>
          </a:p>
        </p:txBody>
      </p:sp>
      <p:sp>
        <p:nvSpPr>
          <p:cNvPr id="44" name="円弧 43">
            <a:extLst>
              <a:ext uri="{FF2B5EF4-FFF2-40B4-BE49-F238E27FC236}">
                <a16:creationId xmlns:a16="http://schemas.microsoft.com/office/drawing/2014/main" id="{10CD4CA7-9CF7-4706-E58C-C7626916E0C4}"/>
              </a:ext>
            </a:extLst>
          </p:cNvPr>
          <p:cNvSpPr/>
          <p:nvPr/>
        </p:nvSpPr>
        <p:spPr>
          <a:xfrm rot="2743806" flipH="1">
            <a:off x="5891213" y="1258888"/>
            <a:ext cx="212725" cy="2689225"/>
          </a:xfrm>
          <a:prstGeom prst="arc">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1477" b="0"/>
          </a:p>
        </p:txBody>
      </p:sp>
      <p:sp>
        <p:nvSpPr>
          <p:cNvPr id="38" name="角丸四角形 37">
            <a:extLst>
              <a:ext uri="{FF2B5EF4-FFF2-40B4-BE49-F238E27FC236}">
                <a16:creationId xmlns:a16="http://schemas.microsoft.com/office/drawing/2014/main" id="{F3564FC5-2B8A-3E7F-F912-27ADAAEFE672}"/>
              </a:ext>
            </a:extLst>
          </p:cNvPr>
          <p:cNvSpPr/>
          <p:nvPr/>
        </p:nvSpPr>
        <p:spPr>
          <a:xfrm>
            <a:off x="6681788" y="1038225"/>
            <a:ext cx="2181225" cy="6318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r>
              <a:rPr lang="en-US" altLang="ja-JP" sz="1400" b="0">
                <a:solidFill>
                  <a:srgbClr val="FF0000"/>
                </a:solidFill>
                <a:latin typeface="Arial" panose="020B0604020202020204" pitchFamily="34" charset="0"/>
                <a:ea typeface="ＭＳ Ｐゴシック" panose="020B0600070205080204" pitchFamily="50" charset="-128"/>
              </a:rPr>
              <a:t>Greening trend in mountain regions</a:t>
            </a:r>
            <a:endParaRPr lang="ja-JP" altLang="en-US" sz="1400" b="0">
              <a:solidFill>
                <a:srgbClr val="FF0000"/>
              </a:solidFill>
              <a:latin typeface="Arial" panose="020B0604020202020204" pitchFamily="34" charset="0"/>
              <a:ea typeface="ＭＳ Ｐゴシック" panose="020B0600070205080204" pitchFamily="50" charset="-128"/>
            </a:endParaRPr>
          </a:p>
        </p:txBody>
      </p:sp>
      <p:sp>
        <p:nvSpPr>
          <p:cNvPr id="39" name="角丸四角形 38">
            <a:extLst>
              <a:ext uri="{FF2B5EF4-FFF2-40B4-BE49-F238E27FC236}">
                <a16:creationId xmlns:a16="http://schemas.microsoft.com/office/drawing/2014/main" id="{552C89C7-9889-5EA3-1B47-5E1F7B25415B}"/>
              </a:ext>
            </a:extLst>
          </p:cNvPr>
          <p:cNvSpPr/>
          <p:nvPr/>
        </p:nvSpPr>
        <p:spPr>
          <a:xfrm>
            <a:off x="3798888" y="1038225"/>
            <a:ext cx="2743200" cy="6318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r>
              <a:rPr lang="en-US" altLang="ja-JP" sz="1400" b="0">
                <a:solidFill>
                  <a:srgbClr val="FF0000"/>
                </a:solidFill>
                <a:latin typeface="Arial" panose="020B0604020202020204" pitchFamily="34" charset="0"/>
                <a:ea typeface="ＭＳ Ｐゴシック" panose="020B0600070205080204" pitchFamily="50" charset="-128"/>
              </a:rPr>
              <a:t>Vegetation degradation trend in plain regions</a:t>
            </a:r>
            <a:endParaRPr lang="ja-JP" altLang="en-US" sz="1400" b="0">
              <a:solidFill>
                <a:srgbClr val="FF0000"/>
              </a:solidFill>
              <a:latin typeface="Arial" panose="020B0604020202020204" pitchFamily="34" charset="0"/>
              <a:ea typeface="ＭＳ Ｐゴシック" panose="020B0600070205080204" pitchFamily="50" charset="-128"/>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B2787B8E-B5ED-E336-29B0-ED2906ECF31C}"/>
              </a:ext>
            </a:extLst>
          </p:cNvPr>
          <p:cNvSpPr/>
          <p:nvPr/>
        </p:nvSpPr>
        <p:spPr bwMode="auto">
          <a:xfrm>
            <a:off x="141288" y="3498850"/>
            <a:ext cx="8861425" cy="2743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eaLnBrk="1" hangingPunct="1"/>
            <a:endParaRPr lang="ja-JP" altLang="en-US" sz="1400" b="0">
              <a:solidFill>
                <a:srgbClr val="FFFFFF"/>
              </a:solidFill>
              <a:latin typeface="Arial" panose="020B0604020202020204" pitchFamily="34" charset="0"/>
              <a:ea typeface="ＭＳ Ｐゴシック" panose="020B0600070205080204" pitchFamily="50" charset="-128"/>
            </a:endParaRPr>
          </a:p>
        </p:txBody>
      </p:sp>
      <p:pic>
        <p:nvPicPr>
          <p:cNvPr id="46083" name="図 17" descr="2009uLAI.tiff">
            <a:extLst>
              <a:ext uri="{FF2B5EF4-FFF2-40B4-BE49-F238E27FC236}">
                <a16:creationId xmlns:a16="http://schemas.microsoft.com/office/drawing/2014/main" id="{B5E969AF-065F-20F6-FBFA-7578FEEE19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87875" y="3819525"/>
            <a:ext cx="40640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図 16" descr="2009-20LAI.tiff">
            <a:extLst>
              <a:ext uri="{FF2B5EF4-FFF2-40B4-BE49-F238E27FC236}">
                <a16:creationId xmlns:a16="http://schemas.microsoft.com/office/drawing/2014/main" id="{5AD6BC5C-02F8-1861-E0EA-092E45E52D4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3563" y="3781425"/>
            <a:ext cx="4078287"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374E8E87-E57D-CE5D-6D36-FF3142AF9FC9}"/>
              </a:ext>
            </a:extLst>
          </p:cNvPr>
          <p:cNvSpPr>
            <a:spLocks noGrp="1"/>
          </p:cNvSpPr>
          <p:nvPr>
            <p:ph type="title"/>
          </p:nvPr>
        </p:nvSpPr>
        <p:spPr>
          <a:xfrm>
            <a:off x="280988" y="228600"/>
            <a:ext cx="4149725" cy="901700"/>
          </a:xfrm>
        </p:spPr>
        <p:txBody>
          <a:bodyPr>
            <a:normAutofit fontScale="90000"/>
          </a:bodyPr>
          <a:lstStyle/>
          <a:p>
            <a:pPr>
              <a:defRPr/>
            </a:pPr>
            <a:r>
              <a:rPr lang="en-US" altLang="ja-JP" sz="2215" dirty="0">
                <a:solidFill>
                  <a:srgbClr val="0000FF"/>
                </a:solidFill>
                <a:latin typeface="メイリオ" pitchFamily="50" charset="-128"/>
                <a:ea typeface="メイリオ" pitchFamily="50" charset="-128"/>
              </a:rPr>
              <a:t>Canopy LAI was estimated for the Siberian larch zone</a:t>
            </a:r>
            <a:br>
              <a:rPr lang="en-US" altLang="ja-JP" sz="2215" dirty="0">
                <a:solidFill>
                  <a:srgbClr val="0000FF"/>
                </a:solidFill>
                <a:latin typeface="メイリオ" pitchFamily="50" charset="-128"/>
                <a:ea typeface="メイリオ" pitchFamily="50" charset="-128"/>
              </a:rPr>
            </a:br>
            <a:r>
              <a:rPr lang="en-US" altLang="ja-JP" sz="2031" dirty="0">
                <a:solidFill>
                  <a:srgbClr val="0000FF"/>
                </a:solidFill>
                <a:latin typeface="メイリオ" pitchFamily="50" charset="-128"/>
                <a:ea typeface="メイリオ" pitchFamily="50" charset="-128"/>
              </a:rPr>
              <a:t>(@1/122 degree resolution)</a:t>
            </a:r>
            <a:endParaRPr lang="ja-JP" altLang="en-US" sz="2031" dirty="0">
              <a:solidFill>
                <a:srgbClr val="0000FF"/>
              </a:solidFill>
              <a:latin typeface="メイリオ" pitchFamily="50" charset="-128"/>
              <a:ea typeface="メイリオ" pitchFamily="50" charset="-128"/>
            </a:endParaRPr>
          </a:p>
        </p:txBody>
      </p:sp>
      <p:sp>
        <p:nvSpPr>
          <p:cNvPr id="23558" name="テキスト ボックス 6">
            <a:extLst>
              <a:ext uri="{FF2B5EF4-FFF2-40B4-BE49-F238E27FC236}">
                <a16:creationId xmlns:a16="http://schemas.microsoft.com/office/drawing/2014/main" id="{147C87F4-AD89-17CB-ACAB-5CDBF50484DC}"/>
              </a:ext>
            </a:extLst>
          </p:cNvPr>
          <p:cNvSpPr txBox="1">
            <a:spLocks noChangeArrowheads="1"/>
          </p:cNvSpPr>
          <p:nvPr/>
        </p:nvSpPr>
        <p:spPr bwMode="auto">
          <a:xfrm>
            <a:off x="3024188" y="5610225"/>
            <a:ext cx="3116262" cy="319088"/>
          </a:xfrm>
          <a:prstGeom prst="rect">
            <a:avLst/>
          </a:prstGeom>
          <a:solidFill>
            <a:schemeClr val="bg1"/>
          </a:solidFill>
          <a:ln w="9525">
            <a:solidFill>
              <a:srgbClr val="000000"/>
            </a:solidFill>
            <a:miter lim="800000"/>
            <a:headEnd/>
            <a:tailEnd/>
          </a:ln>
        </p:spPr>
        <p:txBody>
          <a:bodyPr>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lgn="ctr">
              <a:defRPr/>
            </a:pPr>
            <a:r>
              <a:rPr lang="en-US" altLang="ja-JP" sz="1477" b="0"/>
              <a:t>Averaged over 11−20 April 2009</a:t>
            </a:r>
          </a:p>
        </p:txBody>
      </p:sp>
      <p:sp>
        <p:nvSpPr>
          <p:cNvPr id="23559" name="テキスト ボックス 7">
            <a:extLst>
              <a:ext uri="{FF2B5EF4-FFF2-40B4-BE49-F238E27FC236}">
                <a16:creationId xmlns:a16="http://schemas.microsoft.com/office/drawing/2014/main" id="{177E025E-0F43-F284-259E-A7DB177EF45E}"/>
              </a:ext>
            </a:extLst>
          </p:cNvPr>
          <p:cNvSpPr txBox="1">
            <a:spLocks noChangeArrowheads="1"/>
          </p:cNvSpPr>
          <p:nvPr/>
        </p:nvSpPr>
        <p:spPr bwMode="auto">
          <a:xfrm>
            <a:off x="5133975" y="3498850"/>
            <a:ext cx="2681288" cy="433388"/>
          </a:xfrm>
          <a:prstGeom prst="rect">
            <a:avLst/>
          </a:prstGeom>
          <a:noFill/>
          <a:ln>
            <a:noFill/>
          </a:ln>
        </p:spPr>
        <p:txBody>
          <a:bodyPr wrap="non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en-US" altLang="ja-JP" sz="2215" b="0">
                <a:solidFill>
                  <a:srgbClr val="008000"/>
                </a:solidFill>
              </a:rPr>
              <a:t>Estimated Floor LAI</a:t>
            </a:r>
            <a:endParaRPr lang="ja-JP" altLang="en-US" sz="2215" b="0">
              <a:solidFill>
                <a:srgbClr val="008000"/>
              </a:solidFill>
            </a:endParaRPr>
          </a:p>
        </p:txBody>
      </p:sp>
      <p:sp>
        <p:nvSpPr>
          <p:cNvPr id="23560" name="テキスト ボックス 8">
            <a:extLst>
              <a:ext uri="{FF2B5EF4-FFF2-40B4-BE49-F238E27FC236}">
                <a16:creationId xmlns:a16="http://schemas.microsoft.com/office/drawing/2014/main" id="{FF70C2D8-EBA5-8293-964D-8FB9EC25417D}"/>
              </a:ext>
            </a:extLst>
          </p:cNvPr>
          <p:cNvSpPr txBox="1">
            <a:spLocks noChangeArrowheads="1"/>
          </p:cNvSpPr>
          <p:nvPr/>
        </p:nvSpPr>
        <p:spPr bwMode="auto">
          <a:xfrm>
            <a:off x="1125538" y="3500438"/>
            <a:ext cx="2857500" cy="433387"/>
          </a:xfrm>
          <a:prstGeom prst="rect">
            <a:avLst/>
          </a:prstGeom>
          <a:noFill/>
          <a:ln>
            <a:noFill/>
          </a:ln>
        </p:spPr>
        <p:txBody>
          <a:bodyPr wrap="non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en-US" altLang="ja-JP" sz="2215" b="0">
                <a:solidFill>
                  <a:srgbClr val="008000"/>
                </a:solidFill>
              </a:rPr>
              <a:t>Estimated Larch LAI*</a:t>
            </a:r>
            <a:endParaRPr lang="ja-JP" altLang="en-US" sz="2215" b="0">
              <a:solidFill>
                <a:srgbClr val="008000"/>
              </a:solidFill>
            </a:endParaRPr>
          </a:p>
        </p:txBody>
      </p:sp>
      <p:pic>
        <p:nvPicPr>
          <p:cNvPr id="46089" name="図 3" descr="LarchLAIweb1.tiff">
            <a:extLst>
              <a:ext uri="{FF2B5EF4-FFF2-40B4-BE49-F238E27FC236}">
                <a16:creationId xmlns:a16="http://schemas.microsoft.com/office/drawing/2014/main" id="{45FFA536-B939-AFC8-C9AC-8B1FD305C94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298450"/>
            <a:ext cx="4475162" cy="307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2" name="正方形/長方形 4">
            <a:extLst>
              <a:ext uri="{FF2B5EF4-FFF2-40B4-BE49-F238E27FC236}">
                <a16:creationId xmlns:a16="http://schemas.microsoft.com/office/drawing/2014/main" id="{2B84AE8D-6E6B-23E9-468F-45C086F285D3}"/>
              </a:ext>
            </a:extLst>
          </p:cNvPr>
          <p:cNvSpPr>
            <a:spLocks noChangeArrowheads="1"/>
          </p:cNvSpPr>
          <p:nvPr/>
        </p:nvSpPr>
        <p:spPr bwMode="auto">
          <a:xfrm>
            <a:off x="4570412" y="2889250"/>
            <a:ext cx="4354513" cy="490538"/>
          </a:xfrm>
          <a:prstGeom prst="rect">
            <a:avLst/>
          </a:prstGeom>
          <a:solidFill>
            <a:schemeClr val="bg1"/>
          </a:solidFill>
          <a:ln>
            <a:noFill/>
          </a:ln>
        </p:spPr>
        <p:txBody>
          <a:bodyPr>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en-US" altLang="ja-JP" sz="1292" b="0"/>
              <a:t>Data during years of 1998~2013 is available online http://flies.sakura.ne.jp/RSdata/SiberiaLAI/README.html</a:t>
            </a:r>
            <a:endParaRPr lang="ja-JP" altLang="en-US" sz="1292" b="0"/>
          </a:p>
        </p:txBody>
      </p:sp>
      <p:sp>
        <p:nvSpPr>
          <p:cNvPr id="23563" name="テキスト ボックス 12">
            <a:extLst>
              <a:ext uri="{FF2B5EF4-FFF2-40B4-BE49-F238E27FC236}">
                <a16:creationId xmlns:a16="http://schemas.microsoft.com/office/drawing/2014/main" id="{1A0D3270-608F-FC3F-CD1A-47F0F869D69D}"/>
              </a:ext>
            </a:extLst>
          </p:cNvPr>
          <p:cNvSpPr txBox="1">
            <a:spLocks noChangeArrowheads="1"/>
          </p:cNvSpPr>
          <p:nvPr/>
        </p:nvSpPr>
        <p:spPr bwMode="auto">
          <a:xfrm>
            <a:off x="200025" y="2444750"/>
            <a:ext cx="4230688" cy="944563"/>
          </a:xfrm>
          <a:prstGeom prst="rect">
            <a:avLst/>
          </a:prstGeom>
          <a:noFill/>
          <a:ln>
            <a:noFill/>
          </a:ln>
        </p:spPr>
        <p:txBody>
          <a:bodyPr>
            <a:spAutoFit/>
          </a:bodyPr>
          <a:lstStyle>
            <a:lvl1pPr marL="285750" indent="-285750">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buFontTx/>
              <a:buChar char="•"/>
              <a:defRPr/>
            </a:pPr>
            <a:r>
              <a:rPr lang="en-US" altLang="ja-JP" sz="1846" b="0"/>
              <a:t>Seasonal changes in NDWI was employed to separate canopy and floor LAIs</a:t>
            </a:r>
            <a:endParaRPr lang="ja-JP" altLang="en-US" sz="1846" b="0"/>
          </a:p>
        </p:txBody>
      </p:sp>
      <p:sp>
        <p:nvSpPr>
          <p:cNvPr id="23564" name="テキスト ボックス 9">
            <a:extLst>
              <a:ext uri="{FF2B5EF4-FFF2-40B4-BE49-F238E27FC236}">
                <a16:creationId xmlns:a16="http://schemas.microsoft.com/office/drawing/2014/main" id="{80467DF9-D424-BB60-C771-BC4977D94D66}"/>
              </a:ext>
            </a:extLst>
          </p:cNvPr>
          <p:cNvSpPr txBox="1">
            <a:spLocks noChangeArrowheads="1"/>
          </p:cNvSpPr>
          <p:nvPr/>
        </p:nvSpPr>
        <p:spPr bwMode="auto">
          <a:xfrm>
            <a:off x="6048375" y="6338888"/>
            <a:ext cx="2884488" cy="263525"/>
          </a:xfrm>
          <a:prstGeom prst="rect">
            <a:avLst/>
          </a:prstGeom>
          <a:noFill/>
          <a:ln>
            <a:noFill/>
          </a:ln>
        </p:spPr>
        <p:txBody>
          <a:bodyPr>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lgn="r">
              <a:defRPr/>
            </a:pPr>
            <a:r>
              <a:rPr lang="en-US" altLang="ja-JP" sz="1108" b="0">
                <a:latin typeface="メイリオ" panose="020B0604030504040204" pitchFamily="50" charset="-128"/>
                <a:ea typeface="メイリオ" panose="020B0604030504040204" pitchFamily="50" charset="-128"/>
              </a:rPr>
              <a:t>Figures: Hideki KOBAYASHI</a:t>
            </a:r>
            <a:endParaRPr lang="ja-JP" altLang="en-US" sz="1108" b="0">
              <a:latin typeface="メイリオ" panose="020B0604030504040204" pitchFamily="50" charset="-128"/>
              <a:ea typeface="メイリオ" panose="020B0604030504040204" pitchFamily="50" charset="-128"/>
            </a:endParaRPr>
          </a:p>
        </p:txBody>
      </p:sp>
      <p:sp>
        <p:nvSpPr>
          <p:cNvPr id="23565" name="テキスト ボックス 19">
            <a:extLst>
              <a:ext uri="{FF2B5EF4-FFF2-40B4-BE49-F238E27FC236}">
                <a16:creationId xmlns:a16="http://schemas.microsoft.com/office/drawing/2014/main" id="{C59D4CAD-E31C-AF10-A06C-FCF3AB7B9896}"/>
              </a:ext>
            </a:extLst>
          </p:cNvPr>
          <p:cNvSpPr txBox="1">
            <a:spLocks noChangeArrowheads="1"/>
          </p:cNvSpPr>
          <p:nvPr/>
        </p:nvSpPr>
        <p:spPr bwMode="auto">
          <a:xfrm>
            <a:off x="223838" y="1143000"/>
            <a:ext cx="4352925" cy="1227137"/>
          </a:xfrm>
          <a:prstGeom prst="rect">
            <a:avLst/>
          </a:prstGeom>
          <a:noFill/>
          <a:ln>
            <a:noFill/>
          </a:ln>
        </p:spPr>
        <p:txBody>
          <a:bodyPr>
            <a:spAutoFit/>
          </a:bodyPr>
          <a:lstStyle>
            <a:lvl1pPr marL="285750" indent="-285750">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buFontTx/>
              <a:buChar char="•"/>
              <a:defRPr/>
            </a:pPr>
            <a:r>
              <a:rPr lang="en-US" altLang="ja-JP" sz="1846" b="0" dirty="0"/>
              <a:t>LAI was estimated by adapting SPOT / VEGETATION data to Inverse analysis of a radiation transfer model</a:t>
            </a:r>
            <a:endParaRPr lang="ja-JP" altLang="en-US" sz="1846" b="0" dirty="0"/>
          </a:p>
        </p:txBody>
      </p:sp>
      <p:sp>
        <p:nvSpPr>
          <p:cNvPr id="23566" name="テキスト ボックス 9">
            <a:extLst>
              <a:ext uri="{FF2B5EF4-FFF2-40B4-BE49-F238E27FC236}">
                <a16:creationId xmlns:a16="http://schemas.microsoft.com/office/drawing/2014/main" id="{1FA18520-10C0-5A3B-72DD-7DD5EF851DFA}"/>
              </a:ext>
            </a:extLst>
          </p:cNvPr>
          <p:cNvSpPr txBox="1">
            <a:spLocks noChangeArrowheads="1"/>
          </p:cNvSpPr>
          <p:nvPr/>
        </p:nvSpPr>
        <p:spPr bwMode="auto">
          <a:xfrm>
            <a:off x="280988" y="6338888"/>
            <a:ext cx="4432300" cy="263525"/>
          </a:xfrm>
          <a:prstGeom prst="rect">
            <a:avLst/>
          </a:prstGeom>
          <a:noFill/>
          <a:ln>
            <a:noFill/>
          </a:ln>
        </p:spPr>
        <p:txBody>
          <a:bodyPr>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en-US" altLang="ja-JP" sz="1108" b="0">
                <a:latin typeface="メイリオ" panose="020B0604030504040204" pitchFamily="50" charset="-128"/>
                <a:ea typeface="メイリオ" panose="020B0604030504040204" pitchFamily="50" charset="-128"/>
              </a:rPr>
              <a:t>*Canopy LAI for areas where GLC2000 classifies  larch forest</a:t>
            </a:r>
            <a:endParaRPr lang="ja-JP" altLang="en-US" sz="1108" b="0">
              <a:latin typeface="メイリオ" panose="020B0604030504040204" pitchFamily="50" charset="-128"/>
              <a:ea typeface="メイリオ" panose="020B0604030504040204" pitchFamily="50" charset="-128"/>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C5B69B3-B150-0B9F-DA08-183DDBAFEDCD}"/>
              </a:ext>
            </a:extLst>
          </p:cNvPr>
          <p:cNvSpPr/>
          <p:nvPr/>
        </p:nvSpPr>
        <p:spPr>
          <a:xfrm>
            <a:off x="211138" y="1311275"/>
            <a:ext cx="8682037" cy="37353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endParaRPr lang="ja-JP" altLang="en-US" sz="1400" b="0">
              <a:solidFill>
                <a:srgbClr val="FFFFFF"/>
              </a:solidFill>
              <a:latin typeface="Arial" panose="020B0604020202020204" pitchFamily="34" charset="0"/>
              <a:ea typeface="ＭＳ Ｐゴシック" panose="020B0600070205080204" pitchFamily="50" charset="-128"/>
            </a:endParaRPr>
          </a:p>
        </p:txBody>
      </p:sp>
      <p:sp>
        <p:nvSpPr>
          <p:cNvPr id="30" name="テキスト ボックス 29">
            <a:extLst>
              <a:ext uri="{FF2B5EF4-FFF2-40B4-BE49-F238E27FC236}">
                <a16:creationId xmlns:a16="http://schemas.microsoft.com/office/drawing/2014/main" id="{8F79B326-4BC6-1DE3-FECE-B3E3F4D7A53D}"/>
              </a:ext>
            </a:extLst>
          </p:cNvPr>
          <p:cNvSpPr txBox="1"/>
          <p:nvPr/>
        </p:nvSpPr>
        <p:spPr>
          <a:xfrm>
            <a:off x="844550" y="5116513"/>
            <a:ext cx="7385050" cy="1058862"/>
          </a:xfrm>
          <a:prstGeom prst="rect">
            <a:avLst/>
          </a:prstGeom>
          <a:solidFill>
            <a:srgbClr val="FFFF66"/>
          </a:solidFill>
        </p:spPr>
        <p:txBody>
          <a:bodyPr>
            <a:spAutoFit/>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r>
              <a:rPr lang="en-US" altLang="ja-JP" sz="2000" b="0">
                <a:solidFill>
                  <a:srgbClr val="FF0000"/>
                </a:solidFill>
                <a:ea typeface="ＭＳ Ｐゴシック" panose="020B0600070205080204" pitchFamily="50" charset="-128"/>
              </a:rPr>
              <a:t>PC</a:t>
            </a:r>
            <a:r>
              <a:rPr lang="en-US" altLang="ja-JP" sz="2000" b="0" baseline="-25000">
                <a:solidFill>
                  <a:srgbClr val="FF0000"/>
                </a:solidFill>
                <a:ea typeface="ＭＳ Ｐゴシック" panose="020B0600070205080204" pitchFamily="50" charset="-128"/>
              </a:rPr>
              <a:t>1</a:t>
            </a:r>
            <a:r>
              <a:rPr lang="en-US" altLang="ja-JP" sz="1400" b="0">
                <a:solidFill>
                  <a:srgbClr val="000000"/>
                </a:solidFill>
                <a:ea typeface="ＭＳ Ｐゴシック" panose="020B0600070205080204" pitchFamily="50" charset="-128"/>
              </a:rPr>
              <a:t> </a:t>
            </a:r>
            <a:r>
              <a:rPr lang="en-US" altLang="ja-JP" sz="1100" b="0">
                <a:solidFill>
                  <a:srgbClr val="000000"/>
                </a:solidFill>
                <a:ea typeface="ＭＳ Ｐゴシック" panose="020B0600070205080204" pitchFamily="50" charset="-128"/>
              </a:rPr>
              <a:t>(representing 30.8% of total variance): </a:t>
            </a:r>
            <a:r>
              <a:rPr lang="en-US" altLang="ja-JP" sz="1400" b="0">
                <a:solidFill>
                  <a:srgbClr val="000000"/>
                </a:solidFill>
                <a:ea typeface="ＭＳ Ｐゴシック" panose="020B0600070205080204" pitchFamily="50" charset="-128"/>
              </a:rPr>
              <a:t>Environmental gradient along </a:t>
            </a:r>
            <a:r>
              <a:rPr lang="en-US" altLang="ja-JP" sz="1400" b="0">
                <a:solidFill>
                  <a:srgbClr val="FF0000"/>
                </a:solidFill>
                <a:ea typeface="ＭＳ Ｐゴシック" panose="020B0600070205080204" pitchFamily="50" charset="-128"/>
              </a:rPr>
              <a:t>Latitude</a:t>
            </a:r>
            <a:endParaRPr lang="en-US" altLang="ja-JP" b="0">
              <a:ea typeface="ＭＳ Ｐゴシック" panose="020B0600070205080204" pitchFamily="50" charset="-128"/>
            </a:endParaRPr>
          </a:p>
          <a:p>
            <a:r>
              <a:rPr lang="en-US" altLang="ja-JP" sz="2000" b="0">
                <a:solidFill>
                  <a:srgbClr val="FF0000"/>
                </a:solidFill>
                <a:ea typeface="ＭＳ Ｐゴシック" panose="020B0600070205080204" pitchFamily="50" charset="-128"/>
              </a:rPr>
              <a:t>PC</a:t>
            </a:r>
            <a:r>
              <a:rPr lang="en-US" altLang="ja-JP" sz="2000" b="0" baseline="-25000">
                <a:solidFill>
                  <a:srgbClr val="FF0000"/>
                </a:solidFill>
                <a:ea typeface="ＭＳ Ｐゴシック" panose="020B0600070205080204" pitchFamily="50" charset="-128"/>
              </a:rPr>
              <a:t>2</a:t>
            </a:r>
            <a:r>
              <a:rPr lang="en-US" altLang="ja-JP" sz="2200" b="0">
                <a:solidFill>
                  <a:srgbClr val="000000"/>
                </a:solidFill>
                <a:ea typeface="ＭＳ Ｐゴシック" panose="020B0600070205080204" pitchFamily="50" charset="-128"/>
              </a:rPr>
              <a:t> </a:t>
            </a:r>
            <a:r>
              <a:rPr lang="en-US" altLang="ja-JP" sz="1100" b="0">
                <a:solidFill>
                  <a:srgbClr val="000000"/>
                </a:solidFill>
                <a:ea typeface="ＭＳ Ｐゴシック" panose="020B0600070205080204" pitchFamily="50" charset="-128"/>
              </a:rPr>
              <a:t>(representing 21.7% of total variance): </a:t>
            </a:r>
            <a:r>
              <a:rPr lang="en-US" altLang="ja-JP" sz="1400" b="0">
                <a:solidFill>
                  <a:srgbClr val="FF0000"/>
                </a:solidFill>
                <a:ea typeface="ＭＳ Ｐゴシック" panose="020B0600070205080204" pitchFamily="50" charset="-128"/>
              </a:rPr>
              <a:t>Water-Holding-Capacity</a:t>
            </a:r>
            <a:r>
              <a:rPr lang="en-US" altLang="ja-JP" sz="1400" b="0">
                <a:ea typeface="ＭＳ Ｐゴシック" panose="020B0600070205080204" pitchFamily="50" charset="-128"/>
              </a:rPr>
              <a:t> of Soil</a:t>
            </a:r>
            <a:endParaRPr lang="en-US" altLang="ja-JP" b="0">
              <a:ea typeface="ＭＳ Ｐゴシック" panose="020B0600070205080204" pitchFamily="50" charset="-128"/>
            </a:endParaRPr>
          </a:p>
          <a:p>
            <a:r>
              <a:rPr lang="en-US" altLang="ja-JP" sz="2000" b="0">
                <a:solidFill>
                  <a:srgbClr val="FF0000"/>
                </a:solidFill>
                <a:ea typeface="ＭＳ Ｐゴシック" panose="020B0600070205080204" pitchFamily="50" charset="-128"/>
              </a:rPr>
              <a:t>PC</a:t>
            </a:r>
            <a:r>
              <a:rPr lang="en-US" altLang="ja-JP" sz="2000" b="0" baseline="-25000">
                <a:solidFill>
                  <a:srgbClr val="FF0000"/>
                </a:solidFill>
                <a:ea typeface="ＭＳ Ｐゴシック" panose="020B0600070205080204" pitchFamily="50" charset="-128"/>
              </a:rPr>
              <a:t>3</a:t>
            </a:r>
            <a:r>
              <a:rPr lang="en-US" altLang="ja-JP" sz="1400" b="0">
                <a:solidFill>
                  <a:srgbClr val="000000"/>
                </a:solidFill>
                <a:ea typeface="ＭＳ Ｐゴシック" panose="020B0600070205080204" pitchFamily="50" charset="-128"/>
              </a:rPr>
              <a:t> </a:t>
            </a:r>
            <a:r>
              <a:rPr lang="en-US" altLang="ja-JP" sz="1100" b="0">
                <a:solidFill>
                  <a:srgbClr val="000000"/>
                </a:solidFill>
                <a:ea typeface="ＭＳ Ｐゴシック" panose="020B0600070205080204" pitchFamily="50" charset="-128"/>
              </a:rPr>
              <a:t>(representing 11.1% of total variance): </a:t>
            </a:r>
            <a:r>
              <a:rPr lang="en-US" altLang="ja-JP" sz="1400" b="0">
                <a:solidFill>
                  <a:srgbClr val="000000"/>
                </a:solidFill>
                <a:ea typeface="ＭＳ Ｐゴシック" panose="020B0600070205080204" pitchFamily="50" charset="-128"/>
              </a:rPr>
              <a:t>Environmental gradient </a:t>
            </a:r>
            <a:r>
              <a:rPr lang="en-US" altLang="ja-JP" sz="1400" b="0">
                <a:ea typeface="ＭＳ Ｐゴシック" panose="020B0600070205080204" pitchFamily="50" charset="-128"/>
              </a:rPr>
              <a:t>of Slope Aspect</a:t>
            </a:r>
          </a:p>
        </p:txBody>
      </p:sp>
      <p:sp>
        <p:nvSpPr>
          <p:cNvPr id="9220" name="テキスト ボックス 23">
            <a:extLst>
              <a:ext uri="{FF2B5EF4-FFF2-40B4-BE49-F238E27FC236}">
                <a16:creationId xmlns:a16="http://schemas.microsoft.com/office/drawing/2014/main" id="{D7F9B665-1BFA-1229-E22E-1B08F7A592B1}"/>
              </a:ext>
            </a:extLst>
          </p:cNvPr>
          <p:cNvSpPr txBox="1">
            <a:spLocks noChangeArrowheads="1"/>
          </p:cNvSpPr>
          <p:nvPr/>
        </p:nvSpPr>
        <p:spPr bwMode="auto">
          <a:xfrm>
            <a:off x="633413" y="474663"/>
            <a:ext cx="7908925" cy="774700"/>
          </a:xfrm>
          <a:prstGeom prst="rect">
            <a:avLst/>
          </a:prstGeom>
          <a:noFill/>
          <a:ln>
            <a:noFill/>
          </a:ln>
        </p:spPr>
        <p:txBody>
          <a:bodyPr>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en-US" altLang="ja-JP" sz="2215" b="0">
                <a:solidFill>
                  <a:srgbClr val="0000FF"/>
                </a:solidFill>
                <a:latin typeface="メイリオ" panose="020B0604030504040204" pitchFamily="50" charset="-128"/>
                <a:ea typeface="メイリオ" panose="020B0604030504040204" pitchFamily="50" charset="-128"/>
              </a:rPr>
              <a:t>Environmental variables were aggregated by</a:t>
            </a:r>
          </a:p>
          <a:p>
            <a:pPr>
              <a:defRPr/>
            </a:pPr>
            <a:r>
              <a:rPr lang="en-US" altLang="ja-JP" sz="2215" b="0">
                <a:solidFill>
                  <a:srgbClr val="0000FF"/>
                </a:solidFill>
                <a:latin typeface="メイリオ" panose="020B0604030504040204" pitchFamily="50" charset="-128"/>
                <a:ea typeface="メイリオ" panose="020B0604030504040204" pitchFamily="50" charset="-128"/>
              </a:rPr>
              <a:t>Principle Component Analysis (PCA)</a:t>
            </a:r>
          </a:p>
        </p:txBody>
      </p:sp>
      <p:pic>
        <p:nvPicPr>
          <p:cNvPr id="49157" name="図 2">
            <a:extLst>
              <a:ext uri="{FF2B5EF4-FFF2-40B4-BE49-F238E27FC236}">
                <a16:creationId xmlns:a16="http://schemas.microsoft.com/office/drawing/2014/main" id="{3FEC1610-2307-A565-6AAF-0D8DA103CA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3363" y="1636713"/>
            <a:ext cx="6049962"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正方形/長方形 5">
            <a:extLst>
              <a:ext uri="{FF2B5EF4-FFF2-40B4-BE49-F238E27FC236}">
                <a16:creationId xmlns:a16="http://schemas.microsoft.com/office/drawing/2014/main" id="{53412F1D-2B74-A519-66FC-5FDE3150C500}"/>
              </a:ext>
            </a:extLst>
          </p:cNvPr>
          <p:cNvSpPr>
            <a:spLocks noChangeArrowheads="1"/>
          </p:cNvSpPr>
          <p:nvPr/>
        </p:nvSpPr>
        <p:spPr bwMode="auto">
          <a:xfrm>
            <a:off x="633413" y="1771650"/>
            <a:ext cx="3397250" cy="2959100"/>
          </a:xfrm>
          <a:prstGeom prst="rect">
            <a:avLst/>
          </a:prstGeom>
          <a:solidFill>
            <a:schemeClr val="bg1"/>
          </a:solidFill>
          <a:ln>
            <a:noFill/>
          </a:ln>
        </p:spPr>
        <p:txBody>
          <a:bodyPr anchor="ctr">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lgn="r">
              <a:spcBef>
                <a:spcPts val="785"/>
              </a:spcBef>
              <a:defRPr/>
            </a:pPr>
            <a:r>
              <a:rPr lang="en-US" altLang="ja-JP" sz="1477" b="0">
                <a:solidFill>
                  <a:schemeClr val="tx2"/>
                </a:solidFill>
                <a:latin typeface="メイリオ" panose="020B0604030504040204" pitchFamily="50" charset="-128"/>
                <a:ea typeface="メイリオ" panose="020B0604030504040204" pitchFamily="50" charset="-128"/>
              </a:rPr>
              <a:t>Elevation</a:t>
            </a:r>
          </a:p>
          <a:p>
            <a:pPr algn="r">
              <a:spcBef>
                <a:spcPts val="785"/>
              </a:spcBef>
              <a:defRPr/>
            </a:pPr>
            <a:r>
              <a:rPr lang="en-US" altLang="ja-JP" sz="1477" b="0">
                <a:solidFill>
                  <a:schemeClr val="tx2"/>
                </a:solidFill>
                <a:latin typeface="メイリオ" panose="020B0604030504040204" pitchFamily="50" charset="-128"/>
                <a:ea typeface="メイリオ" panose="020B0604030504040204" pitchFamily="50" charset="-128"/>
              </a:rPr>
              <a:t>Slope Angle</a:t>
            </a:r>
          </a:p>
          <a:p>
            <a:pPr algn="r">
              <a:spcBef>
                <a:spcPts val="785"/>
              </a:spcBef>
              <a:defRPr/>
            </a:pPr>
            <a:r>
              <a:rPr lang="en-US" altLang="ja-JP" sz="1477" b="0">
                <a:solidFill>
                  <a:schemeClr val="tx2"/>
                </a:solidFill>
                <a:latin typeface="メイリオ" panose="020B0604030504040204" pitchFamily="50" charset="-128"/>
                <a:ea typeface="メイリオ" panose="020B0604030504040204" pitchFamily="50" charset="-128"/>
              </a:rPr>
              <a:t>Slope Aspect (South+, North−)</a:t>
            </a:r>
          </a:p>
          <a:p>
            <a:pPr algn="r">
              <a:spcBef>
                <a:spcPts val="785"/>
              </a:spcBef>
              <a:defRPr/>
            </a:pPr>
            <a:r>
              <a:rPr lang="en-US" altLang="ja-JP" sz="1477" b="0">
                <a:solidFill>
                  <a:schemeClr val="tx2"/>
                </a:solidFill>
                <a:latin typeface="メイリオ" panose="020B0604030504040204" pitchFamily="50" charset="-128"/>
                <a:ea typeface="メイリオ" panose="020B0604030504040204" pitchFamily="50" charset="-128"/>
              </a:rPr>
              <a:t>Soil Depth</a:t>
            </a:r>
          </a:p>
          <a:p>
            <a:pPr algn="r">
              <a:spcBef>
                <a:spcPts val="785"/>
              </a:spcBef>
              <a:defRPr/>
            </a:pPr>
            <a:r>
              <a:rPr lang="en-US" altLang="ja-JP" sz="1477" b="0">
                <a:solidFill>
                  <a:schemeClr val="tx2"/>
                </a:solidFill>
                <a:latin typeface="メイリオ" panose="020B0604030504040204" pitchFamily="50" charset="-128"/>
                <a:ea typeface="メイリオ" panose="020B0604030504040204" pitchFamily="50" charset="-128"/>
              </a:rPr>
              <a:t>Flooding Risk</a:t>
            </a:r>
          </a:p>
          <a:p>
            <a:pPr algn="r">
              <a:spcBef>
                <a:spcPts val="785"/>
              </a:spcBef>
              <a:defRPr/>
            </a:pPr>
            <a:r>
              <a:rPr lang="en-US" altLang="ja-JP" sz="1477" b="0">
                <a:solidFill>
                  <a:schemeClr val="tx2"/>
                </a:solidFill>
                <a:latin typeface="メイリオ" panose="020B0604030504040204" pitchFamily="50" charset="-128"/>
                <a:ea typeface="メイリオ" panose="020B0604030504040204" pitchFamily="50" charset="-128"/>
              </a:rPr>
              <a:t>Permafrost</a:t>
            </a:r>
          </a:p>
          <a:p>
            <a:pPr algn="r">
              <a:spcBef>
                <a:spcPts val="785"/>
              </a:spcBef>
              <a:defRPr/>
            </a:pPr>
            <a:r>
              <a:rPr lang="en-US" altLang="ja-JP" sz="1477" b="0">
                <a:solidFill>
                  <a:schemeClr val="tx2"/>
                </a:solidFill>
                <a:latin typeface="メイリオ" panose="020B0604030504040204" pitchFamily="50" charset="-128"/>
                <a:ea typeface="メイリオ" panose="020B0604030504040204" pitchFamily="50" charset="-128"/>
              </a:rPr>
              <a:t>Latitude</a:t>
            </a:r>
          </a:p>
          <a:p>
            <a:pPr algn="r">
              <a:spcBef>
                <a:spcPts val="785"/>
              </a:spcBef>
              <a:defRPr/>
            </a:pPr>
            <a:r>
              <a:rPr lang="en-US" altLang="ja-JP" sz="1477" b="0">
                <a:solidFill>
                  <a:schemeClr val="tx2"/>
                </a:solidFill>
                <a:latin typeface="メイリオ" panose="020B0604030504040204" pitchFamily="50" charset="-128"/>
                <a:ea typeface="メイリオ" panose="020B0604030504040204" pitchFamily="50" charset="-128"/>
              </a:rPr>
              <a:t>Annual Precipitation</a:t>
            </a:r>
          </a:p>
          <a:p>
            <a:pPr algn="r">
              <a:spcBef>
                <a:spcPts val="785"/>
              </a:spcBef>
              <a:defRPr/>
            </a:pPr>
            <a:r>
              <a:rPr lang="en-US" altLang="ja-JP" sz="1477" b="0">
                <a:solidFill>
                  <a:schemeClr val="tx2"/>
                </a:solidFill>
                <a:latin typeface="メイリオ" panose="020B0604030504040204" pitchFamily="50" charset="-128"/>
                <a:ea typeface="メイリオ" panose="020B0604030504040204" pitchFamily="50" charset="-128"/>
              </a:rPr>
              <a:t>GDD5</a:t>
            </a:r>
          </a:p>
        </p:txBody>
      </p:sp>
      <p:sp>
        <p:nvSpPr>
          <p:cNvPr id="9223" name="正方形/長方形 5">
            <a:extLst>
              <a:ext uri="{FF2B5EF4-FFF2-40B4-BE49-F238E27FC236}">
                <a16:creationId xmlns:a16="http://schemas.microsoft.com/office/drawing/2014/main" id="{6E7638D9-851C-B8C6-2A60-B69DD26448F1}"/>
              </a:ext>
            </a:extLst>
          </p:cNvPr>
          <p:cNvSpPr>
            <a:spLocks noChangeArrowheads="1"/>
          </p:cNvSpPr>
          <p:nvPr/>
        </p:nvSpPr>
        <p:spPr bwMode="auto">
          <a:xfrm>
            <a:off x="312738" y="1385888"/>
            <a:ext cx="2390775" cy="944562"/>
          </a:xfrm>
          <a:prstGeom prst="rect">
            <a:avLst/>
          </a:prstGeom>
          <a:solidFill>
            <a:schemeClr val="bg1"/>
          </a:solidFill>
          <a:ln w="9525">
            <a:solidFill>
              <a:srgbClr val="002060"/>
            </a:solidFill>
            <a:miter lim="800000"/>
            <a:headEnd/>
            <a:tailEnd/>
          </a:ln>
        </p:spPr>
        <p:txBody>
          <a:bodyPr anchor="ctr">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en-US" altLang="ja-JP" sz="1846" b="0">
                <a:solidFill>
                  <a:schemeClr val="tx2"/>
                </a:solidFill>
                <a:latin typeface="メイリオ" panose="020B0604030504040204" pitchFamily="50" charset="-128"/>
                <a:ea typeface="メイリオ" panose="020B0604030504040204" pitchFamily="50" charset="-128"/>
              </a:rPr>
              <a:t>Factor</a:t>
            </a:r>
            <a:r>
              <a:rPr lang="ja-JP" altLang="en-US" sz="1846" b="0">
                <a:solidFill>
                  <a:schemeClr val="tx2"/>
                </a:solidFill>
                <a:latin typeface="メイリオ" panose="020B0604030504040204" pitchFamily="50" charset="-128"/>
                <a:ea typeface="メイリオ" panose="020B0604030504040204" pitchFamily="50" charset="-128"/>
              </a:rPr>
              <a:t> </a:t>
            </a:r>
            <a:r>
              <a:rPr lang="en-US" altLang="ja-JP" sz="1846" b="0">
                <a:solidFill>
                  <a:schemeClr val="tx2"/>
                </a:solidFill>
                <a:latin typeface="メイリオ" panose="020B0604030504040204" pitchFamily="50" charset="-128"/>
                <a:ea typeface="メイリオ" panose="020B0604030504040204" pitchFamily="50" charset="-128"/>
              </a:rPr>
              <a:t>Loadings of the first 3 Principal Components (PCs)</a:t>
            </a:r>
          </a:p>
        </p:txBody>
      </p:sp>
      <p:cxnSp>
        <p:nvCxnSpPr>
          <p:cNvPr id="4" name="直線コネクタ 3">
            <a:extLst>
              <a:ext uri="{FF2B5EF4-FFF2-40B4-BE49-F238E27FC236}">
                <a16:creationId xmlns:a16="http://schemas.microsoft.com/office/drawing/2014/main" id="{64B16554-6329-CC59-5FB0-76D692E66E46}"/>
              </a:ext>
            </a:extLst>
          </p:cNvPr>
          <p:cNvCxnSpPr/>
          <p:nvPr/>
        </p:nvCxnSpPr>
        <p:spPr>
          <a:xfrm flipV="1">
            <a:off x="4048125" y="4371975"/>
            <a:ext cx="4591050" cy="79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3439F277-E3AE-A919-86DA-A6E7C9943DDF}"/>
              </a:ext>
            </a:extLst>
          </p:cNvPr>
          <p:cNvCxnSpPr/>
          <p:nvPr/>
        </p:nvCxnSpPr>
        <p:spPr>
          <a:xfrm flipV="1">
            <a:off x="4067175" y="4046538"/>
            <a:ext cx="4589463" cy="79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831DEACA-9760-2E0D-F7C7-E730DC94D1B5}"/>
              </a:ext>
            </a:extLst>
          </p:cNvPr>
          <p:cNvCxnSpPr/>
          <p:nvPr/>
        </p:nvCxnSpPr>
        <p:spPr>
          <a:xfrm flipV="1">
            <a:off x="4054475" y="3724275"/>
            <a:ext cx="4589463" cy="79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B539A6C5-A8E4-F040-AC7C-C61872B53D05}"/>
              </a:ext>
            </a:extLst>
          </p:cNvPr>
          <p:cNvCxnSpPr/>
          <p:nvPr/>
        </p:nvCxnSpPr>
        <p:spPr>
          <a:xfrm flipV="1">
            <a:off x="4056063" y="3394075"/>
            <a:ext cx="4591050" cy="79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885319D1-5D37-9B7C-B7B9-DD663BEBAF10}"/>
              </a:ext>
            </a:extLst>
          </p:cNvPr>
          <p:cNvCxnSpPr/>
          <p:nvPr/>
        </p:nvCxnSpPr>
        <p:spPr>
          <a:xfrm flipV="1">
            <a:off x="4059238" y="3070225"/>
            <a:ext cx="4589462" cy="95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BCC8AEC4-220E-4F81-97E6-FD02A0DAB396}"/>
              </a:ext>
            </a:extLst>
          </p:cNvPr>
          <p:cNvCxnSpPr/>
          <p:nvPr/>
        </p:nvCxnSpPr>
        <p:spPr>
          <a:xfrm flipV="1">
            <a:off x="4067175" y="2733675"/>
            <a:ext cx="4591050" cy="95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7D7FA17C-CAEF-F9E7-7447-B53CE432648D}"/>
              </a:ext>
            </a:extLst>
          </p:cNvPr>
          <p:cNvCxnSpPr/>
          <p:nvPr/>
        </p:nvCxnSpPr>
        <p:spPr>
          <a:xfrm flipV="1">
            <a:off x="4056063" y="2417763"/>
            <a:ext cx="4591050" cy="95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26129573-4582-F169-E155-FB6F1CAA0158}"/>
              </a:ext>
            </a:extLst>
          </p:cNvPr>
          <p:cNvCxnSpPr/>
          <p:nvPr/>
        </p:nvCxnSpPr>
        <p:spPr>
          <a:xfrm>
            <a:off x="4059238" y="2089150"/>
            <a:ext cx="3219450" cy="0"/>
          </a:xfrm>
          <a:prstGeom prst="line">
            <a:avLst/>
          </a:prstGeom>
        </p:spPr>
        <p:style>
          <a:lnRef idx="1">
            <a:schemeClr val="accent1"/>
          </a:lnRef>
          <a:fillRef idx="0">
            <a:schemeClr val="accent1"/>
          </a:fillRef>
          <a:effectRef idx="0">
            <a:schemeClr val="accent1"/>
          </a:effectRef>
          <a:fontRef idx="minor">
            <a:schemeClr val="tx1"/>
          </a:fontRef>
        </p:style>
      </p:cxnSp>
      <p:sp>
        <p:nvSpPr>
          <p:cNvPr id="9232" name="テキスト ボックス 2">
            <a:extLst>
              <a:ext uri="{FF2B5EF4-FFF2-40B4-BE49-F238E27FC236}">
                <a16:creationId xmlns:a16="http://schemas.microsoft.com/office/drawing/2014/main" id="{34D481B8-C5B3-5E4B-7351-64C853B2C626}"/>
              </a:ext>
            </a:extLst>
          </p:cNvPr>
          <p:cNvSpPr txBox="1">
            <a:spLocks noChangeArrowheads="1"/>
          </p:cNvSpPr>
          <p:nvPr/>
        </p:nvSpPr>
        <p:spPr bwMode="auto">
          <a:xfrm>
            <a:off x="2954338" y="6253163"/>
            <a:ext cx="1168400" cy="347662"/>
          </a:xfrm>
          <a:prstGeom prst="rect">
            <a:avLst/>
          </a:prstGeom>
          <a:noFill/>
          <a:ln>
            <a:noFill/>
          </a:ln>
        </p:spPr>
        <p:txBody>
          <a:bodyPr wrap="non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en-US" altLang="ja-JP" sz="1108" b="0"/>
              <a:t>Total </a:t>
            </a:r>
            <a:r>
              <a:rPr lang="en-US" altLang="ja-JP" sz="1662" b="0"/>
              <a:t>63.6%</a:t>
            </a:r>
            <a:endParaRPr lang="ja-JP" altLang="en-US" sz="1662" b="0"/>
          </a:p>
        </p:txBody>
      </p:sp>
      <p:sp>
        <p:nvSpPr>
          <p:cNvPr id="5" name="線吹き出し 1 (枠付き) 4">
            <a:extLst>
              <a:ext uri="{FF2B5EF4-FFF2-40B4-BE49-F238E27FC236}">
                <a16:creationId xmlns:a16="http://schemas.microsoft.com/office/drawing/2014/main" id="{4605EB61-BD7D-19CE-B949-C03B718E5530}"/>
              </a:ext>
            </a:extLst>
          </p:cNvPr>
          <p:cNvSpPr/>
          <p:nvPr/>
        </p:nvSpPr>
        <p:spPr>
          <a:xfrm rot="16200000">
            <a:off x="1952625" y="5472113"/>
            <a:ext cx="936625" cy="422275"/>
          </a:xfrm>
          <a:prstGeom prst="borderCallout1">
            <a:avLst>
              <a:gd name="adj1" fmla="val 50437"/>
              <a:gd name="adj2" fmla="val 834"/>
              <a:gd name="adj3" fmla="val 171407"/>
              <a:gd name="adj4" fmla="val -15733"/>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endParaRPr lang="ja-JP" altLang="en-US" sz="1400" b="0">
              <a:solidFill>
                <a:srgbClr val="FFFFFF"/>
              </a:solidFill>
              <a:latin typeface="Arial" panose="020B0604020202020204" pitchFamily="34" charset="0"/>
              <a:ea typeface="ＭＳ Ｐゴシック" panose="020B0600070205080204" pitchFamily="50" charset="-128"/>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BDF36D-9882-4E9F-783E-9A8834C95D4B}"/>
              </a:ext>
            </a:extLst>
          </p:cNvPr>
          <p:cNvSpPr>
            <a:spLocks noChangeArrowheads="1"/>
          </p:cNvSpPr>
          <p:nvPr/>
        </p:nvSpPr>
        <p:spPr bwMode="auto">
          <a:xfrm>
            <a:off x="609600" y="2819400"/>
            <a:ext cx="8027988" cy="1456040"/>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defRPr/>
            </a:pPr>
            <a:r>
              <a:rPr lang="en-US" altLang="ja-JP" sz="4431" dirty="0">
                <a:solidFill>
                  <a:srgbClr val="000099"/>
                </a:solidFill>
              </a:rPr>
              <a:t>1. </a:t>
            </a:r>
            <a:r>
              <a:rPr lang="ja-JP" altLang="en-US" sz="4431" dirty="0">
                <a:solidFill>
                  <a:srgbClr val="000099"/>
                </a:solidFill>
              </a:rPr>
              <a:t>永久凍土と</a:t>
            </a:r>
            <a:endParaRPr lang="en-US" altLang="ja-JP" sz="4431" dirty="0">
              <a:solidFill>
                <a:srgbClr val="000099"/>
              </a:solidFill>
            </a:endParaRPr>
          </a:p>
          <a:p>
            <a:pPr algn="ctr">
              <a:spcBef>
                <a:spcPct val="0"/>
              </a:spcBef>
              <a:buFontTx/>
              <a:buNone/>
              <a:defRPr/>
            </a:pPr>
            <a:r>
              <a:rPr lang="ja-JP" altLang="en-US" sz="4431" dirty="0">
                <a:solidFill>
                  <a:srgbClr val="000099"/>
                </a:solidFill>
              </a:rPr>
              <a:t>北方植生の基礎</a:t>
            </a:r>
            <a:endParaRPr lang="en-US" altLang="ja-JP" sz="3692" dirty="0">
              <a:solidFill>
                <a:srgbClr val="000099"/>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テキスト ボックス 23">
            <a:extLst>
              <a:ext uri="{FF2B5EF4-FFF2-40B4-BE49-F238E27FC236}">
                <a16:creationId xmlns:a16="http://schemas.microsoft.com/office/drawing/2014/main" id="{F3E8A2A5-514D-82FD-49CD-1764C210DA60}"/>
              </a:ext>
            </a:extLst>
          </p:cNvPr>
          <p:cNvSpPr txBox="1">
            <a:spLocks noChangeArrowheads="1"/>
          </p:cNvSpPr>
          <p:nvPr/>
        </p:nvSpPr>
        <p:spPr bwMode="auto">
          <a:xfrm>
            <a:off x="180975" y="541338"/>
            <a:ext cx="8893175" cy="431800"/>
          </a:xfrm>
          <a:prstGeom prst="rect">
            <a:avLst/>
          </a:prstGeom>
          <a:noFill/>
          <a:ln>
            <a:noFill/>
          </a:ln>
        </p:spPr>
        <p:txBody>
          <a:bodyPr>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en-US" altLang="ja-JP" sz="2215" b="0">
                <a:solidFill>
                  <a:srgbClr val="0000FF"/>
                </a:solidFill>
                <a:latin typeface="メイリオ" panose="020B0604030504040204" pitchFamily="50" charset="-128"/>
                <a:ea typeface="メイリオ" panose="020B0604030504040204" pitchFamily="50" charset="-128"/>
              </a:rPr>
              <a:t>Multiple Regression of larch LAI as a function of the PC</a:t>
            </a:r>
            <a:r>
              <a:rPr lang="en-US" altLang="ja-JP" sz="2215" b="0" baseline="-25000">
                <a:solidFill>
                  <a:srgbClr val="0000FF"/>
                </a:solidFill>
                <a:latin typeface="メイリオ" panose="020B0604030504040204" pitchFamily="50" charset="-128"/>
                <a:ea typeface="メイリオ" panose="020B0604030504040204" pitchFamily="50" charset="-128"/>
              </a:rPr>
              <a:t>1~3</a:t>
            </a:r>
          </a:p>
        </p:txBody>
      </p:sp>
      <p:sp>
        <p:nvSpPr>
          <p:cNvPr id="10243" name="正方形/長方形 7">
            <a:extLst>
              <a:ext uri="{FF2B5EF4-FFF2-40B4-BE49-F238E27FC236}">
                <a16:creationId xmlns:a16="http://schemas.microsoft.com/office/drawing/2014/main" id="{5259F0C7-B187-9C15-EB8B-E22507F7E448}"/>
              </a:ext>
            </a:extLst>
          </p:cNvPr>
          <p:cNvSpPr>
            <a:spLocks noChangeArrowheads="1"/>
          </p:cNvSpPr>
          <p:nvPr/>
        </p:nvSpPr>
        <p:spPr bwMode="auto">
          <a:xfrm>
            <a:off x="211138" y="4273550"/>
            <a:ext cx="8791575" cy="717550"/>
          </a:xfrm>
          <a:prstGeom prst="rect">
            <a:avLst/>
          </a:prstGeom>
          <a:noFill/>
          <a:ln>
            <a:noFill/>
          </a:ln>
        </p:spPr>
        <p:txBody>
          <a:bodyPr>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en-US" altLang="ja-JP" sz="2031" b="0"/>
              <a:t>In the geographical extent of the analysis, PC</a:t>
            </a:r>
            <a:r>
              <a:rPr lang="en-US" altLang="ja-JP" sz="2031" b="0" baseline="-25000"/>
              <a:t>1</a:t>
            </a:r>
            <a:r>
              <a:rPr lang="en-US" altLang="ja-JP" sz="2031" b="0"/>
              <a:t>~PC</a:t>
            </a:r>
            <a:r>
              <a:rPr lang="en-US" altLang="ja-JP" sz="2031" b="0" baseline="-25000"/>
              <a:t>3</a:t>
            </a:r>
            <a:r>
              <a:rPr lang="en-US" altLang="ja-JP" sz="2031" b="0"/>
              <a:t> have basically positive correlation with larch LAI. But, top 10.9% of PC</a:t>
            </a:r>
            <a:r>
              <a:rPr lang="en-US" altLang="ja-JP" sz="2031" b="0" baseline="-25000"/>
              <a:t>2</a:t>
            </a:r>
            <a:r>
              <a:rPr lang="en-US" altLang="ja-JP" sz="2031" b="0"/>
              <a:t> have negative correlation.</a:t>
            </a:r>
          </a:p>
        </p:txBody>
      </p:sp>
      <p:sp>
        <p:nvSpPr>
          <p:cNvPr id="10" name="正方形/長方形 9">
            <a:extLst>
              <a:ext uri="{FF2B5EF4-FFF2-40B4-BE49-F238E27FC236}">
                <a16:creationId xmlns:a16="http://schemas.microsoft.com/office/drawing/2014/main" id="{3838454B-BE27-3927-5C31-92E6F0908FA7}"/>
              </a:ext>
            </a:extLst>
          </p:cNvPr>
          <p:cNvSpPr/>
          <p:nvPr/>
        </p:nvSpPr>
        <p:spPr>
          <a:xfrm>
            <a:off x="211138" y="1108075"/>
            <a:ext cx="5473700" cy="3044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endParaRPr lang="ja-JP" altLang="en-US" sz="1400" b="0">
              <a:solidFill>
                <a:srgbClr val="FFFFFF"/>
              </a:solidFill>
              <a:latin typeface="Arial" panose="020B0604020202020204" pitchFamily="34" charset="0"/>
              <a:ea typeface="ＭＳ Ｐゴシック" panose="020B0600070205080204" pitchFamily="50" charset="-128"/>
            </a:endParaRPr>
          </a:p>
        </p:txBody>
      </p:sp>
      <p:sp>
        <p:nvSpPr>
          <p:cNvPr id="10245" name="テキスト ボックス 5">
            <a:extLst>
              <a:ext uri="{FF2B5EF4-FFF2-40B4-BE49-F238E27FC236}">
                <a16:creationId xmlns:a16="http://schemas.microsoft.com/office/drawing/2014/main" id="{542762E3-AA1E-8F67-0F13-D101D96018D4}"/>
              </a:ext>
            </a:extLst>
          </p:cNvPr>
          <p:cNvSpPr txBox="1">
            <a:spLocks noChangeArrowheads="1"/>
          </p:cNvSpPr>
          <p:nvPr/>
        </p:nvSpPr>
        <p:spPr bwMode="auto">
          <a:xfrm>
            <a:off x="306388" y="1174750"/>
            <a:ext cx="3440112" cy="2105025"/>
          </a:xfrm>
          <a:prstGeom prst="rect">
            <a:avLst/>
          </a:prstGeom>
          <a:noFill/>
          <a:ln>
            <a:noFill/>
          </a:ln>
        </p:spPr>
        <p:txBody>
          <a:bodyPr wrap="non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lgn="r">
              <a:spcAft>
                <a:spcPts val="554"/>
              </a:spcAft>
              <a:defRPr/>
            </a:pPr>
            <a:r>
              <a:rPr lang="en-US" altLang="ja-JP" sz="2215" b="0"/>
              <a:t>Larch LAI </a:t>
            </a:r>
          </a:p>
          <a:p>
            <a:pPr algn="r">
              <a:spcAft>
                <a:spcPts val="554"/>
              </a:spcAft>
              <a:defRPr/>
            </a:pPr>
            <a:r>
              <a:rPr lang="en-US" altLang="ja-JP" sz="2215" b="0"/>
              <a:t>= 0.450 PC</a:t>
            </a:r>
            <a:r>
              <a:rPr lang="en-US" altLang="ja-JP" sz="2215" b="0" baseline="-25000"/>
              <a:t>1</a:t>
            </a:r>
            <a:r>
              <a:rPr lang="en-US" altLang="ja-JP" sz="2215" b="0"/>
              <a:t> − 0.027 PC</a:t>
            </a:r>
            <a:r>
              <a:rPr lang="en-US" altLang="ja-JP" sz="2215" b="0" baseline="-25000"/>
              <a:t>1</a:t>
            </a:r>
            <a:r>
              <a:rPr lang="en-US" altLang="ja-JP" sz="2215" b="0" baseline="30000"/>
              <a:t>2</a:t>
            </a:r>
          </a:p>
          <a:p>
            <a:pPr algn="r">
              <a:spcAft>
                <a:spcPts val="554"/>
              </a:spcAft>
              <a:defRPr/>
            </a:pPr>
            <a:r>
              <a:rPr lang="en-US" altLang="ja-JP" sz="2215" b="0"/>
              <a:t>+ 0.130 PC</a:t>
            </a:r>
            <a:r>
              <a:rPr lang="en-US" altLang="ja-JP" sz="2215" b="0" baseline="-25000"/>
              <a:t>2</a:t>
            </a:r>
            <a:r>
              <a:rPr lang="en-US" altLang="ja-JP" sz="2215" b="0"/>
              <a:t> − 0.043 PC</a:t>
            </a:r>
            <a:r>
              <a:rPr lang="en-US" altLang="ja-JP" sz="2215" b="0" baseline="-25000"/>
              <a:t>2</a:t>
            </a:r>
            <a:r>
              <a:rPr lang="en-US" altLang="ja-JP" sz="2215" b="0" baseline="30000"/>
              <a:t>2</a:t>
            </a:r>
          </a:p>
          <a:p>
            <a:pPr algn="r">
              <a:spcAft>
                <a:spcPts val="554"/>
              </a:spcAft>
              <a:defRPr/>
            </a:pPr>
            <a:r>
              <a:rPr lang="en-US" altLang="ja-JP" sz="2215" b="0"/>
              <a:t>+ 0.004 PC</a:t>
            </a:r>
            <a:r>
              <a:rPr lang="en-US" altLang="ja-JP" sz="2215" b="0" baseline="-25000"/>
              <a:t>3</a:t>
            </a:r>
            <a:r>
              <a:rPr lang="en-US" altLang="ja-JP" sz="2215" b="0"/>
              <a:t> − 0.005 PC</a:t>
            </a:r>
            <a:r>
              <a:rPr lang="en-US" altLang="ja-JP" sz="2215" b="0" baseline="-25000"/>
              <a:t>3</a:t>
            </a:r>
            <a:r>
              <a:rPr lang="en-US" altLang="ja-JP" sz="2215" b="0" baseline="30000"/>
              <a:t>2</a:t>
            </a:r>
          </a:p>
          <a:p>
            <a:pPr algn="r">
              <a:spcAft>
                <a:spcPts val="554"/>
              </a:spcAft>
              <a:defRPr/>
            </a:pPr>
            <a:r>
              <a:rPr lang="en-US" altLang="ja-JP" sz="2215" b="0"/>
              <a:t>+ 1.575                             </a:t>
            </a:r>
            <a:r>
              <a:rPr lang="en-US" altLang="ja-JP" sz="462" b="0"/>
              <a:t> </a:t>
            </a:r>
            <a:endParaRPr lang="ja-JP" altLang="en-US" sz="2215" b="0" baseline="30000"/>
          </a:p>
        </p:txBody>
      </p:sp>
      <p:sp>
        <p:nvSpPr>
          <p:cNvPr id="11" name="左矢印 10">
            <a:extLst>
              <a:ext uri="{FF2B5EF4-FFF2-40B4-BE49-F238E27FC236}">
                <a16:creationId xmlns:a16="http://schemas.microsoft.com/office/drawing/2014/main" id="{C3E793B5-2987-961A-E771-5F00A049756F}"/>
              </a:ext>
            </a:extLst>
          </p:cNvPr>
          <p:cNvSpPr/>
          <p:nvPr/>
        </p:nvSpPr>
        <p:spPr>
          <a:xfrm>
            <a:off x="3841750" y="1687513"/>
            <a:ext cx="211138" cy="21113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endParaRPr lang="ja-JP" altLang="en-US" sz="1400" b="0">
              <a:solidFill>
                <a:srgbClr val="FFFFFF"/>
              </a:solidFill>
              <a:latin typeface="Arial" panose="020B0604020202020204" pitchFamily="34" charset="0"/>
              <a:ea typeface="ＭＳ Ｐゴシック" panose="020B0600070205080204" pitchFamily="50" charset="-128"/>
            </a:endParaRPr>
          </a:p>
        </p:txBody>
      </p:sp>
      <p:sp>
        <p:nvSpPr>
          <p:cNvPr id="12" name="左矢印 11">
            <a:extLst>
              <a:ext uri="{FF2B5EF4-FFF2-40B4-BE49-F238E27FC236}">
                <a16:creationId xmlns:a16="http://schemas.microsoft.com/office/drawing/2014/main" id="{A2D5D1ED-3847-CF85-E427-8ED58CF5BDE3}"/>
              </a:ext>
            </a:extLst>
          </p:cNvPr>
          <p:cNvSpPr/>
          <p:nvPr/>
        </p:nvSpPr>
        <p:spPr>
          <a:xfrm>
            <a:off x="3868738" y="2109788"/>
            <a:ext cx="211137" cy="21113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endParaRPr lang="ja-JP" altLang="en-US" sz="1400" b="0">
              <a:solidFill>
                <a:srgbClr val="FFFFFF"/>
              </a:solidFill>
              <a:latin typeface="Arial" panose="020B0604020202020204" pitchFamily="34" charset="0"/>
              <a:ea typeface="ＭＳ Ｐゴシック" panose="020B0600070205080204" pitchFamily="50" charset="-128"/>
            </a:endParaRPr>
          </a:p>
        </p:txBody>
      </p:sp>
      <p:sp>
        <p:nvSpPr>
          <p:cNvPr id="13" name="左矢印 12">
            <a:extLst>
              <a:ext uri="{FF2B5EF4-FFF2-40B4-BE49-F238E27FC236}">
                <a16:creationId xmlns:a16="http://schemas.microsoft.com/office/drawing/2014/main" id="{3E8B594F-E5E8-C174-0560-55AC673E8320}"/>
              </a:ext>
            </a:extLst>
          </p:cNvPr>
          <p:cNvSpPr/>
          <p:nvPr/>
        </p:nvSpPr>
        <p:spPr>
          <a:xfrm>
            <a:off x="3868738" y="2532063"/>
            <a:ext cx="211137" cy="21113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endParaRPr lang="ja-JP" altLang="en-US" sz="1400" b="0">
              <a:solidFill>
                <a:srgbClr val="FFFFFF"/>
              </a:solidFill>
              <a:latin typeface="Arial" panose="020B0604020202020204" pitchFamily="34" charset="0"/>
              <a:ea typeface="ＭＳ Ｐゴシック" panose="020B0600070205080204" pitchFamily="50" charset="-128"/>
            </a:endParaRPr>
          </a:p>
        </p:txBody>
      </p:sp>
      <p:sp>
        <p:nvSpPr>
          <p:cNvPr id="10249" name="テキスト ボックス 13">
            <a:extLst>
              <a:ext uri="{FF2B5EF4-FFF2-40B4-BE49-F238E27FC236}">
                <a16:creationId xmlns:a16="http://schemas.microsoft.com/office/drawing/2014/main" id="{AE292C31-0427-32DD-C2FB-52932787AB8F}"/>
              </a:ext>
            </a:extLst>
          </p:cNvPr>
          <p:cNvSpPr txBox="1">
            <a:spLocks noChangeArrowheads="1"/>
          </p:cNvSpPr>
          <p:nvPr/>
        </p:nvSpPr>
        <p:spPr bwMode="auto">
          <a:xfrm>
            <a:off x="4052888" y="1582738"/>
            <a:ext cx="1619250" cy="376237"/>
          </a:xfrm>
          <a:prstGeom prst="rect">
            <a:avLst/>
          </a:prstGeom>
          <a:noFill/>
          <a:ln>
            <a:noFill/>
          </a:ln>
        </p:spPr>
        <p:txBody>
          <a:bodyPr wrap="non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en-US" altLang="ja-JP" sz="1846" b="0"/>
              <a:t>Component A</a:t>
            </a:r>
            <a:endParaRPr lang="ja-JP" altLang="en-US" sz="1846" b="0"/>
          </a:p>
        </p:txBody>
      </p:sp>
      <p:sp>
        <p:nvSpPr>
          <p:cNvPr id="10250" name="テキスト ボックス 14">
            <a:extLst>
              <a:ext uri="{FF2B5EF4-FFF2-40B4-BE49-F238E27FC236}">
                <a16:creationId xmlns:a16="http://schemas.microsoft.com/office/drawing/2014/main" id="{54968E88-22F3-339C-AAA2-55B50A2BBCFC}"/>
              </a:ext>
            </a:extLst>
          </p:cNvPr>
          <p:cNvSpPr txBox="1">
            <a:spLocks noChangeArrowheads="1"/>
          </p:cNvSpPr>
          <p:nvPr/>
        </p:nvSpPr>
        <p:spPr bwMode="auto">
          <a:xfrm>
            <a:off x="4052888" y="2022475"/>
            <a:ext cx="1631950" cy="376238"/>
          </a:xfrm>
          <a:prstGeom prst="rect">
            <a:avLst/>
          </a:prstGeom>
          <a:noFill/>
          <a:ln>
            <a:noFill/>
          </a:ln>
        </p:spPr>
        <p:txBody>
          <a:bodyPr wrap="non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en-US" altLang="ja-JP" sz="1846" b="0"/>
              <a:t>Component B</a:t>
            </a:r>
            <a:endParaRPr lang="ja-JP" altLang="en-US" sz="1846" b="0"/>
          </a:p>
        </p:txBody>
      </p:sp>
      <p:sp>
        <p:nvSpPr>
          <p:cNvPr id="10251" name="テキスト ボックス 15">
            <a:extLst>
              <a:ext uri="{FF2B5EF4-FFF2-40B4-BE49-F238E27FC236}">
                <a16:creationId xmlns:a16="http://schemas.microsoft.com/office/drawing/2014/main" id="{97F0C848-415D-45AC-FE9B-CB4A85D71BCC}"/>
              </a:ext>
            </a:extLst>
          </p:cNvPr>
          <p:cNvSpPr txBox="1">
            <a:spLocks noChangeArrowheads="1"/>
          </p:cNvSpPr>
          <p:nvPr/>
        </p:nvSpPr>
        <p:spPr bwMode="auto">
          <a:xfrm>
            <a:off x="4052888" y="2444750"/>
            <a:ext cx="1644650" cy="376238"/>
          </a:xfrm>
          <a:prstGeom prst="rect">
            <a:avLst/>
          </a:prstGeom>
          <a:noFill/>
          <a:ln>
            <a:noFill/>
          </a:ln>
        </p:spPr>
        <p:txBody>
          <a:bodyPr wrap="non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en-US" altLang="ja-JP" sz="1846" b="0"/>
              <a:t>Component C</a:t>
            </a:r>
            <a:endParaRPr lang="ja-JP" altLang="en-US" sz="1846" b="0"/>
          </a:p>
        </p:txBody>
      </p:sp>
      <p:sp>
        <p:nvSpPr>
          <p:cNvPr id="10252" name="正方形/長方形 17">
            <a:extLst>
              <a:ext uri="{FF2B5EF4-FFF2-40B4-BE49-F238E27FC236}">
                <a16:creationId xmlns:a16="http://schemas.microsoft.com/office/drawing/2014/main" id="{EA3D6FBD-A8B0-C04F-7F37-23B44CEAC76E}"/>
              </a:ext>
            </a:extLst>
          </p:cNvPr>
          <p:cNvSpPr>
            <a:spLocks noChangeArrowheads="1"/>
          </p:cNvSpPr>
          <p:nvPr/>
        </p:nvSpPr>
        <p:spPr bwMode="auto">
          <a:xfrm>
            <a:off x="211138" y="3286125"/>
            <a:ext cx="5426075" cy="873125"/>
          </a:xfrm>
          <a:prstGeom prst="rect">
            <a:avLst/>
          </a:prstGeom>
          <a:noFill/>
          <a:ln>
            <a:noFill/>
          </a:ln>
        </p:spPr>
        <p:txBody>
          <a:bodyPr>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en-US" altLang="ja-JP" sz="1015" b="0"/>
              <a:t>Notes</a:t>
            </a:r>
          </a:p>
          <a:p>
            <a:pPr>
              <a:defRPr/>
            </a:pPr>
            <a:r>
              <a:rPr lang="en-US" altLang="ja-JP" sz="1015" b="0"/>
              <a:t>(1) </a:t>
            </a:r>
            <a:r>
              <a:rPr lang="ja-JP" altLang="en-US" sz="1015" b="0"/>
              <a:t>Quadratic terms were included, because there are noticeable geographic structures both in the intensity and sign of CCs between larch LAI and topographic properties</a:t>
            </a:r>
          </a:p>
          <a:p>
            <a:pPr>
              <a:defRPr/>
            </a:pPr>
            <a:r>
              <a:rPr lang="en-US" altLang="ja-JP" sz="1015" b="0"/>
              <a:t>(2) </a:t>
            </a:r>
            <a:r>
              <a:rPr lang="ja-JP" altLang="en-US" sz="1015" b="0"/>
              <a:t>All terms contribute the larch LAI significantly (P&lt;0.001)</a:t>
            </a:r>
          </a:p>
          <a:p>
            <a:pPr>
              <a:defRPr/>
            </a:pPr>
            <a:r>
              <a:rPr lang="en-US" altLang="ja-JP" sz="1015" b="0"/>
              <a:t>(3) </a:t>
            </a:r>
            <a:r>
              <a:rPr lang="ja-JP" altLang="en-US" sz="1015" b="0"/>
              <a:t>All terms included in the "best" model that is chosen by the Akaike Information Criterion.</a:t>
            </a:r>
          </a:p>
        </p:txBody>
      </p:sp>
      <p:cxnSp>
        <p:nvCxnSpPr>
          <p:cNvPr id="20" name="直線コネクタ 19">
            <a:extLst>
              <a:ext uri="{FF2B5EF4-FFF2-40B4-BE49-F238E27FC236}">
                <a16:creationId xmlns:a16="http://schemas.microsoft.com/office/drawing/2014/main" id="{E34E0CDB-1950-C655-F727-22042F0D59F9}"/>
              </a:ext>
            </a:extLst>
          </p:cNvPr>
          <p:cNvCxnSpPr/>
          <p:nvPr/>
        </p:nvCxnSpPr>
        <p:spPr>
          <a:xfrm>
            <a:off x="211138" y="3286125"/>
            <a:ext cx="5473700" cy="0"/>
          </a:xfrm>
          <a:prstGeom prst="line">
            <a:avLst/>
          </a:prstGeom>
          <a:ln w="41275">
            <a:solidFill>
              <a:srgbClr val="89A4A7"/>
            </a:solidFill>
          </a:ln>
        </p:spPr>
        <p:style>
          <a:lnRef idx="1">
            <a:schemeClr val="accent1"/>
          </a:lnRef>
          <a:fillRef idx="0">
            <a:schemeClr val="accent1"/>
          </a:fillRef>
          <a:effectRef idx="0">
            <a:schemeClr val="accent1"/>
          </a:effectRef>
          <a:fontRef idx="minor">
            <a:schemeClr val="tx1"/>
          </a:fontRef>
        </p:style>
      </p:cxnSp>
      <p:sp>
        <p:nvSpPr>
          <p:cNvPr id="10254" name="正方形/長方形 23">
            <a:extLst>
              <a:ext uri="{FF2B5EF4-FFF2-40B4-BE49-F238E27FC236}">
                <a16:creationId xmlns:a16="http://schemas.microsoft.com/office/drawing/2014/main" id="{3B84C9FF-4A5C-C3DF-1445-1C1606C65DFC}"/>
              </a:ext>
            </a:extLst>
          </p:cNvPr>
          <p:cNvSpPr>
            <a:spLocks noChangeArrowheads="1"/>
          </p:cNvSpPr>
          <p:nvPr/>
        </p:nvSpPr>
        <p:spPr bwMode="auto">
          <a:xfrm>
            <a:off x="4572000" y="1230313"/>
            <a:ext cx="1042988" cy="376237"/>
          </a:xfrm>
          <a:prstGeom prst="rect">
            <a:avLst/>
          </a:prstGeom>
          <a:noFill/>
          <a:ln>
            <a:noFill/>
          </a:ln>
        </p:spPr>
        <p:txBody>
          <a:bodyPr wrap="non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846" b="0"/>
              <a:t>R</a:t>
            </a:r>
            <a:r>
              <a:rPr lang="ja-JP" altLang="en-US" sz="1846" b="0" baseline="30000"/>
              <a:t>2</a:t>
            </a:r>
            <a:r>
              <a:rPr lang="ja-JP" altLang="en-US" sz="1846" b="0"/>
              <a:t>=0.59</a:t>
            </a:r>
          </a:p>
        </p:txBody>
      </p:sp>
      <p:sp>
        <p:nvSpPr>
          <p:cNvPr id="25" name="円/楕円 24">
            <a:extLst>
              <a:ext uri="{FF2B5EF4-FFF2-40B4-BE49-F238E27FC236}">
                <a16:creationId xmlns:a16="http://schemas.microsoft.com/office/drawing/2014/main" id="{B1C77415-CB45-BAB0-60AC-400DE3AA9C3B}"/>
              </a:ext>
            </a:extLst>
          </p:cNvPr>
          <p:cNvSpPr/>
          <p:nvPr/>
        </p:nvSpPr>
        <p:spPr>
          <a:xfrm>
            <a:off x="4502150" y="1181100"/>
            <a:ext cx="1096963" cy="4191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endParaRPr lang="ja-JP" altLang="en-US" sz="1400" b="0">
              <a:solidFill>
                <a:srgbClr val="FFFFFF"/>
              </a:solidFill>
              <a:latin typeface="Arial" panose="020B0604020202020204" pitchFamily="34" charset="0"/>
              <a:ea typeface="ＭＳ Ｐゴシック" panose="020B0600070205080204" pitchFamily="50" charset="-128"/>
            </a:endParaRPr>
          </a:p>
        </p:txBody>
      </p:sp>
      <p:pic>
        <p:nvPicPr>
          <p:cNvPr id="28" name="図 27">
            <a:extLst>
              <a:ext uri="{FF2B5EF4-FFF2-40B4-BE49-F238E27FC236}">
                <a16:creationId xmlns:a16="http://schemas.microsoft.com/office/drawing/2014/main" id="{16ED52C3-7F71-7A5B-5680-4ADAAA3C73D9}"/>
              </a:ext>
            </a:extLst>
          </p:cNvPr>
          <p:cNvPicPr>
            <a:picLocks noChangeAspect="1"/>
          </p:cNvPicPr>
          <p:nvPr/>
        </p:nvPicPr>
        <p:blipFill>
          <a:blip r:embed="rId3"/>
          <a:stretch>
            <a:fillRect/>
          </a:stretch>
        </p:blipFill>
        <p:spPr>
          <a:xfrm>
            <a:off x="5754688" y="1162050"/>
            <a:ext cx="3178175" cy="3028950"/>
          </a:xfrm>
          <a:prstGeom prst="rect">
            <a:avLst/>
          </a:prstGeom>
          <a:ln w="22225">
            <a:solidFill>
              <a:schemeClr val="accent1">
                <a:shade val="50000"/>
              </a:schemeClr>
            </a:solidFill>
          </a:ln>
        </p:spPr>
      </p:pic>
      <p:sp>
        <p:nvSpPr>
          <p:cNvPr id="26" name="正方形/長方形 25">
            <a:extLst>
              <a:ext uri="{FF2B5EF4-FFF2-40B4-BE49-F238E27FC236}">
                <a16:creationId xmlns:a16="http://schemas.microsoft.com/office/drawing/2014/main" id="{F510A902-1F32-04DD-D980-5422E1873B12}"/>
              </a:ext>
            </a:extLst>
          </p:cNvPr>
          <p:cNvSpPr/>
          <p:nvPr/>
        </p:nvSpPr>
        <p:spPr>
          <a:xfrm>
            <a:off x="6892925" y="3132138"/>
            <a:ext cx="1898650" cy="7889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endParaRPr lang="ja-JP" altLang="en-US" sz="1400" b="0">
              <a:solidFill>
                <a:srgbClr val="FFFFFF"/>
              </a:solidFill>
              <a:latin typeface="Arial" panose="020B0604020202020204" pitchFamily="34" charset="0"/>
              <a:ea typeface="ＭＳ Ｐゴシック" panose="020B0600070205080204" pitchFamily="50" charset="-128"/>
            </a:endParaRPr>
          </a:p>
        </p:txBody>
      </p:sp>
      <p:sp>
        <p:nvSpPr>
          <p:cNvPr id="10258" name="テキスト ボックス 21">
            <a:extLst>
              <a:ext uri="{FF2B5EF4-FFF2-40B4-BE49-F238E27FC236}">
                <a16:creationId xmlns:a16="http://schemas.microsoft.com/office/drawing/2014/main" id="{A0B9240E-CBF9-7ED6-1DFB-55B1BB62061E}"/>
              </a:ext>
            </a:extLst>
          </p:cNvPr>
          <p:cNvSpPr txBox="1">
            <a:spLocks noChangeArrowheads="1"/>
          </p:cNvSpPr>
          <p:nvPr/>
        </p:nvSpPr>
        <p:spPr bwMode="auto">
          <a:xfrm>
            <a:off x="7454900" y="3132138"/>
            <a:ext cx="1354138" cy="773112"/>
          </a:xfrm>
          <a:prstGeom prst="rect">
            <a:avLst/>
          </a:prstGeom>
          <a:noFill/>
          <a:ln>
            <a:noFill/>
          </a:ln>
        </p:spPr>
        <p:txBody>
          <a:bodyPr wrap="non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en-US" altLang="ja-JP" sz="1477" b="0"/>
              <a:t>Component A</a:t>
            </a:r>
          </a:p>
          <a:p>
            <a:pPr>
              <a:defRPr/>
            </a:pPr>
            <a:r>
              <a:rPr lang="en-US" altLang="ja-JP" sz="1477" b="0"/>
              <a:t>Component B</a:t>
            </a:r>
            <a:endParaRPr lang="ja-JP" altLang="en-US" sz="1477" b="0"/>
          </a:p>
          <a:p>
            <a:pPr>
              <a:defRPr/>
            </a:pPr>
            <a:r>
              <a:rPr lang="en-US" altLang="ja-JP" sz="1477" b="0"/>
              <a:t>Component C</a:t>
            </a:r>
            <a:endParaRPr lang="ja-JP" altLang="en-US" sz="1477" b="0"/>
          </a:p>
        </p:txBody>
      </p:sp>
      <p:cxnSp>
        <p:nvCxnSpPr>
          <p:cNvPr id="30" name="直線コネクタ 29">
            <a:extLst>
              <a:ext uri="{FF2B5EF4-FFF2-40B4-BE49-F238E27FC236}">
                <a16:creationId xmlns:a16="http://schemas.microsoft.com/office/drawing/2014/main" id="{3DA1B5A2-075A-A4E2-8FD8-AFB56C7B042C}"/>
              </a:ext>
            </a:extLst>
          </p:cNvPr>
          <p:cNvCxnSpPr/>
          <p:nvPr/>
        </p:nvCxnSpPr>
        <p:spPr>
          <a:xfrm>
            <a:off x="7032625" y="3287713"/>
            <a:ext cx="422275" cy="0"/>
          </a:xfrm>
          <a:prstGeom prst="line">
            <a:avLst/>
          </a:prstGeom>
          <a:ln w="34925">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3759F677-8385-A196-1A48-9F61B88C17EB}"/>
              </a:ext>
            </a:extLst>
          </p:cNvPr>
          <p:cNvCxnSpPr/>
          <p:nvPr/>
        </p:nvCxnSpPr>
        <p:spPr>
          <a:xfrm>
            <a:off x="7034213" y="3498850"/>
            <a:ext cx="422275" cy="0"/>
          </a:xfrm>
          <a:prstGeom prst="line">
            <a:avLst/>
          </a:prstGeom>
          <a:ln w="349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AD31D6C4-8307-AA13-DFD9-1A77C9B7F790}"/>
              </a:ext>
            </a:extLst>
          </p:cNvPr>
          <p:cNvCxnSpPr/>
          <p:nvPr/>
        </p:nvCxnSpPr>
        <p:spPr>
          <a:xfrm>
            <a:off x="7034213" y="3709988"/>
            <a:ext cx="422275" cy="0"/>
          </a:xfrm>
          <a:prstGeom prst="line">
            <a:avLst/>
          </a:prstGeom>
          <a:ln w="34925">
            <a:solidFill>
              <a:srgbClr val="92D050"/>
            </a:solidFill>
          </a:ln>
        </p:spPr>
        <p:style>
          <a:lnRef idx="1">
            <a:schemeClr val="accent1"/>
          </a:lnRef>
          <a:fillRef idx="0">
            <a:schemeClr val="accent1"/>
          </a:fillRef>
          <a:effectRef idx="0">
            <a:schemeClr val="accent1"/>
          </a:effectRef>
          <a:fontRef idx="minor">
            <a:schemeClr val="tx1"/>
          </a:fontRef>
        </p:style>
      </p:cxnSp>
      <p:sp>
        <p:nvSpPr>
          <p:cNvPr id="10262" name="正方形/長方形 7">
            <a:extLst>
              <a:ext uri="{FF2B5EF4-FFF2-40B4-BE49-F238E27FC236}">
                <a16:creationId xmlns:a16="http://schemas.microsoft.com/office/drawing/2014/main" id="{DF849F3D-3150-4CC2-175F-FA140D47D5C4}"/>
              </a:ext>
            </a:extLst>
          </p:cNvPr>
          <p:cNvSpPr>
            <a:spLocks noChangeArrowheads="1"/>
          </p:cNvSpPr>
          <p:nvPr/>
        </p:nvSpPr>
        <p:spPr bwMode="auto">
          <a:xfrm>
            <a:off x="1057275" y="5099050"/>
            <a:ext cx="6961188" cy="1228725"/>
          </a:xfrm>
          <a:prstGeom prst="rect">
            <a:avLst/>
          </a:prstGeom>
          <a:solidFill>
            <a:srgbClr val="FFFF66"/>
          </a:solidFill>
          <a:ln>
            <a:noFill/>
          </a:ln>
        </p:spPr>
        <p:txBody>
          <a:bodyPr>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en-US" altLang="ja-JP" sz="1846" b="0"/>
              <a:t>It extracts trends that larch LAI becomes larger with</a:t>
            </a:r>
          </a:p>
          <a:p>
            <a:pPr>
              <a:defRPr/>
            </a:pPr>
            <a:r>
              <a:rPr lang="en-US" altLang="ja-JP" sz="1846" b="0"/>
              <a:t>(1) Environmental gradient toward South</a:t>
            </a:r>
          </a:p>
          <a:p>
            <a:pPr>
              <a:defRPr/>
            </a:pPr>
            <a:r>
              <a:rPr lang="en-US" altLang="ja-JP" sz="1846" b="0"/>
              <a:t>(2) Water-Holding-Capacity of Soil (Until some certain threshold)</a:t>
            </a:r>
          </a:p>
          <a:p>
            <a:pPr>
              <a:defRPr/>
            </a:pPr>
            <a:r>
              <a:rPr lang="en-US" altLang="ja-JP" sz="1846" b="0"/>
              <a:t>(3) South-faced Slope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9B322F70-7A57-C091-9A28-959F0FB98EB3}"/>
              </a:ext>
            </a:extLst>
          </p:cNvPr>
          <p:cNvSpPr/>
          <p:nvPr/>
        </p:nvSpPr>
        <p:spPr>
          <a:xfrm>
            <a:off x="738187" y="5538788"/>
            <a:ext cx="4432300" cy="633412"/>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endParaRPr lang="ja-JP" altLang="en-US" sz="1400" b="0">
              <a:solidFill>
                <a:srgbClr val="FFFFFF"/>
              </a:solidFill>
              <a:latin typeface="Arial" panose="020B0604020202020204" pitchFamily="34" charset="0"/>
              <a:ea typeface="ＭＳ Ｐゴシック" panose="020B0600070205080204" pitchFamily="50" charset="-128"/>
            </a:endParaRPr>
          </a:p>
        </p:txBody>
      </p:sp>
      <p:pic>
        <p:nvPicPr>
          <p:cNvPr id="53251" name="図 2">
            <a:extLst>
              <a:ext uri="{FF2B5EF4-FFF2-40B4-BE49-F238E27FC236}">
                <a16:creationId xmlns:a16="http://schemas.microsoft.com/office/drawing/2014/main" id="{B3658163-728D-5F76-3737-0C3924FAB7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10100" y="1160463"/>
            <a:ext cx="4322763"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図 1">
            <a:extLst>
              <a:ext uri="{FF2B5EF4-FFF2-40B4-BE49-F238E27FC236}">
                <a16:creationId xmlns:a16="http://schemas.microsoft.com/office/drawing/2014/main" id="{D7B3C9DB-E2C3-0C72-D413-3D9EAEEEC90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4788" y="1160463"/>
            <a:ext cx="4324350"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正方形/長方形 36">
            <a:extLst>
              <a:ext uri="{FF2B5EF4-FFF2-40B4-BE49-F238E27FC236}">
                <a16:creationId xmlns:a16="http://schemas.microsoft.com/office/drawing/2014/main" id="{AE6DBF9D-B489-099F-AE22-85A0B6B70D0E}"/>
              </a:ext>
            </a:extLst>
          </p:cNvPr>
          <p:cNvSpPr>
            <a:spLocks noChangeArrowheads="1"/>
          </p:cNvSpPr>
          <p:nvPr/>
        </p:nvSpPr>
        <p:spPr bwMode="auto">
          <a:xfrm>
            <a:off x="5170488" y="5538788"/>
            <a:ext cx="3211512" cy="633412"/>
          </a:xfrm>
          <a:prstGeom prst="rect">
            <a:avLst/>
          </a:prstGeom>
          <a:solidFill>
            <a:srgbClr val="FFFF66"/>
          </a:solidFill>
          <a:ln w="9525">
            <a:noFill/>
            <a:miter lim="800000"/>
            <a:headEnd/>
            <a:tailEnd/>
          </a:ln>
        </p:spPr>
        <p:txBody>
          <a:bodyPr>
            <a:noAutofit/>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spcBef>
                <a:spcPts val="1200"/>
              </a:spcBef>
            </a:pPr>
            <a:r>
              <a:rPr lang="en-US" altLang="ja-JP" sz="1400" b="0" dirty="0">
                <a:latin typeface="Arial" panose="020B0604020202020204" pitchFamily="34" charset="0"/>
                <a:ea typeface="ＭＳ Ｐゴシック" panose="020B0600070205080204" pitchFamily="50" charset="-128"/>
              </a:rPr>
              <a:t>Aridity</a:t>
            </a:r>
            <a:r>
              <a:rPr lang="ja-JP" altLang="en-US" sz="1400" b="0" dirty="0">
                <a:latin typeface="Arial" panose="020B0604020202020204" pitchFamily="34" charset="0"/>
                <a:ea typeface="ＭＳ Ｐゴシック" panose="020B0600070205080204" pitchFamily="50" charset="-128"/>
              </a:rPr>
              <a:t>           → </a:t>
            </a:r>
            <a:r>
              <a:rPr lang="en-US" altLang="ja-JP" sz="1400" b="0" dirty="0">
                <a:ea typeface="ＭＳ Ｐゴシック" panose="020B0600070205080204" pitchFamily="50" charset="-128"/>
              </a:rPr>
              <a:t>Positive   </a:t>
            </a:r>
            <a:r>
              <a:rPr lang="en-US" altLang="ja-JP" sz="1400" b="0" dirty="0">
                <a:latin typeface="Arial" panose="020B0604020202020204" pitchFamily="34" charset="0"/>
                <a:ea typeface="ＭＳ Ｐゴシック" panose="020B0600070205080204" pitchFamily="50" charset="-128"/>
              </a:rPr>
              <a:t>PC2 areas</a:t>
            </a:r>
            <a:r>
              <a:rPr lang="ja-JP" altLang="en-US" sz="1400" b="0" dirty="0">
                <a:latin typeface="Arial" panose="020B0604020202020204" pitchFamily="34" charset="0"/>
                <a:ea typeface="ＭＳ Ｐゴシック" panose="020B0600070205080204" pitchFamily="50" charset="-128"/>
              </a:rPr>
              <a:t>　</a:t>
            </a:r>
          </a:p>
          <a:p>
            <a:r>
              <a:rPr lang="en-US" altLang="ja-JP" sz="1400" b="0" dirty="0">
                <a:latin typeface="Arial" panose="020B0604020202020204" pitchFamily="34" charset="0"/>
                <a:ea typeface="ＭＳ Ｐゴシック" panose="020B0600070205080204" pitchFamily="50" charset="-128"/>
              </a:rPr>
              <a:t>Over Wetting</a:t>
            </a:r>
            <a:r>
              <a:rPr lang="ja-JP" altLang="en-US" sz="1400" b="0" dirty="0">
                <a:latin typeface="Arial" panose="020B0604020202020204" pitchFamily="34" charset="0"/>
                <a:ea typeface="ＭＳ Ｐゴシック" panose="020B0600070205080204" pitchFamily="50" charset="-128"/>
              </a:rPr>
              <a:t>→ </a:t>
            </a:r>
            <a:r>
              <a:rPr lang="en-US" altLang="ja-JP" sz="1400" b="0" dirty="0">
                <a:ea typeface="ＭＳ Ｐゴシック" panose="020B0600070205080204" pitchFamily="50" charset="-128"/>
              </a:rPr>
              <a:t>Negative </a:t>
            </a:r>
            <a:r>
              <a:rPr lang="en-US" altLang="ja-JP" sz="1400" b="0" dirty="0">
                <a:latin typeface="Arial" panose="020B0604020202020204" pitchFamily="34" charset="0"/>
                <a:ea typeface="ＭＳ Ｐゴシック" panose="020B0600070205080204" pitchFamily="50" charset="-128"/>
              </a:rPr>
              <a:t>PC2 areas</a:t>
            </a:r>
          </a:p>
        </p:txBody>
      </p:sp>
      <p:sp>
        <p:nvSpPr>
          <p:cNvPr id="11270" name="テキスト ボックス 35">
            <a:extLst>
              <a:ext uri="{FF2B5EF4-FFF2-40B4-BE49-F238E27FC236}">
                <a16:creationId xmlns:a16="http://schemas.microsoft.com/office/drawing/2014/main" id="{D0D844EE-2AA3-9FBF-1762-D3F14D2E6344}"/>
              </a:ext>
            </a:extLst>
          </p:cNvPr>
          <p:cNvSpPr txBox="1">
            <a:spLocks noChangeArrowheads="1"/>
          </p:cNvSpPr>
          <p:nvPr/>
        </p:nvSpPr>
        <p:spPr bwMode="auto">
          <a:xfrm>
            <a:off x="215900" y="341313"/>
            <a:ext cx="8716963" cy="774700"/>
          </a:xfrm>
          <a:prstGeom prst="rect">
            <a:avLst/>
          </a:prstGeom>
          <a:noFill/>
          <a:ln>
            <a:noFill/>
          </a:ln>
        </p:spPr>
        <p:txBody>
          <a:bodyPr>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lgn="ctr">
              <a:defRPr/>
            </a:pPr>
            <a:r>
              <a:rPr lang="en-US" altLang="ja-JP" sz="2215" b="0">
                <a:solidFill>
                  <a:srgbClr val="0000FF"/>
                </a:solidFill>
                <a:latin typeface="メイリオ" panose="020B0604030504040204" pitchFamily="50" charset="-128"/>
                <a:ea typeface="メイリオ" panose="020B0604030504040204" pitchFamily="50" charset="-128"/>
              </a:rPr>
              <a:t>A comparison between two areas, those are separated for Positive and Negative PC2 scores</a:t>
            </a:r>
          </a:p>
        </p:txBody>
      </p:sp>
      <p:cxnSp>
        <p:nvCxnSpPr>
          <p:cNvPr id="32" name="直線矢印コネクタ 31">
            <a:extLst>
              <a:ext uri="{FF2B5EF4-FFF2-40B4-BE49-F238E27FC236}">
                <a16:creationId xmlns:a16="http://schemas.microsoft.com/office/drawing/2014/main" id="{80D62132-C1B2-43C9-677B-653FCECD0894}"/>
              </a:ext>
            </a:extLst>
          </p:cNvPr>
          <p:cNvCxnSpPr/>
          <p:nvPr/>
        </p:nvCxnSpPr>
        <p:spPr>
          <a:xfrm flipV="1">
            <a:off x="3817938" y="1858963"/>
            <a:ext cx="2722562" cy="1431925"/>
          </a:xfrm>
          <a:prstGeom prst="straightConnector1">
            <a:avLst/>
          </a:prstGeom>
          <a:ln w="2222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57717462-87AF-D835-04D0-65347BF34FB3}"/>
              </a:ext>
            </a:extLst>
          </p:cNvPr>
          <p:cNvCxnSpPr/>
          <p:nvPr/>
        </p:nvCxnSpPr>
        <p:spPr>
          <a:xfrm flipH="1" flipV="1">
            <a:off x="7067550" y="1741488"/>
            <a:ext cx="1063625" cy="1549400"/>
          </a:xfrm>
          <a:prstGeom prst="straightConnector1">
            <a:avLst/>
          </a:prstGeom>
          <a:ln w="22225">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50" name="角丸四角形 49">
            <a:extLst>
              <a:ext uri="{FF2B5EF4-FFF2-40B4-BE49-F238E27FC236}">
                <a16:creationId xmlns:a16="http://schemas.microsoft.com/office/drawing/2014/main" id="{4444986B-B915-26C8-10D9-0F5B32B1ADA8}"/>
              </a:ext>
            </a:extLst>
          </p:cNvPr>
          <p:cNvSpPr/>
          <p:nvPr/>
        </p:nvSpPr>
        <p:spPr>
          <a:xfrm>
            <a:off x="8329613" y="1271588"/>
            <a:ext cx="371475" cy="2635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endParaRPr lang="ja-JP" altLang="en-US" sz="1400" b="0">
              <a:solidFill>
                <a:srgbClr val="FFFFFF"/>
              </a:solidFill>
              <a:latin typeface="Arial" panose="020B0604020202020204" pitchFamily="34" charset="0"/>
              <a:ea typeface="ＭＳ Ｐゴシック" panose="020B0600070205080204" pitchFamily="50" charset="-128"/>
            </a:endParaRPr>
          </a:p>
        </p:txBody>
      </p:sp>
      <p:sp>
        <p:nvSpPr>
          <p:cNvPr id="51" name="角丸四角形 50">
            <a:extLst>
              <a:ext uri="{FF2B5EF4-FFF2-40B4-BE49-F238E27FC236}">
                <a16:creationId xmlns:a16="http://schemas.microsoft.com/office/drawing/2014/main" id="{2920B229-0E48-D69E-963C-A286AA89615B}"/>
              </a:ext>
            </a:extLst>
          </p:cNvPr>
          <p:cNvSpPr/>
          <p:nvPr/>
        </p:nvSpPr>
        <p:spPr>
          <a:xfrm>
            <a:off x="3937000" y="1277938"/>
            <a:ext cx="350838" cy="2571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endParaRPr lang="ja-JP" altLang="en-US" sz="1400" b="0">
              <a:solidFill>
                <a:srgbClr val="FFFFFF"/>
              </a:solidFill>
              <a:latin typeface="Arial" panose="020B0604020202020204" pitchFamily="34" charset="0"/>
              <a:ea typeface="ＭＳ Ｐゴシック" panose="020B0600070205080204" pitchFamily="50" charset="-128"/>
            </a:endParaRPr>
          </a:p>
        </p:txBody>
      </p:sp>
      <p:sp>
        <p:nvSpPr>
          <p:cNvPr id="28" name="右中かっこ 27">
            <a:extLst>
              <a:ext uri="{FF2B5EF4-FFF2-40B4-BE49-F238E27FC236}">
                <a16:creationId xmlns:a16="http://schemas.microsoft.com/office/drawing/2014/main" id="{D8811A99-66EE-E585-C3BE-E0420818AF8C}"/>
              </a:ext>
            </a:extLst>
          </p:cNvPr>
          <p:cNvSpPr/>
          <p:nvPr/>
        </p:nvSpPr>
        <p:spPr>
          <a:xfrm flipH="1">
            <a:off x="5087937" y="5609391"/>
            <a:ext cx="141288" cy="42227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endParaRPr lang="ja-JP" altLang="en-US" sz="1400" b="0">
              <a:latin typeface="Arial" panose="020B0604020202020204" pitchFamily="34" charset="0"/>
              <a:ea typeface="ＭＳ Ｐゴシック" panose="020B0600070205080204" pitchFamily="50" charset="-128"/>
            </a:endParaRPr>
          </a:p>
        </p:txBody>
      </p:sp>
      <p:sp>
        <p:nvSpPr>
          <p:cNvPr id="11276" name="テキスト ボックス 30">
            <a:extLst>
              <a:ext uri="{FF2B5EF4-FFF2-40B4-BE49-F238E27FC236}">
                <a16:creationId xmlns:a16="http://schemas.microsoft.com/office/drawing/2014/main" id="{257478B1-3B05-D8D1-5D79-9CC6A401D33C}"/>
              </a:ext>
            </a:extLst>
          </p:cNvPr>
          <p:cNvSpPr txBox="1">
            <a:spLocks noChangeArrowheads="1"/>
          </p:cNvSpPr>
          <p:nvPr/>
        </p:nvSpPr>
        <p:spPr bwMode="auto">
          <a:xfrm>
            <a:off x="687317" y="5598204"/>
            <a:ext cx="4511675" cy="376238"/>
          </a:xfrm>
          <a:prstGeom prst="rect">
            <a:avLst/>
          </a:prstGeom>
          <a:noFill/>
          <a:ln>
            <a:noFill/>
          </a:ln>
        </p:spPr>
        <p:txBody>
          <a:bodyPr wrap="non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en-US" altLang="ja-JP" sz="1846" b="0" dirty="0"/>
              <a:t>Larch forest existence is under control of </a:t>
            </a:r>
            <a:endParaRPr lang="ja-JP" altLang="en-US" sz="1846" b="0" dirty="0"/>
          </a:p>
        </p:txBody>
      </p:sp>
      <p:grpSp>
        <p:nvGrpSpPr>
          <p:cNvPr id="53261" name="グループ化 30">
            <a:extLst>
              <a:ext uri="{FF2B5EF4-FFF2-40B4-BE49-F238E27FC236}">
                <a16:creationId xmlns:a16="http://schemas.microsoft.com/office/drawing/2014/main" id="{64D4E405-BA0A-0013-6DBF-088F3041C9BF}"/>
              </a:ext>
            </a:extLst>
          </p:cNvPr>
          <p:cNvGrpSpPr>
            <a:grpSpLocks/>
          </p:cNvGrpSpPr>
          <p:nvPr/>
        </p:nvGrpSpPr>
        <p:grpSpPr bwMode="auto">
          <a:xfrm>
            <a:off x="215900" y="3273425"/>
            <a:ext cx="4375150" cy="2103438"/>
            <a:chOff x="233363" y="3260725"/>
            <a:chExt cx="4740275" cy="2279172"/>
          </a:xfrm>
        </p:grpSpPr>
        <p:sp>
          <p:nvSpPr>
            <p:cNvPr id="29" name="正方形/長方形 28">
              <a:extLst>
                <a:ext uri="{FF2B5EF4-FFF2-40B4-BE49-F238E27FC236}">
                  <a16:creationId xmlns:a16="http://schemas.microsoft.com/office/drawing/2014/main" id="{431E8D0E-C676-F647-2FE0-6B783CEEBB17}"/>
                </a:ext>
              </a:extLst>
            </p:cNvPr>
            <p:cNvSpPr/>
            <p:nvPr/>
          </p:nvSpPr>
          <p:spPr>
            <a:xfrm>
              <a:off x="233363" y="3279647"/>
              <a:ext cx="4680076" cy="22344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endParaRPr lang="ja-JP" altLang="en-US" sz="1400" b="0">
                <a:solidFill>
                  <a:srgbClr val="FFFFFF"/>
                </a:solidFill>
                <a:latin typeface="Arial" panose="020B0604020202020204" pitchFamily="34" charset="0"/>
                <a:ea typeface="ＭＳ Ｐゴシック" panose="020B0600070205080204" pitchFamily="50" charset="-128"/>
              </a:endParaRPr>
            </a:p>
          </p:txBody>
        </p:sp>
        <p:sp>
          <p:nvSpPr>
            <p:cNvPr id="11288" name="テキスト ボックス 25">
              <a:extLst>
                <a:ext uri="{FF2B5EF4-FFF2-40B4-BE49-F238E27FC236}">
                  <a16:creationId xmlns:a16="http://schemas.microsoft.com/office/drawing/2014/main" id="{9EE287BC-5C52-3754-932C-2600ACA73CF3}"/>
                </a:ext>
              </a:extLst>
            </p:cNvPr>
            <p:cNvSpPr txBox="1">
              <a:spLocks noChangeArrowheads="1"/>
            </p:cNvSpPr>
            <p:nvPr/>
          </p:nvSpPr>
          <p:spPr bwMode="auto">
            <a:xfrm>
              <a:off x="341723" y="5225113"/>
              <a:ext cx="4373918" cy="314784"/>
            </a:xfrm>
            <a:prstGeom prst="rect">
              <a:avLst/>
            </a:prstGeom>
            <a:noFill/>
            <a:ln>
              <a:noFill/>
            </a:ln>
          </p:spPr>
          <p:txBody>
            <a:bodyPr wrap="non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en-US" altLang="ja-JP" sz="1292" b="0">
                  <a:solidFill>
                    <a:srgbClr val="0070C0"/>
                  </a:solidFill>
                </a:rPr>
                <a:t>@Positive PC2 area </a:t>
              </a:r>
              <a:r>
                <a:rPr lang="ja-JP" altLang="en-US" sz="1292" b="0">
                  <a:solidFill>
                    <a:srgbClr val="0070C0"/>
                  </a:solidFill>
                </a:rPr>
                <a:t>→ </a:t>
              </a:r>
              <a:r>
                <a:rPr lang="en-US" altLang="ja-JP" sz="1292" b="0">
                  <a:solidFill>
                    <a:srgbClr val="FF0000"/>
                  </a:solidFill>
                </a:rPr>
                <a:t>Higher LAI on Slope patches</a:t>
              </a:r>
              <a:endParaRPr lang="ja-JP" altLang="en-US" sz="1292" b="0">
                <a:solidFill>
                  <a:srgbClr val="FF0000"/>
                </a:solidFill>
              </a:endParaRPr>
            </a:p>
          </p:txBody>
        </p:sp>
        <p:pic>
          <p:nvPicPr>
            <p:cNvPr id="53272" name="図 5">
              <a:extLst>
                <a:ext uri="{FF2B5EF4-FFF2-40B4-BE49-F238E27FC236}">
                  <a16:creationId xmlns:a16="http://schemas.microsoft.com/office/drawing/2014/main" id="{8E646A66-BE02-F6B9-5CB4-25C0826693C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4650" y="3505200"/>
              <a:ext cx="44354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0" name="テキスト ボックス 15">
              <a:extLst>
                <a:ext uri="{FF2B5EF4-FFF2-40B4-BE49-F238E27FC236}">
                  <a16:creationId xmlns:a16="http://schemas.microsoft.com/office/drawing/2014/main" id="{7B8F7E7E-6D8D-E762-E5EB-614836FCB2A9}"/>
                </a:ext>
              </a:extLst>
            </p:cNvPr>
            <p:cNvSpPr txBox="1">
              <a:spLocks noChangeArrowheads="1"/>
            </p:cNvSpPr>
            <p:nvPr/>
          </p:nvSpPr>
          <p:spPr bwMode="auto">
            <a:xfrm>
              <a:off x="1246434" y="3260725"/>
              <a:ext cx="3491567" cy="314784"/>
            </a:xfrm>
            <a:prstGeom prst="rect">
              <a:avLst/>
            </a:prstGeom>
            <a:noFill/>
            <a:ln>
              <a:noFill/>
            </a:ln>
          </p:spPr>
          <p:txBody>
            <a:bodyPr wrap="non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en-US" altLang="ja-JP" sz="1292" b="0"/>
                <a:t>Sample Area 2</a:t>
              </a:r>
              <a:r>
                <a:rPr lang="ja-JP" altLang="en-US" sz="1292" b="0"/>
                <a:t>（</a:t>
              </a:r>
              <a:r>
                <a:rPr lang="en-US" altLang="ja-JP" sz="1292" b="0"/>
                <a:t>PC1=</a:t>
              </a:r>
              <a:r>
                <a:rPr lang="ja-JP" altLang="en-US" sz="1292" b="0"/>
                <a:t>－</a:t>
              </a:r>
              <a:r>
                <a:rPr lang="en-US" altLang="ja-JP" sz="1292" b="0"/>
                <a:t>2.59, PC2=0.87</a:t>
              </a:r>
              <a:r>
                <a:rPr lang="ja-JP" altLang="en-US" sz="1292" b="0"/>
                <a:t>）</a:t>
              </a:r>
            </a:p>
          </p:txBody>
        </p:sp>
        <p:sp>
          <p:nvSpPr>
            <p:cNvPr id="11291" name="テキスト ボックス 19">
              <a:extLst>
                <a:ext uri="{FF2B5EF4-FFF2-40B4-BE49-F238E27FC236}">
                  <a16:creationId xmlns:a16="http://schemas.microsoft.com/office/drawing/2014/main" id="{6E712EA2-E83C-3F42-136F-CE6C45B5976B}"/>
                </a:ext>
              </a:extLst>
            </p:cNvPr>
            <p:cNvSpPr txBox="1">
              <a:spLocks noChangeArrowheads="1"/>
            </p:cNvSpPr>
            <p:nvPr/>
          </p:nvSpPr>
          <p:spPr bwMode="auto">
            <a:xfrm>
              <a:off x="570480" y="4877647"/>
              <a:ext cx="935671" cy="314784"/>
            </a:xfrm>
            <a:prstGeom prst="rect">
              <a:avLst/>
            </a:prstGeom>
            <a:noFill/>
            <a:ln>
              <a:noFill/>
            </a:ln>
          </p:spPr>
          <p:txBody>
            <a:bodyPr wrap="non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en-US" altLang="ja-JP" sz="1292" b="0"/>
                <a:t>Elevation</a:t>
              </a:r>
              <a:endParaRPr lang="ja-JP" altLang="en-US" sz="1292" b="0"/>
            </a:p>
          </p:txBody>
        </p:sp>
        <p:sp>
          <p:nvSpPr>
            <p:cNvPr id="11292" name="テキスト ボックス 20">
              <a:extLst>
                <a:ext uri="{FF2B5EF4-FFF2-40B4-BE49-F238E27FC236}">
                  <a16:creationId xmlns:a16="http://schemas.microsoft.com/office/drawing/2014/main" id="{6EC29B53-10F1-6FE3-04F6-4C2B042C78A7}"/>
                </a:ext>
              </a:extLst>
            </p:cNvPr>
            <p:cNvSpPr txBox="1">
              <a:spLocks noChangeArrowheads="1"/>
            </p:cNvSpPr>
            <p:nvPr/>
          </p:nvSpPr>
          <p:spPr bwMode="auto">
            <a:xfrm>
              <a:off x="2016987" y="4877647"/>
              <a:ext cx="1136909" cy="314784"/>
            </a:xfrm>
            <a:prstGeom prst="rect">
              <a:avLst/>
            </a:prstGeom>
            <a:noFill/>
            <a:ln>
              <a:noFill/>
            </a:ln>
          </p:spPr>
          <p:txBody>
            <a:bodyPr wrap="non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en-US" altLang="ja-JP" sz="1292" b="0"/>
                <a:t>Canopy LAI</a:t>
              </a:r>
              <a:endParaRPr lang="ja-JP" altLang="en-US" sz="1292" b="0"/>
            </a:p>
          </p:txBody>
        </p:sp>
        <p:sp>
          <p:nvSpPr>
            <p:cNvPr id="11293" name="テキスト ボックス 21">
              <a:extLst>
                <a:ext uri="{FF2B5EF4-FFF2-40B4-BE49-F238E27FC236}">
                  <a16:creationId xmlns:a16="http://schemas.microsoft.com/office/drawing/2014/main" id="{2DE678F2-0D8E-50C0-6FE0-58077E862E38}"/>
                </a:ext>
              </a:extLst>
            </p:cNvPr>
            <p:cNvSpPr txBox="1">
              <a:spLocks noChangeArrowheads="1"/>
            </p:cNvSpPr>
            <p:nvPr/>
          </p:nvSpPr>
          <p:spPr bwMode="auto">
            <a:xfrm>
              <a:off x="3313854" y="4877647"/>
              <a:ext cx="1659784" cy="314784"/>
            </a:xfrm>
            <a:prstGeom prst="rect">
              <a:avLst/>
            </a:prstGeom>
            <a:noFill/>
            <a:ln>
              <a:noFill/>
            </a:ln>
          </p:spPr>
          <p:txBody>
            <a:bodyPr wrap="non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en-US" altLang="ja-JP" sz="1292" b="0"/>
                <a:t>Inundation Record</a:t>
              </a:r>
              <a:endParaRPr lang="ja-JP" altLang="en-US" sz="1292" b="0"/>
            </a:p>
          </p:txBody>
        </p:sp>
      </p:grpSp>
      <p:grpSp>
        <p:nvGrpSpPr>
          <p:cNvPr id="53262" name="グループ化 26">
            <a:extLst>
              <a:ext uri="{FF2B5EF4-FFF2-40B4-BE49-F238E27FC236}">
                <a16:creationId xmlns:a16="http://schemas.microsoft.com/office/drawing/2014/main" id="{8720577F-00F2-7EE0-9360-DBABE80A8437}"/>
              </a:ext>
            </a:extLst>
          </p:cNvPr>
          <p:cNvGrpSpPr>
            <a:grpSpLocks/>
          </p:cNvGrpSpPr>
          <p:nvPr/>
        </p:nvGrpSpPr>
        <p:grpSpPr bwMode="auto">
          <a:xfrm>
            <a:off x="4606925" y="3273425"/>
            <a:ext cx="4344988" cy="2103438"/>
            <a:chOff x="4991100" y="3260725"/>
            <a:chExt cx="4706937" cy="2279172"/>
          </a:xfrm>
        </p:grpSpPr>
        <p:sp>
          <p:nvSpPr>
            <p:cNvPr id="30" name="正方形/長方形 29">
              <a:extLst>
                <a:ext uri="{FF2B5EF4-FFF2-40B4-BE49-F238E27FC236}">
                  <a16:creationId xmlns:a16="http://schemas.microsoft.com/office/drawing/2014/main" id="{DC3A3FAE-6649-887F-E4B9-45DB3AF5F67A}"/>
                </a:ext>
              </a:extLst>
            </p:cNvPr>
            <p:cNvSpPr/>
            <p:nvPr/>
          </p:nvSpPr>
          <p:spPr>
            <a:xfrm>
              <a:off x="4991100" y="3279647"/>
              <a:ext cx="4679421" cy="22344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endParaRPr lang="ja-JP" altLang="en-US" sz="1400" b="0">
                <a:solidFill>
                  <a:srgbClr val="FFFFFF"/>
                </a:solidFill>
                <a:latin typeface="Arial" panose="020B0604020202020204" pitchFamily="34" charset="0"/>
                <a:ea typeface="ＭＳ Ｐゴシック" panose="020B0600070205080204" pitchFamily="50" charset="-128"/>
              </a:endParaRPr>
            </a:p>
          </p:txBody>
        </p:sp>
        <p:sp>
          <p:nvSpPr>
            <p:cNvPr id="11281" name="テキスト ボックス 26">
              <a:extLst>
                <a:ext uri="{FF2B5EF4-FFF2-40B4-BE49-F238E27FC236}">
                  <a16:creationId xmlns:a16="http://schemas.microsoft.com/office/drawing/2014/main" id="{17BEBA60-4E26-3D9F-194B-E940D9258FFA}"/>
                </a:ext>
              </a:extLst>
            </p:cNvPr>
            <p:cNvSpPr txBox="1">
              <a:spLocks noChangeArrowheads="1"/>
            </p:cNvSpPr>
            <p:nvPr/>
          </p:nvSpPr>
          <p:spPr bwMode="auto">
            <a:xfrm>
              <a:off x="5042692" y="5225113"/>
              <a:ext cx="4295918" cy="314784"/>
            </a:xfrm>
            <a:prstGeom prst="rect">
              <a:avLst/>
            </a:prstGeom>
            <a:noFill/>
            <a:ln>
              <a:noFill/>
            </a:ln>
          </p:spPr>
          <p:txBody>
            <a:bodyPr wrap="non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en-US" altLang="ja-JP" sz="1292" b="0">
                  <a:solidFill>
                    <a:srgbClr val="0070C0"/>
                  </a:solidFill>
                </a:rPr>
                <a:t>@Negative PC2 area </a:t>
              </a:r>
              <a:r>
                <a:rPr lang="ja-JP" altLang="en-US" sz="1292" b="0">
                  <a:solidFill>
                    <a:srgbClr val="0070C0"/>
                  </a:solidFill>
                </a:rPr>
                <a:t>→ </a:t>
              </a:r>
              <a:r>
                <a:rPr lang="en-US" altLang="ja-JP" sz="1292" b="0">
                  <a:solidFill>
                    <a:srgbClr val="FF0000"/>
                  </a:solidFill>
                </a:rPr>
                <a:t>Higher LAI on Flat patches</a:t>
              </a:r>
              <a:endParaRPr lang="ja-JP" altLang="en-US" sz="1292" b="0">
                <a:solidFill>
                  <a:srgbClr val="FF0000"/>
                </a:solidFill>
              </a:endParaRPr>
            </a:p>
          </p:txBody>
        </p:sp>
        <p:pic>
          <p:nvPicPr>
            <p:cNvPr id="53265" name="図 4">
              <a:extLst>
                <a:ext uri="{FF2B5EF4-FFF2-40B4-BE49-F238E27FC236}">
                  <a16:creationId xmlns:a16="http://schemas.microsoft.com/office/drawing/2014/main" id="{7A5B2197-3850-9F0F-F748-69B884F19D1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62550" y="3505200"/>
              <a:ext cx="443865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3" name="テキスト ボックス 27">
              <a:extLst>
                <a:ext uri="{FF2B5EF4-FFF2-40B4-BE49-F238E27FC236}">
                  <a16:creationId xmlns:a16="http://schemas.microsoft.com/office/drawing/2014/main" id="{D933B063-08AA-9A83-4CAF-A056CD5FD4B3}"/>
                </a:ext>
              </a:extLst>
            </p:cNvPr>
            <p:cNvSpPr txBox="1">
              <a:spLocks noChangeArrowheads="1"/>
            </p:cNvSpPr>
            <p:nvPr/>
          </p:nvSpPr>
          <p:spPr bwMode="auto">
            <a:xfrm>
              <a:off x="5935239" y="3260725"/>
              <a:ext cx="3671651" cy="314784"/>
            </a:xfrm>
            <a:prstGeom prst="rect">
              <a:avLst/>
            </a:prstGeom>
            <a:noFill/>
            <a:ln>
              <a:noFill/>
            </a:ln>
          </p:spPr>
          <p:txBody>
            <a:bodyPr wrap="non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en-US" altLang="ja-JP" sz="1292" b="0"/>
                <a:t>Sample Area 1</a:t>
              </a:r>
              <a:r>
                <a:rPr lang="ja-JP" altLang="en-US" sz="1292" b="0"/>
                <a:t>（</a:t>
              </a:r>
              <a:r>
                <a:rPr lang="en-US" altLang="ja-JP" sz="1292" b="0"/>
                <a:t>PC1=</a:t>
              </a:r>
              <a:r>
                <a:rPr lang="ja-JP" altLang="en-US" sz="1292" b="0"/>
                <a:t>－</a:t>
              </a:r>
              <a:r>
                <a:rPr lang="en-US" altLang="ja-JP" sz="1292" b="0"/>
                <a:t>3.54, PC2=</a:t>
              </a:r>
              <a:r>
                <a:rPr lang="ja-JP" altLang="en-US" sz="1292" b="0"/>
                <a:t>－</a:t>
              </a:r>
              <a:r>
                <a:rPr lang="en-US" altLang="ja-JP" sz="1292" b="0"/>
                <a:t>0.62</a:t>
              </a:r>
              <a:r>
                <a:rPr lang="ja-JP" altLang="en-US" sz="1292" b="0"/>
                <a:t>）</a:t>
              </a:r>
            </a:p>
          </p:txBody>
        </p:sp>
        <p:sp>
          <p:nvSpPr>
            <p:cNvPr id="11284" name="テキスト ボックス 19">
              <a:extLst>
                <a:ext uri="{FF2B5EF4-FFF2-40B4-BE49-F238E27FC236}">
                  <a16:creationId xmlns:a16="http://schemas.microsoft.com/office/drawing/2014/main" id="{716BC24C-5D27-D01E-6FE4-62269191CB21}"/>
                </a:ext>
              </a:extLst>
            </p:cNvPr>
            <p:cNvSpPr txBox="1">
              <a:spLocks noChangeArrowheads="1"/>
            </p:cNvSpPr>
            <p:nvPr/>
          </p:nvSpPr>
          <p:spPr bwMode="auto">
            <a:xfrm>
              <a:off x="5293775" y="4877647"/>
              <a:ext cx="937260" cy="314784"/>
            </a:xfrm>
            <a:prstGeom prst="rect">
              <a:avLst/>
            </a:prstGeom>
            <a:noFill/>
            <a:ln>
              <a:noFill/>
            </a:ln>
          </p:spPr>
          <p:txBody>
            <a:bodyPr wrap="non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en-US" altLang="ja-JP" sz="1292" b="0"/>
                <a:t>Elevation</a:t>
              </a:r>
              <a:endParaRPr lang="ja-JP" altLang="en-US" sz="1292" b="0"/>
            </a:p>
          </p:txBody>
        </p:sp>
        <p:sp>
          <p:nvSpPr>
            <p:cNvPr id="11285" name="テキスト ボックス 20">
              <a:extLst>
                <a:ext uri="{FF2B5EF4-FFF2-40B4-BE49-F238E27FC236}">
                  <a16:creationId xmlns:a16="http://schemas.microsoft.com/office/drawing/2014/main" id="{40B77767-2CB7-C4AD-43FF-9104C708B511}"/>
                </a:ext>
              </a:extLst>
            </p:cNvPr>
            <p:cNvSpPr txBox="1">
              <a:spLocks noChangeArrowheads="1"/>
            </p:cNvSpPr>
            <p:nvPr/>
          </p:nvSpPr>
          <p:spPr bwMode="auto">
            <a:xfrm>
              <a:off x="6741798" y="4877647"/>
              <a:ext cx="1136751" cy="314784"/>
            </a:xfrm>
            <a:prstGeom prst="rect">
              <a:avLst/>
            </a:prstGeom>
            <a:noFill/>
            <a:ln>
              <a:noFill/>
            </a:ln>
          </p:spPr>
          <p:txBody>
            <a:bodyPr wrap="non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en-US" altLang="ja-JP" sz="1292" b="0"/>
                <a:t>Canopy LAI</a:t>
              </a:r>
              <a:endParaRPr lang="ja-JP" altLang="en-US" sz="1292" b="0"/>
            </a:p>
          </p:txBody>
        </p:sp>
        <p:sp>
          <p:nvSpPr>
            <p:cNvPr id="11286" name="テキスト ボックス 21">
              <a:extLst>
                <a:ext uri="{FF2B5EF4-FFF2-40B4-BE49-F238E27FC236}">
                  <a16:creationId xmlns:a16="http://schemas.microsoft.com/office/drawing/2014/main" id="{631E9E5F-FFC0-9F01-572D-1427E3B8BEF0}"/>
                </a:ext>
              </a:extLst>
            </p:cNvPr>
            <p:cNvSpPr txBox="1">
              <a:spLocks noChangeArrowheads="1"/>
            </p:cNvSpPr>
            <p:nvPr/>
          </p:nvSpPr>
          <p:spPr bwMode="auto">
            <a:xfrm>
              <a:off x="8036765" y="4877647"/>
              <a:ext cx="1661272" cy="314784"/>
            </a:xfrm>
            <a:prstGeom prst="rect">
              <a:avLst/>
            </a:prstGeom>
            <a:noFill/>
            <a:ln>
              <a:noFill/>
            </a:ln>
          </p:spPr>
          <p:txBody>
            <a:bodyPr wrap="non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en-US" altLang="ja-JP" sz="1292" b="0"/>
                <a:t>Inundation Record</a:t>
              </a:r>
              <a:endParaRPr lang="ja-JP" altLang="en-US" sz="1292" b="0"/>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図 2">
            <a:extLst>
              <a:ext uri="{FF2B5EF4-FFF2-40B4-BE49-F238E27FC236}">
                <a16:creationId xmlns:a16="http://schemas.microsoft.com/office/drawing/2014/main" id="{1431212A-D846-F24D-EEDF-FBC175AFD4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10025" y="544513"/>
            <a:ext cx="4897438" cy="229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a:extLst>
              <a:ext uri="{FF2B5EF4-FFF2-40B4-BE49-F238E27FC236}">
                <a16:creationId xmlns:a16="http://schemas.microsoft.com/office/drawing/2014/main" id="{D940BE58-CEC4-EF06-F40E-FC54299F9478}"/>
              </a:ext>
            </a:extLst>
          </p:cNvPr>
          <p:cNvSpPr/>
          <p:nvPr/>
        </p:nvSpPr>
        <p:spPr>
          <a:xfrm>
            <a:off x="6084888" y="857250"/>
            <a:ext cx="1089025" cy="954088"/>
          </a:xfrm>
          <a:prstGeom prst="rect">
            <a:avLst/>
          </a:prstGeom>
          <a:noFill/>
          <a:ln w="50800">
            <a:solidFill>
              <a:srgbClr val="008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endParaRPr lang="ja-JP" altLang="en-US" sz="1400" b="0">
              <a:solidFill>
                <a:srgbClr val="FFFFFF"/>
              </a:solidFill>
              <a:latin typeface="Arial" panose="020B0604020202020204" pitchFamily="34" charset="0"/>
              <a:ea typeface="ＭＳ Ｐゴシック" panose="020B0600070205080204" pitchFamily="50" charset="-128"/>
            </a:endParaRPr>
          </a:p>
        </p:txBody>
      </p:sp>
      <p:sp>
        <p:nvSpPr>
          <p:cNvPr id="7" name="正方形/長方形 6">
            <a:extLst>
              <a:ext uri="{FF2B5EF4-FFF2-40B4-BE49-F238E27FC236}">
                <a16:creationId xmlns:a16="http://schemas.microsoft.com/office/drawing/2014/main" id="{9E184B59-5420-C45B-CDDC-790FD98A38D2}"/>
              </a:ext>
            </a:extLst>
          </p:cNvPr>
          <p:cNvSpPr/>
          <p:nvPr/>
        </p:nvSpPr>
        <p:spPr>
          <a:xfrm>
            <a:off x="280988" y="1449388"/>
            <a:ext cx="3587750" cy="42306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endParaRPr lang="ja-JP" altLang="en-US" sz="1400" b="0">
              <a:solidFill>
                <a:srgbClr val="FFFFFF"/>
              </a:solidFill>
              <a:latin typeface="Arial" panose="020B0604020202020204" pitchFamily="34" charset="0"/>
              <a:ea typeface="ＭＳ Ｐゴシック" panose="020B0600070205080204" pitchFamily="50" charset="-128"/>
            </a:endParaRPr>
          </a:p>
        </p:txBody>
      </p:sp>
      <p:pic>
        <p:nvPicPr>
          <p:cNvPr id="55301" name="図 2">
            <a:extLst>
              <a:ext uri="{FF2B5EF4-FFF2-40B4-BE49-F238E27FC236}">
                <a16:creationId xmlns:a16="http://schemas.microsoft.com/office/drawing/2014/main" id="{EB63CF45-B887-2AEF-36C6-6CB77489D62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3413" y="2068513"/>
            <a:ext cx="2813050" cy="310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図 3">
            <a:extLst>
              <a:ext uri="{FF2B5EF4-FFF2-40B4-BE49-F238E27FC236}">
                <a16:creationId xmlns:a16="http://schemas.microsoft.com/office/drawing/2014/main" id="{D6B0794F-A0FF-A85F-4F3E-941AA3F6738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2275" y="4616450"/>
            <a:ext cx="1476375" cy="803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295" name="テキスト ボックス 3">
            <a:extLst>
              <a:ext uri="{FF2B5EF4-FFF2-40B4-BE49-F238E27FC236}">
                <a16:creationId xmlns:a16="http://schemas.microsoft.com/office/drawing/2014/main" id="{78AE5A9E-BFA5-79B8-4663-AAB8200C4B94}"/>
              </a:ext>
            </a:extLst>
          </p:cNvPr>
          <p:cNvSpPr txBox="1">
            <a:spLocks noChangeArrowheads="1"/>
          </p:cNvSpPr>
          <p:nvPr/>
        </p:nvSpPr>
        <p:spPr bwMode="auto">
          <a:xfrm>
            <a:off x="2039938" y="5410200"/>
            <a:ext cx="1931987" cy="263525"/>
          </a:xfrm>
          <a:prstGeom prst="rect">
            <a:avLst/>
          </a:prstGeom>
          <a:noFill/>
          <a:ln>
            <a:noFill/>
          </a:ln>
        </p:spPr>
        <p:txBody>
          <a:bodyPr wrap="non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en-US" altLang="ja-JP" sz="1108" b="0"/>
              <a:t>Lloyd </a:t>
            </a:r>
            <a:r>
              <a:rPr lang="en-US" altLang="ja-JP" sz="1108" b="0" i="1"/>
              <a:t>et al.</a:t>
            </a:r>
            <a:r>
              <a:rPr lang="en-US" altLang="ja-JP" sz="1108" b="0"/>
              <a:t> (2011) GCB 17</a:t>
            </a:r>
            <a:endParaRPr lang="ja-JP" altLang="en-US" sz="1108" b="0"/>
          </a:p>
        </p:txBody>
      </p:sp>
      <p:sp>
        <p:nvSpPr>
          <p:cNvPr id="27656" name="正方形/長方形 5">
            <a:extLst>
              <a:ext uri="{FF2B5EF4-FFF2-40B4-BE49-F238E27FC236}">
                <a16:creationId xmlns:a16="http://schemas.microsoft.com/office/drawing/2014/main" id="{2ADD30D7-E017-AF05-EE1A-DA9E4D92D092}"/>
              </a:ext>
            </a:extLst>
          </p:cNvPr>
          <p:cNvSpPr>
            <a:spLocks noChangeArrowheads="1"/>
          </p:cNvSpPr>
          <p:nvPr/>
        </p:nvSpPr>
        <p:spPr bwMode="auto">
          <a:xfrm>
            <a:off x="1055688" y="1489075"/>
            <a:ext cx="2109787" cy="527050"/>
          </a:xfrm>
          <a:prstGeom prst="rect">
            <a:avLst/>
          </a:prstGeom>
          <a:solidFill>
            <a:schemeClr val="bg1"/>
          </a:solidFill>
          <a:ln w="9525">
            <a:solidFill>
              <a:srgbClr val="002060"/>
            </a:solidFill>
            <a:miter lim="800000"/>
            <a:headEnd/>
            <a:tailEnd/>
          </a:ln>
        </p:spPr>
        <p:txBody>
          <a:bodyPr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defRPr/>
            </a:pPr>
            <a:r>
              <a:rPr lang="en-US" altLang="ja-JP" sz="1846" b="0" dirty="0">
                <a:solidFill>
                  <a:schemeClr val="tx2"/>
                </a:solidFill>
                <a:latin typeface="メイリオ" panose="020B0604030504040204" pitchFamily="50" charset="-128"/>
                <a:ea typeface="メイリオ" panose="020B0604030504040204" pitchFamily="50" charset="-128"/>
              </a:rPr>
              <a:t>Trend in NDVI</a:t>
            </a:r>
          </a:p>
          <a:p>
            <a:pPr algn="ctr">
              <a:spcBef>
                <a:spcPct val="0"/>
              </a:spcBef>
              <a:buFontTx/>
              <a:buNone/>
              <a:defRPr/>
            </a:pPr>
            <a:r>
              <a:rPr lang="en-US" altLang="ja-JP" sz="969" b="0" dirty="0">
                <a:solidFill>
                  <a:schemeClr val="tx2"/>
                </a:solidFill>
                <a:latin typeface="メイリオ" panose="020B0604030504040204" pitchFamily="50" charset="-128"/>
                <a:ea typeface="メイリオ" panose="020B0604030504040204" pitchFamily="50" charset="-128"/>
              </a:rPr>
              <a:t>during 1982~2005</a:t>
            </a:r>
          </a:p>
        </p:txBody>
      </p:sp>
      <p:sp>
        <p:nvSpPr>
          <p:cNvPr id="12297" name="正方形/長方形 4">
            <a:extLst>
              <a:ext uri="{FF2B5EF4-FFF2-40B4-BE49-F238E27FC236}">
                <a16:creationId xmlns:a16="http://schemas.microsoft.com/office/drawing/2014/main" id="{37D92AD1-8E54-1874-382E-25396E524DD5}"/>
              </a:ext>
            </a:extLst>
          </p:cNvPr>
          <p:cNvSpPr>
            <a:spLocks noChangeArrowheads="1"/>
          </p:cNvSpPr>
          <p:nvPr/>
        </p:nvSpPr>
        <p:spPr bwMode="auto">
          <a:xfrm>
            <a:off x="633413" y="5749925"/>
            <a:ext cx="7823200" cy="774700"/>
          </a:xfrm>
          <a:prstGeom prst="rect">
            <a:avLst/>
          </a:prstGeom>
          <a:solidFill>
            <a:srgbClr val="FFFF00">
              <a:alpha val="50195"/>
            </a:srgbClr>
          </a:solidFill>
          <a:ln>
            <a:noFill/>
          </a:ln>
        </p:spPr>
        <p:txBody>
          <a:bodyPr>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en-US" altLang="ja-JP" sz="2215" b="0"/>
              <a:t>Response on NDVI to the recent moist climate is also consistent with our expectation</a:t>
            </a:r>
            <a:endParaRPr lang="ja-JP" altLang="en-US" sz="2215" b="0"/>
          </a:p>
        </p:txBody>
      </p:sp>
      <p:grpSp>
        <p:nvGrpSpPr>
          <p:cNvPr id="55306" name="グループ化 23">
            <a:extLst>
              <a:ext uri="{FF2B5EF4-FFF2-40B4-BE49-F238E27FC236}">
                <a16:creationId xmlns:a16="http://schemas.microsoft.com/office/drawing/2014/main" id="{4E6F3D32-C0BB-1FF5-1A2E-605100BBA63A}"/>
              </a:ext>
            </a:extLst>
          </p:cNvPr>
          <p:cNvGrpSpPr>
            <a:grpSpLocks/>
          </p:cNvGrpSpPr>
          <p:nvPr/>
        </p:nvGrpSpPr>
        <p:grpSpPr bwMode="auto">
          <a:xfrm>
            <a:off x="6330950" y="2989263"/>
            <a:ext cx="2535238" cy="2730500"/>
            <a:chOff x="4419600" y="2952610"/>
            <a:chExt cx="2747016" cy="2957535"/>
          </a:xfrm>
        </p:grpSpPr>
        <p:sp>
          <p:nvSpPr>
            <p:cNvPr id="13" name="正方形/長方形 12">
              <a:extLst>
                <a:ext uri="{FF2B5EF4-FFF2-40B4-BE49-F238E27FC236}">
                  <a16:creationId xmlns:a16="http://schemas.microsoft.com/office/drawing/2014/main" id="{BD3576CE-F6F7-193A-687A-FF59E5534CEA}"/>
                </a:ext>
              </a:extLst>
            </p:cNvPr>
            <p:cNvSpPr/>
            <p:nvPr/>
          </p:nvSpPr>
          <p:spPr>
            <a:xfrm>
              <a:off x="4419600" y="2952610"/>
              <a:ext cx="2743576" cy="29145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endParaRPr lang="ja-JP" altLang="en-US" sz="1400" b="0">
                <a:solidFill>
                  <a:srgbClr val="FFFFFF"/>
                </a:solidFill>
                <a:latin typeface="Arial" panose="020B0604020202020204" pitchFamily="34" charset="0"/>
                <a:ea typeface="ＭＳ Ｐゴシック" panose="020B0600070205080204" pitchFamily="50" charset="-128"/>
              </a:endParaRPr>
            </a:p>
          </p:txBody>
        </p:sp>
        <p:pic>
          <p:nvPicPr>
            <p:cNvPr id="55319" name="図 1">
              <a:extLst>
                <a:ext uri="{FF2B5EF4-FFF2-40B4-BE49-F238E27FC236}">
                  <a16:creationId xmlns:a16="http://schemas.microsoft.com/office/drawing/2014/main" id="{D792F5AE-AE52-01EE-83D3-DDD1622F83E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05012" y="3557308"/>
              <a:ext cx="2252989" cy="2233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正方形/長方形 5">
              <a:extLst>
                <a:ext uri="{FF2B5EF4-FFF2-40B4-BE49-F238E27FC236}">
                  <a16:creationId xmlns:a16="http://schemas.microsoft.com/office/drawing/2014/main" id="{560D667F-99F7-1421-DB1D-CFADA879BFDB}"/>
                </a:ext>
              </a:extLst>
            </p:cNvPr>
            <p:cNvSpPr>
              <a:spLocks noChangeArrowheads="1"/>
            </p:cNvSpPr>
            <p:nvPr/>
          </p:nvSpPr>
          <p:spPr bwMode="auto">
            <a:xfrm>
              <a:off x="4572690" y="3014512"/>
              <a:ext cx="2437395" cy="692957"/>
            </a:xfrm>
            <a:prstGeom prst="rect">
              <a:avLst/>
            </a:prstGeom>
            <a:solidFill>
              <a:schemeClr val="bg1"/>
            </a:solidFill>
            <a:ln w="9525">
              <a:solidFill>
                <a:srgbClr val="002060"/>
              </a:solidFill>
              <a:miter lim="800000"/>
              <a:headEnd/>
              <a:tailEnd/>
            </a:ln>
          </p:spPr>
          <p:txBody>
            <a:bodyPr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defRPr/>
              </a:pPr>
              <a:r>
                <a:rPr lang="en-US" altLang="ja-JP" sz="1292" b="0" dirty="0">
                  <a:solidFill>
                    <a:schemeClr val="tx2"/>
                  </a:solidFill>
                  <a:latin typeface="メイリオ" panose="020B0604030504040204" pitchFamily="50" charset="-128"/>
                  <a:ea typeface="メイリオ" panose="020B0604030504040204" pitchFamily="50" charset="-128"/>
                </a:rPr>
                <a:t>Trend in</a:t>
              </a:r>
            </a:p>
            <a:p>
              <a:pPr algn="ctr">
                <a:spcBef>
                  <a:spcPct val="0"/>
                </a:spcBef>
                <a:buFontTx/>
                <a:buNone/>
                <a:defRPr/>
              </a:pPr>
              <a:r>
                <a:rPr lang="en-US" altLang="ja-JP" sz="1292" b="0" dirty="0">
                  <a:solidFill>
                    <a:schemeClr val="tx2"/>
                  </a:solidFill>
                  <a:latin typeface="メイリオ" panose="020B0604030504040204" pitchFamily="50" charset="-128"/>
                  <a:ea typeface="メイリオ" panose="020B0604030504040204" pitchFamily="50" charset="-128"/>
                </a:rPr>
                <a:t>Terrestrial Water Storage</a:t>
              </a:r>
            </a:p>
            <a:p>
              <a:pPr algn="ctr">
                <a:spcBef>
                  <a:spcPct val="0"/>
                </a:spcBef>
                <a:buFontTx/>
                <a:buNone/>
                <a:defRPr/>
              </a:pPr>
              <a:r>
                <a:rPr lang="en-US" altLang="ja-JP" sz="969" b="0" dirty="0">
                  <a:solidFill>
                    <a:schemeClr val="tx2"/>
                  </a:solidFill>
                  <a:latin typeface="メイリオ" panose="020B0604030504040204" pitchFamily="50" charset="-128"/>
                  <a:ea typeface="メイリオ" panose="020B0604030504040204" pitchFamily="50" charset="-128"/>
                </a:rPr>
                <a:t>during 2002~2010</a:t>
              </a:r>
            </a:p>
          </p:txBody>
        </p:sp>
        <p:sp>
          <p:nvSpPr>
            <p:cNvPr id="12313" name="テキスト ボックス 3">
              <a:extLst>
                <a:ext uri="{FF2B5EF4-FFF2-40B4-BE49-F238E27FC236}">
                  <a16:creationId xmlns:a16="http://schemas.microsoft.com/office/drawing/2014/main" id="{7A99A4F9-8710-504E-8502-CE7DBBF8923B}"/>
                </a:ext>
              </a:extLst>
            </p:cNvPr>
            <p:cNvSpPr txBox="1">
              <a:spLocks noChangeArrowheads="1"/>
            </p:cNvSpPr>
            <p:nvPr/>
          </p:nvSpPr>
          <p:spPr bwMode="auto">
            <a:xfrm rot="16200000">
              <a:off x="5944865" y="4688394"/>
              <a:ext cx="2173444" cy="270058"/>
            </a:xfrm>
            <a:prstGeom prst="rect">
              <a:avLst/>
            </a:prstGeom>
            <a:noFill/>
            <a:ln>
              <a:noFill/>
            </a:ln>
          </p:spPr>
          <p:txBody>
            <a:bodyPr wrap="non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en-US" altLang="ja-JP" sz="1015" b="0"/>
                <a:t>Velcogna </a:t>
              </a:r>
              <a:r>
                <a:rPr lang="en-US" altLang="ja-JP" sz="1015" b="0" i="1"/>
                <a:t>et al.</a:t>
              </a:r>
              <a:r>
                <a:rPr lang="en-US" altLang="ja-JP" sz="1015" b="0"/>
                <a:t> (2012) GRL 39</a:t>
              </a:r>
              <a:endParaRPr lang="ja-JP" altLang="en-US" sz="1015" b="0"/>
            </a:p>
          </p:txBody>
        </p:sp>
      </p:grpSp>
      <p:grpSp>
        <p:nvGrpSpPr>
          <p:cNvPr id="55307" name="グループ化 22">
            <a:extLst>
              <a:ext uri="{FF2B5EF4-FFF2-40B4-BE49-F238E27FC236}">
                <a16:creationId xmlns:a16="http://schemas.microsoft.com/office/drawing/2014/main" id="{58C2A3DC-C3BE-678D-7955-0569D9D252B7}"/>
              </a:ext>
            </a:extLst>
          </p:cNvPr>
          <p:cNvGrpSpPr>
            <a:grpSpLocks/>
          </p:cNvGrpSpPr>
          <p:nvPr/>
        </p:nvGrpSpPr>
        <p:grpSpPr bwMode="auto">
          <a:xfrm>
            <a:off x="4079875" y="2989263"/>
            <a:ext cx="2152650" cy="2703512"/>
            <a:chOff x="7348213" y="2952610"/>
            <a:chExt cx="2333022" cy="2929491"/>
          </a:xfrm>
        </p:grpSpPr>
        <p:sp>
          <p:nvSpPr>
            <p:cNvPr id="17" name="正方形/長方形 16">
              <a:extLst>
                <a:ext uri="{FF2B5EF4-FFF2-40B4-BE49-F238E27FC236}">
                  <a16:creationId xmlns:a16="http://schemas.microsoft.com/office/drawing/2014/main" id="{6DC68A0F-00EB-5704-EB59-D6FAA8F09D8F}"/>
                </a:ext>
              </a:extLst>
            </p:cNvPr>
            <p:cNvSpPr/>
            <p:nvPr/>
          </p:nvSpPr>
          <p:spPr>
            <a:xfrm>
              <a:off x="7348213" y="2952610"/>
              <a:ext cx="2329581" cy="29140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endParaRPr lang="ja-JP" altLang="en-US" sz="1400" b="0">
                <a:solidFill>
                  <a:srgbClr val="FFFFFF"/>
                </a:solidFill>
                <a:latin typeface="Arial" panose="020B0604020202020204" pitchFamily="34" charset="0"/>
                <a:ea typeface="ＭＳ Ｐゴシック" panose="020B0600070205080204" pitchFamily="50" charset="-128"/>
              </a:endParaRPr>
            </a:p>
          </p:txBody>
        </p:sp>
        <p:pic>
          <p:nvPicPr>
            <p:cNvPr id="55311" name="図 2">
              <a:extLst>
                <a:ext uri="{FF2B5EF4-FFF2-40B4-BE49-F238E27FC236}">
                  <a16:creationId xmlns:a16="http://schemas.microsoft.com/office/drawing/2014/main" id="{1A321142-BF29-6AA6-C76D-991D8658820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91400" y="4572000"/>
              <a:ext cx="2016107" cy="123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2" name="図 3">
              <a:extLst>
                <a:ext uri="{FF2B5EF4-FFF2-40B4-BE49-F238E27FC236}">
                  <a16:creationId xmlns:a16="http://schemas.microsoft.com/office/drawing/2014/main" id="{AC0D13AE-9C9F-512E-F2C4-CD3C6C446E8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967258" y="3487621"/>
              <a:ext cx="1091097" cy="1054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5" name="テキスト ボックス 3">
              <a:extLst>
                <a:ext uri="{FF2B5EF4-FFF2-40B4-BE49-F238E27FC236}">
                  <a16:creationId xmlns:a16="http://schemas.microsoft.com/office/drawing/2014/main" id="{1C4C5C58-EE17-9869-6BF3-ECDAE3BE467F}"/>
                </a:ext>
              </a:extLst>
            </p:cNvPr>
            <p:cNvSpPr txBox="1">
              <a:spLocks noChangeArrowheads="1"/>
            </p:cNvSpPr>
            <p:nvPr/>
          </p:nvSpPr>
          <p:spPr bwMode="auto">
            <a:xfrm rot="16200000">
              <a:off x="8293013" y="4493879"/>
              <a:ext cx="2506323" cy="270121"/>
            </a:xfrm>
            <a:prstGeom prst="rect">
              <a:avLst/>
            </a:prstGeom>
            <a:noFill/>
            <a:ln>
              <a:noFill/>
            </a:ln>
          </p:spPr>
          <p:txBody>
            <a:bodyPr wrap="non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en-US" altLang="ja-JP" sz="1015" b="0"/>
                <a:t>Fujinami </a:t>
              </a:r>
              <a:r>
                <a:rPr lang="en-US" altLang="ja-JP" sz="1015" b="0" i="1"/>
                <a:t>et al.</a:t>
              </a:r>
              <a:r>
                <a:rPr lang="en-US" altLang="ja-JP" sz="1015" b="0"/>
                <a:t> (2012) Int. J. Climatol.</a:t>
              </a:r>
              <a:endParaRPr lang="ja-JP" altLang="en-US" sz="1015" b="0"/>
            </a:p>
          </p:txBody>
        </p:sp>
        <p:cxnSp>
          <p:nvCxnSpPr>
            <p:cNvPr id="8" name="直線矢印コネクタ 7">
              <a:extLst>
                <a:ext uri="{FF2B5EF4-FFF2-40B4-BE49-F238E27FC236}">
                  <a16:creationId xmlns:a16="http://schemas.microsoft.com/office/drawing/2014/main" id="{417C667F-D3AA-83D9-615C-2D50C7A7B91C}"/>
                </a:ext>
              </a:extLst>
            </p:cNvPr>
            <p:cNvCxnSpPr/>
            <p:nvPr/>
          </p:nvCxnSpPr>
          <p:spPr>
            <a:xfrm flipH="1">
              <a:off x="7626937" y="4191150"/>
              <a:ext cx="399160" cy="42660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F3EACEEC-15C3-6D6A-C12F-B2B52C945F78}"/>
                </a:ext>
              </a:extLst>
            </p:cNvPr>
            <p:cNvCxnSpPr/>
            <p:nvPr/>
          </p:nvCxnSpPr>
          <p:spPr>
            <a:xfrm>
              <a:off x="8953457" y="4198031"/>
              <a:ext cx="275283" cy="40424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正方形/長方形 20">
              <a:extLst>
                <a:ext uri="{FF2B5EF4-FFF2-40B4-BE49-F238E27FC236}">
                  <a16:creationId xmlns:a16="http://schemas.microsoft.com/office/drawing/2014/main" id="{073BF63D-CB1F-FFE7-E684-495B964A8CB8}"/>
                </a:ext>
              </a:extLst>
            </p:cNvPr>
            <p:cNvSpPr/>
            <p:nvPr/>
          </p:nvSpPr>
          <p:spPr>
            <a:xfrm>
              <a:off x="8038141" y="3764542"/>
              <a:ext cx="906712" cy="43348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endParaRPr lang="ja-JP" altLang="en-US" sz="1400" b="0">
                <a:solidFill>
                  <a:srgbClr val="FFFFFF"/>
                </a:solidFill>
                <a:latin typeface="Arial" panose="020B0604020202020204" pitchFamily="34" charset="0"/>
                <a:ea typeface="ＭＳ Ｐゴシック" panose="020B0600070205080204" pitchFamily="50" charset="-128"/>
              </a:endParaRPr>
            </a:p>
          </p:txBody>
        </p:sp>
        <p:sp>
          <p:nvSpPr>
            <p:cNvPr id="14" name="正方形/長方形 5">
              <a:extLst>
                <a:ext uri="{FF2B5EF4-FFF2-40B4-BE49-F238E27FC236}">
                  <a16:creationId xmlns:a16="http://schemas.microsoft.com/office/drawing/2014/main" id="{0F545689-1566-AA8C-F978-72A8E1E54F42}"/>
                </a:ext>
              </a:extLst>
            </p:cNvPr>
            <p:cNvSpPr>
              <a:spLocks noChangeArrowheads="1"/>
            </p:cNvSpPr>
            <p:nvPr/>
          </p:nvSpPr>
          <p:spPr bwMode="auto">
            <a:xfrm>
              <a:off x="7391226" y="3021418"/>
              <a:ext cx="2252157" cy="462732"/>
            </a:xfrm>
            <a:prstGeom prst="rect">
              <a:avLst/>
            </a:prstGeom>
            <a:solidFill>
              <a:schemeClr val="bg1"/>
            </a:solidFill>
            <a:ln w="9525">
              <a:solidFill>
                <a:srgbClr val="002060"/>
              </a:solidFill>
              <a:miter lim="800000"/>
              <a:headEnd/>
              <a:tailEnd/>
            </a:ln>
          </p:spPr>
          <p:txBody>
            <a:bodyPr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defRPr/>
              </a:pPr>
              <a:r>
                <a:rPr lang="en-US" altLang="ja-JP" sz="1200" b="0" dirty="0">
                  <a:solidFill>
                    <a:schemeClr val="tx2"/>
                  </a:solidFill>
                  <a:latin typeface="メイリオ" panose="020B0604030504040204" pitchFamily="50" charset="-128"/>
                  <a:ea typeface="メイリオ" panose="020B0604030504040204" pitchFamily="50" charset="-128"/>
                </a:rPr>
                <a:t>Trend in JJA Precipitation</a:t>
              </a:r>
            </a:p>
            <a:p>
              <a:pPr algn="ctr">
                <a:spcBef>
                  <a:spcPct val="0"/>
                </a:spcBef>
                <a:buFontTx/>
                <a:buNone/>
                <a:defRPr/>
              </a:pPr>
              <a:r>
                <a:rPr lang="en-US" altLang="ja-JP" sz="969" b="0" dirty="0">
                  <a:solidFill>
                    <a:schemeClr val="tx2"/>
                  </a:solidFill>
                  <a:latin typeface="メイリオ" panose="020B0604030504040204" pitchFamily="50" charset="-128"/>
                  <a:ea typeface="メイリオ" panose="020B0604030504040204" pitchFamily="50" charset="-128"/>
                </a:rPr>
                <a:t>during 1979~2007</a:t>
              </a:r>
            </a:p>
          </p:txBody>
        </p:sp>
      </p:grpSp>
      <p:sp>
        <p:nvSpPr>
          <p:cNvPr id="12300" name="テキスト ボックス 23">
            <a:extLst>
              <a:ext uri="{FF2B5EF4-FFF2-40B4-BE49-F238E27FC236}">
                <a16:creationId xmlns:a16="http://schemas.microsoft.com/office/drawing/2014/main" id="{14906200-BD57-6F87-9EDE-0450EB3E2D56}"/>
              </a:ext>
            </a:extLst>
          </p:cNvPr>
          <p:cNvSpPr txBox="1">
            <a:spLocks noChangeArrowheads="1"/>
          </p:cNvSpPr>
          <p:nvPr/>
        </p:nvSpPr>
        <p:spPr bwMode="auto">
          <a:xfrm>
            <a:off x="180975" y="541338"/>
            <a:ext cx="8893175" cy="431800"/>
          </a:xfrm>
          <a:prstGeom prst="rect">
            <a:avLst/>
          </a:prstGeom>
          <a:noFill/>
          <a:ln>
            <a:noFill/>
          </a:ln>
        </p:spPr>
        <p:txBody>
          <a:bodyPr>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en-US" altLang="ja-JP" sz="2215" b="0">
                <a:solidFill>
                  <a:srgbClr val="0000FF"/>
                </a:solidFill>
                <a:latin typeface="メイリオ" panose="020B0604030504040204" pitchFamily="50" charset="-128"/>
                <a:ea typeface="メイリオ" panose="020B0604030504040204" pitchFamily="50" charset="-128"/>
              </a:rPr>
              <a:t>A consistent observation</a:t>
            </a:r>
            <a:endParaRPr lang="en-US" altLang="ja-JP" sz="2215" b="0" baseline="-25000">
              <a:solidFill>
                <a:srgbClr val="0000FF"/>
              </a:solidFill>
              <a:latin typeface="メイリオ" panose="020B0604030504040204" pitchFamily="50" charset="-128"/>
              <a:ea typeface="メイリオ" panose="020B0604030504040204" pitchFamily="50" charset="-128"/>
            </a:endParaRPr>
          </a:p>
        </p:txBody>
      </p:sp>
      <p:sp>
        <p:nvSpPr>
          <p:cNvPr id="25" name="円弧 24">
            <a:extLst>
              <a:ext uri="{FF2B5EF4-FFF2-40B4-BE49-F238E27FC236}">
                <a16:creationId xmlns:a16="http://schemas.microsoft.com/office/drawing/2014/main" id="{C1E59661-C550-B2D8-53EE-D0D1CE0050FB}"/>
              </a:ext>
            </a:extLst>
          </p:cNvPr>
          <p:cNvSpPr/>
          <p:nvPr/>
        </p:nvSpPr>
        <p:spPr>
          <a:xfrm rot="8587689" flipH="1" flipV="1">
            <a:off x="1323975" y="2262188"/>
            <a:ext cx="5359400" cy="844550"/>
          </a:xfrm>
          <a:prstGeom prst="arc">
            <a:avLst>
              <a:gd name="adj1" fmla="val 14507601"/>
              <a:gd name="adj2" fmla="val 21421587"/>
            </a:avLst>
          </a:prstGeom>
          <a:ln w="44450">
            <a:solidFill>
              <a:srgbClr val="008000"/>
            </a:solidFill>
            <a:prstDash val="dash"/>
            <a:head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1477" b="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01">
            <a:extLst>
              <a:ext uri="{FF2B5EF4-FFF2-40B4-BE49-F238E27FC236}">
                <a16:creationId xmlns:a16="http://schemas.microsoft.com/office/drawing/2014/main" id="{49C1824D-4E27-E255-97F2-4A92333339AF}"/>
              </a:ext>
            </a:extLst>
          </p:cNvPr>
          <p:cNvSpPr>
            <a:spLocks noChangeArrowheads="1"/>
          </p:cNvSpPr>
          <p:nvPr/>
        </p:nvSpPr>
        <p:spPr bwMode="auto">
          <a:xfrm>
            <a:off x="561975" y="474663"/>
            <a:ext cx="8020050" cy="703262"/>
          </a:xfrm>
          <a:prstGeom prst="rect">
            <a:avLst/>
          </a:prstGeom>
          <a:noFill/>
          <a:ln>
            <a:noFill/>
          </a:ln>
        </p:spPr>
        <p:txBody>
          <a:bodyPr anchor="ct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lgn="ctr">
              <a:defRPr/>
            </a:pPr>
            <a:r>
              <a:rPr lang="ja-JP" altLang="en-US" sz="2585" dirty="0">
                <a:solidFill>
                  <a:srgbClr val="0000CC"/>
                </a:solidFill>
                <a:latin typeface="メイリオ" panose="020B0604030504040204" pitchFamily="50" charset="-128"/>
                <a:ea typeface="メイリオ" panose="020B0604030504040204" pitchFamily="50" charset="-128"/>
              </a:rPr>
              <a:t>まとめ（</a:t>
            </a:r>
            <a:r>
              <a:rPr lang="en-US" altLang="ja-JP" sz="2585" dirty="0">
                <a:solidFill>
                  <a:srgbClr val="0000CC"/>
                </a:solidFill>
                <a:latin typeface="メイリオ" panose="020B0604030504040204" pitchFamily="50" charset="-128"/>
                <a:ea typeface="メイリオ" panose="020B0604030504040204" pitchFamily="50" charset="-128"/>
              </a:rPr>
              <a:t>3</a:t>
            </a:r>
            <a:r>
              <a:rPr lang="ja-JP" altLang="en-US" sz="2585" dirty="0">
                <a:solidFill>
                  <a:srgbClr val="0000CC"/>
                </a:solidFill>
                <a:latin typeface="メイリオ" panose="020B0604030504040204" pitchFamily="50" charset="-128"/>
                <a:ea typeface="メイリオ" panose="020B0604030504040204" pitchFamily="50" charset="-128"/>
              </a:rPr>
              <a:t>／</a:t>
            </a:r>
            <a:r>
              <a:rPr lang="en-US" altLang="ja-JP" sz="2585" dirty="0">
                <a:solidFill>
                  <a:srgbClr val="0000CC"/>
                </a:solidFill>
                <a:latin typeface="メイリオ" panose="020B0604030504040204" pitchFamily="50" charset="-128"/>
                <a:ea typeface="メイリオ" panose="020B0604030504040204" pitchFamily="50" charset="-128"/>
              </a:rPr>
              <a:t>3</a:t>
            </a:r>
            <a:r>
              <a:rPr lang="ja-JP" altLang="en-US" sz="2585" dirty="0">
                <a:solidFill>
                  <a:srgbClr val="0000CC"/>
                </a:solidFill>
                <a:latin typeface="メイリオ" panose="020B0604030504040204" pitchFamily="50" charset="-128"/>
                <a:ea typeface="メイリオ" panose="020B0604030504040204" pitchFamily="50" charset="-128"/>
              </a:rPr>
              <a:t>）</a:t>
            </a:r>
            <a:endParaRPr lang="en-US" altLang="ja-JP" sz="2585" dirty="0">
              <a:solidFill>
                <a:srgbClr val="0000CC"/>
              </a:solidFill>
              <a:latin typeface="メイリオ" panose="020B0604030504040204" pitchFamily="50" charset="-128"/>
              <a:ea typeface="メイリオ" panose="020B0604030504040204" pitchFamily="50" charset="-128"/>
            </a:endParaRPr>
          </a:p>
        </p:txBody>
      </p:sp>
      <p:sp>
        <p:nvSpPr>
          <p:cNvPr id="13315" name="正方形/長方形 7">
            <a:extLst>
              <a:ext uri="{FF2B5EF4-FFF2-40B4-BE49-F238E27FC236}">
                <a16:creationId xmlns:a16="http://schemas.microsoft.com/office/drawing/2014/main" id="{FD40B0CF-2274-04A4-7106-B408476E9BEE}"/>
              </a:ext>
            </a:extLst>
          </p:cNvPr>
          <p:cNvSpPr>
            <a:spLocks noChangeArrowheads="1"/>
          </p:cNvSpPr>
          <p:nvPr/>
        </p:nvSpPr>
        <p:spPr bwMode="auto">
          <a:xfrm>
            <a:off x="352425" y="1098111"/>
            <a:ext cx="8439150" cy="1187889"/>
          </a:xfrm>
          <a:prstGeom prst="rect">
            <a:avLst/>
          </a:prstGeom>
          <a:solidFill>
            <a:schemeClr val="bg1"/>
          </a:solidFill>
          <a:ln w="9525">
            <a:solidFill>
              <a:schemeClr val="tx1"/>
            </a:solidFill>
            <a:miter lim="800000"/>
            <a:headEnd/>
            <a:tailEnd/>
          </a:ln>
        </p:spPr>
        <p:txBody>
          <a:bodyPr anchor="ctr">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ts val="3000"/>
              </a:lnSpc>
              <a:spcAft>
                <a:spcPts val="600"/>
              </a:spcAft>
              <a:defRPr/>
            </a:pPr>
            <a:r>
              <a:rPr lang="ja-JP" altLang="en-US" sz="2031" b="0" dirty="0">
                <a:latin typeface="BIZ UDP明朝 Medium" panose="02020500000000000000" pitchFamily="18" charset="-128"/>
                <a:ea typeface="BIZ UDP明朝 Medium" panose="02020500000000000000" pitchFamily="18" charset="-128"/>
                <a:cs typeface="Times New Roman" panose="02020603050405020304" pitchFamily="18" charset="0"/>
              </a:rPr>
              <a:t>東シベリアのカラマツ林帯では、近年の降水量増加傾向に伴って、山岳域では植物生産性の上昇、平野部では植物生産性の低下が観測されている。この傾向について定量的な分析を行った。</a:t>
            </a:r>
            <a:endParaRPr lang="ja-JP" altLang="ja-JP" sz="2031" b="0" dirty="0">
              <a:latin typeface="BIZ UDP明朝 Medium" panose="02020500000000000000" pitchFamily="18" charset="-128"/>
              <a:ea typeface="BIZ UDP明朝 Medium" panose="02020500000000000000" pitchFamily="18" charset="-128"/>
              <a:cs typeface="Times New Roman" panose="02020603050405020304" pitchFamily="18" charset="0"/>
            </a:endParaRPr>
          </a:p>
        </p:txBody>
      </p:sp>
      <p:sp>
        <p:nvSpPr>
          <p:cNvPr id="5" name="正方形/長方形 7">
            <a:extLst>
              <a:ext uri="{FF2B5EF4-FFF2-40B4-BE49-F238E27FC236}">
                <a16:creationId xmlns:a16="http://schemas.microsoft.com/office/drawing/2014/main" id="{F3924BE9-7101-C876-38D3-B65A79EBA7A9}"/>
              </a:ext>
            </a:extLst>
          </p:cNvPr>
          <p:cNvSpPr>
            <a:spLocks noChangeArrowheads="1"/>
          </p:cNvSpPr>
          <p:nvPr/>
        </p:nvSpPr>
        <p:spPr bwMode="auto">
          <a:xfrm>
            <a:off x="352425" y="2536714"/>
            <a:ext cx="8439150" cy="1187889"/>
          </a:xfrm>
          <a:prstGeom prst="rect">
            <a:avLst/>
          </a:prstGeom>
          <a:solidFill>
            <a:schemeClr val="bg1"/>
          </a:solidFill>
          <a:ln w="9525">
            <a:solidFill>
              <a:schemeClr val="tx1"/>
            </a:solidFill>
            <a:miter lim="800000"/>
            <a:headEnd/>
            <a:tailEnd/>
          </a:ln>
        </p:spPr>
        <p:txBody>
          <a:bodyPr anchor="ctr">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ts val="3000"/>
              </a:lnSpc>
              <a:spcAft>
                <a:spcPts val="600"/>
              </a:spcAft>
              <a:defRPr/>
            </a:pPr>
            <a:r>
              <a:rPr lang="ja-JP" altLang="en-US" sz="2031" b="0" dirty="0">
                <a:latin typeface="BIZ UDP明朝 Medium" panose="02020500000000000000" pitchFamily="18" charset="-128"/>
                <a:ea typeface="BIZ UDP明朝 Medium" panose="02020500000000000000" pitchFamily="18" charset="-128"/>
                <a:cs typeface="Times New Roman" panose="02020603050405020304" pitchFamily="18" charset="0"/>
              </a:rPr>
              <a:t>この地域の気候・地形・土壌といった植物生産性に影響を与えうる環境因子に主成分分析に行ったところ、</a:t>
            </a:r>
            <a:r>
              <a:rPr lang="en-US" altLang="ja-JP" sz="2031" b="0" dirty="0">
                <a:latin typeface="BIZ UDP明朝 Medium" panose="02020500000000000000" pitchFamily="18" charset="-128"/>
                <a:ea typeface="BIZ UDP明朝 Medium" panose="02020500000000000000" pitchFamily="18" charset="-128"/>
                <a:cs typeface="Times New Roman" panose="02020603050405020304" pitchFamily="18" charset="0"/>
              </a:rPr>
              <a:t>PC1</a:t>
            </a:r>
            <a:r>
              <a:rPr lang="ja-JP" altLang="en-US" sz="2031" b="0" dirty="0">
                <a:latin typeface="BIZ UDP明朝 Medium" panose="02020500000000000000" pitchFamily="18" charset="-128"/>
                <a:ea typeface="BIZ UDP明朝 Medium" panose="02020500000000000000" pitchFamily="18" charset="-128"/>
                <a:cs typeface="Times New Roman" panose="02020603050405020304" pitchFamily="18" charset="0"/>
              </a:rPr>
              <a:t>に緯度に相関する成分、</a:t>
            </a:r>
            <a:r>
              <a:rPr lang="en-US" altLang="ja-JP" sz="2031" b="0" dirty="0">
                <a:latin typeface="BIZ UDP明朝 Medium" panose="02020500000000000000" pitchFamily="18" charset="-128"/>
                <a:ea typeface="BIZ UDP明朝 Medium" panose="02020500000000000000" pitchFamily="18" charset="-128"/>
                <a:cs typeface="Times New Roman" panose="02020603050405020304" pitchFamily="18" charset="0"/>
              </a:rPr>
              <a:t>PC2</a:t>
            </a:r>
            <a:r>
              <a:rPr lang="ja-JP" altLang="en-US" sz="2031" b="0" dirty="0">
                <a:latin typeface="BIZ UDP明朝 Medium" panose="02020500000000000000" pitchFamily="18" charset="-128"/>
                <a:ea typeface="BIZ UDP明朝 Medium" panose="02020500000000000000" pitchFamily="18" charset="-128"/>
                <a:cs typeface="Times New Roman" panose="02020603050405020304" pitchFamily="18" charset="0"/>
              </a:rPr>
              <a:t>に土壌保水力に相関する成分、</a:t>
            </a:r>
            <a:r>
              <a:rPr lang="en-US" altLang="ja-JP" sz="2031" b="0" dirty="0">
                <a:latin typeface="BIZ UDP明朝 Medium" panose="02020500000000000000" pitchFamily="18" charset="-128"/>
                <a:ea typeface="BIZ UDP明朝 Medium" panose="02020500000000000000" pitchFamily="18" charset="-128"/>
                <a:cs typeface="Times New Roman" panose="02020603050405020304" pitchFamily="18" charset="0"/>
              </a:rPr>
              <a:t>PC3</a:t>
            </a:r>
            <a:r>
              <a:rPr lang="ja-JP" altLang="en-US" sz="2031" b="0" dirty="0">
                <a:latin typeface="BIZ UDP明朝 Medium" panose="02020500000000000000" pitchFamily="18" charset="-128"/>
                <a:ea typeface="BIZ UDP明朝 Medium" panose="02020500000000000000" pitchFamily="18" charset="-128"/>
                <a:cs typeface="Times New Roman" panose="02020603050405020304" pitchFamily="18" charset="0"/>
              </a:rPr>
              <a:t>に斜面方位に相関する成分が、抽出された。</a:t>
            </a:r>
            <a:endParaRPr lang="ja-JP" altLang="ja-JP" sz="2031" b="0" dirty="0">
              <a:latin typeface="BIZ UDP明朝 Medium" panose="02020500000000000000" pitchFamily="18" charset="-128"/>
              <a:ea typeface="BIZ UDP明朝 Medium" panose="02020500000000000000" pitchFamily="18" charset="-128"/>
              <a:cs typeface="Times New Roman" panose="02020603050405020304" pitchFamily="18" charset="0"/>
            </a:endParaRPr>
          </a:p>
        </p:txBody>
      </p:sp>
      <p:sp>
        <p:nvSpPr>
          <p:cNvPr id="2" name="正方形/長方形 7">
            <a:extLst>
              <a:ext uri="{FF2B5EF4-FFF2-40B4-BE49-F238E27FC236}">
                <a16:creationId xmlns:a16="http://schemas.microsoft.com/office/drawing/2014/main" id="{E4CCBF1D-95A0-20D4-8479-EAA83E3B181A}"/>
              </a:ext>
            </a:extLst>
          </p:cNvPr>
          <p:cNvSpPr>
            <a:spLocks noChangeArrowheads="1"/>
          </p:cNvSpPr>
          <p:nvPr/>
        </p:nvSpPr>
        <p:spPr bwMode="auto">
          <a:xfrm>
            <a:off x="352425" y="3975317"/>
            <a:ext cx="8439150" cy="1187889"/>
          </a:xfrm>
          <a:prstGeom prst="rect">
            <a:avLst/>
          </a:prstGeom>
          <a:solidFill>
            <a:schemeClr val="bg1"/>
          </a:solidFill>
          <a:ln w="9525">
            <a:solidFill>
              <a:schemeClr val="tx1"/>
            </a:solidFill>
            <a:miter lim="800000"/>
            <a:headEnd/>
            <a:tailEnd/>
          </a:ln>
        </p:spPr>
        <p:txBody>
          <a:bodyPr anchor="ctr">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ts val="3000"/>
              </a:lnSpc>
              <a:spcAft>
                <a:spcPts val="600"/>
              </a:spcAft>
              <a:defRPr/>
            </a:pPr>
            <a:r>
              <a:rPr lang="ja-JP" altLang="en-US" sz="2031" b="0" dirty="0">
                <a:latin typeface="BIZ UDP明朝 Medium" panose="02020500000000000000" pitchFamily="18" charset="-128"/>
                <a:ea typeface="BIZ UDP明朝 Medium" panose="02020500000000000000" pitchFamily="18" charset="-128"/>
                <a:cs typeface="Times New Roman" panose="02020603050405020304" pitchFamily="18" charset="0"/>
              </a:rPr>
              <a:t>これら</a:t>
            </a:r>
            <a:r>
              <a:rPr lang="en-US" altLang="ja-JP" sz="2031" b="0" dirty="0">
                <a:latin typeface="BIZ UDP明朝 Medium" panose="02020500000000000000" pitchFamily="18" charset="-128"/>
                <a:ea typeface="BIZ UDP明朝 Medium" panose="02020500000000000000" pitchFamily="18" charset="-128"/>
                <a:cs typeface="Times New Roman" panose="02020603050405020304" pitchFamily="18" charset="0"/>
              </a:rPr>
              <a:t>PC1</a:t>
            </a:r>
            <a:r>
              <a:rPr lang="ja-JP" altLang="en-US" sz="2031" b="0" dirty="0">
                <a:latin typeface="BIZ UDP明朝 Medium" panose="02020500000000000000" pitchFamily="18" charset="-128"/>
                <a:ea typeface="BIZ UDP明朝 Medium" panose="02020500000000000000" pitchFamily="18" charset="-128"/>
                <a:cs typeface="Times New Roman" panose="02020603050405020304" pitchFamily="18" charset="0"/>
              </a:rPr>
              <a:t>～</a:t>
            </a:r>
            <a:r>
              <a:rPr lang="en-US" altLang="ja-JP" sz="2031" b="0" dirty="0">
                <a:latin typeface="BIZ UDP明朝 Medium" panose="02020500000000000000" pitchFamily="18" charset="-128"/>
                <a:ea typeface="BIZ UDP明朝 Medium" panose="02020500000000000000" pitchFamily="18" charset="-128"/>
                <a:cs typeface="Times New Roman" panose="02020603050405020304" pitchFamily="18" charset="0"/>
              </a:rPr>
              <a:t>3</a:t>
            </a:r>
            <a:r>
              <a:rPr lang="ja-JP" altLang="en-US" sz="2031" b="0" dirty="0">
                <a:latin typeface="BIZ UDP明朝 Medium" panose="02020500000000000000" pitchFamily="18" charset="-128"/>
                <a:ea typeface="BIZ UDP明朝 Medium" panose="02020500000000000000" pitchFamily="18" charset="-128"/>
                <a:cs typeface="Times New Roman" panose="02020603050405020304" pitchFamily="18" charset="0"/>
              </a:rPr>
              <a:t>を説明変数にして、</a:t>
            </a:r>
            <a:r>
              <a:rPr lang="en-US" altLang="ja-JP" sz="2031" b="0" dirty="0">
                <a:latin typeface="BIZ UDP明朝 Medium" panose="02020500000000000000" pitchFamily="18" charset="-128"/>
                <a:ea typeface="BIZ UDP明朝 Medium" panose="02020500000000000000" pitchFamily="18" charset="-128"/>
                <a:cs typeface="Times New Roman" panose="02020603050405020304" pitchFamily="18" charset="0"/>
              </a:rPr>
              <a:t>Canopy LAI</a:t>
            </a:r>
            <a:r>
              <a:rPr lang="ja-JP" altLang="en-US" sz="2031" b="0" dirty="0">
                <a:latin typeface="BIZ UDP明朝 Medium" panose="02020500000000000000" pitchFamily="18" charset="-128"/>
                <a:ea typeface="BIZ UDP明朝 Medium" panose="02020500000000000000" pitchFamily="18" charset="-128"/>
                <a:cs typeface="Times New Roman" panose="02020603050405020304" pitchFamily="18" charset="0"/>
              </a:rPr>
              <a:t>の回帰式を求めたところ、出現した</a:t>
            </a:r>
            <a:r>
              <a:rPr lang="en-US" altLang="ja-JP" sz="2031" b="0" dirty="0" err="1">
                <a:latin typeface="BIZ UDP明朝 Medium" panose="02020500000000000000" pitchFamily="18" charset="-128"/>
                <a:ea typeface="BIZ UDP明朝 Medium" panose="02020500000000000000" pitchFamily="18" charset="-128"/>
                <a:cs typeface="Times New Roman" panose="02020603050405020304" pitchFamily="18" charset="0"/>
              </a:rPr>
              <a:t>PCn</a:t>
            </a:r>
            <a:r>
              <a:rPr lang="ja-JP" altLang="en-US" sz="2031" b="0" dirty="0">
                <a:latin typeface="BIZ UDP明朝 Medium" panose="02020500000000000000" pitchFamily="18" charset="-128"/>
                <a:ea typeface="BIZ UDP明朝 Medium" panose="02020500000000000000" pitchFamily="18" charset="-128"/>
                <a:cs typeface="Times New Roman" panose="02020603050405020304" pitchFamily="18" charset="0"/>
              </a:rPr>
              <a:t>の範囲で、</a:t>
            </a:r>
            <a:r>
              <a:rPr lang="en-US" altLang="ja-JP" sz="2031" b="0" dirty="0">
                <a:latin typeface="BIZ UDP明朝 Medium" panose="02020500000000000000" pitchFamily="18" charset="-128"/>
                <a:ea typeface="BIZ UDP明朝 Medium" panose="02020500000000000000" pitchFamily="18" charset="-128"/>
                <a:cs typeface="Times New Roman" panose="02020603050405020304" pitchFamily="18" charset="0"/>
              </a:rPr>
              <a:t>Canopy LAI</a:t>
            </a:r>
            <a:r>
              <a:rPr lang="ja-JP" altLang="en-US" sz="2031" b="0" dirty="0">
                <a:latin typeface="BIZ UDP明朝 Medium" panose="02020500000000000000" pitchFamily="18" charset="-128"/>
                <a:ea typeface="BIZ UDP明朝 Medium" panose="02020500000000000000" pitchFamily="18" charset="-128"/>
                <a:cs typeface="Times New Roman" panose="02020603050405020304" pitchFamily="18" charset="0"/>
              </a:rPr>
              <a:t>は基本的に正に相関する式が得られた。しかし、</a:t>
            </a:r>
            <a:r>
              <a:rPr lang="en-US" altLang="ja-JP" sz="2031" b="0" dirty="0">
                <a:latin typeface="BIZ UDP明朝 Medium" panose="02020500000000000000" pitchFamily="18" charset="-128"/>
                <a:ea typeface="BIZ UDP明朝 Medium" panose="02020500000000000000" pitchFamily="18" charset="-128"/>
                <a:cs typeface="Times New Roman" panose="02020603050405020304" pitchFamily="18" charset="0"/>
              </a:rPr>
              <a:t>PC2</a:t>
            </a:r>
            <a:r>
              <a:rPr lang="ja-JP" altLang="en-US" sz="2031" b="0" dirty="0">
                <a:latin typeface="BIZ UDP明朝 Medium" panose="02020500000000000000" pitchFamily="18" charset="-128"/>
                <a:ea typeface="BIZ UDP明朝 Medium" panose="02020500000000000000" pitchFamily="18" charset="-128"/>
                <a:cs typeface="Times New Roman" panose="02020603050405020304" pitchFamily="18" charset="0"/>
              </a:rPr>
              <a:t>値の上位</a:t>
            </a:r>
            <a:r>
              <a:rPr lang="en-US" altLang="ja-JP" sz="2031" b="0" dirty="0">
                <a:latin typeface="BIZ UDP明朝 Medium" panose="02020500000000000000" pitchFamily="18" charset="-128"/>
                <a:ea typeface="BIZ UDP明朝 Medium" panose="02020500000000000000" pitchFamily="18" charset="-128"/>
                <a:cs typeface="Times New Roman" panose="02020603050405020304" pitchFamily="18" charset="0"/>
              </a:rPr>
              <a:t>11</a:t>
            </a:r>
            <a:r>
              <a:rPr lang="ja-JP" altLang="en-US" sz="2031" b="0" dirty="0">
                <a:latin typeface="BIZ UDP明朝 Medium" panose="02020500000000000000" pitchFamily="18" charset="-128"/>
                <a:ea typeface="BIZ UDP明朝 Medium" panose="02020500000000000000" pitchFamily="18" charset="-128"/>
                <a:cs typeface="Times New Roman" panose="02020603050405020304" pitchFamily="18" charset="0"/>
              </a:rPr>
              <a:t>％については負に相関していた。</a:t>
            </a:r>
            <a:endParaRPr lang="ja-JP" altLang="ja-JP" sz="2031" b="0" dirty="0">
              <a:latin typeface="BIZ UDP明朝 Medium" panose="02020500000000000000" pitchFamily="18" charset="-128"/>
              <a:ea typeface="BIZ UDP明朝 Medium" panose="02020500000000000000" pitchFamily="18" charset="-128"/>
              <a:cs typeface="Times New Roman" panose="02020603050405020304" pitchFamily="18" charset="0"/>
            </a:endParaRPr>
          </a:p>
        </p:txBody>
      </p:sp>
      <p:sp>
        <p:nvSpPr>
          <p:cNvPr id="3" name="正方形/長方形 7">
            <a:extLst>
              <a:ext uri="{FF2B5EF4-FFF2-40B4-BE49-F238E27FC236}">
                <a16:creationId xmlns:a16="http://schemas.microsoft.com/office/drawing/2014/main" id="{AD84BCDE-72E1-E1BA-2CA2-DB7DEE0598EC}"/>
              </a:ext>
            </a:extLst>
          </p:cNvPr>
          <p:cNvSpPr>
            <a:spLocks noChangeArrowheads="1"/>
          </p:cNvSpPr>
          <p:nvPr/>
        </p:nvSpPr>
        <p:spPr bwMode="auto">
          <a:xfrm>
            <a:off x="381000" y="5413920"/>
            <a:ext cx="8439150" cy="803169"/>
          </a:xfrm>
          <a:prstGeom prst="rect">
            <a:avLst/>
          </a:prstGeom>
          <a:solidFill>
            <a:schemeClr val="bg1"/>
          </a:solidFill>
          <a:ln w="9525">
            <a:solidFill>
              <a:schemeClr val="tx1"/>
            </a:solidFill>
            <a:miter lim="800000"/>
            <a:headEnd/>
            <a:tailEnd/>
          </a:ln>
        </p:spPr>
        <p:txBody>
          <a:bodyPr anchor="ctr">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ts val="3000"/>
              </a:lnSpc>
              <a:spcAft>
                <a:spcPts val="600"/>
              </a:spcAft>
              <a:defRPr/>
            </a:pPr>
            <a:r>
              <a:rPr lang="ja-JP" altLang="en-US" sz="2031" b="0" dirty="0">
                <a:latin typeface="BIZ UDP明朝 Medium" panose="02020500000000000000" pitchFamily="18" charset="-128"/>
                <a:ea typeface="BIZ UDP明朝 Medium" panose="02020500000000000000" pitchFamily="18" charset="-128"/>
                <a:cs typeface="Times New Roman" panose="02020603050405020304" pitchFamily="18" charset="0"/>
              </a:rPr>
              <a:t>近年の降水量増加に対する</a:t>
            </a:r>
            <a:r>
              <a:rPr lang="en-US" altLang="ja-JP" sz="2031" b="0" dirty="0">
                <a:latin typeface="BIZ UDP明朝 Medium" panose="02020500000000000000" pitchFamily="18" charset="-128"/>
                <a:ea typeface="BIZ UDP明朝 Medium" panose="02020500000000000000" pitchFamily="18" charset="-128"/>
                <a:cs typeface="Times New Roman" panose="02020603050405020304" pitchFamily="18" charset="0"/>
              </a:rPr>
              <a:t>Canopy LAI</a:t>
            </a:r>
            <a:r>
              <a:rPr lang="ja-JP" altLang="en-US" sz="2031" b="0" dirty="0">
                <a:latin typeface="BIZ UDP明朝 Medium" panose="02020500000000000000" pitchFamily="18" charset="-128"/>
                <a:ea typeface="BIZ UDP明朝 Medium" panose="02020500000000000000" pitchFamily="18" charset="-128"/>
                <a:cs typeface="Times New Roman" panose="02020603050405020304" pitchFamily="18" charset="0"/>
              </a:rPr>
              <a:t>応答の地理的バラツキは、この結果と</a:t>
            </a:r>
            <a:r>
              <a:rPr lang="en-US" altLang="ja-JP" sz="2031" b="0" dirty="0">
                <a:latin typeface="BIZ UDP明朝 Medium" panose="02020500000000000000" pitchFamily="18" charset="-128"/>
                <a:ea typeface="BIZ UDP明朝 Medium" panose="02020500000000000000" pitchFamily="18" charset="-128"/>
                <a:cs typeface="Times New Roman" panose="02020603050405020304" pitchFamily="18" charset="0"/>
              </a:rPr>
              <a:t>consistent</a:t>
            </a:r>
            <a:r>
              <a:rPr lang="ja-JP" altLang="en-US" sz="2031" b="0" dirty="0">
                <a:latin typeface="BIZ UDP明朝 Medium" panose="02020500000000000000" pitchFamily="18" charset="-128"/>
                <a:ea typeface="BIZ UDP明朝 Medium" panose="02020500000000000000" pitchFamily="18" charset="-128"/>
                <a:cs typeface="Times New Roman" panose="02020603050405020304" pitchFamily="18" charset="0"/>
              </a:rPr>
              <a:t>である。</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etails are in the caption following the image">
            <a:extLst>
              <a:ext uri="{FF2B5EF4-FFF2-40B4-BE49-F238E27FC236}">
                <a16:creationId xmlns:a16="http://schemas.microsoft.com/office/drawing/2014/main" id="{B9178BD2-60E4-BE80-2976-92727048D7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38200"/>
            <a:ext cx="54927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テキスト ボックス 5">
            <a:extLst>
              <a:ext uri="{FF2B5EF4-FFF2-40B4-BE49-F238E27FC236}">
                <a16:creationId xmlns:a16="http://schemas.microsoft.com/office/drawing/2014/main" id="{4BFB3C4F-271B-F8AB-A6A9-728ED02BA790}"/>
              </a:ext>
            </a:extLst>
          </p:cNvPr>
          <p:cNvSpPr txBox="1">
            <a:spLocks noChangeArrowheads="1"/>
          </p:cNvSpPr>
          <p:nvPr/>
        </p:nvSpPr>
        <p:spPr bwMode="auto">
          <a:xfrm>
            <a:off x="457200" y="1023938"/>
            <a:ext cx="22018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ja-JP" altLang="en-US" sz="1200" b="0" dirty="0">
                <a:solidFill>
                  <a:srgbClr val="0000FF"/>
                </a:solidFill>
                <a:latin typeface="メイリオ" panose="020B0604030504040204" pitchFamily="50" charset="-128"/>
                <a:ea typeface="メイリオ" panose="020B0604030504040204" pitchFamily="50" charset="-128"/>
              </a:rPr>
              <a:t>出典：</a:t>
            </a:r>
            <a:r>
              <a:rPr kumimoji="1" lang="en-US" altLang="ja-JP" sz="1200" b="0" dirty="0" err="1">
                <a:solidFill>
                  <a:srgbClr val="0000FF"/>
                </a:solidFill>
                <a:latin typeface="メイリオ" panose="020B0604030504040204" pitchFamily="50" charset="-128"/>
                <a:ea typeface="メイリオ" panose="020B0604030504040204" pitchFamily="50" charset="-128"/>
              </a:rPr>
              <a:t>Obu</a:t>
            </a:r>
            <a:r>
              <a:rPr kumimoji="1" lang="en-US" altLang="ja-JP" sz="1200" b="0" dirty="0">
                <a:solidFill>
                  <a:srgbClr val="0000FF"/>
                </a:solidFill>
                <a:latin typeface="メイリオ" panose="020B0604030504040204" pitchFamily="50" charset="-128"/>
                <a:ea typeface="メイリオ" panose="020B0604030504040204" pitchFamily="50" charset="-128"/>
              </a:rPr>
              <a:t> (2021) </a:t>
            </a:r>
          </a:p>
          <a:p>
            <a:pPr>
              <a:spcBef>
                <a:spcPct val="0"/>
              </a:spcBef>
              <a:buFontTx/>
              <a:buNone/>
            </a:pPr>
            <a:r>
              <a:rPr kumimoji="1" lang="en-US" altLang="ja-JP" sz="1200" b="0" i="1" dirty="0">
                <a:solidFill>
                  <a:srgbClr val="0000FF"/>
                </a:solidFill>
                <a:latin typeface="メイリオ" panose="020B0604030504040204" pitchFamily="50" charset="-128"/>
                <a:ea typeface="メイリオ" panose="020B0604030504040204" pitchFamily="50" charset="-128"/>
              </a:rPr>
              <a:t>JGR Earth Surface </a:t>
            </a:r>
            <a:r>
              <a:rPr kumimoji="1" lang="en-US" altLang="ja-JP" sz="1200" b="0" dirty="0">
                <a:solidFill>
                  <a:srgbClr val="0000FF"/>
                </a:solidFill>
                <a:latin typeface="メイリオ" panose="020B0604030504040204" pitchFamily="50" charset="-128"/>
                <a:ea typeface="メイリオ" panose="020B0604030504040204" pitchFamily="50" charset="-128"/>
              </a:rPr>
              <a:t>126. </a:t>
            </a:r>
            <a:endParaRPr kumimoji="1" lang="ja-JP" altLang="en-US" sz="1200" b="0" dirty="0">
              <a:solidFill>
                <a:srgbClr val="0000FF"/>
              </a:solidFill>
              <a:latin typeface="メイリオ" panose="020B0604030504040204" pitchFamily="50" charset="-128"/>
              <a:ea typeface="メイリオ" panose="020B0604030504040204" pitchFamily="50" charset="-128"/>
            </a:endParaRPr>
          </a:p>
        </p:txBody>
      </p:sp>
      <p:sp>
        <p:nvSpPr>
          <p:cNvPr id="7172" name="Rectangle 5">
            <a:extLst>
              <a:ext uri="{FF2B5EF4-FFF2-40B4-BE49-F238E27FC236}">
                <a16:creationId xmlns:a16="http://schemas.microsoft.com/office/drawing/2014/main" id="{65DC439E-3DF3-C4A3-7E59-994762437847}"/>
              </a:ext>
            </a:extLst>
          </p:cNvPr>
          <p:cNvSpPr>
            <a:spLocks noChangeArrowheads="1"/>
          </p:cNvSpPr>
          <p:nvPr/>
        </p:nvSpPr>
        <p:spPr bwMode="auto">
          <a:xfrm>
            <a:off x="352425" y="228600"/>
            <a:ext cx="848677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400" b="0">
                <a:solidFill>
                  <a:srgbClr val="0000FF"/>
                </a:solidFill>
                <a:latin typeface="メイリオ" panose="020B0604030504040204" pitchFamily="50" charset="-128"/>
                <a:ea typeface="メイリオ" panose="020B0604030504040204" pitchFamily="50" charset="-128"/>
              </a:rPr>
              <a:t>永久凍土</a:t>
            </a:r>
          </a:p>
        </p:txBody>
      </p:sp>
      <p:sp>
        <p:nvSpPr>
          <p:cNvPr id="6" name="タイトル 1">
            <a:extLst>
              <a:ext uri="{FF2B5EF4-FFF2-40B4-BE49-F238E27FC236}">
                <a16:creationId xmlns:a16="http://schemas.microsoft.com/office/drawing/2014/main" id="{66EF180F-ABDF-3A36-B658-23091150F059}"/>
              </a:ext>
            </a:extLst>
          </p:cNvPr>
          <p:cNvSpPr txBox="1">
            <a:spLocks/>
          </p:cNvSpPr>
          <p:nvPr/>
        </p:nvSpPr>
        <p:spPr>
          <a:xfrm>
            <a:off x="5716588" y="2884488"/>
            <a:ext cx="3122612" cy="1703387"/>
          </a:xfrm>
          <a:prstGeom prst="rect">
            <a:avLst/>
          </a:prstGeom>
          <a:solidFill>
            <a:srgbClr val="FFFF99"/>
          </a:solidFill>
          <a:ln>
            <a:solidFill>
              <a:schemeClr val="tx1"/>
            </a:solidFill>
          </a:ln>
        </p:spPr>
        <p:txBody>
          <a:bodyPr lIns="68580" tIns="34290" rIns="68580" bIns="34290" anchor="ctr"/>
          <a:lstStyle/>
          <a:p>
            <a:pPr>
              <a:spcAft>
                <a:spcPts val="1200"/>
              </a:spcAft>
              <a:defRPr/>
            </a:pPr>
            <a:r>
              <a:rPr lang="ja-JP" altLang="en-US" sz="1800" b="0" dirty="0">
                <a:latin typeface="BIZ UDP明朝 Medium" panose="02020500000000000000" pitchFamily="18" charset="-128"/>
                <a:ea typeface="BIZ UDP明朝 Medium" panose="02020500000000000000" pitchFamily="18" charset="-128"/>
                <a:cs typeface="+mj-cs"/>
              </a:rPr>
              <a:t>永久凍土帯は、高緯度帯に均一に拡がっているわけでは無い。最終氷期に氷床に覆われていた西シベリア～ヨーロッパ域には分布していない。</a:t>
            </a:r>
            <a:endParaRPr lang="en-US" altLang="ja-JP" sz="1800" b="0" dirty="0">
              <a:latin typeface="BIZ UDP明朝 Medium" panose="02020500000000000000" pitchFamily="18" charset="-128"/>
              <a:ea typeface="BIZ UDP明朝 Medium" panose="02020500000000000000" pitchFamily="18" charset="-128"/>
              <a:cs typeface="+mj-cs"/>
            </a:endParaRPr>
          </a:p>
        </p:txBody>
      </p:sp>
      <p:sp>
        <p:nvSpPr>
          <p:cNvPr id="2" name="タイトル 1">
            <a:extLst>
              <a:ext uri="{FF2B5EF4-FFF2-40B4-BE49-F238E27FC236}">
                <a16:creationId xmlns:a16="http://schemas.microsoft.com/office/drawing/2014/main" id="{6A2DA716-9A3C-87E0-F058-157C486E968A}"/>
              </a:ext>
            </a:extLst>
          </p:cNvPr>
          <p:cNvSpPr txBox="1">
            <a:spLocks/>
          </p:cNvSpPr>
          <p:nvPr/>
        </p:nvSpPr>
        <p:spPr>
          <a:xfrm>
            <a:off x="5721350" y="1416050"/>
            <a:ext cx="3122613" cy="1057275"/>
          </a:xfrm>
          <a:prstGeom prst="rect">
            <a:avLst/>
          </a:prstGeom>
          <a:solidFill>
            <a:srgbClr val="FFFF99"/>
          </a:solidFill>
          <a:ln>
            <a:solidFill>
              <a:schemeClr val="tx1"/>
            </a:solidFill>
          </a:ln>
        </p:spPr>
        <p:txBody>
          <a:bodyPr lIns="68580" tIns="34290" rIns="68580" bIns="34290" anchor="ctr"/>
          <a:lstStyle/>
          <a:p>
            <a:pPr>
              <a:spcAft>
                <a:spcPts val="1200"/>
              </a:spcAft>
              <a:defRPr/>
            </a:pPr>
            <a:r>
              <a:rPr lang="ja-JP" altLang="en-US" sz="1800" b="0" dirty="0">
                <a:latin typeface="BIZ UDP明朝 Medium" panose="02020500000000000000" pitchFamily="18" charset="-128"/>
                <a:ea typeface="BIZ UDP明朝 Medium" panose="02020500000000000000" pitchFamily="18" charset="-128"/>
                <a:cs typeface="+mj-cs"/>
              </a:rPr>
              <a:t>永久凍土地帯は、氷床を除く全球陸面の約</a:t>
            </a:r>
            <a:r>
              <a:rPr lang="en-US" altLang="ja-JP" sz="1800" b="0" dirty="0">
                <a:latin typeface="BIZ UDP明朝 Medium" panose="02020500000000000000" pitchFamily="18" charset="-128"/>
                <a:ea typeface="BIZ UDP明朝 Medium" panose="02020500000000000000" pitchFamily="18" charset="-128"/>
                <a:cs typeface="+mj-cs"/>
              </a:rPr>
              <a:t>22%</a:t>
            </a:r>
            <a:r>
              <a:rPr lang="ja-JP" altLang="en-US" sz="1800" b="0" dirty="0">
                <a:latin typeface="BIZ UDP明朝 Medium" panose="02020500000000000000" pitchFamily="18" charset="-128"/>
                <a:ea typeface="BIZ UDP明朝 Medium" panose="02020500000000000000" pitchFamily="18" charset="-128"/>
                <a:cs typeface="+mj-cs"/>
              </a:rPr>
              <a:t>に相当</a:t>
            </a:r>
            <a:endParaRPr lang="en-US" altLang="ja-JP" sz="1800" b="0" dirty="0">
              <a:latin typeface="BIZ UDP明朝 Medium" panose="02020500000000000000" pitchFamily="18" charset="-128"/>
              <a:ea typeface="BIZ UDP明朝 Medium" panose="02020500000000000000" pitchFamily="18" charset="-128"/>
              <a:cs typeface="+mj-cs"/>
            </a:endParaRPr>
          </a:p>
          <a:p>
            <a:pPr algn="r">
              <a:spcAft>
                <a:spcPts val="1200"/>
              </a:spcAft>
              <a:defRPr/>
            </a:pPr>
            <a:r>
              <a:rPr lang="en-US" altLang="ja-JP" sz="1100" b="0" dirty="0" err="1">
                <a:latin typeface="BIZ UDP明朝 Medium" panose="02020500000000000000" pitchFamily="18" charset="-128"/>
                <a:ea typeface="BIZ UDP明朝 Medium" panose="02020500000000000000" pitchFamily="18" charset="-128"/>
                <a:cs typeface="+mj-cs"/>
              </a:rPr>
              <a:t>Obu</a:t>
            </a:r>
            <a:r>
              <a:rPr lang="ja-JP" altLang="en-US" sz="1100" b="0" dirty="0">
                <a:latin typeface="BIZ UDP明朝 Medium" panose="02020500000000000000" pitchFamily="18" charset="-128"/>
                <a:ea typeface="BIZ UDP明朝 Medium" panose="02020500000000000000" pitchFamily="18" charset="-128"/>
                <a:cs typeface="+mj-cs"/>
              </a:rPr>
              <a:t>ら</a:t>
            </a:r>
            <a:r>
              <a:rPr lang="en-US" altLang="ja-JP" sz="1100" b="0" dirty="0">
                <a:latin typeface="BIZ UDP明朝 Medium" panose="02020500000000000000" pitchFamily="18" charset="-128"/>
                <a:ea typeface="BIZ UDP明朝 Medium" panose="02020500000000000000" pitchFamily="18" charset="-128"/>
                <a:cs typeface="+mj-cs"/>
              </a:rPr>
              <a:t>(2019)Earth-Science Reviews 193</a:t>
            </a:r>
            <a:endParaRPr lang="en-US" altLang="ja-JP" b="0" dirty="0">
              <a:latin typeface="BIZ UDP明朝 Medium" panose="02020500000000000000" pitchFamily="18" charset="-128"/>
              <a:ea typeface="BIZ UDP明朝 Medium" panose="02020500000000000000" pitchFamily="18" charset="-128"/>
              <a:cs typeface="+mj-cs"/>
            </a:endParaRPr>
          </a:p>
        </p:txBody>
      </p:sp>
      <p:sp>
        <p:nvSpPr>
          <p:cNvPr id="3" name="タイトル 1">
            <a:extLst>
              <a:ext uri="{FF2B5EF4-FFF2-40B4-BE49-F238E27FC236}">
                <a16:creationId xmlns:a16="http://schemas.microsoft.com/office/drawing/2014/main" id="{61F404FD-10FD-3E9E-2326-A1553B26BBF2}"/>
              </a:ext>
            </a:extLst>
          </p:cNvPr>
          <p:cNvSpPr txBox="1">
            <a:spLocks/>
          </p:cNvSpPr>
          <p:nvPr/>
        </p:nvSpPr>
        <p:spPr>
          <a:xfrm>
            <a:off x="228600" y="5430838"/>
            <a:ext cx="8610600" cy="1057275"/>
          </a:xfrm>
          <a:prstGeom prst="rect">
            <a:avLst/>
          </a:prstGeom>
          <a:solidFill>
            <a:srgbClr val="FFFF99"/>
          </a:solidFill>
          <a:ln>
            <a:solidFill>
              <a:schemeClr val="tx1"/>
            </a:solidFill>
          </a:ln>
        </p:spPr>
        <p:txBody>
          <a:bodyPr lIns="68580" tIns="34290" rIns="68580" bIns="34290" anchor="ctr"/>
          <a:lstStyle/>
          <a:p>
            <a:pPr>
              <a:spcAft>
                <a:spcPts val="1200"/>
              </a:spcAft>
              <a:defRPr/>
            </a:pPr>
            <a:r>
              <a:rPr lang="ja-JP" altLang="en-US" sz="1800" b="0" dirty="0">
                <a:latin typeface="BIZ UDP明朝 Medium" panose="02020500000000000000" pitchFamily="18" charset="-128"/>
                <a:ea typeface="BIZ UDP明朝 Medium" panose="02020500000000000000" pitchFamily="18" charset="-128"/>
                <a:cs typeface="+mj-cs"/>
              </a:rPr>
              <a:t>また、北方の永久凍土中には、全球の土壌炭素とバイオマスの合計の約</a:t>
            </a:r>
            <a:r>
              <a:rPr lang="en-US" altLang="ja-JP" sz="1800" b="0" dirty="0">
                <a:latin typeface="BIZ UDP明朝 Medium" panose="02020500000000000000" pitchFamily="18" charset="-128"/>
                <a:ea typeface="BIZ UDP明朝 Medium" panose="02020500000000000000" pitchFamily="18" charset="-128"/>
                <a:cs typeface="+mj-cs"/>
              </a:rPr>
              <a:t>36%</a:t>
            </a:r>
            <a:r>
              <a:rPr lang="ja-JP" altLang="en-US" sz="1800" b="0" dirty="0">
                <a:latin typeface="BIZ UDP明朝 Medium" panose="02020500000000000000" pitchFamily="18" charset="-128"/>
                <a:ea typeface="BIZ UDP明朝 Medium" panose="02020500000000000000" pitchFamily="18" charset="-128"/>
                <a:cs typeface="+mj-cs"/>
              </a:rPr>
              <a:t>に相当する</a:t>
            </a:r>
            <a:r>
              <a:rPr lang="en-US" altLang="ja-JP" sz="1800" b="0" dirty="0">
                <a:latin typeface="BIZ UDP明朝 Medium" panose="02020500000000000000" pitchFamily="18" charset="-128"/>
                <a:ea typeface="BIZ UDP明朝 Medium" panose="02020500000000000000" pitchFamily="18" charset="-128"/>
                <a:cs typeface="+mj-cs"/>
              </a:rPr>
              <a:t>1070</a:t>
            </a:r>
            <a:r>
              <a:rPr lang="ja-JP" altLang="en-US" sz="1800" b="0" dirty="0">
                <a:latin typeface="BIZ UDP明朝 Medium" panose="02020500000000000000" pitchFamily="18" charset="-128"/>
                <a:ea typeface="BIZ UDP明朝 Medium" panose="02020500000000000000" pitchFamily="18" charset="-128"/>
                <a:cs typeface="+mj-cs"/>
              </a:rPr>
              <a:t>～</a:t>
            </a:r>
            <a:r>
              <a:rPr lang="en-US" altLang="ja-JP" sz="1800" b="0" dirty="0">
                <a:latin typeface="BIZ UDP明朝 Medium" panose="02020500000000000000" pitchFamily="18" charset="-128"/>
                <a:ea typeface="BIZ UDP明朝 Medium" panose="02020500000000000000" pitchFamily="18" charset="-128"/>
                <a:cs typeface="+mj-cs"/>
              </a:rPr>
              <a:t>1360 </a:t>
            </a:r>
            <a:r>
              <a:rPr lang="en-US" altLang="ja-JP" sz="1800" b="0" dirty="0" err="1">
                <a:latin typeface="BIZ UDP明朝 Medium" panose="02020500000000000000" pitchFamily="18" charset="-128"/>
                <a:ea typeface="BIZ UDP明朝 Medium" panose="02020500000000000000" pitchFamily="18" charset="-128"/>
                <a:cs typeface="+mj-cs"/>
              </a:rPr>
              <a:t>PgC</a:t>
            </a:r>
            <a:r>
              <a:rPr lang="ja-JP" altLang="en-US" sz="1800" b="0" dirty="0">
                <a:latin typeface="BIZ UDP明朝 Medium" panose="02020500000000000000" pitchFamily="18" charset="-128"/>
                <a:ea typeface="BIZ UDP明朝 Medium" panose="02020500000000000000" pitchFamily="18" charset="-128"/>
                <a:cs typeface="+mj-cs"/>
              </a:rPr>
              <a:t>もの有機物が含有されていると推定される</a:t>
            </a:r>
            <a:endParaRPr lang="en-US" altLang="ja-JP" sz="1800" b="0" dirty="0">
              <a:latin typeface="BIZ UDP明朝 Medium" panose="02020500000000000000" pitchFamily="18" charset="-128"/>
              <a:ea typeface="BIZ UDP明朝 Medium" panose="02020500000000000000" pitchFamily="18" charset="-128"/>
              <a:cs typeface="+mj-cs"/>
            </a:endParaRPr>
          </a:p>
          <a:p>
            <a:pPr algn="r">
              <a:spcAft>
                <a:spcPts val="1200"/>
              </a:spcAft>
              <a:defRPr/>
            </a:pPr>
            <a:r>
              <a:rPr lang="ja-JP" altLang="en-US" sz="1400" b="0" dirty="0">
                <a:latin typeface="BIZ UDP明朝 Medium" panose="02020500000000000000" pitchFamily="18" charset="-128"/>
                <a:ea typeface="BIZ UDP明朝 Medium" panose="02020500000000000000" pitchFamily="18" charset="-128"/>
                <a:cs typeface="+mj-cs"/>
              </a:rPr>
              <a:t> </a:t>
            </a:r>
            <a:r>
              <a:rPr lang="en-US" altLang="ja-JP" sz="1400" b="0" dirty="0">
                <a:latin typeface="BIZ UDP明朝 Medium" panose="02020500000000000000" pitchFamily="18" charset="-128"/>
                <a:ea typeface="BIZ UDP明朝 Medium" panose="02020500000000000000" pitchFamily="18" charset="-128"/>
                <a:cs typeface="+mj-cs"/>
              </a:rPr>
              <a:t>(IPCC 2021, Box5.1)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図 2">
            <a:extLst>
              <a:ext uri="{FF2B5EF4-FFF2-40B4-BE49-F238E27FC236}">
                <a16:creationId xmlns:a16="http://schemas.microsoft.com/office/drawing/2014/main" id="{DD35CC3F-778C-BCB8-3535-C6E001B9B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38" y="938213"/>
            <a:ext cx="4989512"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5">
            <a:extLst>
              <a:ext uri="{FF2B5EF4-FFF2-40B4-BE49-F238E27FC236}">
                <a16:creationId xmlns:a16="http://schemas.microsoft.com/office/drawing/2014/main" id="{F44367C3-9E77-8D37-AE6F-C7A9747CB1EC}"/>
              </a:ext>
            </a:extLst>
          </p:cNvPr>
          <p:cNvSpPr>
            <a:spLocks noChangeArrowheads="1"/>
          </p:cNvSpPr>
          <p:nvPr/>
        </p:nvSpPr>
        <p:spPr bwMode="auto">
          <a:xfrm>
            <a:off x="152401" y="228600"/>
            <a:ext cx="8839200"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400" b="0" dirty="0">
                <a:solidFill>
                  <a:srgbClr val="0000FF"/>
                </a:solidFill>
                <a:latin typeface="メイリオ" panose="020B0604030504040204" pitchFamily="50" charset="-128"/>
                <a:ea typeface="メイリオ" panose="020B0604030504040204" pitchFamily="50" charset="-128"/>
              </a:rPr>
              <a:t>高緯度帯では、生物量よりも土壌中に多く炭素が存在する</a:t>
            </a:r>
          </a:p>
        </p:txBody>
      </p:sp>
      <p:sp>
        <p:nvSpPr>
          <p:cNvPr id="9220" name="テキスト ボックス 5">
            <a:extLst>
              <a:ext uri="{FF2B5EF4-FFF2-40B4-BE49-F238E27FC236}">
                <a16:creationId xmlns:a16="http://schemas.microsoft.com/office/drawing/2014/main" id="{AAA09ECA-BA28-8AE8-4A82-3439C265F102}"/>
              </a:ext>
            </a:extLst>
          </p:cNvPr>
          <p:cNvSpPr txBox="1">
            <a:spLocks noChangeArrowheads="1"/>
          </p:cNvSpPr>
          <p:nvPr/>
        </p:nvSpPr>
        <p:spPr bwMode="auto">
          <a:xfrm>
            <a:off x="4800600" y="6384925"/>
            <a:ext cx="4108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1" lang="ja-JP" altLang="en-US" sz="1200" b="0">
                <a:latin typeface="メイリオ" panose="020B0604030504040204" pitchFamily="50" charset="-128"/>
                <a:ea typeface="メイリオ" panose="020B0604030504040204" pitchFamily="50" charset="-128"/>
              </a:rPr>
              <a:t>出典：</a:t>
            </a:r>
            <a:r>
              <a:rPr kumimoji="1" lang="en-US" altLang="ja-JP" sz="1200" b="0">
                <a:latin typeface="メイリオ" panose="020B0604030504040204" pitchFamily="50" charset="-128"/>
                <a:ea typeface="メイリオ" panose="020B0604030504040204" pitchFamily="50" charset="-128"/>
              </a:rPr>
              <a:t>Scarlemann</a:t>
            </a:r>
            <a:r>
              <a:rPr kumimoji="1" lang="ja-JP" altLang="en-US" sz="1200" b="0">
                <a:latin typeface="メイリオ" panose="020B0604030504040204" pitchFamily="50" charset="-128"/>
                <a:ea typeface="メイリオ" panose="020B0604030504040204" pitchFamily="50" charset="-128"/>
              </a:rPr>
              <a:t>ら</a:t>
            </a:r>
            <a:r>
              <a:rPr kumimoji="1" lang="en-US" altLang="ja-JP" sz="1200" b="0">
                <a:latin typeface="メイリオ" panose="020B0604030504040204" pitchFamily="50" charset="-128"/>
                <a:ea typeface="メイリオ" panose="020B0604030504040204" pitchFamily="50" charset="-128"/>
              </a:rPr>
              <a:t> (2014) </a:t>
            </a:r>
            <a:r>
              <a:rPr kumimoji="1" lang="en-US" altLang="ja-JP" sz="1200" b="0" i="1">
                <a:latin typeface="メイリオ" panose="020B0604030504040204" pitchFamily="50" charset="-128"/>
                <a:ea typeface="メイリオ" panose="020B0604030504040204" pitchFamily="50" charset="-128"/>
              </a:rPr>
              <a:t>Carbon Management </a:t>
            </a:r>
            <a:r>
              <a:rPr kumimoji="1" lang="en-US" altLang="ja-JP" sz="1200" b="0">
                <a:latin typeface="メイリオ" panose="020B0604030504040204" pitchFamily="50" charset="-128"/>
                <a:ea typeface="メイリオ" panose="020B0604030504040204" pitchFamily="50" charset="-128"/>
              </a:rPr>
              <a:t>5. </a:t>
            </a:r>
            <a:endParaRPr kumimoji="1" lang="ja-JP" altLang="en-US" sz="1200" b="0">
              <a:latin typeface="メイリオ" panose="020B0604030504040204" pitchFamily="50" charset="-128"/>
              <a:ea typeface="メイリオ" panose="020B0604030504040204" pitchFamily="50" charset="-128"/>
            </a:endParaRPr>
          </a:p>
        </p:txBody>
      </p:sp>
      <p:sp>
        <p:nvSpPr>
          <p:cNvPr id="9221" name="テキスト ボックス 2">
            <a:extLst>
              <a:ext uri="{FF2B5EF4-FFF2-40B4-BE49-F238E27FC236}">
                <a16:creationId xmlns:a16="http://schemas.microsoft.com/office/drawing/2014/main" id="{293DCBD6-D43A-53C9-0BFA-C40544BE55B9}"/>
              </a:ext>
            </a:extLst>
          </p:cNvPr>
          <p:cNvSpPr txBox="1">
            <a:spLocks noChangeArrowheads="1"/>
          </p:cNvSpPr>
          <p:nvPr/>
        </p:nvSpPr>
        <p:spPr bwMode="auto">
          <a:xfrm>
            <a:off x="1905000" y="2838450"/>
            <a:ext cx="3395663" cy="585788"/>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ja-JP" altLang="en-US" sz="1600" b="0">
                <a:solidFill>
                  <a:srgbClr val="008000"/>
                </a:solidFill>
                <a:latin typeface="ＭＳ Ｐゴシック" panose="020B0600070205080204" pitchFamily="50" charset="-128"/>
              </a:rPr>
              <a:t>地下</a:t>
            </a:r>
            <a:r>
              <a:rPr kumimoji="1" lang="en-US" altLang="ja-JP" sz="1600" b="0">
                <a:solidFill>
                  <a:srgbClr val="008000"/>
                </a:solidFill>
                <a:latin typeface="ＭＳ Ｐゴシック" panose="020B0600070205080204" pitchFamily="50" charset="-128"/>
              </a:rPr>
              <a:t>1m</a:t>
            </a:r>
            <a:r>
              <a:rPr kumimoji="1" lang="ja-JP" altLang="en-US" sz="1600" b="0">
                <a:solidFill>
                  <a:srgbClr val="008000"/>
                </a:solidFill>
                <a:latin typeface="ＭＳ Ｐゴシック" panose="020B0600070205080204" pitchFamily="50" charset="-128"/>
              </a:rPr>
              <a:t>深までに存在する土壌炭素</a:t>
            </a:r>
            <a:endParaRPr kumimoji="1" lang="en-US" altLang="ja-JP" sz="1600" b="0">
              <a:solidFill>
                <a:srgbClr val="008000"/>
              </a:solidFill>
              <a:latin typeface="ＭＳ Ｐゴシック" panose="020B0600070205080204" pitchFamily="50" charset="-128"/>
            </a:endParaRPr>
          </a:p>
          <a:p>
            <a:pPr>
              <a:spcBef>
                <a:spcPct val="0"/>
              </a:spcBef>
              <a:buFontTx/>
              <a:buNone/>
            </a:pPr>
            <a:r>
              <a:rPr kumimoji="1" lang="en-US" altLang="ja-JP" sz="1600" b="0">
                <a:solidFill>
                  <a:srgbClr val="008000"/>
                </a:solidFill>
                <a:latin typeface="ＭＳ Ｐゴシック" panose="020B0600070205080204" pitchFamily="50" charset="-128"/>
              </a:rPr>
              <a:t>(Harmonized World Soil Database 1.1)</a:t>
            </a:r>
            <a:endParaRPr kumimoji="1" lang="ja-JP" altLang="en-US" sz="1600" b="0">
              <a:solidFill>
                <a:srgbClr val="008000"/>
              </a:solidFill>
              <a:latin typeface="ＭＳ Ｐゴシック" panose="020B0600070205080204" pitchFamily="50" charset="-128"/>
            </a:endParaRPr>
          </a:p>
        </p:txBody>
      </p:sp>
      <p:sp>
        <p:nvSpPr>
          <p:cNvPr id="9222" name="テキスト ボックス 2">
            <a:extLst>
              <a:ext uri="{FF2B5EF4-FFF2-40B4-BE49-F238E27FC236}">
                <a16:creationId xmlns:a16="http://schemas.microsoft.com/office/drawing/2014/main" id="{89701C85-0439-7FA1-EB6A-9849E287F06D}"/>
              </a:ext>
            </a:extLst>
          </p:cNvPr>
          <p:cNvSpPr txBox="1">
            <a:spLocks noChangeArrowheads="1"/>
          </p:cNvSpPr>
          <p:nvPr/>
        </p:nvSpPr>
        <p:spPr bwMode="auto">
          <a:xfrm>
            <a:off x="2649538" y="5410200"/>
            <a:ext cx="954087" cy="400050"/>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ja-JP" altLang="en-US" sz="2000" b="0">
                <a:solidFill>
                  <a:srgbClr val="008000"/>
                </a:solidFill>
                <a:latin typeface="ＭＳ Ｐゴシック" panose="020B0600070205080204" pitchFamily="50" charset="-128"/>
              </a:rPr>
              <a:t>生物量</a:t>
            </a:r>
          </a:p>
        </p:txBody>
      </p:sp>
      <p:pic>
        <p:nvPicPr>
          <p:cNvPr id="9223" name="図 3">
            <a:extLst>
              <a:ext uri="{FF2B5EF4-FFF2-40B4-BE49-F238E27FC236}">
                <a16:creationId xmlns:a16="http://schemas.microsoft.com/office/drawing/2014/main" id="{4841A38D-CE20-E5C8-B618-72929716DD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7600" y="3651250"/>
            <a:ext cx="3827463" cy="250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テキスト ボックス 2">
            <a:extLst>
              <a:ext uri="{FF2B5EF4-FFF2-40B4-BE49-F238E27FC236}">
                <a16:creationId xmlns:a16="http://schemas.microsoft.com/office/drawing/2014/main" id="{3486CB4F-E5F3-7B4D-4FFB-26802C9B4597}"/>
              </a:ext>
            </a:extLst>
          </p:cNvPr>
          <p:cNvSpPr txBox="1">
            <a:spLocks noChangeArrowheads="1"/>
          </p:cNvSpPr>
          <p:nvPr/>
        </p:nvSpPr>
        <p:spPr bwMode="auto">
          <a:xfrm>
            <a:off x="5765800" y="2743200"/>
            <a:ext cx="2979738" cy="908050"/>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spcAft>
                <a:spcPts val="600"/>
              </a:spcAft>
              <a:buFontTx/>
              <a:buNone/>
            </a:pPr>
            <a:r>
              <a:rPr kumimoji="1" lang="ja-JP" altLang="en-US" sz="1600" b="0">
                <a:solidFill>
                  <a:srgbClr val="008000"/>
                </a:solidFill>
                <a:latin typeface="ＭＳ Ｐゴシック" panose="020B0600070205080204" pitchFamily="50" charset="-128"/>
              </a:rPr>
              <a:t>バイオーム別の有機炭素プール</a:t>
            </a:r>
            <a:endParaRPr kumimoji="1" lang="en-US" altLang="ja-JP" sz="1600" b="0">
              <a:solidFill>
                <a:srgbClr val="008000"/>
              </a:solidFill>
              <a:latin typeface="ＭＳ Ｐゴシック" panose="020B0600070205080204" pitchFamily="50" charset="-128"/>
            </a:endParaRPr>
          </a:p>
          <a:p>
            <a:pPr>
              <a:spcBef>
                <a:spcPct val="0"/>
              </a:spcBef>
              <a:buFontTx/>
              <a:buNone/>
            </a:pPr>
            <a:r>
              <a:rPr kumimoji="1" lang="ja-JP" altLang="en-US" sz="1600" b="0">
                <a:solidFill>
                  <a:srgbClr val="008000"/>
                </a:solidFill>
                <a:latin typeface="ＭＳ Ｐゴシック" panose="020B0600070205080204" pitchFamily="50" charset="-128"/>
              </a:rPr>
              <a:t>　上：バイオマス</a:t>
            </a:r>
            <a:endParaRPr kumimoji="1" lang="en-US" altLang="ja-JP" sz="1600" b="0">
              <a:solidFill>
                <a:srgbClr val="008000"/>
              </a:solidFill>
              <a:latin typeface="ＭＳ Ｐゴシック" panose="020B0600070205080204" pitchFamily="50" charset="-128"/>
            </a:endParaRPr>
          </a:p>
          <a:p>
            <a:pPr>
              <a:spcBef>
                <a:spcPct val="0"/>
              </a:spcBef>
              <a:buFontTx/>
              <a:buNone/>
            </a:pPr>
            <a:r>
              <a:rPr kumimoji="1" lang="ja-JP" altLang="en-US" sz="1600" b="0">
                <a:solidFill>
                  <a:srgbClr val="008000"/>
                </a:solidFill>
                <a:latin typeface="ＭＳ Ｐゴシック" panose="020B0600070205080204" pitchFamily="50" charset="-128"/>
              </a:rPr>
              <a:t>　下：土壌</a:t>
            </a:r>
          </a:p>
        </p:txBody>
      </p:sp>
      <p:sp>
        <p:nvSpPr>
          <p:cNvPr id="9225" name="矢印: 下 2">
            <a:extLst>
              <a:ext uri="{FF2B5EF4-FFF2-40B4-BE49-F238E27FC236}">
                <a16:creationId xmlns:a16="http://schemas.microsoft.com/office/drawing/2014/main" id="{42F4E67D-C0E2-4DE2-849C-F3E7FDBB5A7B}"/>
              </a:ext>
            </a:extLst>
          </p:cNvPr>
          <p:cNvSpPr>
            <a:spLocks noChangeArrowheads="1"/>
          </p:cNvSpPr>
          <p:nvPr/>
        </p:nvSpPr>
        <p:spPr bwMode="auto">
          <a:xfrm>
            <a:off x="7675563" y="3963988"/>
            <a:ext cx="152400" cy="304800"/>
          </a:xfrm>
          <a:prstGeom prst="downArrow">
            <a:avLst>
              <a:gd name="adj1" fmla="val 50000"/>
              <a:gd name="adj2" fmla="val 50000"/>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rIns="0" bIns="0">
            <a:spAutoFit/>
          </a:bodyPr>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図 4">
            <a:extLst>
              <a:ext uri="{FF2B5EF4-FFF2-40B4-BE49-F238E27FC236}">
                <a16:creationId xmlns:a16="http://schemas.microsoft.com/office/drawing/2014/main" id="{B2E6378F-0544-17AE-B219-2C5D9F8DFB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712" y="553404"/>
            <a:ext cx="5403330" cy="339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テキスト ボックス 5">
            <a:extLst>
              <a:ext uri="{FF2B5EF4-FFF2-40B4-BE49-F238E27FC236}">
                <a16:creationId xmlns:a16="http://schemas.microsoft.com/office/drawing/2014/main" id="{BBEF14C1-35D9-D66C-1F20-28D92F204597}"/>
              </a:ext>
            </a:extLst>
          </p:cNvPr>
          <p:cNvSpPr txBox="1">
            <a:spLocks noChangeArrowheads="1"/>
          </p:cNvSpPr>
          <p:nvPr/>
        </p:nvSpPr>
        <p:spPr bwMode="auto">
          <a:xfrm>
            <a:off x="1520825" y="3647441"/>
            <a:ext cx="32035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ja-JP" altLang="en-US" sz="1600" b="0" dirty="0">
                <a:latin typeface="ＭＳ Ｐ明朝" panose="02020600040205080304" pitchFamily="18" charset="-128"/>
                <a:ea typeface="ＭＳ Ｐ明朝" panose="02020600040205080304" pitchFamily="18" charset="-128"/>
              </a:rPr>
              <a:t>出典：</a:t>
            </a:r>
            <a:r>
              <a:rPr kumimoji="1" lang="en-US" altLang="ja-JP" sz="1600" b="0" dirty="0" err="1">
                <a:latin typeface="ＭＳ Ｐ明朝" panose="02020600040205080304" pitchFamily="18" charset="-128"/>
                <a:ea typeface="ＭＳ Ｐ明朝" panose="02020600040205080304" pitchFamily="18" charset="-128"/>
              </a:rPr>
              <a:t>Brouillette</a:t>
            </a:r>
            <a:r>
              <a:rPr kumimoji="1" lang="en-US" altLang="ja-JP" sz="1600" b="0" dirty="0">
                <a:latin typeface="ＭＳ Ｐ明朝" panose="02020600040205080304" pitchFamily="18" charset="-128"/>
                <a:ea typeface="ＭＳ Ｐ明朝" panose="02020600040205080304" pitchFamily="18" charset="-128"/>
              </a:rPr>
              <a:t> (2021) Nature 591</a:t>
            </a:r>
            <a:endParaRPr kumimoji="1" lang="ja-JP" altLang="en-US" sz="1600" b="0" dirty="0">
              <a:latin typeface="ＭＳ Ｐ明朝" panose="02020600040205080304" pitchFamily="18" charset="-128"/>
              <a:ea typeface="ＭＳ Ｐ明朝" panose="02020600040205080304" pitchFamily="18" charset="-128"/>
            </a:endParaRPr>
          </a:p>
        </p:txBody>
      </p:sp>
      <p:sp>
        <p:nvSpPr>
          <p:cNvPr id="10244" name="Rectangle 5">
            <a:extLst>
              <a:ext uri="{FF2B5EF4-FFF2-40B4-BE49-F238E27FC236}">
                <a16:creationId xmlns:a16="http://schemas.microsoft.com/office/drawing/2014/main" id="{F8D5B29F-FCCD-693F-CEB9-63A21B554396}"/>
              </a:ext>
            </a:extLst>
          </p:cNvPr>
          <p:cNvSpPr>
            <a:spLocks noChangeArrowheads="1"/>
          </p:cNvSpPr>
          <p:nvPr/>
        </p:nvSpPr>
        <p:spPr bwMode="auto">
          <a:xfrm>
            <a:off x="5794375" y="883603"/>
            <a:ext cx="3124200"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0" dirty="0">
                <a:solidFill>
                  <a:srgbClr val="000099"/>
                </a:solidFill>
                <a:latin typeface="メイリオ" panose="020B0604030504040204" pitchFamily="50" charset="-128"/>
                <a:ea typeface="メイリオ" panose="020B0604030504040204" pitchFamily="50" charset="-128"/>
              </a:rPr>
              <a:t>1997-2006</a:t>
            </a:r>
            <a:r>
              <a:rPr lang="ja-JP" altLang="en-US" sz="2400" b="0" dirty="0">
                <a:solidFill>
                  <a:srgbClr val="000099"/>
                </a:solidFill>
                <a:latin typeface="メイリオ" panose="020B0604030504040204" pitchFamily="50" charset="-128"/>
                <a:ea typeface="メイリオ" panose="020B0604030504040204" pitchFamily="50" charset="-128"/>
              </a:rPr>
              <a:t>年→</a:t>
            </a:r>
            <a:r>
              <a:rPr lang="en-US" altLang="ja-JP" sz="2400" b="0" dirty="0">
                <a:solidFill>
                  <a:srgbClr val="000099"/>
                </a:solidFill>
                <a:latin typeface="メイリオ" panose="020B0604030504040204" pitchFamily="50" charset="-128"/>
                <a:ea typeface="メイリオ" panose="020B0604030504040204" pitchFamily="50" charset="-128"/>
              </a:rPr>
              <a:t>2007-2016</a:t>
            </a:r>
            <a:r>
              <a:rPr lang="ja-JP" altLang="en-US" sz="2400" b="0" dirty="0">
                <a:solidFill>
                  <a:srgbClr val="000099"/>
                </a:solidFill>
                <a:latin typeface="メイリオ" panose="020B0604030504040204" pitchFamily="50" charset="-128"/>
                <a:ea typeface="メイリオ" panose="020B0604030504040204" pitchFamily="50" charset="-128"/>
              </a:rPr>
              <a:t>年に生じた活動層厚変化</a:t>
            </a:r>
          </a:p>
        </p:txBody>
      </p:sp>
      <p:sp>
        <p:nvSpPr>
          <p:cNvPr id="2" name="タイトル 1">
            <a:extLst>
              <a:ext uri="{FF2B5EF4-FFF2-40B4-BE49-F238E27FC236}">
                <a16:creationId xmlns:a16="http://schemas.microsoft.com/office/drawing/2014/main" id="{DA7D725B-E14F-6F06-CA41-56407F7D2826}"/>
              </a:ext>
            </a:extLst>
          </p:cNvPr>
          <p:cNvSpPr txBox="1">
            <a:spLocks/>
          </p:cNvSpPr>
          <p:nvPr/>
        </p:nvSpPr>
        <p:spPr>
          <a:xfrm>
            <a:off x="5794375" y="1753270"/>
            <a:ext cx="2359025" cy="609600"/>
          </a:xfrm>
          <a:prstGeom prst="rect">
            <a:avLst/>
          </a:prstGeom>
          <a:solidFill>
            <a:srgbClr val="FFFF99"/>
          </a:solidFill>
          <a:ln>
            <a:solidFill>
              <a:schemeClr val="tx1"/>
            </a:solidFill>
          </a:ln>
        </p:spPr>
        <p:txBody>
          <a:bodyPr lIns="68580" tIns="34290" rIns="68580" bIns="34290" anchor="ctr"/>
          <a:lstStyle/>
          <a:p>
            <a:pPr algn="ctr">
              <a:spcAft>
                <a:spcPts val="1200"/>
              </a:spcAft>
              <a:defRPr/>
            </a:pPr>
            <a:r>
              <a:rPr lang="ja-JP" altLang="en-US" sz="1800" b="0" dirty="0">
                <a:latin typeface="BIZ UDP明朝 Medium" panose="02020500000000000000" pitchFamily="18" charset="-128"/>
                <a:ea typeface="BIZ UDP明朝 Medium" panose="02020500000000000000" pitchFamily="18" charset="-128"/>
                <a:cs typeface="+mj-cs"/>
              </a:rPr>
              <a:t>急速に融解中</a:t>
            </a:r>
            <a:endParaRPr lang="en-US" altLang="ja-JP" b="0" dirty="0">
              <a:latin typeface="BIZ UDP明朝 Medium" panose="02020500000000000000" pitchFamily="18" charset="-128"/>
              <a:ea typeface="BIZ UDP明朝 Medium" panose="02020500000000000000" pitchFamily="18" charset="-128"/>
              <a:cs typeface="+mj-cs"/>
            </a:endParaRPr>
          </a:p>
        </p:txBody>
      </p:sp>
      <p:sp>
        <p:nvSpPr>
          <p:cNvPr id="3" name="タイトル 1">
            <a:extLst>
              <a:ext uri="{FF2B5EF4-FFF2-40B4-BE49-F238E27FC236}">
                <a16:creationId xmlns:a16="http://schemas.microsoft.com/office/drawing/2014/main" id="{8EBF16DC-71AC-C67B-EA6B-D704F1DCD928}"/>
              </a:ext>
            </a:extLst>
          </p:cNvPr>
          <p:cNvSpPr txBox="1">
            <a:spLocks/>
          </p:cNvSpPr>
          <p:nvPr/>
        </p:nvSpPr>
        <p:spPr>
          <a:xfrm>
            <a:off x="1181922" y="5871329"/>
            <a:ext cx="3999678" cy="609600"/>
          </a:xfrm>
          <a:prstGeom prst="rect">
            <a:avLst/>
          </a:prstGeom>
          <a:solidFill>
            <a:srgbClr val="FFFF99"/>
          </a:solidFill>
          <a:ln>
            <a:solidFill>
              <a:schemeClr val="tx1"/>
            </a:solidFill>
          </a:ln>
        </p:spPr>
        <p:txBody>
          <a:bodyPr lIns="68580" tIns="34290" rIns="68580" bIns="34290" anchor="ctr"/>
          <a:lstStyle/>
          <a:p>
            <a:pPr>
              <a:spcAft>
                <a:spcPts val="1200"/>
              </a:spcAft>
              <a:defRPr/>
            </a:pPr>
            <a:r>
              <a:rPr lang="ja-JP" altLang="en-US" sz="1800" b="0" dirty="0">
                <a:latin typeface="BIZ UDP明朝 Medium" panose="02020500000000000000" pitchFamily="18" charset="-128"/>
                <a:ea typeface="BIZ UDP明朝 Medium" panose="02020500000000000000" pitchFamily="18" charset="-128"/>
                <a:cs typeface="+mj-cs"/>
              </a:rPr>
              <a:t>今世紀末までに、地表付近の永久凍土はほぼ消失する見込み。</a:t>
            </a:r>
            <a:endParaRPr lang="en-US" altLang="ja-JP" sz="1800" b="0" dirty="0">
              <a:latin typeface="BIZ UDP明朝 Medium" panose="02020500000000000000" pitchFamily="18" charset="-128"/>
              <a:ea typeface="BIZ UDP明朝 Medium" panose="02020500000000000000" pitchFamily="18" charset="-128"/>
              <a:cs typeface="+mj-cs"/>
            </a:endParaRPr>
          </a:p>
        </p:txBody>
      </p:sp>
      <p:pic>
        <p:nvPicPr>
          <p:cNvPr id="5" name="図 4">
            <a:extLst>
              <a:ext uri="{FF2B5EF4-FFF2-40B4-BE49-F238E27FC236}">
                <a16:creationId xmlns:a16="http://schemas.microsoft.com/office/drawing/2014/main" id="{9C5B11E3-989C-FDFB-53E7-2BF889442E09}"/>
              </a:ext>
            </a:extLst>
          </p:cNvPr>
          <p:cNvPicPr>
            <a:picLocks noChangeAspect="1"/>
          </p:cNvPicPr>
          <p:nvPr/>
        </p:nvPicPr>
        <p:blipFill>
          <a:blip r:embed="rId3"/>
          <a:stretch>
            <a:fillRect/>
          </a:stretch>
        </p:blipFill>
        <p:spPr>
          <a:xfrm>
            <a:off x="5253095" y="3657600"/>
            <a:ext cx="3696216" cy="2638793"/>
          </a:xfrm>
          <a:prstGeom prst="rect">
            <a:avLst/>
          </a:prstGeom>
        </p:spPr>
      </p:pic>
      <p:sp>
        <p:nvSpPr>
          <p:cNvPr id="6" name="Rectangle 5">
            <a:extLst>
              <a:ext uri="{FF2B5EF4-FFF2-40B4-BE49-F238E27FC236}">
                <a16:creationId xmlns:a16="http://schemas.microsoft.com/office/drawing/2014/main" id="{7491F454-ED83-6DCF-F240-A6733E269161}"/>
              </a:ext>
            </a:extLst>
          </p:cNvPr>
          <p:cNvSpPr>
            <a:spLocks noChangeArrowheads="1"/>
          </p:cNvSpPr>
          <p:nvPr/>
        </p:nvSpPr>
        <p:spPr bwMode="auto">
          <a:xfrm>
            <a:off x="1027112" y="5134458"/>
            <a:ext cx="4191000"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400" b="0" dirty="0">
                <a:solidFill>
                  <a:srgbClr val="000099"/>
                </a:solidFill>
                <a:latin typeface="メイリオ" panose="020B0604030504040204" pitchFamily="50" charset="-128"/>
                <a:ea typeface="メイリオ" panose="020B0604030504040204" pitchFamily="50" charset="-128"/>
              </a:rPr>
              <a:t>今世紀末までの地表面付近の永久凍土面積予測</a:t>
            </a:r>
            <a:endParaRPr lang="en-US" altLang="ja-JP" sz="2400" b="0" dirty="0">
              <a:solidFill>
                <a:srgbClr val="000099"/>
              </a:solidFill>
              <a:latin typeface="メイリオ" panose="020B0604030504040204" pitchFamily="50" charset="-128"/>
              <a:ea typeface="メイリオ" panose="020B0604030504040204" pitchFamily="50" charset="-128"/>
            </a:endParaRPr>
          </a:p>
        </p:txBody>
      </p:sp>
      <p:sp>
        <p:nvSpPr>
          <p:cNvPr id="7" name="テキスト ボックス 5">
            <a:extLst>
              <a:ext uri="{FF2B5EF4-FFF2-40B4-BE49-F238E27FC236}">
                <a16:creationId xmlns:a16="http://schemas.microsoft.com/office/drawing/2014/main" id="{7B810316-3A72-3C7A-3195-B55D0A064F7E}"/>
              </a:ext>
            </a:extLst>
          </p:cNvPr>
          <p:cNvSpPr txBox="1">
            <a:spLocks noChangeArrowheads="1"/>
          </p:cNvSpPr>
          <p:nvPr/>
        </p:nvSpPr>
        <p:spPr bwMode="auto">
          <a:xfrm>
            <a:off x="6477000" y="4267200"/>
            <a:ext cx="22172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en-US" altLang="ja-JP" sz="1600" b="0" dirty="0">
                <a:latin typeface="ＭＳ Ｐ明朝" panose="02020600040205080304" pitchFamily="18" charset="-128"/>
                <a:ea typeface="ＭＳ Ｐ明朝" panose="02020600040205080304" pitchFamily="18" charset="-128"/>
              </a:rPr>
              <a:t>IPCC AR5 Figure 12.33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図 3">
            <a:extLst>
              <a:ext uri="{FF2B5EF4-FFF2-40B4-BE49-F238E27FC236}">
                <a16:creationId xmlns:a16="http://schemas.microsoft.com/office/drawing/2014/main" id="{D08128EF-7EF0-0C40-5AE7-8434680203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71537"/>
            <a:ext cx="6705600"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5">
            <a:extLst>
              <a:ext uri="{FF2B5EF4-FFF2-40B4-BE49-F238E27FC236}">
                <a16:creationId xmlns:a16="http://schemas.microsoft.com/office/drawing/2014/main" id="{B5E8FEB5-32F5-BF59-38D3-30F3589D6AB9}"/>
              </a:ext>
            </a:extLst>
          </p:cNvPr>
          <p:cNvSpPr txBox="1"/>
          <p:nvPr/>
        </p:nvSpPr>
        <p:spPr>
          <a:xfrm>
            <a:off x="385763" y="6062662"/>
            <a:ext cx="5481637" cy="338138"/>
          </a:xfrm>
          <a:prstGeom prst="rect">
            <a:avLst/>
          </a:prstGeom>
          <a:noFill/>
        </p:spPr>
        <p:txBody>
          <a:bodyPr>
            <a:spAutoFit/>
          </a:bodyPr>
          <a:lstStyle/>
          <a:p>
            <a:pPr>
              <a:defRPr/>
            </a:pPr>
            <a:r>
              <a:rPr lang="ja-JP" altLang="en-US" b="0" dirty="0">
                <a:latin typeface="+mn-ea"/>
              </a:rPr>
              <a:t>Walvoord &amp; Kurylyk (2016) Vadose Zone Journal 15(6)</a:t>
            </a:r>
          </a:p>
        </p:txBody>
      </p:sp>
      <p:sp>
        <p:nvSpPr>
          <p:cNvPr id="63492" name="Text Box 2">
            <a:extLst>
              <a:ext uri="{FF2B5EF4-FFF2-40B4-BE49-F238E27FC236}">
                <a16:creationId xmlns:a16="http://schemas.microsoft.com/office/drawing/2014/main" id="{BE804FE5-4458-82EC-9F3D-1CF3A3A6BCEF}"/>
              </a:ext>
            </a:extLst>
          </p:cNvPr>
          <p:cNvSpPr txBox="1">
            <a:spLocks noChangeArrowheads="1"/>
          </p:cNvSpPr>
          <p:nvPr/>
        </p:nvSpPr>
        <p:spPr bwMode="auto">
          <a:xfrm>
            <a:off x="217488" y="261937"/>
            <a:ext cx="86756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800" b="0">
                <a:solidFill>
                  <a:srgbClr val="000099"/>
                </a:solidFill>
                <a:latin typeface="メイリオ" panose="020B0604030504040204" pitchFamily="50" charset="-128"/>
                <a:ea typeface="メイリオ" panose="020B0604030504040204" pitchFamily="50" charset="-128"/>
              </a:rPr>
              <a:t>永久凍土の融解に伴う土壌水の移動</a:t>
            </a:r>
            <a:endParaRPr lang="en-US" altLang="ja-JP" sz="2800" b="0">
              <a:solidFill>
                <a:srgbClr val="000099"/>
              </a:solidFill>
              <a:latin typeface="メイリオ" panose="020B0604030504040204" pitchFamily="50" charset="-128"/>
              <a:ea typeface="メイリオ" panose="020B0604030504040204" pitchFamily="50" charset="-128"/>
            </a:endParaRPr>
          </a:p>
        </p:txBody>
      </p:sp>
      <p:sp>
        <p:nvSpPr>
          <p:cNvPr id="3" name="タイトル 1">
            <a:extLst>
              <a:ext uri="{FF2B5EF4-FFF2-40B4-BE49-F238E27FC236}">
                <a16:creationId xmlns:a16="http://schemas.microsoft.com/office/drawing/2014/main" id="{C81DB738-50F3-3357-8C19-16C29C3823BF}"/>
              </a:ext>
            </a:extLst>
          </p:cNvPr>
          <p:cNvSpPr txBox="1">
            <a:spLocks/>
          </p:cNvSpPr>
          <p:nvPr/>
        </p:nvSpPr>
        <p:spPr>
          <a:xfrm>
            <a:off x="6781800" y="4330699"/>
            <a:ext cx="2176463" cy="1731963"/>
          </a:xfrm>
          <a:prstGeom prst="rect">
            <a:avLst/>
          </a:prstGeom>
          <a:solidFill>
            <a:srgbClr val="FFFF99"/>
          </a:solidFill>
          <a:ln>
            <a:solidFill>
              <a:schemeClr val="tx1"/>
            </a:solidFill>
          </a:ln>
        </p:spPr>
        <p:txBody>
          <a:bodyPr lIns="68580" tIns="34290" rIns="68580" bIns="34290" anchor="ctr"/>
          <a:lstStyle/>
          <a:p>
            <a:pPr>
              <a:lnSpc>
                <a:spcPts val="3000"/>
              </a:lnSpc>
              <a:spcAft>
                <a:spcPts val="1200"/>
              </a:spcAft>
              <a:defRPr/>
            </a:pPr>
            <a:r>
              <a:rPr lang="ja-JP" altLang="en-US" sz="1800" b="0" dirty="0">
                <a:latin typeface="メイリオ" panose="020B0604030504040204" pitchFamily="50" charset="-128"/>
                <a:ea typeface="メイリオ" panose="020B0604030504040204" pitchFamily="50" charset="-128"/>
                <a:cs typeface="+mj-cs"/>
              </a:rPr>
              <a:t>地形に応じて融解水の移動が生じるため、面的な不均一な反応を示す</a:t>
            </a:r>
            <a:endParaRPr lang="en-US" altLang="ja-JP" sz="1800" b="0" dirty="0">
              <a:latin typeface="メイリオ" panose="020B0604030504040204" pitchFamily="50" charset="-128"/>
              <a:ea typeface="メイリオ" panose="020B0604030504040204" pitchFamily="50" charset="-128"/>
              <a:cs typeface="+mj-cs"/>
            </a:endParaRPr>
          </a:p>
        </p:txBody>
      </p:sp>
    </p:spTree>
    <p:extLst>
      <p:ext uri="{BB962C8B-B14F-4D97-AF65-F5344CB8AC3E}">
        <p14:creationId xmlns:p14="http://schemas.microsoft.com/office/powerpoint/2010/main" val="1474040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図 3">
            <a:extLst>
              <a:ext uri="{FF2B5EF4-FFF2-40B4-BE49-F238E27FC236}">
                <a16:creationId xmlns:a16="http://schemas.microsoft.com/office/drawing/2014/main" id="{E9786A41-AA06-5423-BEF1-26BC0FCEF7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28600"/>
            <a:ext cx="2879725"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ctangle 5">
            <a:extLst>
              <a:ext uri="{FF2B5EF4-FFF2-40B4-BE49-F238E27FC236}">
                <a16:creationId xmlns:a16="http://schemas.microsoft.com/office/drawing/2014/main" id="{50D44EDC-AE57-2749-1D97-20C48056062A}"/>
              </a:ext>
            </a:extLst>
          </p:cNvPr>
          <p:cNvSpPr>
            <a:spLocks noChangeArrowheads="1"/>
          </p:cNvSpPr>
          <p:nvPr/>
        </p:nvSpPr>
        <p:spPr bwMode="auto">
          <a:xfrm>
            <a:off x="295274" y="685800"/>
            <a:ext cx="4810127"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0" dirty="0">
                <a:solidFill>
                  <a:srgbClr val="000099"/>
                </a:solidFill>
                <a:latin typeface="メイリオ" panose="020B0604030504040204" pitchFamily="50" charset="-128"/>
                <a:ea typeface="メイリオ" panose="020B0604030504040204" pitchFamily="50" charset="-128"/>
              </a:rPr>
              <a:t>14700</a:t>
            </a:r>
            <a:r>
              <a:rPr lang="ja-JP" altLang="en-US" sz="2400" b="0" dirty="0">
                <a:solidFill>
                  <a:srgbClr val="000099"/>
                </a:solidFill>
                <a:latin typeface="メイリオ" panose="020B0604030504040204" pitchFamily="50" charset="-128"/>
                <a:ea typeface="メイリオ" panose="020B0604030504040204" pitchFamily="50" charset="-128"/>
              </a:rPr>
              <a:t>年前の最終退氷期に生じたサーモカルスト湖の形成消滅サイクルに伴う炭素循環の変化</a:t>
            </a:r>
          </a:p>
        </p:txBody>
      </p:sp>
      <p:sp>
        <p:nvSpPr>
          <p:cNvPr id="64516" name="Text Box 20">
            <a:extLst>
              <a:ext uri="{FF2B5EF4-FFF2-40B4-BE49-F238E27FC236}">
                <a16:creationId xmlns:a16="http://schemas.microsoft.com/office/drawing/2014/main" id="{F4D0AD02-5E6C-4A13-BCB7-BD8B4232CB06}"/>
              </a:ext>
            </a:extLst>
          </p:cNvPr>
          <p:cNvSpPr txBox="1">
            <a:spLocks noChangeArrowheads="1"/>
          </p:cNvSpPr>
          <p:nvPr/>
        </p:nvSpPr>
        <p:spPr bwMode="auto">
          <a:xfrm>
            <a:off x="152401" y="1891446"/>
            <a:ext cx="4953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b="0" dirty="0">
                <a:latin typeface="BIZ UDP明朝 Medium" panose="02020500000000000000" pitchFamily="18" charset="-128"/>
                <a:ea typeface="BIZ UDP明朝 Medium" panose="02020500000000000000" pitchFamily="18" charset="-128"/>
              </a:rPr>
              <a:t>サーモカルスト湖が形成され、過去に堆積した土壌炭素が主に</a:t>
            </a:r>
            <a:r>
              <a:rPr lang="en-US" altLang="ja-JP" sz="2000" b="0" dirty="0">
                <a:latin typeface="BIZ UDP明朝 Medium" panose="02020500000000000000" pitchFamily="18" charset="-128"/>
                <a:ea typeface="BIZ UDP明朝 Medium" panose="02020500000000000000" pitchFamily="18" charset="-128"/>
              </a:rPr>
              <a:t>CH</a:t>
            </a:r>
            <a:r>
              <a:rPr lang="en-US" altLang="ja-JP" sz="2000" b="0" baseline="-25000" dirty="0">
                <a:latin typeface="BIZ UDP明朝 Medium" panose="02020500000000000000" pitchFamily="18" charset="-128"/>
                <a:ea typeface="BIZ UDP明朝 Medium" panose="02020500000000000000" pitchFamily="18" charset="-128"/>
              </a:rPr>
              <a:t>4</a:t>
            </a:r>
            <a:r>
              <a:rPr lang="ja-JP" altLang="en-US" sz="2000" b="0" dirty="0">
                <a:latin typeface="BIZ UDP明朝 Medium" panose="02020500000000000000" pitchFamily="18" charset="-128"/>
                <a:ea typeface="BIZ UDP明朝 Medium" panose="02020500000000000000" pitchFamily="18" charset="-128"/>
              </a:rPr>
              <a:t>として大気中に放出される。それに伴い開放された</a:t>
            </a:r>
            <a:r>
              <a:rPr lang="en-US" altLang="ja-JP" sz="2000" b="0" dirty="0">
                <a:latin typeface="BIZ UDP明朝 Medium" panose="02020500000000000000" pitchFamily="18" charset="-128"/>
                <a:ea typeface="BIZ UDP明朝 Medium" panose="02020500000000000000" pitchFamily="18" charset="-128"/>
              </a:rPr>
              <a:t>N</a:t>
            </a:r>
            <a:r>
              <a:rPr lang="ja-JP" altLang="en-US" sz="2000" b="0" dirty="0">
                <a:latin typeface="BIZ UDP明朝 Medium" panose="02020500000000000000" pitchFamily="18" charset="-128"/>
                <a:ea typeface="BIZ UDP明朝 Medium" panose="02020500000000000000" pitchFamily="18" charset="-128"/>
              </a:rPr>
              <a:t>と</a:t>
            </a:r>
            <a:r>
              <a:rPr lang="en-US" altLang="ja-JP" sz="2000" b="0" dirty="0">
                <a:latin typeface="BIZ UDP明朝 Medium" panose="02020500000000000000" pitchFamily="18" charset="-128"/>
                <a:ea typeface="BIZ UDP明朝 Medium" panose="02020500000000000000" pitchFamily="18" charset="-128"/>
              </a:rPr>
              <a:t>P</a:t>
            </a:r>
            <a:r>
              <a:rPr lang="ja-JP" altLang="en-US" sz="2000" b="0" dirty="0">
                <a:latin typeface="BIZ UDP明朝 Medium" panose="02020500000000000000" pitchFamily="18" charset="-128"/>
                <a:ea typeface="BIZ UDP明朝 Medium" panose="02020500000000000000" pitchFamily="18" charset="-128"/>
              </a:rPr>
              <a:t>により、湖の生物生産性は増加。</a:t>
            </a:r>
          </a:p>
        </p:txBody>
      </p:sp>
      <p:sp>
        <p:nvSpPr>
          <p:cNvPr id="64517" name="Text Box 20">
            <a:extLst>
              <a:ext uri="{FF2B5EF4-FFF2-40B4-BE49-F238E27FC236}">
                <a16:creationId xmlns:a16="http://schemas.microsoft.com/office/drawing/2014/main" id="{32E0D939-29DD-3EFB-E64F-CD77E3F7F4DB}"/>
              </a:ext>
            </a:extLst>
          </p:cNvPr>
          <p:cNvSpPr txBox="1">
            <a:spLocks noChangeArrowheads="1"/>
          </p:cNvSpPr>
          <p:nvPr/>
        </p:nvSpPr>
        <p:spPr bwMode="auto">
          <a:xfrm>
            <a:off x="152401" y="3484403"/>
            <a:ext cx="4876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b="0" dirty="0">
                <a:latin typeface="BIZ UDP明朝 Medium" panose="02020500000000000000" pitchFamily="18" charset="-128"/>
                <a:ea typeface="BIZ UDP明朝 Medium" panose="02020500000000000000" pitchFamily="18" charset="-128"/>
              </a:rPr>
              <a:t>サーモカルスト湖の排水が進み、その湖底には周辺植物の遺骸が蓄積。これは</a:t>
            </a:r>
            <a:r>
              <a:rPr lang="en-US" altLang="ja-JP" sz="2000" b="0" dirty="0">
                <a:latin typeface="BIZ UDP明朝 Medium" panose="02020500000000000000" pitchFamily="18" charset="-128"/>
                <a:ea typeface="BIZ UDP明朝 Medium" panose="02020500000000000000" pitchFamily="18" charset="-128"/>
              </a:rPr>
              <a:t>1000</a:t>
            </a:r>
            <a:r>
              <a:rPr lang="ja-JP" altLang="en-US" sz="2000" b="0" dirty="0">
                <a:latin typeface="BIZ UDP明朝 Medium" panose="02020500000000000000" pitchFamily="18" charset="-128"/>
                <a:ea typeface="BIZ UDP明朝 Medium" panose="02020500000000000000" pitchFamily="18" charset="-128"/>
              </a:rPr>
              <a:t>年スケールの時間をかけて進行する。</a:t>
            </a:r>
          </a:p>
        </p:txBody>
      </p:sp>
      <p:sp>
        <p:nvSpPr>
          <p:cNvPr id="64518" name="テキスト ボックス 8">
            <a:extLst>
              <a:ext uri="{FF2B5EF4-FFF2-40B4-BE49-F238E27FC236}">
                <a16:creationId xmlns:a16="http://schemas.microsoft.com/office/drawing/2014/main" id="{258BCFED-3FF4-4AF4-3531-494A15D969B0}"/>
              </a:ext>
            </a:extLst>
          </p:cNvPr>
          <p:cNvSpPr txBox="1">
            <a:spLocks noChangeArrowheads="1"/>
          </p:cNvSpPr>
          <p:nvPr/>
        </p:nvSpPr>
        <p:spPr bwMode="auto">
          <a:xfrm>
            <a:off x="5562600" y="6362700"/>
            <a:ext cx="3124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600">
                <a:latin typeface="ＭＳ Ｐ明朝" panose="02020600040205080304" pitchFamily="18" charset="-128"/>
                <a:ea typeface="ＭＳ Ｐ明朝" panose="02020600040205080304" pitchFamily="18" charset="-128"/>
              </a:rPr>
              <a:t>Anthonyら(2014) Nature 511</a:t>
            </a:r>
          </a:p>
        </p:txBody>
      </p:sp>
      <p:sp>
        <p:nvSpPr>
          <p:cNvPr id="64519" name="Text Box 20">
            <a:extLst>
              <a:ext uri="{FF2B5EF4-FFF2-40B4-BE49-F238E27FC236}">
                <a16:creationId xmlns:a16="http://schemas.microsoft.com/office/drawing/2014/main" id="{3389F156-DE38-C5F2-1572-A6E8C0F24F35}"/>
              </a:ext>
            </a:extLst>
          </p:cNvPr>
          <p:cNvSpPr txBox="1">
            <a:spLocks noChangeArrowheads="1"/>
          </p:cNvSpPr>
          <p:nvPr/>
        </p:nvSpPr>
        <p:spPr bwMode="auto">
          <a:xfrm>
            <a:off x="152401" y="4769584"/>
            <a:ext cx="4876800" cy="1631216"/>
          </a:xfrm>
          <a:prstGeom prst="rect">
            <a:avLst/>
          </a:prstGeom>
          <a:solidFill>
            <a:srgbClr val="FFFF99"/>
          </a:solidFill>
          <a:ln>
            <a:solidFill>
              <a:schemeClr val="tx1"/>
            </a:solidFill>
          </a:ln>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b="0" dirty="0">
                <a:latin typeface="BIZ UDP明朝 Medium" panose="02020500000000000000" pitchFamily="18" charset="-128"/>
                <a:ea typeface="BIZ UDP明朝 Medium" panose="02020500000000000000" pitchFamily="18" charset="-128"/>
              </a:rPr>
              <a:t>ちなみに北方の永久凍土地帯のうち、約</a:t>
            </a:r>
            <a:r>
              <a:rPr lang="en-US" altLang="ja-JP" sz="2000" b="0" dirty="0">
                <a:latin typeface="BIZ UDP明朝 Medium" panose="02020500000000000000" pitchFamily="18" charset="-128"/>
                <a:ea typeface="BIZ UDP明朝 Medium" panose="02020500000000000000" pitchFamily="18" charset="-128"/>
              </a:rPr>
              <a:t>20</a:t>
            </a:r>
            <a:r>
              <a:rPr lang="ja-JP" altLang="en-US" sz="2000" b="0" dirty="0">
                <a:latin typeface="BIZ UDP明朝 Medium" panose="02020500000000000000" pitchFamily="18" charset="-128"/>
                <a:ea typeface="BIZ UDP明朝 Medium" panose="02020500000000000000" pitchFamily="18" charset="-128"/>
              </a:rPr>
              <a:t>％がサーモカルスト地形であるが、そこには北方の永久凍土地帯が抱える土壌炭素量の最大で半分が画分されている</a:t>
            </a:r>
            <a:r>
              <a:rPr lang="ja-JP" altLang="en-US" sz="1600" b="0" dirty="0">
                <a:latin typeface="BIZ UDP明朝 Medium" panose="02020500000000000000" pitchFamily="18" charset="-128"/>
                <a:ea typeface="BIZ UDP明朝 Medium" panose="02020500000000000000" pitchFamily="18" charset="-128"/>
              </a:rPr>
              <a:t>（</a:t>
            </a:r>
            <a:r>
              <a:rPr lang="en-US" altLang="ja-JP" sz="1600" b="0" dirty="0" err="1">
                <a:latin typeface="BIZ UDP明朝 Medium" panose="02020500000000000000" pitchFamily="18" charset="-128"/>
                <a:ea typeface="BIZ UDP明朝 Medium" panose="02020500000000000000" pitchFamily="18" charset="-128"/>
              </a:rPr>
              <a:t>Olefeldt</a:t>
            </a:r>
            <a:r>
              <a:rPr lang="ja-JP" altLang="en-US" sz="1600" b="0" dirty="0">
                <a:latin typeface="BIZ UDP明朝 Medium" panose="02020500000000000000" pitchFamily="18" charset="-128"/>
                <a:ea typeface="BIZ UDP明朝 Medium" panose="02020500000000000000" pitchFamily="18" charset="-128"/>
              </a:rPr>
              <a:t>ら</a:t>
            </a:r>
            <a:r>
              <a:rPr lang="en-US" altLang="ja-JP" sz="1600" b="0" dirty="0">
                <a:latin typeface="BIZ UDP明朝 Medium" panose="02020500000000000000" pitchFamily="18" charset="-128"/>
                <a:ea typeface="BIZ UDP明朝 Medium" panose="02020500000000000000" pitchFamily="18" charset="-128"/>
              </a:rPr>
              <a:t>, 2016, </a:t>
            </a:r>
            <a:r>
              <a:rPr lang="en-US" altLang="ja-JP" sz="1600" b="0" i="1" dirty="0">
                <a:latin typeface="BIZ UDP明朝 Medium" panose="02020500000000000000" pitchFamily="18" charset="-128"/>
                <a:ea typeface="BIZ UDP明朝 Medium" panose="02020500000000000000" pitchFamily="18" charset="-128"/>
              </a:rPr>
              <a:t>Nature Communications</a:t>
            </a:r>
            <a:r>
              <a:rPr lang="ja-JP" altLang="en-US" sz="1600" b="0" i="1" dirty="0">
                <a:latin typeface="BIZ UDP明朝 Medium" panose="02020500000000000000" pitchFamily="18" charset="-128"/>
                <a:ea typeface="BIZ UDP明朝 Medium" panose="02020500000000000000" pitchFamily="18" charset="-128"/>
              </a:rPr>
              <a:t>）</a:t>
            </a:r>
            <a:r>
              <a:rPr lang="ja-JP" altLang="en-US" sz="2000" b="0" dirty="0">
                <a:latin typeface="BIZ UDP明朝 Medium" panose="02020500000000000000" pitchFamily="18" charset="-128"/>
                <a:ea typeface="BIZ UDP明朝 Medium" panose="02020500000000000000" pitchFamily="18" charset="-128"/>
              </a:rPr>
              <a:t>。</a:t>
            </a:r>
          </a:p>
        </p:txBody>
      </p:sp>
      <p:sp>
        <p:nvSpPr>
          <p:cNvPr id="2" name="矢印: 下 1">
            <a:extLst>
              <a:ext uri="{FF2B5EF4-FFF2-40B4-BE49-F238E27FC236}">
                <a16:creationId xmlns:a16="http://schemas.microsoft.com/office/drawing/2014/main" id="{D9264FF0-3277-8844-6361-34E2778346CE}"/>
              </a:ext>
            </a:extLst>
          </p:cNvPr>
          <p:cNvSpPr/>
          <p:nvPr/>
        </p:nvSpPr>
        <p:spPr bwMode="auto">
          <a:xfrm>
            <a:off x="8305800" y="931703"/>
            <a:ext cx="381000" cy="5105400"/>
          </a:xfrm>
          <a:prstGeom prst="downArrow">
            <a:avLst>
              <a:gd name="adj1" fmla="val 50000"/>
              <a:gd name="adj2" fmla="val 72500"/>
            </a:avLst>
          </a:prstGeom>
          <a:solidFill>
            <a:srgbClr val="33CC33"/>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spAutoFit/>
          </a:bodyPr>
          <a:lstStyle/>
          <a:p>
            <a:pPr marL="0" marR="0" indent="0" algn="ctr" defTabSz="828675" rtl="0" eaLnBrk="1" fontAlgn="base" latinLnBrk="0" hangingPunct="0">
              <a:lnSpc>
                <a:spcPct val="116000"/>
              </a:lnSpc>
              <a:spcBef>
                <a:spcPct val="0"/>
              </a:spcBef>
              <a:spcAft>
                <a:spcPct val="0"/>
              </a:spcAft>
              <a:buClr>
                <a:srgbClr val="000000"/>
              </a:buClr>
              <a:buSzPct val="45000"/>
              <a:buFont typeface="StarSymbol" charset="0"/>
              <a:buNone/>
              <a:tabLst>
                <a:tab pos="657225" algn="l"/>
                <a:tab pos="1312863" algn="l"/>
                <a:tab pos="1970088" algn="l"/>
                <a:tab pos="2627313" algn="l"/>
                <a:tab pos="3282950" algn="l"/>
                <a:tab pos="3940175" algn="l"/>
                <a:tab pos="4595813" algn="l"/>
              </a:tabLst>
            </a:pPr>
            <a:endParaRPr kumimoji="0" lang="ja-JP" altLang="en-US" sz="1600" b="1" i="0" u="none" strike="noStrike" cap="none" normalizeH="0" baseline="0">
              <a:ln>
                <a:noFill/>
              </a:ln>
              <a:solidFill>
                <a:schemeClr val="tx1"/>
              </a:solidFill>
              <a:effectLst/>
              <a:latin typeface="Nimbus Roman No9 L" pitchFamily="16" charset="0"/>
              <a:ea typeface="HG Mincho Light J" charset="0"/>
              <a:cs typeface="HG Mincho Light J" charset="0"/>
            </a:endParaRPr>
          </a:p>
        </p:txBody>
      </p:sp>
      <p:sp>
        <p:nvSpPr>
          <p:cNvPr id="3" name="テキスト ボックス 2">
            <a:extLst>
              <a:ext uri="{FF2B5EF4-FFF2-40B4-BE49-F238E27FC236}">
                <a16:creationId xmlns:a16="http://schemas.microsoft.com/office/drawing/2014/main" id="{A31FF166-88E3-C368-FCA7-4DF882AE4AF1}"/>
              </a:ext>
            </a:extLst>
          </p:cNvPr>
          <p:cNvSpPr txBox="1"/>
          <p:nvPr/>
        </p:nvSpPr>
        <p:spPr>
          <a:xfrm rot="5400000">
            <a:off x="8256767" y="3086999"/>
            <a:ext cx="1035861" cy="523220"/>
          </a:xfrm>
          <a:prstGeom prst="rect">
            <a:avLst/>
          </a:prstGeom>
          <a:noFill/>
        </p:spPr>
        <p:txBody>
          <a:bodyPr wrap="none" rtlCol="0">
            <a:spAutoFit/>
          </a:bodyPr>
          <a:lstStyle/>
          <a:p>
            <a:r>
              <a:rPr kumimoji="1" lang="en-US" altLang="ja-JP" sz="2800" dirty="0">
                <a:solidFill>
                  <a:srgbClr val="33CC33"/>
                </a:solidFill>
              </a:rPr>
              <a:t>Time</a:t>
            </a:r>
            <a:endParaRPr kumimoji="1" lang="ja-JP" altLang="en-US" sz="2800" dirty="0">
              <a:solidFill>
                <a:srgbClr val="33CC33"/>
              </a:solidFill>
            </a:endParaRPr>
          </a:p>
        </p:txBody>
      </p:sp>
    </p:spTree>
    <p:extLst>
      <p:ext uri="{BB962C8B-B14F-4D97-AF65-F5344CB8AC3E}">
        <p14:creationId xmlns:p14="http://schemas.microsoft.com/office/powerpoint/2010/main" val="536753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C38DB560-1F72-954C-39A1-3ACD53D628CB}"/>
              </a:ext>
            </a:extLst>
          </p:cNvPr>
          <p:cNvSpPr/>
          <p:nvPr/>
        </p:nvSpPr>
        <p:spPr bwMode="auto">
          <a:xfrm>
            <a:off x="4724400" y="1337608"/>
            <a:ext cx="4003675" cy="50292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wrap="none" lIns="0" tIns="0" rIns="0" bIns="0"/>
          <a:lstStyle/>
          <a:p>
            <a:pPr algn="ctr" defTabSz="828675" eaLnBrk="1">
              <a:lnSpc>
                <a:spcPct val="116000"/>
              </a:lnSpc>
              <a:buClr>
                <a:srgbClr val="000000"/>
              </a:buClr>
              <a:buSzPct val="45000"/>
              <a:buFont typeface="StarSymbol" charset="0"/>
              <a:buNone/>
              <a:tabLst>
                <a:tab pos="657225" algn="l"/>
                <a:tab pos="1312863" algn="l"/>
                <a:tab pos="1970088" algn="l"/>
                <a:tab pos="2627313" algn="l"/>
                <a:tab pos="3282950" algn="l"/>
                <a:tab pos="3940175" algn="l"/>
                <a:tab pos="4595813" algn="l"/>
              </a:tabLst>
              <a:defRPr/>
            </a:pPr>
            <a:endParaRPr lang="ja-JP" altLang="en-US">
              <a:ln>
                <a:solidFill>
                  <a:schemeClr val="tx1"/>
                </a:solidFill>
              </a:ln>
              <a:latin typeface="メイリオ" panose="020B0604030504040204" pitchFamily="50" charset="-128"/>
              <a:ea typeface="メイリオ" panose="020B0604030504040204" pitchFamily="50" charset="-128"/>
              <a:cs typeface="HG Mincho Light J" charset="0"/>
            </a:endParaRPr>
          </a:p>
        </p:txBody>
      </p:sp>
      <p:sp>
        <p:nvSpPr>
          <p:cNvPr id="62467" name="テキスト ボックス 4">
            <a:extLst>
              <a:ext uri="{FF2B5EF4-FFF2-40B4-BE49-F238E27FC236}">
                <a16:creationId xmlns:a16="http://schemas.microsoft.com/office/drawing/2014/main" id="{644F7E76-2C56-6558-12A2-85ED9536FB4D}"/>
              </a:ext>
            </a:extLst>
          </p:cNvPr>
          <p:cNvSpPr txBox="1">
            <a:spLocks noChangeArrowheads="1"/>
          </p:cNvSpPr>
          <p:nvPr/>
        </p:nvSpPr>
        <p:spPr bwMode="auto">
          <a:xfrm>
            <a:off x="274638" y="4461808"/>
            <a:ext cx="4297362" cy="193899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ja-JP" altLang="en-US" sz="2400" b="0" dirty="0">
                <a:solidFill>
                  <a:srgbClr val="FF0000"/>
                </a:solidFill>
                <a:latin typeface="メイリオ" panose="020B0604030504040204" pitchFamily="50" charset="-128"/>
                <a:ea typeface="メイリオ" panose="020B0604030504040204" pitchFamily="50" charset="-128"/>
              </a:rPr>
              <a:t>現在の</a:t>
            </a:r>
            <a:r>
              <a:rPr kumimoji="1" lang="en-US" altLang="ja-JP" sz="2400" b="0" dirty="0">
                <a:solidFill>
                  <a:srgbClr val="FF0000"/>
                </a:solidFill>
                <a:latin typeface="メイリオ" panose="020B0604030504040204" pitchFamily="50" charset="-128"/>
                <a:ea typeface="メイリオ" panose="020B0604030504040204" pitchFamily="50" charset="-128"/>
              </a:rPr>
              <a:t>ESM</a:t>
            </a:r>
            <a:r>
              <a:rPr kumimoji="1" lang="ja-JP" altLang="en-US" sz="2400" b="0" dirty="0">
                <a:solidFill>
                  <a:srgbClr val="FF0000"/>
                </a:solidFill>
                <a:latin typeface="メイリオ" panose="020B0604030504040204" pitchFamily="50" charset="-128"/>
                <a:ea typeface="メイリオ" panose="020B0604030504040204" pitchFamily="50" charset="-128"/>
              </a:rPr>
              <a:t>は、特に高緯度帯の土壌炭素を過小推定</a:t>
            </a:r>
            <a:r>
              <a:rPr kumimoji="1" lang="ja-JP" altLang="en-US" sz="2400" b="0" dirty="0">
                <a:latin typeface="メイリオ" panose="020B0604030504040204" pitchFamily="50" charset="-128"/>
                <a:ea typeface="メイリオ" panose="020B0604030504040204" pitchFamily="50" charset="-128"/>
              </a:rPr>
              <a:t>しており、今後は、凍土や泥炭に埋蔵されている炭素なども考慮する必要がある。</a:t>
            </a:r>
          </a:p>
        </p:txBody>
      </p:sp>
      <p:sp>
        <p:nvSpPr>
          <p:cNvPr id="62468" name="Rectangle 5">
            <a:extLst>
              <a:ext uri="{FF2B5EF4-FFF2-40B4-BE49-F238E27FC236}">
                <a16:creationId xmlns:a16="http://schemas.microsoft.com/office/drawing/2014/main" id="{8B40CD1A-27FE-7A38-733D-A034B614D3E9}"/>
              </a:ext>
            </a:extLst>
          </p:cNvPr>
          <p:cNvSpPr>
            <a:spLocks noChangeArrowheads="1"/>
          </p:cNvSpPr>
          <p:nvPr/>
        </p:nvSpPr>
        <p:spPr bwMode="auto">
          <a:xfrm>
            <a:off x="381000" y="204788"/>
            <a:ext cx="822960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b="0" dirty="0">
                <a:solidFill>
                  <a:srgbClr val="000099"/>
                </a:solidFill>
                <a:latin typeface="メイリオ" panose="020B0604030504040204" pitchFamily="50" charset="-128"/>
                <a:ea typeface="メイリオ" panose="020B0604030504040204" pitchFamily="50" charset="-128"/>
              </a:rPr>
              <a:t>ESM</a:t>
            </a:r>
            <a:r>
              <a:rPr lang="ja-JP" altLang="en-US" b="0" dirty="0">
                <a:solidFill>
                  <a:srgbClr val="000099"/>
                </a:solidFill>
                <a:latin typeface="メイリオ" panose="020B0604030504040204" pitchFamily="50" charset="-128"/>
                <a:ea typeface="メイリオ" panose="020B0604030504040204" pitchFamily="50" charset="-128"/>
              </a:rPr>
              <a:t>では土壌炭素を過小に評価している</a:t>
            </a:r>
          </a:p>
        </p:txBody>
      </p:sp>
      <p:pic>
        <p:nvPicPr>
          <p:cNvPr id="62469" name="図 3">
            <a:extLst>
              <a:ext uri="{FF2B5EF4-FFF2-40B4-BE49-F238E27FC236}">
                <a16:creationId xmlns:a16="http://schemas.microsoft.com/office/drawing/2014/main" id="{0390FA2B-00DF-A65B-FEE8-0E6C4FA1129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5675" y="1712258"/>
            <a:ext cx="3886200"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テキスト ボックス 5">
            <a:extLst>
              <a:ext uri="{FF2B5EF4-FFF2-40B4-BE49-F238E27FC236}">
                <a16:creationId xmlns:a16="http://schemas.microsoft.com/office/drawing/2014/main" id="{15F8D5FE-2A3A-7061-2A84-FAE07745CED9}"/>
              </a:ext>
            </a:extLst>
          </p:cNvPr>
          <p:cNvSpPr txBox="1">
            <a:spLocks noChangeArrowheads="1"/>
          </p:cNvSpPr>
          <p:nvPr/>
        </p:nvSpPr>
        <p:spPr bwMode="auto">
          <a:xfrm>
            <a:off x="5526088" y="6117571"/>
            <a:ext cx="34242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1" lang="ja-JP" altLang="en-US" sz="1200" b="0">
                <a:latin typeface="メイリオ" panose="020B0604030504040204" pitchFamily="50" charset="-128"/>
                <a:ea typeface="メイリオ" panose="020B0604030504040204" pitchFamily="50" charset="-128"/>
              </a:rPr>
              <a:t>出典：</a:t>
            </a:r>
            <a:r>
              <a:rPr kumimoji="1" lang="en-US" altLang="ja-JP" sz="1200" b="0">
                <a:latin typeface="メイリオ" panose="020B0604030504040204" pitchFamily="50" charset="-128"/>
                <a:ea typeface="メイリオ" panose="020B0604030504040204" pitchFamily="50" charset="-128"/>
              </a:rPr>
              <a:t>Nuno</a:t>
            </a:r>
            <a:r>
              <a:rPr kumimoji="1" lang="ja-JP" altLang="en-US" sz="1200" b="0">
                <a:latin typeface="メイリオ" panose="020B0604030504040204" pitchFamily="50" charset="-128"/>
                <a:ea typeface="メイリオ" panose="020B0604030504040204" pitchFamily="50" charset="-128"/>
              </a:rPr>
              <a:t>ら</a:t>
            </a:r>
            <a:r>
              <a:rPr kumimoji="1" lang="en-US" altLang="ja-JP" sz="1200" b="0">
                <a:latin typeface="メイリオ" panose="020B0604030504040204" pitchFamily="50" charset="-128"/>
                <a:ea typeface="メイリオ" panose="020B0604030504040204" pitchFamily="50" charset="-128"/>
              </a:rPr>
              <a:t> (2014) </a:t>
            </a:r>
            <a:r>
              <a:rPr kumimoji="1" lang="en-US" altLang="ja-JP" sz="1200" b="0" i="1">
                <a:latin typeface="メイリオ" panose="020B0604030504040204" pitchFamily="50" charset="-128"/>
                <a:ea typeface="メイリオ" panose="020B0604030504040204" pitchFamily="50" charset="-128"/>
              </a:rPr>
              <a:t>Nature </a:t>
            </a:r>
            <a:r>
              <a:rPr kumimoji="1" lang="en-US" altLang="ja-JP" sz="1200" b="0">
                <a:latin typeface="メイリオ" panose="020B0604030504040204" pitchFamily="50" charset="-128"/>
                <a:ea typeface="メイリオ" panose="020B0604030504040204" pitchFamily="50" charset="-128"/>
              </a:rPr>
              <a:t>514. </a:t>
            </a:r>
            <a:endParaRPr kumimoji="1" lang="ja-JP" altLang="en-US" sz="1200" b="0">
              <a:latin typeface="メイリオ" panose="020B0604030504040204" pitchFamily="50" charset="-128"/>
              <a:ea typeface="メイリオ" panose="020B0604030504040204" pitchFamily="50" charset="-128"/>
            </a:endParaRPr>
          </a:p>
        </p:txBody>
      </p:sp>
      <p:sp>
        <p:nvSpPr>
          <p:cNvPr id="62471" name="テキスト ボックス 7">
            <a:extLst>
              <a:ext uri="{FF2B5EF4-FFF2-40B4-BE49-F238E27FC236}">
                <a16:creationId xmlns:a16="http://schemas.microsoft.com/office/drawing/2014/main" id="{F63093E3-94D7-290E-A464-6779DDCC7874}"/>
              </a:ext>
            </a:extLst>
          </p:cNvPr>
          <p:cNvSpPr txBox="1">
            <a:spLocks noChangeArrowheads="1"/>
          </p:cNvSpPr>
          <p:nvPr/>
        </p:nvSpPr>
        <p:spPr bwMode="auto">
          <a:xfrm>
            <a:off x="4962077" y="1057989"/>
            <a:ext cx="3579813" cy="646331"/>
          </a:xfrm>
          <a:prstGeom prst="rect">
            <a:avLst/>
          </a:prstGeom>
          <a:solidFill>
            <a:schemeClr val="bg1"/>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800" dirty="0">
                <a:solidFill>
                  <a:srgbClr val="008000"/>
                </a:solidFill>
                <a:latin typeface="メイリオ" panose="020B0604030504040204" pitchFamily="50" charset="-128"/>
                <a:ea typeface="メイリオ" panose="020B0604030504040204" pitchFamily="50" charset="-128"/>
              </a:rPr>
              <a:t>土壌炭素の緯度方向分布</a:t>
            </a:r>
            <a:endParaRPr lang="en-US" altLang="ja-JP" sz="1800" dirty="0">
              <a:solidFill>
                <a:srgbClr val="008000"/>
              </a:solidFill>
              <a:latin typeface="メイリオ" panose="020B0604030504040204" pitchFamily="50" charset="-128"/>
              <a:ea typeface="メイリオ" panose="020B0604030504040204" pitchFamily="50" charset="-128"/>
            </a:endParaRPr>
          </a:p>
          <a:p>
            <a:pPr algn="ctr">
              <a:spcBef>
                <a:spcPct val="0"/>
              </a:spcBef>
              <a:buFontTx/>
              <a:buNone/>
            </a:pPr>
            <a:r>
              <a:rPr lang="ja-JP" altLang="en-US" sz="1800" dirty="0">
                <a:solidFill>
                  <a:srgbClr val="008000"/>
                </a:solidFill>
                <a:latin typeface="メイリオ" panose="020B0604030504040204" pitchFamily="50" charset="-128"/>
                <a:ea typeface="メイリオ" panose="020B0604030504040204" pitchFamily="50" charset="-128"/>
              </a:rPr>
              <a:t>モデル </a:t>
            </a:r>
            <a:r>
              <a:rPr lang="en-US" altLang="ja-JP" sz="1800" dirty="0">
                <a:solidFill>
                  <a:srgbClr val="008000"/>
                </a:solidFill>
                <a:latin typeface="メイリオ" panose="020B0604030504040204" pitchFamily="50" charset="-128"/>
                <a:ea typeface="メイリオ" panose="020B0604030504040204" pitchFamily="50" charset="-128"/>
              </a:rPr>
              <a:t>vs </a:t>
            </a:r>
            <a:r>
              <a:rPr lang="ja-JP" altLang="en-US" sz="1800" dirty="0">
                <a:solidFill>
                  <a:srgbClr val="008000"/>
                </a:solidFill>
                <a:latin typeface="メイリオ" panose="020B0604030504040204" pitchFamily="50" charset="-128"/>
                <a:ea typeface="メイリオ" panose="020B0604030504040204" pitchFamily="50" charset="-128"/>
              </a:rPr>
              <a:t>実測ベースのデータ</a:t>
            </a:r>
            <a:endParaRPr lang="en-US" altLang="ja-JP" sz="1800" dirty="0">
              <a:solidFill>
                <a:srgbClr val="008000"/>
              </a:solidFill>
              <a:latin typeface="メイリオ" panose="020B0604030504040204" pitchFamily="50" charset="-128"/>
              <a:ea typeface="メイリオ" panose="020B0604030504040204" pitchFamily="50" charset="-128"/>
            </a:endParaRPr>
          </a:p>
        </p:txBody>
      </p:sp>
      <p:sp>
        <p:nvSpPr>
          <p:cNvPr id="62472" name="テキスト ボックス 6">
            <a:extLst>
              <a:ext uri="{FF2B5EF4-FFF2-40B4-BE49-F238E27FC236}">
                <a16:creationId xmlns:a16="http://schemas.microsoft.com/office/drawing/2014/main" id="{931A7BD0-9060-0036-6F06-A2DEF799AB45}"/>
              </a:ext>
            </a:extLst>
          </p:cNvPr>
          <p:cNvSpPr txBox="1">
            <a:spLocks noChangeArrowheads="1"/>
          </p:cNvSpPr>
          <p:nvPr/>
        </p:nvSpPr>
        <p:spPr bwMode="auto">
          <a:xfrm>
            <a:off x="611635" y="1651933"/>
            <a:ext cx="381867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en-US" altLang="ja-JP" sz="2800" b="0">
                <a:latin typeface="メイリオ" panose="020B0604030504040204" pitchFamily="50" charset="-128"/>
                <a:ea typeface="メイリオ" panose="020B0604030504040204" pitchFamily="50" charset="-128"/>
              </a:rPr>
              <a:t>CMIP5</a:t>
            </a:r>
            <a:r>
              <a:rPr kumimoji="1" lang="ja-JP" altLang="en-US" sz="2800" b="0">
                <a:latin typeface="メイリオ" panose="020B0604030504040204" pitchFamily="50" charset="-128"/>
                <a:ea typeface="メイリオ" panose="020B0604030504040204" pitchFamily="50" charset="-128"/>
              </a:rPr>
              <a:t>参加モデル出力</a:t>
            </a:r>
          </a:p>
        </p:txBody>
      </p:sp>
      <p:sp>
        <p:nvSpPr>
          <p:cNvPr id="62473" name="テキスト ボックス 12">
            <a:extLst>
              <a:ext uri="{FF2B5EF4-FFF2-40B4-BE49-F238E27FC236}">
                <a16:creationId xmlns:a16="http://schemas.microsoft.com/office/drawing/2014/main" id="{6128A4E8-5264-A611-3735-251D5A84072F}"/>
              </a:ext>
            </a:extLst>
          </p:cNvPr>
          <p:cNvSpPr txBox="1">
            <a:spLocks noChangeArrowheads="1"/>
          </p:cNvSpPr>
          <p:nvPr/>
        </p:nvSpPr>
        <p:spPr bwMode="auto">
          <a:xfrm>
            <a:off x="611635" y="2654072"/>
            <a:ext cx="34163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ja-JP" altLang="en-US" sz="2800" b="0" dirty="0">
                <a:latin typeface="メイリオ" panose="020B0604030504040204" pitchFamily="50" charset="-128"/>
                <a:ea typeface="メイリオ" panose="020B0604030504040204" pitchFamily="50" charset="-128"/>
              </a:rPr>
              <a:t>実測ベースのデータ</a:t>
            </a:r>
            <a:endParaRPr kumimoji="1" lang="en-US" altLang="ja-JP" sz="2800" b="0" dirty="0">
              <a:latin typeface="メイリオ" panose="020B0604030504040204" pitchFamily="50" charset="-128"/>
              <a:ea typeface="メイリオ" panose="020B0604030504040204" pitchFamily="50" charset="-128"/>
            </a:endParaRPr>
          </a:p>
          <a:p>
            <a:pPr>
              <a:spcBef>
                <a:spcPct val="0"/>
              </a:spcBef>
              <a:buFontTx/>
              <a:buNone/>
            </a:pPr>
            <a:r>
              <a:rPr kumimoji="1" lang="en-US" altLang="ja-JP" sz="2000" b="0" dirty="0">
                <a:latin typeface="メイリオ" panose="020B0604030504040204" pitchFamily="50" charset="-128"/>
                <a:ea typeface="メイリオ" panose="020B0604030504040204" pitchFamily="50" charset="-128"/>
              </a:rPr>
              <a:t>(MPI</a:t>
            </a:r>
            <a:r>
              <a:rPr kumimoji="1" lang="ja-JP" altLang="en-US" sz="2000" b="0" dirty="0">
                <a:latin typeface="メイリオ" panose="020B0604030504040204" pitchFamily="50" charset="-128"/>
                <a:ea typeface="メイリオ" panose="020B0604030504040204" pitchFamily="50" charset="-128"/>
              </a:rPr>
              <a:t>以外は、深さ</a:t>
            </a:r>
            <a:r>
              <a:rPr kumimoji="1" lang="en-US" altLang="ja-JP" sz="2000" b="0" dirty="0">
                <a:latin typeface="メイリオ" panose="020B0604030504040204" pitchFamily="50" charset="-128"/>
                <a:ea typeface="メイリオ" panose="020B0604030504040204" pitchFamily="50" charset="-128"/>
              </a:rPr>
              <a:t>1m</a:t>
            </a:r>
            <a:r>
              <a:rPr kumimoji="1" lang="ja-JP" altLang="en-US" sz="2000" b="0" dirty="0">
                <a:latin typeface="メイリオ" panose="020B0604030504040204" pitchFamily="50" charset="-128"/>
                <a:ea typeface="メイリオ" panose="020B0604030504040204" pitchFamily="50" charset="-128"/>
              </a:rPr>
              <a:t>まで</a:t>
            </a:r>
            <a:r>
              <a:rPr kumimoji="1" lang="en-US" altLang="ja-JP" sz="2000" b="0" dirty="0">
                <a:latin typeface="メイリオ" panose="020B0604030504040204" pitchFamily="50" charset="-128"/>
                <a:ea typeface="メイリオ" panose="020B0604030504040204" pitchFamily="50" charset="-128"/>
              </a:rPr>
              <a:t>)</a:t>
            </a:r>
            <a:endParaRPr kumimoji="1" lang="ja-JP" altLang="en-US" sz="2000" b="0" dirty="0">
              <a:latin typeface="メイリオ" panose="020B0604030504040204" pitchFamily="50" charset="-128"/>
              <a:ea typeface="メイリオ" panose="020B0604030504040204" pitchFamily="50" charset="-128"/>
            </a:endParaRPr>
          </a:p>
        </p:txBody>
      </p:sp>
      <p:sp>
        <p:nvSpPr>
          <p:cNvPr id="62474" name="円/楕円 9">
            <a:extLst>
              <a:ext uri="{FF2B5EF4-FFF2-40B4-BE49-F238E27FC236}">
                <a16:creationId xmlns:a16="http://schemas.microsoft.com/office/drawing/2014/main" id="{418DD749-FEAB-4244-32D3-663367561FBD}"/>
              </a:ext>
            </a:extLst>
          </p:cNvPr>
          <p:cNvSpPr>
            <a:spLocks noChangeArrowheads="1"/>
          </p:cNvSpPr>
          <p:nvPr/>
        </p:nvSpPr>
        <p:spPr bwMode="auto">
          <a:xfrm>
            <a:off x="5222875" y="2369483"/>
            <a:ext cx="712788" cy="242888"/>
          </a:xfrm>
          <a:prstGeom prst="ellipse">
            <a:avLst/>
          </a:prstGeom>
          <a:noFill/>
          <a:ln w="1587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sp>
        <p:nvSpPr>
          <p:cNvPr id="62475" name="円/楕円 16">
            <a:extLst>
              <a:ext uri="{FF2B5EF4-FFF2-40B4-BE49-F238E27FC236}">
                <a16:creationId xmlns:a16="http://schemas.microsoft.com/office/drawing/2014/main" id="{5FF43B64-5D51-A273-BF23-555B8177BA2F}"/>
              </a:ext>
            </a:extLst>
          </p:cNvPr>
          <p:cNvSpPr>
            <a:spLocks noChangeArrowheads="1"/>
          </p:cNvSpPr>
          <p:nvPr/>
        </p:nvSpPr>
        <p:spPr bwMode="auto">
          <a:xfrm>
            <a:off x="5643563" y="2825096"/>
            <a:ext cx="1103312" cy="244475"/>
          </a:xfrm>
          <a:prstGeom prst="ellipse">
            <a:avLst/>
          </a:prstGeom>
          <a:noFill/>
          <a:ln w="1587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cxnSp>
        <p:nvCxnSpPr>
          <p:cNvPr id="62476" name="直線コネクタ 11">
            <a:extLst>
              <a:ext uri="{FF2B5EF4-FFF2-40B4-BE49-F238E27FC236}">
                <a16:creationId xmlns:a16="http://schemas.microsoft.com/office/drawing/2014/main" id="{95BC1A93-89C6-EC16-AAD0-50176A43C2E2}"/>
              </a:ext>
            </a:extLst>
          </p:cNvPr>
          <p:cNvCxnSpPr>
            <a:cxnSpLocks noChangeShapeType="1"/>
            <a:stCxn id="62472" idx="3"/>
            <a:endCxn id="62474" idx="2"/>
          </p:cNvCxnSpPr>
          <p:nvPr/>
        </p:nvCxnSpPr>
        <p:spPr bwMode="auto">
          <a:xfrm>
            <a:off x="4430309" y="1913543"/>
            <a:ext cx="792566" cy="577384"/>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62477" name="直線コネクタ 20">
            <a:extLst>
              <a:ext uri="{FF2B5EF4-FFF2-40B4-BE49-F238E27FC236}">
                <a16:creationId xmlns:a16="http://schemas.microsoft.com/office/drawing/2014/main" id="{9F3243DA-0425-3D63-B2B2-F89906CB9039}"/>
              </a:ext>
            </a:extLst>
          </p:cNvPr>
          <p:cNvCxnSpPr>
            <a:cxnSpLocks noChangeShapeType="1"/>
            <a:stCxn id="62473" idx="3"/>
            <a:endCxn id="62475" idx="2"/>
          </p:cNvCxnSpPr>
          <p:nvPr/>
        </p:nvCxnSpPr>
        <p:spPr bwMode="auto">
          <a:xfrm flipV="1">
            <a:off x="4027955" y="2947334"/>
            <a:ext cx="1615608" cy="122237"/>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674385"/>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0" marR="0" indent="0" algn="ctr" defTabSz="828675" rtl="0" eaLnBrk="1" fontAlgn="base" latinLnBrk="0" hangingPunct="0">
          <a:lnSpc>
            <a:spcPct val="116000"/>
          </a:lnSpc>
          <a:spcBef>
            <a:spcPct val="0"/>
          </a:spcBef>
          <a:spcAft>
            <a:spcPct val="0"/>
          </a:spcAft>
          <a:buClr>
            <a:srgbClr val="000000"/>
          </a:buClr>
          <a:buSzPct val="45000"/>
          <a:buFont typeface="StarSymbol" charset="0"/>
          <a:buNone/>
          <a:tabLst>
            <a:tab pos="657225" algn="l"/>
            <a:tab pos="1312863" algn="l"/>
            <a:tab pos="1970088" algn="l"/>
            <a:tab pos="2627313" algn="l"/>
            <a:tab pos="3282950" algn="l"/>
            <a:tab pos="3940175" algn="l"/>
            <a:tab pos="4595813" algn="l"/>
          </a:tabLst>
          <a:defRPr kumimoji="0" lang="en-US" sz="1600" b="1" i="0" u="none" strike="noStrike" cap="none" normalizeH="0" baseline="0">
            <a:ln>
              <a:noFill/>
            </a:ln>
            <a:solidFill>
              <a:schemeClr val="tx1"/>
            </a:solidFill>
            <a:effectLst/>
            <a:latin typeface="Nimbus Roman No9 L" pitchFamily="16" charset="0"/>
            <a:ea typeface="HG Mincho Light J" charset="0"/>
            <a:cs typeface="HG Mincho Light J"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0" marR="0" indent="0" algn="ctr" defTabSz="828675" rtl="0" eaLnBrk="1" fontAlgn="base" latinLnBrk="0" hangingPunct="0">
          <a:lnSpc>
            <a:spcPct val="116000"/>
          </a:lnSpc>
          <a:spcBef>
            <a:spcPct val="0"/>
          </a:spcBef>
          <a:spcAft>
            <a:spcPct val="0"/>
          </a:spcAft>
          <a:buClr>
            <a:srgbClr val="000000"/>
          </a:buClr>
          <a:buSzPct val="45000"/>
          <a:buFont typeface="StarSymbol" charset="0"/>
          <a:buNone/>
          <a:tabLst>
            <a:tab pos="657225" algn="l"/>
            <a:tab pos="1312863" algn="l"/>
            <a:tab pos="1970088" algn="l"/>
            <a:tab pos="2627313" algn="l"/>
            <a:tab pos="3282950" algn="l"/>
            <a:tab pos="3940175" algn="l"/>
            <a:tab pos="4595813" algn="l"/>
          </a:tabLst>
          <a:defRPr kumimoji="0" lang="en-US" sz="1600" b="1" i="0" u="none" strike="noStrike" cap="none" normalizeH="0" baseline="0">
            <a:ln>
              <a:noFill/>
            </a:ln>
            <a:solidFill>
              <a:schemeClr val="tx1"/>
            </a:solidFill>
            <a:effectLst/>
            <a:latin typeface="Nimbus Roman No9 L" pitchFamily="16" charset="0"/>
            <a:ea typeface="HG Mincho Light J" charset="0"/>
            <a:cs typeface="HG Mincho Light J"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34762</TotalTime>
  <Words>4466</Words>
  <Application>Microsoft Office PowerPoint</Application>
  <PresentationFormat>画面に合わせる (4:3)</PresentationFormat>
  <Paragraphs>343</Paragraphs>
  <Slides>33</Slides>
  <Notes>23</Notes>
  <HiddenSlides>0</HiddenSlides>
  <MMClips>0</MMClips>
  <ScaleCrop>false</ScaleCrop>
  <HeadingPairs>
    <vt:vector size="8" baseType="variant">
      <vt:variant>
        <vt:lpstr>使用されているフォント</vt:lpstr>
      </vt:variant>
      <vt:variant>
        <vt:i4>11</vt:i4>
      </vt:variant>
      <vt:variant>
        <vt:lpstr>テーマ</vt:lpstr>
      </vt:variant>
      <vt:variant>
        <vt:i4>1</vt:i4>
      </vt:variant>
      <vt:variant>
        <vt:lpstr>埋め込まれた OLE サーバー</vt:lpstr>
      </vt:variant>
      <vt:variant>
        <vt:i4>2</vt:i4>
      </vt:variant>
      <vt:variant>
        <vt:lpstr>スライド タイトル</vt:lpstr>
      </vt:variant>
      <vt:variant>
        <vt:i4>33</vt:i4>
      </vt:variant>
    </vt:vector>
  </HeadingPairs>
  <TitlesOfParts>
    <vt:vector size="47" baseType="lpstr">
      <vt:lpstr>BIZ UDPゴシック</vt:lpstr>
      <vt:lpstr>BIZ UDP明朝 Medium</vt:lpstr>
      <vt:lpstr>Lato-Regular</vt:lpstr>
      <vt:lpstr>ＭＳ Ｐゴシック</vt:lpstr>
      <vt:lpstr>ＭＳ Ｐ明朝</vt:lpstr>
      <vt:lpstr>ＭＳ ゴシック</vt:lpstr>
      <vt:lpstr>Nimbus Roman No9 L</vt:lpstr>
      <vt:lpstr>StarSymbol</vt:lpstr>
      <vt:lpstr>メイリオ</vt:lpstr>
      <vt:lpstr>Arial</vt:lpstr>
      <vt:lpstr>Century</vt:lpstr>
      <vt:lpstr>Blank Presentation</vt:lpstr>
      <vt:lpstr>ビットマップ イメージ</vt:lpstr>
      <vt:lpstr>Acrobat Document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Canopy LAI was estimated for the Siberian larch zone (@1/122 degree resolution)</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Harvard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Moorcroft</dc:creator>
  <cp:lastModifiedBy>Hisashi Sato</cp:lastModifiedBy>
  <cp:revision>1701</cp:revision>
  <cp:lastPrinted>2009-03-03T23:49:43Z</cp:lastPrinted>
  <dcterms:created xsi:type="dcterms:W3CDTF">2009-03-16T17:15:21Z</dcterms:created>
  <dcterms:modified xsi:type="dcterms:W3CDTF">2023-11-11T07:07:29Z</dcterms:modified>
</cp:coreProperties>
</file>